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308" r:id="rId3"/>
    <p:sldId id="260" r:id="rId4"/>
    <p:sldId id="257" r:id="rId5"/>
    <p:sldId id="258" r:id="rId6"/>
    <p:sldId id="259" r:id="rId7"/>
    <p:sldId id="261" r:id="rId8"/>
    <p:sldId id="262" r:id="rId9"/>
    <p:sldId id="263" r:id="rId10"/>
    <p:sldId id="265" r:id="rId11"/>
    <p:sldId id="264" r:id="rId12"/>
    <p:sldId id="310" r:id="rId13"/>
    <p:sldId id="311" r:id="rId14"/>
    <p:sldId id="312" r:id="rId15"/>
    <p:sldId id="313" r:id="rId16"/>
    <p:sldId id="314" r:id="rId17"/>
    <p:sldId id="315" r:id="rId18"/>
    <p:sldId id="316" r:id="rId19"/>
    <p:sldId id="317" r:id="rId20"/>
    <p:sldId id="318" r:id="rId21"/>
    <p:sldId id="319" r:id="rId22"/>
    <p:sldId id="320" r:id="rId23"/>
    <p:sldId id="321" r:id="rId24"/>
    <p:sldId id="322" r:id="rId25"/>
    <p:sldId id="323" r:id="rId26"/>
    <p:sldId id="266" r:id="rId27"/>
    <p:sldId id="268" r:id="rId28"/>
    <p:sldId id="271" r:id="rId29"/>
    <p:sldId id="272" r:id="rId30"/>
    <p:sldId id="273" r:id="rId31"/>
    <p:sldId id="276" r:id="rId32"/>
    <p:sldId id="277" r:id="rId33"/>
    <p:sldId id="290" r:id="rId34"/>
    <p:sldId id="291" r:id="rId35"/>
    <p:sldId id="292" r:id="rId36"/>
    <p:sldId id="293" r:id="rId37"/>
    <p:sldId id="294" r:id="rId38"/>
    <p:sldId id="295" r:id="rId39"/>
    <p:sldId id="324" r:id="rId40"/>
    <p:sldId id="325" r:id="rId41"/>
    <p:sldId id="326" r:id="rId42"/>
    <p:sldId id="327" r:id="rId43"/>
    <p:sldId id="328" r:id="rId44"/>
    <p:sldId id="329" r:id="rId45"/>
    <p:sldId id="330" r:id="rId4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Светлый стиль 3 — акцент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91" autoAdjust="0"/>
    <p:restoredTop sz="94660"/>
  </p:normalViewPr>
  <p:slideViewPr>
    <p:cSldViewPr snapToGrid="0">
      <p:cViewPr varScale="1">
        <p:scale>
          <a:sx n="83" d="100"/>
          <a:sy n="83" d="100"/>
        </p:scale>
        <p:origin x="4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_____Microsoft_Excel.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_____Microsoft_Excel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_____Microsoft_Excel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dLblPos val="outEnd"/>
          <c:showLegendKey val="0"/>
          <c:showVal val="1"/>
          <c:showCatName val="0"/>
          <c:showSerName val="0"/>
          <c:showPercent val="0"/>
          <c:showBubbleSize val="0"/>
          <c:showLeaderLines val="0"/>
        </c:dLbls>
      </c:pie3DChart>
      <c:spPr>
        <a:noFill/>
        <a:ln>
          <a:noFill/>
        </a:ln>
        <a:effectLst/>
      </c:spPr>
    </c:plotArea>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dLblPos val="outEnd"/>
          <c:showLegendKey val="0"/>
          <c:showVal val="1"/>
          <c:showCatName val="0"/>
          <c:showSerName val="0"/>
          <c:showPercent val="0"/>
          <c:showBubbleSize val="0"/>
          <c:showLeaderLines val="0"/>
        </c:dLbls>
      </c:pie3DChart>
      <c:spPr>
        <a:noFill/>
        <a:ln>
          <a:noFill/>
        </a:ln>
        <a:effectLst/>
      </c:spPr>
    </c:plotArea>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877B-4783-9C65-B66F98ACE74F}"/>
              </c:ext>
            </c:extLst>
          </c:dPt>
          <c:dPt>
            <c:idx val="1"/>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877B-4783-9C65-B66F98ACE74F}"/>
              </c:ext>
            </c:extLst>
          </c:dPt>
          <c:dPt>
            <c:idx val="2"/>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877B-4783-9C65-B66F98ACE74F}"/>
              </c:ext>
            </c:extLst>
          </c:dPt>
          <c:dPt>
            <c:idx val="3"/>
            <c:bubble3D val="0"/>
            <c:spPr>
              <a:solidFill>
                <a:schemeClr val="accent2">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877B-4783-9C65-B66F98ACE74F}"/>
              </c:ext>
            </c:extLst>
          </c:dPt>
          <c:dLbls>
            <c:dLbl>
              <c:idx val="0"/>
              <c:layout>
                <c:manualLayout>
                  <c:x val="-8.6557392691409551E-2"/>
                  <c:y val="9.964707673138758E-3"/>
                </c:manualLayout>
              </c:layout>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ysClr val="windowText" lastClr="000000"/>
                      </a:solidFill>
                      <a:latin typeface="+mn-lt"/>
                      <a:ea typeface="+mn-ea"/>
                      <a:cs typeface="+mn-cs"/>
                    </a:defRPr>
                  </a:pPr>
                  <a:endParaRPr lang="ru-RU"/>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77B-4783-9C65-B66F98ACE74F}"/>
                </c:ext>
              </c:extLst>
            </c:dLbl>
            <c:dLbl>
              <c:idx val="1"/>
              <c:layout>
                <c:manualLayout>
                  <c:x val="-1.2531937207268955E-2"/>
                  <c:y val="1.0278556733709676E-4"/>
                </c:manualLayout>
              </c:layout>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ysClr val="windowText" lastClr="000000"/>
                      </a:solidFill>
                      <a:latin typeface="+mn-lt"/>
                      <a:ea typeface="+mn-ea"/>
                      <a:cs typeface="+mn-cs"/>
                    </a:defRPr>
                  </a:pPr>
                  <a:endParaRPr lang="ru-RU"/>
                </a:p>
              </c:txPr>
              <c:dLblPos val="bestFi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77B-4783-9C65-B66F98ACE74F}"/>
                </c:ext>
              </c:extLst>
            </c:dLbl>
            <c:dLbl>
              <c:idx val="2"/>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ysClr val="windowText" lastClr="000000"/>
                      </a:solidFill>
                      <a:latin typeface="+mn-lt"/>
                      <a:ea typeface="+mn-ea"/>
                      <a:cs typeface="+mn-cs"/>
                    </a:defRPr>
                  </a:pPr>
                  <a:endParaRPr lang="ru-RU"/>
                </a:p>
              </c:txPr>
              <c:dLblPos val="outEnd"/>
              <c:showLegendKey val="0"/>
              <c:showVal val="1"/>
              <c:showCatName val="1"/>
              <c:showSerName val="0"/>
              <c:showPercent val="0"/>
              <c:showBubbleSize val="0"/>
              <c:extLst>
                <c:ext xmlns:c16="http://schemas.microsoft.com/office/drawing/2014/chart" uri="{C3380CC4-5D6E-409C-BE32-E72D297353CC}">
                  <c16:uniqueId val="{00000005-877B-4783-9C65-B66F98ACE74F}"/>
                </c:ext>
              </c:extLst>
            </c:dLbl>
            <c:dLbl>
              <c:idx val="3"/>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ysClr val="windowText" lastClr="000000"/>
                      </a:solidFill>
                      <a:latin typeface="+mn-lt"/>
                      <a:ea typeface="+mn-ea"/>
                      <a:cs typeface="+mn-cs"/>
                    </a:defRPr>
                  </a:pPr>
                  <a:endParaRPr lang="ru-RU"/>
                </a:p>
              </c:txPr>
              <c:dLblPos val="outEnd"/>
              <c:showLegendKey val="0"/>
              <c:showVal val="1"/>
              <c:showCatName val="1"/>
              <c:showSerName val="0"/>
              <c:showPercent val="0"/>
              <c:showBubbleSize val="0"/>
              <c:extLst>
                <c:ext xmlns:c16="http://schemas.microsoft.com/office/drawing/2014/chart" uri="{C3380CC4-5D6E-409C-BE32-E72D297353CC}">
                  <c16:uniqueId val="{00000007-877B-4783-9C65-B66F98ACE74F}"/>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ysClr val="windowText" lastClr="000000"/>
                    </a:solidFill>
                    <a:latin typeface="+mn-lt"/>
                    <a:ea typeface="+mn-ea"/>
                    <a:cs typeface="+mn-cs"/>
                  </a:defRPr>
                </a:pPr>
                <a:endParaRPr lang="ru-RU"/>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Лист1!$C$6:$C$9</c:f>
              <c:strCache>
                <c:ptCount val="4"/>
                <c:pt idx="0">
                  <c:v>Mari</c:v>
                </c:pt>
                <c:pt idx="1">
                  <c:v>Mijlocii</c:v>
                </c:pt>
                <c:pt idx="2">
                  <c:v>Mici</c:v>
                </c:pt>
                <c:pt idx="3">
                  <c:v>Micro</c:v>
                </c:pt>
              </c:strCache>
            </c:strRef>
          </c:cat>
          <c:val>
            <c:numRef>
              <c:f>Лист1!$D$6:$D$9</c:f>
              <c:numCache>
                <c:formatCode>0.00%</c:formatCode>
                <c:ptCount val="4"/>
                <c:pt idx="0">
                  <c:v>1.5699999999999999E-2</c:v>
                </c:pt>
                <c:pt idx="1">
                  <c:v>2.3900000000000001E-2</c:v>
                </c:pt>
                <c:pt idx="2">
                  <c:v>0.1091</c:v>
                </c:pt>
                <c:pt idx="3">
                  <c:v>0.85129999999999995</c:v>
                </c:pt>
              </c:numCache>
            </c:numRef>
          </c:val>
          <c:extLst>
            <c:ext xmlns:c16="http://schemas.microsoft.com/office/drawing/2014/chart" uri="{C3380CC4-5D6E-409C-BE32-E72D297353CC}">
              <c16:uniqueId val="{00000008-877B-4783-9C65-B66F98ACE74F}"/>
            </c:ext>
          </c:extLst>
        </c:ser>
        <c:dLbls>
          <c:dLblPos val="outEnd"/>
          <c:showLegendKey val="0"/>
          <c:showVal val="1"/>
          <c:showCatName val="0"/>
          <c:showSerName val="0"/>
          <c:showPercent val="0"/>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99D48E-EFA2-446A-ADF1-75A14495DC66}" type="datetimeFigureOut">
              <a:rPr lang="ru-RU" smtClean="0"/>
              <a:t>12.09.2022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13680C-BA07-4C91-9044-A1549BD87AE5}" type="slidenum">
              <a:rPr lang="ru-RU" smtClean="0"/>
              <a:t>‹#›</a:t>
            </a:fld>
            <a:endParaRPr lang="ru-RU"/>
          </a:p>
        </p:txBody>
      </p:sp>
    </p:spTree>
    <p:extLst>
      <p:ext uri="{BB962C8B-B14F-4D97-AF65-F5344CB8AC3E}">
        <p14:creationId xmlns:p14="http://schemas.microsoft.com/office/powerpoint/2010/main" val="218360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3DB232E-9C59-4EC5-AA4A-03556FC8DB50}" type="slidenum">
              <a:rPr lang="ru-RU" altLang="ru-RU"/>
              <a:pPr eaLnBrk="1" hangingPunct="1"/>
              <a:t>12</a:t>
            </a:fld>
            <a:endParaRPr lang="ru-RU" altLang="ru-RU"/>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o-RO" altLang="ru-RU" smtClean="0">
              <a:latin typeface="Arial" panose="020B0604020202020204" pitchFamily="34" charset="0"/>
            </a:endParaRPr>
          </a:p>
        </p:txBody>
      </p:sp>
    </p:spTree>
    <p:extLst>
      <p:ext uri="{BB962C8B-B14F-4D97-AF65-F5344CB8AC3E}">
        <p14:creationId xmlns:p14="http://schemas.microsoft.com/office/powerpoint/2010/main" val="180303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A8CD21F-D5A6-400A-83A7-4BBD0F13EDFD}" type="slidenum">
              <a:rPr lang="ru-RU" altLang="ru-RU"/>
              <a:pPr eaLnBrk="1" hangingPunct="1"/>
              <a:t>21</a:t>
            </a:fld>
            <a:endParaRPr lang="ru-RU" altLang="ru-RU"/>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o-RO" altLang="ru-RU" smtClean="0">
              <a:latin typeface="Arial" panose="020B0604020202020204" pitchFamily="34" charset="0"/>
            </a:endParaRPr>
          </a:p>
        </p:txBody>
      </p:sp>
    </p:spTree>
    <p:extLst>
      <p:ext uri="{BB962C8B-B14F-4D97-AF65-F5344CB8AC3E}">
        <p14:creationId xmlns:p14="http://schemas.microsoft.com/office/powerpoint/2010/main" val="2667584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5231CBB-5B4D-44AC-90E7-C9816DFC81C2}" type="slidenum">
              <a:rPr lang="ru-RU" altLang="ru-RU"/>
              <a:pPr eaLnBrk="1" hangingPunct="1"/>
              <a:t>22</a:t>
            </a:fld>
            <a:endParaRPr lang="ru-RU" altLang="ru-RU"/>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o-RO" altLang="ru-RU" smtClean="0">
              <a:latin typeface="Arial" panose="020B0604020202020204" pitchFamily="34" charset="0"/>
            </a:endParaRPr>
          </a:p>
        </p:txBody>
      </p:sp>
    </p:spTree>
    <p:extLst>
      <p:ext uri="{BB962C8B-B14F-4D97-AF65-F5344CB8AC3E}">
        <p14:creationId xmlns:p14="http://schemas.microsoft.com/office/powerpoint/2010/main" val="3924188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92B6A28-5CB6-4A30-A592-DC3A1A46630A}" type="slidenum">
              <a:rPr lang="ru-RU" altLang="ru-RU"/>
              <a:pPr eaLnBrk="1" hangingPunct="1"/>
              <a:t>23</a:t>
            </a:fld>
            <a:endParaRPr lang="ru-RU" altLang="ru-RU"/>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o-RO" altLang="ru-RU" smtClean="0">
              <a:latin typeface="Arial" panose="020B0604020202020204" pitchFamily="34" charset="0"/>
            </a:endParaRPr>
          </a:p>
        </p:txBody>
      </p:sp>
    </p:spTree>
    <p:extLst>
      <p:ext uri="{BB962C8B-B14F-4D97-AF65-F5344CB8AC3E}">
        <p14:creationId xmlns:p14="http://schemas.microsoft.com/office/powerpoint/2010/main" val="2987230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B313B29-2890-4EB8-A6AF-EA7EA59A874D}" type="slidenum">
              <a:rPr lang="ru-RU" altLang="ru-RU"/>
              <a:pPr eaLnBrk="1" hangingPunct="1"/>
              <a:t>24</a:t>
            </a:fld>
            <a:endParaRPr lang="ru-RU" altLang="ru-RU"/>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o-RO" altLang="ru-RU" smtClean="0">
              <a:latin typeface="Arial" panose="020B0604020202020204" pitchFamily="34" charset="0"/>
            </a:endParaRPr>
          </a:p>
        </p:txBody>
      </p:sp>
    </p:spTree>
    <p:extLst>
      <p:ext uri="{BB962C8B-B14F-4D97-AF65-F5344CB8AC3E}">
        <p14:creationId xmlns:p14="http://schemas.microsoft.com/office/powerpoint/2010/main" val="1394383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C4C0E1B-3944-403D-829C-B1DDC77A9D3F}" type="slidenum">
              <a:rPr lang="ru-RU" altLang="ru-RU"/>
              <a:pPr eaLnBrk="1" hangingPunct="1"/>
              <a:t>25</a:t>
            </a:fld>
            <a:endParaRPr lang="ru-RU" altLang="ru-RU"/>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o-RO" altLang="ru-RU" smtClean="0">
              <a:latin typeface="Arial" panose="020B0604020202020204" pitchFamily="34" charset="0"/>
            </a:endParaRPr>
          </a:p>
        </p:txBody>
      </p:sp>
    </p:spTree>
    <p:extLst>
      <p:ext uri="{BB962C8B-B14F-4D97-AF65-F5344CB8AC3E}">
        <p14:creationId xmlns:p14="http://schemas.microsoft.com/office/powerpoint/2010/main" val="3645034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A89C873-B2A9-4B07-A538-710A5A6D6D12}" type="slidenum">
              <a:rPr lang="ru-RU" altLang="ru-RU"/>
              <a:pPr eaLnBrk="1" hangingPunct="1"/>
              <a:t>13</a:t>
            </a:fld>
            <a:endParaRPr lang="ru-RU" altLang="ru-RU"/>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o-RO" altLang="ru-RU" smtClean="0">
              <a:latin typeface="Arial" panose="020B0604020202020204" pitchFamily="34" charset="0"/>
            </a:endParaRPr>
          </a:p>
        </p:txBody>
      </p:sp>
    </p:spTree>
    <p:extLst>
      <p:ext uri="{BB962C8B-B14F-4D97-AF65-F5344CB8AC3E}">
        <p14:creationId xmlns:p14="http://schemas.microsoft.com/office/powerpoint/2010/main" val="2763709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264DFEA-A2CC-4DE3-8C06-B92CAE757D9B}" type="slidenum">
              <a:rPr lang="ru-RU" altLang="ru-RU"/>
              <a:pPr eaLnBrk="1" hangingPunct="1"/>
              <a:t>14</a:t>
            </a:fld>
            <a:endParaRPr lang="ru-RU" altLang="ru-RU"/>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o-RO" altLang="ru-RU" smtClean="0">
              <a:latin typeface="Arial" panose="020B0604020202020204" pitchFamily="34" charset="0"/>
            </a:endParaRPr>
          </a:p>
        </p:txBody>
      </p:sp>
    </p:spTree>
    <p:extLst>
      <p:ext uri="{BB962C8B-B14F-4D97-AF65-F5344CB8AC3E}">
        <p14:creationId xmlns:p14="http://schemas.microsoft.com/office/powerpoint/2010/main" val="1659591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9053A73-F8BD-4DD2-B4C2-E41E90A01F4F}" type="slidenum">
              <a:rPr lang="ru-RU" altLang="ru-RU"/>
              <a:pPr eaLnBrk="1" hangingPunct="1"/>
              <a:t>15</a:t>
            </a:fld>
            <a:endParaRPr lang="ru-RU" altLang="ru-RU"/>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o-RO" altLang="ru-RU" smtClean="0">
              <a:latin typeface="Arial" panose="020B0604020202020204" pitchFamily="34" charset="0"/>
            </a:endParaRPr>
          </a:p>
        </p:txBody>
      </p:sp>
    </p:spTree>
    <p:extLst>
      <p:ext uri="{BB962C8B-B14F-4D97-AF65-F5344CB8AC3E}">
        <p14:creationId xmlns:p14="http://schemas.microsoft.com/office/powerpoint/2010/main" val="3022731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A04B1ED-99E0-4A46-91C2-07CB26708A07}" type="slidenum">
              <a:rPr lang="ru-RU" altLang="ru-RU"/>
              <a:pPr eaLnBrk="1" hangingPunct="1"/>
              <a:t>16</a:t>
            </a:fld>
            <a:endParaRPr lang="ru-RU" altLang="ru-RU"/>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o-RO" altLang="ru-RU" smtClean="0">
              <a:latin typeface="Arial" panose="020B0604020202020204" pitchFamily="34" charset="0"/>
            </a:endParaRPr>
          </a:p>
        </p:txBody>
      </p:sp>
    </p:spTree>
    <p:extLst>
      <p:ext uri="{BB962C8B-B14F-4D97-AF65-F5344CB8AC3E}">
        <p14:creationId xmlns:p14="http://schemas.microsoft.com/office/powerpoint/2010/main" val="4194948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4DB47A2-9300-40B3-96A1-841201ADC62B}" type="slidenum">
              <a:rPr lang="ru-RU" altLang="ru-RU"/>
              <a:pPr eaLnBrk="1" hangingPunct="1"/>
              <a:t>17</a:t>
            </a:fld>
            <a:endParaRPr lang="ru-RU" altLang="ru-RU"/>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o-RO" altLang="ru-RU" smtClean="0">
              <a:latin typeface="Arial" panose="020B0604020202020204" pitchFamily="34" charset="0"/>
            </a:endParaRPr>
          </a:p>
        </p:txBody>
      </p:sp>
    </p:spTree>
    <p:extLst>
      <p:ext uri="{BB962C8B-B14F-4D97-AF65-F5344CB8AC3E}">
        <p14:creationId xmlns:p14="http://schemas.microsoft.com/office/powerpoint/2010/main" val="4059461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0D92B4E-C811-4AFF-8734-CC45FFA558D2}" type="slidenum">
              <a:rPr lang="ru-RU" altLang="ru-RU"/>
              <a:pPr eaLnBrk="1" hangingPunct="1"/>
              <a:t>18</a:t>
            </a:fld>
            <a:endParaRPr lang="ru-RU" altLang="ru-RU"/>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o-RO" altLang="ru-RU" smtClean="0">
              <a:latin typeface="Arial" panose="020B0604020202020204" pitchFamily="34" charset="0"/>
            </a:endParaRPr>
          </a:p>
        </p:txBody>
      </p:sp>
    </p:spTree>
    <p:extLst>
      <p:ext uri="{BB962C8B-B14F-4D97-AF65-F5344CB8AC3E}">
        <p14:creationId xmlns:p14="http://schemas.microsoft.com/office/powerpoint/2010/main" val="3420272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E195BCB-5DF9-465D-B686-8C2810191A05}" type="slidenum">
              <a:rPr lang="ru-RU" altLang="ru-RU"/>
              <a:pPr eaLnBrk="1" hangingPunct="1"/>
              <a:t>19</a:t>
            </a:fld>
            <a:endParaRPr lang="ru-RU" altLang="ru-RU"/>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o-RO" altLang="ru-RU" smtClean="0">
              <a:latin typeface="Arial" panose="020B0604020202020204" pitchFamily="34" charset="0"/>
            </a:endParaRPr>
          </a:p>
        </p:txBody>
      </p:sp>
    </p:spTree>
    <p:extLst>
      <p:ext uri="{BB962C8B-B14F-4D97-AF65-F5344CB8AC3E}">
        <p14:creationId xmlns:p14="http://schemas.microsoft.com/office/powerpoint/2010/main" val="2759661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EA339B1-B75F-41EA-9390-850AE2DD1E52}" type="slidenum">
              <a:rPr lang="ru-RU" altLang="ru-RU"/>
              <a:pPr eaLnBrk="1" hangingPunct="1"/>
              <a:t>20</a:t>
            </a:fld>
            <a:endParaRPr lang="ru-RU" altLang="ru-RU"/>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o-RO" altLang="ru-RU" smtClean="0">
              <a:latin typeface="Arial" panose="020B0604020202020204" pitchFamily="34" charset="0"/>
            </a:endParaRPr>
          </a:p>
        </p:txBody>
      </p:sp>
    </p:spTree>
    <p:extLst>
      <p:ext uri="{BB962C8B-B14F-4D97-AF65-F5344CB8AC3E}">
        <p14:creationId xmlns:p14="http://schemas.microsoft.com/office/powerpoint/2010/main" val="1291008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3066711A-2D22-41B3-80E1-DB47967EF77E}" type="datetimeFigureOut">
              <a:rPr lang="ru-RU" smtClean="0"/>
              <a:t>12.09.2022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6CCCAF7-5C20-4174-96E6-A1E18D4E4131}" type="slidenum">
              <a:rPr lang="ru-RU" smtClean="0"/>
              <a:t>‹#›</a:t>
            </a:fld>
            <a:endParaRPr lang="ru-RU"/>
          </a:p>
        </p:txBody>
      </p:sp>
    </p:spTree>
    <p:extLst>
      <p:ext uri="{BB962C8B-B14F-4D97-AF65-F5344CB8AC3E}">
        <p14:creationId xmlns:p14="http://schemas.microsoft.com/office/powerpoint/2010/main" val="3741959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066711A-2D22-41B3-80E1-DB47967EF77E}" type="datetimeFigureOut">
              <a:rPr lang="ru-RU" smtClean="0"/>
              <a:t>12.09.2022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6CCCAF7-5C20-4174-96E6-A1E18D4E4131}" type="slidenum">
              <a:rPr lang="ru-RU" smtClean="0"/>
              <a:t>‹#›</a:t>
            </a:fld>
            <a:endParaRPr lang="ru-RU"/>
          </a:p>
        </p:txBody>
      </p:sp>
    </p:spTree>
    <p:extLst>
      <p:ext uri="{BB962C8B-B14F-4D97-AF65-F5344CB8AC3E}">
        <p14:creationId xmlns:p14="http://schemas.microsoft.com/office/powerpoint/2010/main" val="159999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066711A-2D22-41B3-80E1-DB47967EF77E}" type="datetimeFigureOut">
              <a:rPr lang="ru-RU" smtClean="0"/>
              <a:t>12.09.2022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6CCCAF7-5C20-4174-96E6-A1E18D4E4131}" type="slidenum">
              <a:rPr lang="ru-RU" smtClean="0"/>
              <a:t>‹#›</a:t>
            </a:fld>
            <a:endParaRPr lang="ru-RU"/>
          </a:p>
        </p:txBody>
      </p:sp>
    </p:spTree>
    <p:extLst>
      <p:ext uri="{BB962C8B-B14F-4D97-AF65-F5344CB8AC3E}">
        <p14:creationId xmlns:p14="http://schemas.microsoft.com/office/powerpoint/2010/main" val="351238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smtClean="0"/>
              <a:t>Click to edit Master title style</a:t>
            </a:r>
            <a:endParaRPr lang="ru-RU"/>
          </a:p>
        </p:txBody>
      </p:sp>
      <p:sp>
        <p:nvSpPr>
          <p:cNvPr id="3" name="Text Placeholder 2"/>
          <p:cNvSpPr>
            <a:spLocks noGrp="1"/>
          </p:cNvSpPr>
          <p:nvPr>
            <p:ph type="body" sz="half" idx="1"/>
          </p:nvPr>
        </p:nvSpPr>
        <p:spPr>
          <a:xfrm>
            <a:off x="609600" y="1600201"/>
            <a:ext cx="53848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6197600" y="1600201"/>
            <a:ext cx="53848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Rectangle 4"/>
          <p:cNvSpPr>
            <a:spLocks noGrp="1" noChangeArrowheads="1"/>
          </p:cNvSpPr>
          <p:nvPr>
            <p:ph type="dt" sz="half" idx="10"/>
          </p:nvPr>
        </p:nvSpPr>
        <p:spPr>
          <a:ln/>
        </p:spPr>
        <p:txBody>
          <a:bodyPr/>
          <a:lstStyle>
            <a:lvl1pPr>
              <a:defRPr/>
            </a:lvl1pPr>
          </a:lstStyle>
          <a:p>
            <a:pPr>
              <a:defRPr/>
            </a:pPr>
            <a:endParaRPr lang="ru-RU"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ru-RU" altLang="en-US"/>
          </a:p>
        </p:txBody>
      </p:sp>
      <p:sp>
        <p:nvSpPr>
          <p:cNvPr id="7" name="Rectangle 6"/>
          <p:cNvSpPr>
            <a:spLocks noGrp="1" noChangeArrowheads="1"/>
          </p:cNvSpPr>
          <p:nvPr>
            <p:ph type="sldNum" sz="quarter" idx="12"/>
          </p:nvPr>
        </p:nvSpPr>
        <p:spPr>
          <a:ln/>
        </p:spPr>
        <p:txBody>
          <a:bodyPr/>
          <a:lstStyle>
            <a:lvl1pPr>
              <a:defRPr/>
            </a:lvl1pPr>
          </a:lstStyle>
          <a:p>
            <a:fld id="{05F290F3-730C-4CEE-B91E-7A9A173BD5BE}" type="slidenum">
              <a:rPr lang="ru-RU" altLang="en-US"/>
              <a:pPr/>
              <a:t>‹#›</a:t>
            </a:fld>
            <a:endParaRPr lang="ru-RU" altLang="en-US"/>
          </a:p>
        </p:txBody>
      </p:sp>
    </p:spTree>
    <p:extLst>
      <p:ext uri="{BB962C8B-B14F-4D97-AF65-F5344CB8AC3E}">
        <p14:creationId xmlns:p14="http://schemas.microsoft.com/office/powerpoint/2010/main" val="2547221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066711A-2D22-41B3-80E1-DB47967EF77E}" type="datetimeFigureOut">
              <a:rPr lang="ru-RU" smtClean="0"/>
              <a:t>12.09.2022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6CCCAF7-5C20-4174-96E6-A1E18D4E4131}" type="slidenum">
              <a:rPr lang="ru-RU" smtClean="0"/>
              <a:t>‹#›</a:t>
            </a:fld>
            <a:endParaRPr lang="ru-RU"/>
          </a:p>
        </p:txBody>
      </p:sp>
    </p:spTree>
    <p:extLst>
      <p:ext uri="{BB962C8B-B14F-4D97-AF65-F5344CB8AC3E}">
        <p14:creationId xmlns:p14="http://schemas.microsoft.com/office/powerpoint/2010/main" val="1243973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3066711A-2D22-41B3-80E1-DB47967EF77E}" type="datetimeFigureOut">
              <a:rPr lang="ru-RU" smtClean="0"/>
              <a:t>12.09.2022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6CCCAF7-5C20-4174-96E6-A1E18D4E4131}" type="slidenum">
              <a:rPr lang="ru-RU" smtClean="0"/>
              <a:t>‹#›</a:t>
            </a:fld>
            <a:endParaRPr lang="ru-RU"/>
          </a:p>
        </p:txBody>
      </p:sp>
    </p:spTree>
    <p:extLst>
      <p:ext uri="{BB962C8B-B14F-4D97-AF65-F5344CB8AC3E}">
        <p14:creationId xmlns:p14="http://schemas.microsoft.com/office/powerpoint/2010/main" val="1815616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3066711A-2D22-41B3-80E1-DB47967EF77E}" type="datetimeFigureOut">
              <a:rPr lang="ru-RU" smtClean="0"/>
              <a:t>12.09.2022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6CCCAF7-5C20-4174-96E6-A1E18D4E4131}" type="slidenum">
              <a:rPr lang="ru-RU" smtClean="0"/>
              <a:t>‹#›</a:t>
            </a:fld>
            <a:endParaRPr lang="ru-RU"/>
          </a:p>
        </p:txBody>
      </p:sp>
    </p:spTree>
    <p:extLst>
      <p:ext uri="{BB962C8B-B14F-4D97-AF65-F5344CB8AC3E}">
        <p14:creationId xmlns:p14="http://schemas.microsoft.com/office/powerpoint/2010/main" val="1794754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3066711A-2D22-41B3-80E1-DB47967EF77E}" type="datetimeFigureOut">
              <a:rPr lang="ru-RU" smtClean="0"/>
              <a:t>12.09.2022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6CCCAF7-5C20-4174-96E6-A1E18D4E4131}" type="slidenum">
              <a:rPr lang="ru-RU" smtClean="0"/>
              <a:t>‹#›</a:t>
            </a:fld>
            <a:endParaRPr lang="ru-RU"/>
          </a:p>
        </p:txBody>
      </p:sp>
    </p:spTree>
    <p:extLst>
      <p:ext uri="{BB962C8B-B14F-4D97-AF65-F5344CB8AC3E}">
        <p14:creationId xmlns:p14="http://schemas.microsoft.com/office/powerpoint/2010/main" val="1952885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3066711A-2D22-41B3-80E1-DB47967EF77E}" type="datetimeFigureOut">
              <a:rPr lang="ru-RU" smtClean="0"/>
              <a:t>12.09.2022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6CCCAF7-5C20-4174-96E6-A1E18D4E4131}" type="slidenum">
              <a:rPr lang="ru-RU" smtClean="0"/>
              <a:t>‹#›</a:t>
            </a:fld>
            <a:endParaRPr lang="ru-RU"/>
          </a:p>
        </p:txBody>
      </p:sp>
    </p:spTree>
    <p:extLst>
      <p:ext uri="{BB962C8B-B14F-4D97-AF65-F5344CB8AC3E}">
        <p14:creationId xmlns:p14="http://schemas.microsoft.com/office/powerpoint/2010/main" val="3453987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066711A-2D22-41B3-80E1-DB47967EF77E}" type="datetimeFigureOut">
              <a:rPr lang="ru-RU" smtClean="0"/>
              <a:t>12.09.2022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6CCCAF7-5C20-4174-96E6-A1E18D4E4131}" type="slidenum">
              <a:rPr lang="ru-RU" smtClean="0"/>
              <a:t>‹#›</a:t>
            </a:fld>
            <a:endParaRPr lang="ru-RU"/>
          </a:p>
        </p:txBody>
      </p:sp>
    </p:spTree>
    <p:extLst>
      <p:ext uri="{BB962C8B-B14F-4D97-AF65-F5344CB8AC3E}">
        <p14:creationId xmlns:p14="http://schemas.microsoft.com/office/powerpoint/2010/main" val="111878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3066711A-2D22-41B3-80E1-DB47967EF77E}" type="datetimeFigureOut">
              <a:rPr lang="ru-RU" smtClean="0"/>
              <a:t>12.09.2022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6CCCAF7-5C20-4174-96E6-A1E18D4E4131}" type="slidenum">
              <a:rPr lang="ru-RU" smtClean="0"/>
              <a:t>‹#›</a:t>
            </a:fld>
            <a:endParaRPr lang="ru-RU"/>
          </a:p>
        </p:txBody>
      </p:sp>
    </p:spTree>
    <p:extLst>
      <p:ext uri="{BB962C8B-B14F-4D97-AF65-F5344CB8AC3E}">
        <p14:creationId xmlns:p14="http://schemas.microsoft.com/office/powerpoint/2010/main" val="1073184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3066711A-2D22-41B3-80E1-DB47967EF77E}" type="datetimeFigureOut">
              <a:rPr lang="ru-RU" smtClean="0"/>
              <a:t>12.09.2022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6CCCAF7-5C20-4174-96E6-A1E18D4E4131}" type="slidenum">
              <a:rPr lang="ru-RU" smtClean="0"/>
              <a:t>‹#›</a:t>
            </a:fld>
            <a:endParaRPr lang="ru-RU"/>
          </a:p>
        </p:txBody>
      </p:sp>
    </p:spTree>
    <p:extLst>
      <p:ext uri="{BB962C8B-B14F-4D97-AF65-F5344CB8AC3E}">
        <p14:creationId xmlns:p14="http://schemas.microsoft.com/office/powerpoint/2010/main" val="3456608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42000"/>
            <a:lum/>
          </a:blip>
          <a:srcRect/>
          <a:stretch>
            <a:fillRect t="-16000" b="-16000"/>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66711A-2D22-41B3-80E1-DB47967EF77E}" type="datetimeFigureOut">
              <a:rPr lang="ru-RU" smtClean="0"/>
              <a:t>12.09.2022</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CCCAF7-5C20-4174-96E6-A1E18D4E4131}" type="slidenum">
              <a:rPr lang="ru-RU" smtClean="0"/>
              <a:t>‹#›</a:t>
            </a:fld>
            <a:endParaRPr lang="ru-RU"/>
          </a:p>
        </p:txBody>
      </p:sp>
    </p:spTree>
    <p:extLst>
      <p:ext uri="{BB962C8B-B14F-4D97-AF65-F5344CB8AC3E}">
        <p14:creationId xmlns:p14="http://schemas.microsoft.com/office/powerpoint/2010/main" val="2151458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9.jpg"/></Relationships>
</file>

<file path=ppt/slides/_rels/slide3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txBox="1">
            <a:spLocks/>
          </p:cNvSpPr>
          <p:nvPr/>
        </p:nvSpPr>
        <p:spPr>
          <a:xfrm>
            <a:off x="109331" y="228600"/>
            <a:ext cx="11635408" cy="12954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6600" b="1" i="1" dirty="0" err="1" smtClean="0">
                <a:latin typeface="Arial Rounded MT Bold" panose="020F0704030504030204" pitchFamily="34" charset="0"/>
                <a:cs typeface="Arial" panose="020B0604020202020204" pitchFamily="34" charset="0"/>
              </a:rPr>
              <a:t>ANTREPRENORIAT</a:t>
            </a:r>
            <a:endParaRPr lang="ru-RU" sz="5400" b="1" i="1" dirty="0">
              <a:latin typeface="Arial" panose="020B0604020202020204" pitchFamily="34" charset="0"/>
              <a:cs typeface="Arial" panose="020B0604020202020204" pitchFamily="34" charset="0"/>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31" y="2140894"/>
            <a:ext cx="3484769" cy="2613577"/>
          </a:xfrm>
          <a:prstGeom prst="rect">
            <a:avLst/>
          </a:prstGeom>
        </p:spPr>
      </p:pic>
      <p:graphicFrame>
        <p:nvGraphicFramePr>
          <p:cNvPr id="9" name="Таблица 8"/>
          <p:cNvGraphicFramePr>
            <a:graphicFrameLocks noGrp="1"/>
          </p:cNvGraphicFramePr>
          <p:nvPr>
            <p:extLst>
              <p:ext uri="{D42A27DB-BD31-4B8C-83A1-F6EECF244321}">
                <p14:modId xmlns:p14="http://schemas.microsoft.com/office/powerpoint/2010/main" val="576478753"/>
              </p:ext>
            </p:extLst>
          </p:nvPr>
        </p:nvGraphicFramePr>
        <p:xfrm>
          <a:off x="3903664" y="2092772"/>
          <a:ext cx="7841075" cy="2661698"/>
        </p:xfrm>
        <a:graphic>
          <a:graphicData uri="http://schemas.openxmlformats.org/drawingml/2006/table">
            <a:tbl>
              <a:tblPr firstRow="1" firstCol="1" bandRow="1">
                <a:tableStyleId>{5940675A-B579-460E-94D1-54222C63F5DA}</a:tableStyleId>
              </a:tblPr>
              <a:tblGrid>
                <a:gridCol w="1568215">
                  <a:extLst>
                    <a:ext uri="{9D8B030D-6E8A-4147-A177-3AD203B41FA5}">
                      <a16:colId xmlns:a16="http://schemas.microsoft.com/office/drawing/2014/main" val="20000"/>
                    </a:ext>
                  </a:extLst>
                </a:gridCol>
                <a:gridCol w="1568215">
                  <a:extLst>
                    <a:ext uri="{9D8B030D-6E8A-4147-A177-3AD203B41FA5}">
                      <a16:colId xmlns:a16="http://schemas.microsoft.com/office/drawing/2014/main" val="20001"/>
                    </a:ext>
                  </a:extLst>
                </a:gridCol>
                <a:gridCol w="1568215">
                  <a:extLst>
                    <a:ext uri="{9D8B030D-6E8A-4147-A177-3AD203B41FA5}">
                      <a16:colId xmlns:a16="http://schemas.microsoft.com/office/drawing/2014/main" val="20002"/>
                    </a:ext>
                  </a:extLst>
                </a:gridCol>
                <a:gridCol w="1568215">
                  <a:extLst>
                    <a:ext uri="{9D8B030D-6E8A-4147-A177-3AD203B41FA5}">
                      <a16:colId xmlns:a16="http://schemas.microsoft.com/office/drawing/2014/main" val="20003"/>
                    </a:ext>
                  </a:extLst>
                </a:gridCol>
                <a:gridCol w="1568215">
                  <a:extLst>
                    <a:ext uri="{9D8B030D-6E8A-4147-A177-3AD203B41FA5}">
                      <a16:colId xmlns:a16="http://schemas.microsoft.com/office/drawing/2014/main" val="20004"/>
                    </a:ext>
                  </a:extLst>
                </a:gridCol>
              </a:tblGrid>
              <a:tr h="853415">
                <a:tc gridSpan="3">
                  <a:txBody>
                    <a:bodyPr/>
                    <a:lstStyle/>
                    <a:p>
                      <a:pPr indent="0" algn="ctr">
                        <a:lnSpc>
                          <a:spcPct val="150000"/>
                        </a:lnSpc>
                      </a:pPr>
                      <a:r>
                        <a:rPr lang="en-US" sz="2800" dirty="0">
                          <a:effectLst/>
                        </a:rPr>
                        <a:t>Ore de </a:t>
                      </a:r>
                      <a:r>
                        <a:rPr lang="en-US" sz="2800" dirty="0" err="1">
                          <a:effectLst/>
                        </a:rPr>
                        <a:t>contac</a:t>
                      </a:r>
                      <a:r>
                        <a:rPr lang="en-US" sz="2800" dirty="0">
                          <a:effectLst/>
                        </a:rPr>
                        <a:t> direct</a:t>
                      </a:r>
                      <a:endParaRPr lang="ru-RU" sz="1800" dirty="0">
                        <a:solidFill>
                          <a:srgbClr val="191919"/>
                        </a:solidFill>
                        <a:effectLst/>
                        <a:latin typeface="Calisto MT" panose="0204060305050503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ru-RU"/>
                    </a:p>
                  </a:txBody>
                  <a:tcPr/>
                </a:tc>
                <a:tc hMerge="1">
                  <a:txBody>
                    <a:bodyPr/>
                    <a:lstStyle/>
                    <a:p>
                      <a:endParaRPr lang="ru-RU"/>
                    </a:p>
                  </a:txBody>
                  <a:tcPr/>
                </a:tc>
                <a:tc rowSpan="2">
                  <a:txBody>
                    <a:bodyPr/>
                    <a:lstStyle/>
                    <a:p>
                      <a:pPr indent="0" algn="ctr">
                        <a:lnSpc>
                          <a:spcPct val="150000"/>
                        </a:lnSpc>
                      </a:pPr>
                      <a:r>
                        <a:rPr lang="en-US" sz="2800">
                          <a:effectLst/>
                        </a:rPr>
                        <a:t>Lucrul individual</a:t>
                      </a:r>
                      <a:endParaRPr lang="ru-RU" sz="1800">
                        <a:solidFill>
                          <a:srgbClr val="191919"/>
                        </a:solidFill>
                        <a:effectLst/>
                        <a:latin typeface="Calisto MT" panose="02040603050505030304" pitchFamily="18" charset="0"/>
                        <a:ea typeface="Times New Roman" panose="02020603050405020304" pitchFamily="18" charset="0"/>
                        <a:cs typeface="Times New Roman" panose="02020603050405020304" pitchFamily="18" charset="0"/>
                      </a:endParaRPr>
                    </a:p>
                  </a:txBody>
                  <a:tcPr marL="68580" marR="68580" marT="0" marB="0" anchor="ctr"/>
                </a:tc>
                <a:tc rowSpan="2">
                  <a:txBody>
                    <a:bodyPr/>
                    <a:lstStyle/>
                    <a:p>
                      <a:pPr indent="0" algn="ctr">
                        <a:lnSpc>
                          <a:spcPct val="150000"/>
                        </a:lnSpc>
                      </a:pPr>
                      <a:r>
                        <a:rPr lang="en-US" sz="2800">
                          <a:effectLst/>
                        </a:rPr>
                        <a:t>Nr de credite</a:t>
                      </a:r>
                      <a:endParaRPr lang="ru-RU" sz="1800">
                        <a:solidFill>
                          <a:srgbClr val="191919"/>
                        </a:solidFill>
                        <a:effectLst/>
                        <a:latin typeface="Calisto MT" panose="0204060305050503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954868">
                <a:tc>
                  <a:txBody>
                    <a:bodyPr/>
                    <a:lstStyle/>
                    <a:p>
                      <a:pPr indent="0" algn="ctr">
                        <a:lnSpc>
                          <a:spcPct val="150000"/>
                        </a:lnSpc>
                      </a:pPr>
                      <a:r>
                        <a:rPr lang="en-US" sz="2800">
                          <a:effectLst/>
                        </a:rPr>
                        <a:t>Total</a:t>
                      </a:r>
                      <a:endParaRPr lang="ru-RU" sz="1800">
                        <a:solidFill>
                          <a:srgbClr val="191919"/>
                        </a:solidFill>
                        <a:effectLst/>
                        <a:latin typeface="Calisto MT" panose="02040603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lnSpc>
                          <a:spcPct val="150000"/>
                        </a:lnSpc>
                      </a:pPr>
                      <a:r>
                        <a:rPr lang="en-US" sz="2800" dirty="0" err="1">
                          <a:effectLst/>
                        </a:rPr>
                        <a:t>Prelegeri</a:t>
                      </a:r>
                      <a:endParaRPr lang="ru-RU" sz="1800" dirty="0">
                        <a:solidFill>
                          <a:srgbClr val="191919"/>
                        </a:solidFill>
                        <a:effectLst/>
                        <a:latin typeface="Calisto MT" panose="02040603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lnSpc>
                          <a:spcPct val="150000"/>
                        </a:lnSpc>
                      </a:pPr>
                      <a:r>
                        <a:rPr lang="en-US" sz="2800">
                          <a:effectLst/>
                        </a:rPr>
                        <a:t>seminare</a:t>
                      </a:r>
                      <a:endParaRPr lang="ru-RU" sz="1800">
                        <a:solidFill>
                          <a:srgbClr val="191919"/>
                        </a:solidFill>
                        <a:effectLst/>
                        <a:latin typeface="Calisto MT" panose="0204060305050503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endParaRPr lang="ru-RU"/>
                    </a:p>
                  </a:txBody>
                  <a:tcPr/>
                </a:tc>
                <a:tc vMerge="1">
                  <a:txBody>
                    <a:bodyPr/>
                    <a:lstStyle/>
                    <a:p>
                      <a:endParaRPr lang="ru-RU"/>
                    </a:p>
                  </a:txBody>
                  <a:tcPr/>
                </a:tc>
                <a:extLst>
                  <a:ext uri="{0D108BD9-81ED-4DB2-BD59-A6C34878D82A}">
                    <a16:rowId xmlns:a16="http://schemas.microsoft.com/office/drawing/2014/main" val="10001"/>
                  </a:ext>
                </a:extLst>
              </a:tr>
              <a:tr h="853415">
                <a:tc>
                  <a:txBody>
                    <a:bodyPr/>
                    <a:lstStyle/>
                    <a:p>
                      <a:pPr indent="0" algn="ctr">
                        <a:lnSpc>
                          <a:spcPct val="150000"/>
                        </a:lnSpc>
                      </a:pPr>
                      <a:r>
                        <a:rPr lang="ro-RO" sz="2800" dirty="0" smtClean="0">
                          <a:effectLst/>
                        </a:rPr>
                        <a:t>75 IA, MI</a:t>
                      </a:r>
                      <a:endParaRPr lang="ru-RU" sz="1800" dirty="0">
                        <a:solidFill>
                          <a:srgbClr val="191919"/>
                        </a:solidFill>
                        <a:effectLst/>
                        <a:latin typeface="Calisto MT" panose="02040603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lnSpc>
                          <a:spcPct val="150000"/>
                        </a:lnSpc>
                      </a:pPr>
                      <a:r>
                        <a:rPr lang="en-US" sz="2800" dirty="0">
                          <a:effectLst/>
                        </a:rPr>
                        <a:t>45</a:t>
                      </a:r>
                      <a:endParaRPr lang="ru-RU" sz="1800" dirty="0">
                        <a:solidFill>
                          <a:srgbClr val="191919"/>
                        </a:solidFill>
                        <a:effectLst/>
                        <a:latin typeface="Calisto MT" panose="02040603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lnSpc>
                          <a:spcPct val="150000"/>
                        </a:lnSpc>
                      </a:pPr>
                      <a:r>
                        <a:rPr lang="ro-RO" sz="2800" dirty="0" smtClean="0">
                          <a:effectLst/>
                        </a:rPr>
                        <a:t>30 IA, MI</a:t>
                      </a:r>
                      <a:endParaRPr lang="ru-RU" sz="1800" dirty="0">
                        <a:solidFill>
                          <a:srgbClr val="191919"/>
                        </a:solidFill>
                        <a:effectLst/>
                        <a:latin typeface="Calisto MT" panose="02040603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lnSpc>
                          <a:spcPct val="150000"/>
                        </a:lnSpc>
                      </a:pPr>
                      <a:r>
                        <a:rPr lang="ro-RO" sz="2800" dirty="0" smtClean="0">
                          <a:effectLst/>
                        </a:rPr>
                        <a:t>75 IA, MI</a:t>
                      </a:r>
                      <a:endParaRPr lang="ru-RU" sz="1800" dirty="0">
                        <a:solidFill>
                          <a:srgbClr val="191919"/>
                        </a:solidFill>
                        <a:effectLst/>
                        <a:latin typeface="Calisto MT" panose="0204060305050503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indent="0" algn="ctr">
                        <a:lnSpc>
                          <a:spcPct val="150000"/>
                        </a:lnSpc>
                      </a:pPr>
                      <a:r>
                        <a:rPr lang="ro-RO" sz="2800" dirty="0" smtClean="0">
                          <a:effectLst/>
                        </a:rPr>
                        <a:t>5 IA, MI</a:t>
                      </a:r>
                      <a:endParaRPr lang="ru-RU" sz="1800" dirty="0">
                        <a:solidFill>
                          <a:srgbClr val="191919"/>
                        </a:solidFill>
                        <a:effectLst/>
                        <a:latin typeface="Calisto MT" panose="0204060305050503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162453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2857500" y="900836"/>
            <a:ext cx="9334500" cy="5309146"/>
          </a:xfrm>
          <a:prstGeom prst="rect">
            <a:avLst/>
          </a:prstGeom>
        </p:spPr>
        <p:txBody>
          <a:bodyPr wrap="square">
            <a:spAutoFit/>
          </a:bodyPr>
          <a:lstStyle/>
          <a:p>
            <a:pPr algn="ctr">
              <a:spcAft>
                <a:spcPts val="0"/>
              </a:spcAft>
            </a:pPr>
            <a:r>
              <a:rPr lang="fr-FR" sz="3600" dirty="0">
                <a:latin typeface="Arial" panose="020B0604020202020204" pitchFamily="34" charset="0"/>
                <a:ea typeface="Times New Roman" panose="02020603050405020304" pitchFamily="18" charset="0"/>
                <a:cs typeface="Arial" panose="020B0604020202020204" pitchFamily="34" charset="0"/>
              </a:rPr>
              <a:t>Potrivit </a:t>
            </a:r>
            <a:r>
              <a:rPr lang="fr-FR" sz="3600" b="1" i="1" dirty="0">
                <a:latin typeface="Arial" panose="020B0604020202020204" pitchFamily="34" charset="0"/>
                <a:ea typeface="Times New Roman" panose="02020603050405020304" pitchFamily="18" charset="0"/>
                <a:cs typeface="Arial" panose="020B0604020202020204" pitchFamily="34" charset="0"/>
              </a:rPr>
              <a:t>legislaţiei Republicii Moldova</a:t>
            </a:r>
            <a:r>
              <a:rPr lang="fr-FR" sz="3600" dirty="0" smtClean="0">
                <a:latin typeface="Arial" panose="020B0604020202020204" pitchFamily="34" charset="0"/>
                <a:ea typeface="Times New Roman" panose="02020603050405020304" pitchFamily="18" charset="0"/>
                <a:cs typeface="Arial" panose="020B0604020202020204" pitchFamily="34" charset="0"/>
              </a:rPr>
              <a:t>,</a:t>
            </a:r>
            <a:endParaRPr lang="ro-RO" sz="3600" dirty="0" smtClean="0">
              <a:latin typeface="Arial" panose="020B0604020202020204" pitchFamily="34" charset="0"/>
              <a:ea typeface="Times New Roman" panose="02020603050405020304" pitchFamily="18" charset="0"/>
              <a:cs typeface="Arial" panose="020B0604020202020204" pitchFamily="34" charset="0"/>
            </a:endParaRPr>
          </a:p>
          <a:p>
            <a:pPr algn="ctr">
              <a:spcAft>
                <a:spcPts val="0"/>
              </a:spcAft>
            </a:pPr>
            <a:endParaRPr lang="ro-RO" sz="1500" dirty="0">
              <a:latin typeface="Arial" panose="020B0604020202020204" pitchFamily="34" charset="0"/>
              <a:ea typeface="Times New Roman" panose="02020603050405020304" pitchFamily="18" charset="0"/>
              <a:cs typeface="Arial" panose="020B0604020202020204" pitchFamily="34" charset="0"/>
            </a:endParaRPr>
          </a:p>
          <a:p>
            <a:pPr algn="ctr">
              <a:spcAft>
                <a:spcPts val="0"/>
              </a:spcAft>
            </a:pPr>
            <a:r>
              <a:rPr lang="fr-FR" sz="3600" dirty="0" smtClean="0">
                <a:latin typeface="Arial" panose="020B0604020202020204" pitchFamily="34" charset="0"/>
                <a:ea typeface="Times New Roman" panose="02020603050405020304" pitchFamily="18" charset="0"/>
                <a:cs typeface="Arial" panose="020B0604020202020204" pitchFamily="34" charset="0"/>
              </a:rPr>
              <a:t> „</a:t>
            </a:r>
            <a:r>
              <a:rPr lang="ro-RO" sz="3600" b="1" i="1" dirty="0" smtClean="0">
                <a:latin typeface="Arial" panose="020B0604020202020204" pitchFamily="34" charset="0"/>
                <a:ea typeface="Times New Roman" panose="02020603050405020304" pitchFamily="18" charset="0"/>
                <a:cs typeface="Arial" panose="020B0604020202020204" pitchFamily="34" charset="0"/>
              </a:rPr>
              <a:t>A</a:t>
            </a:r>
            <a:r>
              <a:rPr lang="fr-FR" sz="3600" b="1" i="1" dirty="0" smtClean="0">
                <a:latin typeface="Arial" panose="020B0604020202020204" pitchFamily="34" charset="0"/>
                <a:ea typeface="Times New Roman" panose="02020603050405020304" pitchFamily="18" charset="0"/>
                <a:cs typeface="Arial" panose="020B0604020202020204" pitchFamily="34" charset="0"/>
              </a:rPr>
              <a:t>ntreprenoriatul</a:t>
            </a:r>
            <a:r>
              <a:rPr lang="fr-FR" sz="3600" dirty="0" smtClean="0">
                <a:latin typeface="Arial" panose="020B0604020202020204" pitchFamily="34" charset="0"/>
                <a:ea typeface="Times New Roman" panose="02020603050405020304" pitchFamily="18" charset="0"/>
                <a:cs typeface="Arial" panose="020B0604020202020204" pitchFamily="34" charset="0"/>
              </a:rPr>
              <a:t> </a:t>
            </a:r>
            <a:r>
              <a:rPr lang="fr-FR" sz="3600" dirty="0">
                <a:latin typeface="Arial" panose="020B0604020202020204" pitchFamily="34" charset="0"/>
                <a:ea typeface="Times New Roman" panose="02020603050405020304" pitchFamily="18" charset="0"/>
                <a:cs typeface="Arial" panose="020B0604020202020204" pitchFamily="34" charset="0"/>
              </a:rPr>
              <a:t>este activitatea de fabricare a producţiei, executare a lucrărilor şi prestare a serviciilor, desfăşurată de cetăţeni şi de asociaţiile acestora în mod independent, din proprie iniţiativă, în numele lor, pe riscul propriu şi sub răspunderea lor patrimonială în scopul de a-şi asigura o sursă permanentă de </a:t>
            </a:r>
            <a:r>
              <a:rPr lang="fr-FR" sz="3600" dirty="0" smtClean="0">
                <a:latin typeface="Arial" panose="020B0604020202020204" pitchFamily="34" charset="0"/>
                <a:ea typeface="Times New Roman" panose="02020603050405020304" pitchFamily="18" charset="0"/>
                <a:cs typeface="Arial" panose="020B0604020202020204" pitchFamily="34" charset="0"/>
              </a:rPr>
              <a:t>venituri</a:t>
            </a:r>
            <a:r>
              <a:rPr lang="ro-RO" sz="3600" dirty="0" smtClean="0">
                <a:latin typeface="Arial" panose="020B0604020202020204" pitchFamily="34" charset="0"/>
                <a:ea typeface="Times New Roman" panose="02020603050405020304" pitchFamily="18" charset="0"/>
                <a:cs typeface="Arial" panose="020B0604020202020204" pitchFamily="34" charset="0"/>
              </a:rPr>
              <a:t>”</a:t>
            </a:r>
            <a:r>
              <a:rPr lang="fr-FR" sz="3600" dirty="0" smtClean="0">
                <a:latin typeface="Arial" panose="020B0604020202020204" pitchFamily="34" charset="0"/>
                <a:ea typeface="Times New Roman" panose="02020603050405020304" pitchFamily="18" charset="0"/>
                <a:cs typeface="Arial" panose="020B0604020202020204" pitchFamily="34" charset="0"/>
              </a:rPr>
              <a:t>.</a:t>
            </a:r>
            <a:endParaRPr lang="ru-RU" sz="3600" dirty="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912" y="671645"/>
            <a:ext cx="2238375" cy="2038350"/>
          </a:xfrm>
          <a:prstGeom prst="rect">
            <a:avLst/>
          </a:prstGeom>
        </p:spPr>
      </p:pic>
    </p:spTree>
    <p:extLst>
      <p:ext uri="{BB962C8B-B14F-4D97-AF65-F5344CB8AC3E}">
        <p14:creationId xmlns:p14="http://schemas.microsoft.com/office/powerpoint/2010/main" val="19675977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txBox="1">
            <a:spLocks/>
          </p:cNvSpPr>
          <p:nvPr/>
        </p:nvSpPr>
        <p:spPr>
          <a:xfrm>
            <a:off x="2565399" y="114301"/>
            <a:ext cx="9255539" cy="11430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3600" b="1" i="1" dirty="0">
                <a:latin typeface="Arial" panose="020B0604020202020204" pitchFamily="34" charset="0"/>
                <a:ea typeface="Times New Roman" panose="02020603050405020304" pitchFamily="18" charset="0"/>
                <a:cs typeface="Arial" panose="020B0604020202020204" pitchFamily="34" charset="0"/>
              </a:rPr>
              <a:t>Conform legislației Republicii Moldova </a:t>
            </a:r>
            <a:endParaRPr lang="ro-RO" sz="3600" b="1" i="1" dirty="0" smtClean="0">
              <a:latin typeface="Arial" panose="020B0604020202020204" pitchFamily="34" charset="0"/>
              <a:ea typeface="Times New Roman" panose="02020603050405020304" pitchFamily="18" charset="0"/>
              <a:cs typeface="Arial" panose="020B0604020202020204" pitchFamily="34" charset="0"/>
            </a:endParaRPr>
          </a:p>
          <a:p>
            <a:r>
              <a:rPr lang="fr-FR" sz="3600" b="1" i="1" dirty="0" smtClean="0">
                <a:latin typeface="Arial" panose="020B0604020202020204" pitchFamily="34" charset="0"/>
                <a:ea typeface="Times New Roman" panose="02020603050405020304" pitchFamily="18" charset="0"/>
                <a:cs typeface="Arial" panose="020B0604020202020204" pitchFamily="34" charset="0"/>
              </a:rPr>
              <a:t>antreprenor </a:t>
            </a:r>
            <a:r>
              <a:rPr lang="fr-FR" sz="3600" b="1" i="1" dirty="0">
                <a:latin typeface="Arial" panose="020B0604020202020204" pitchFamily="34" charset="0"/>
                <a:ea typeface="Times New Roman" panose="02020603050405020304" pitchFamily="18" charset="0"/>
                <a:cs typeface="Arial" panose="020B0604020202020204" pitchFamily="34" charset="0"/>
              </a:rPr>
              <a:t>poate fi</a:t>
            </a:r>
            <a:r>
              <a:rPr lang="ro-RO" sz="3600" b="1" i="1" dirty="0">
                <a:latin typeface="Arial" panose="020B0604020202020204" pitchFamily="34" charset="0"/>
                <a:ea typeface="Times New Roman" panose="02020603050405020304" pitchFamily="18" charset="0"/>
                <a:cs typeface="Arial" panose="020B0604020202020204" pitchFamily="34" charset="0"/>
              </a:rPr>
              <a:t>: </a:t>
            </a:r>
            <a:r>
              <a:rPr lang="en-US" sz="3600" b="1" i="1" dirty="0">
                <a:latin typeface="Arial" panose="020B0604020202020204" pitchFamily="34" charset="0"/>
                <a:ea typeface="Times New Roman" panose="02020603050405020304" pitchFamily="18" charset="0"/>
                <a:cs typeface="Arial" panose="020B0604020202020204" pitchFamily="34" charset="0"/>
              </a:rPr>
              <a:t> </a:t>
            </a:r>
            <a:endParaRPr lang="ru-RU" sz="3600" b="1" i="1" dirty="0">
              <a:latin typeface="Arial" panose="020B0604020202020204" pitchFamily="34" charset="0"/>
              <a:ea typeface="Times New Roman" panose="02020603050405020304" pitchFamily="18" charset="0"/>
              <a:cs typeface="Arial" panose="020B0604020202020204" pitchFamily="34" charset="0"/>
            </a:endParaRPr>
          </a:p>
        </p:txBody>
      </p:sp>
      <p:sp>
        <p:nvSpPr>
          <p:cNvPr id="3" name="Прямоугольник 2"/>
          <p:cNvSpPr/>
          <p:nvPr/>
        </p:nvSpPr>
        <p:spPr>
          <a:xfrm>
            <a:off x="567635" y="1473201"/>
            <a:ext cx="11099800" cy="5139869"/>
          </a:xfrm>
          <a:prstGeom prst="rect">
            <a:avLst/>
          </a:prstGeom>
        </p:spPr>
        <p:txBody>
          <a:bodyPr wrap="square">
            <a:spAutoFit/>
          </a:bodyPr>
          <a:lstStyle/>
          <a:p>
            <a:pPr marL="342900" lvl="0" indent="-342900" algn="just">
              <a:spcBef>
                <a:spcPts val="600"/>
              </a:spcBef>
              <a:spcAft>
                <a:spcPts val="0"/>
              </a:spcAft>
              <a:buFont typeface="Wingdings" panose="05000000000000000000" pitchFamily="2" charset="2"/>
              <a:buChar char=""/>
            </a:pPr>
            <a:r>
              <a:rPr lang="fr-FR" sz="2800" dirty="0">
                <a:latin typeface="Arial" panose="020B0604020202020204" pitchFamily="34" charset="0"/>
                <a:ea typeface="Times New Roman" panose="02020603050405020304" pitchFamily="18" charset="0"/>
                <a:cs typeface="Arial" panose="020B0604020202020204" pitchFamily="34" charset="0"/>
              </a:rPr>
              <a:t>orice cetăţean al Republicii Moldova care nu este îngrădit  în drepturi, în modul stabilit de </a:t>
            </a:r>
            <a:r>
              <a:rPr lang="fr-FR" sz="2800" dirty="0" smtClean="0">
                <a:latin typeface="Arial" panose="020B0604020202020204" pitchFamily="34" charset="0"/>
                <a:ea typeface="Times New Roman" panose="02020603050405020304" pitchFamily="18" charset="0"/>
                <a:cs typeface="Arial" panose="020B0604020202020204" pitchFamily="34" charset="0"/>
              </a:rPr>
              <a:t>Lege</a:t>
            </a:r>
            <a:r>
              <a:rPr lang="ro-RO" sz="2800" dirty="0" smtClean="0">
                <a:latin typeface="Arial" panose="020B0604020202020204" pitchFamily="34" charset="0"/>
                <a:ea typeface="Times New Roman" panose="02020603050405020304" pitchFamily="18" charset="0"/>
                <a:cs typeface="Arial" panose="020B0604020202020204" pitchFamily="34" charset="0"/>
              </a:rPr>
              <a:t>a cu privire la antreprenoriat și întreprinderi</a:t>
            </a:r>
            <a:r>
              <a:rPr lang="fr-FR" sz="2800" dirty="0" smtClean="0">
                <a:latin typeface="Arial" panose="020B0604020202020204" pitchFamily="34" charset="0"/>
                <a:ea typeface="Times New Roman" panose="02020603050405020304" pitchFamily="18" charset="0"/>
                <a:cs typeface="Arial" panose="020B0604020202020204" pitchFamily="34" charset="0"/>
              </a:rPr>
              <a:t> </a:t>
            </a:r>
            <a:r>
              <a:rPr lang="fr-FR" sz="2800" dirty="0">
                <a:latin typeface="Arial" panose="020B0604020202020204" pitchFamily="34" charset="0"/>
                <a:ea typeface="Times New Roman" panose="02020603050405020304" pitchFamily="18" charset="0"/>
                <a:cs typeface="Arial" panose="020B0604020202020204" pitchFamily="34" charset="0"/>
              </a:rPr>
              <a:t>şi de alte acte legislative;</a:t>
            </a:r>
            <a:endParaRPr lang="ru-RU" sz="2800" dirty="0">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spcBef>
                <a:spcPts val="600"/>
              </a:spcBef>
              <a:spcAft>
                <a:spcPts val="0"/>
              </a:spcAft>
              <a:buFont typeface="Wingdings" panose="05000000000000000000" pitchFamily="2" charset="2"/>
              <a:buChar char=""/>
            </a:pPr>
            <a:r>
              <a:rPr lang="fr-FR" sz="2800" dirty="0">
                <a:latin typeface="Arial" panose="020B0604020202020204" pitchFamily="34" charset="0"/>
                <a:ea typeface="Times New Roman" panose="02020603050405020304" pitchFamily="18" charset="0"/>
                <a:cs typeface="Arial" panose="020B0604020202020204" pitchFamily="34" charset="0"/>
              </a:rPr>
              <a:t>orice cetăţean străin sau apatrid, în conformitate cu legislaţia în vigoare;</a:t>
            </a:r>
            <a:endParaRPr lang="ru-RU" sz="2800" dirty="0">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spcBef>
                <a:spcPts val="600"/>
              </a:spcBef>
              <a:spcAft>
                <a:spcPts val="0"/>
              </a:spcAft>
              <a:buFont typeface="Wingdings" panose="05000000000000000000" pitchFamily="2" charset="2"/>
              <a:buChar char=""/>
            </a:pPr>
            <a:r>
              <a:rPr lang="fr-FR" sz="2800" dirty="0">
                <a:latin typeface="Arial" panose="020B0604020202020204" pitchFamily="34" charset="0"/>
                <a:ea typeface="Times New Roman" panose="02020603050405020304" pitchFamily="18" charset="0"/>
                <a:cs typeface="Arial" panose="020B0604020202020204" pitchFamily="34" charset="0"/>
              </a:rPr>
              <a:t>un grup de cetăţeni sau de apatrizi (un grup de parteneri) din care se constituie antreprenorul colectiv;</a:t>
            </a:r>
            <a:endParaRPr lang="ru-RU" sz="2800" dirty="0">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spcBef>
                <a:spcPts val="600"/>
              </a:spcBef>
              <a:spcAft>
                <a:spcPts val="0"/>
              </a:spcAft>
              <a:buFont typeface="Wingdings" panose="05000000000000000000" pitchFamily="2" charset="2"/>
              <a:buChar char=""/>
            </a:pPr>
            <a:r>
              <a:rPr lang="fr-FR" sz="2800" dirty="0">
                <a:latin typeface="Arial" panose="020B0604020202020204" pitchFamily="34" charset="0"/>
                <a:ea typeface="Times New Roman" panose="02020603050405020304" pitchFamily="18" charset="0"/>
                <a:cs typeface="Arial" panose="020B0604020202020204" pitchFamily="34" charset="0"/>
              </a:rPr>
              <a:t>orice persoană juridică sau fizică în conformitate cu scopurile sale principale şi cu legislaţia</a:t>
            </a:r>
            <a:r>
              <a:rPr lang="fr-FR" sz="2800" dirty="0" smtClean="0">
                <a:latin typeface="Arial" panose="020B0604020202020204" pitchFamily="34" charset="0"/>
                <a:ea typeface="Times New Roman" panose="02020603050405020304" pitchFamily="18" charset="0"/>
                <a:cs typeface="Arial" panose="020B0604020202020204" pitchFamily="34" charset="0"/>
              </a:rPr>
              <a:t>.</a:t>
            </a:r>
            <a:endParaRPr lang="ro-RO" sz="2800" dirty="0" smtClean="0">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spcBef>
                <a:spcPts val="600"/>
              </a:spcBef>
              <a:spcAft>
                <a:spcPts val="0"/>
              </a:spcAft>
              <a:buFont typeface="Wingdings" panose="05000000000000000000" pitchFamily="2" charset="2"/>
              <a:buChar char=""/>
            </a:pPr>
            <a:r>
              <a:rPr lang="fr-FR" sz="2800" dirty="0">
                <a:solidFill>
                  <a:srgbClr val="000000"/>
                </a:solidFill>
                <a:latin typeface="Arial" panose="020B0604020202020204" pitchFamily="34" charset="0"/>
                <a:ea typeface="Times New Roman" panose="02020603050405020304" pitchFamily="18" charset="0"/>
                <a:cs typeface="Arial" panose="020B0604020202020204" pitchFamily="34" charset="0"/>
              </a:rPr>
              <a:t>Statul şi autorităţile administraţiei publice locale sînt antreprenori </a:t>
            </a:r>
            <a:r>
              <a:rPr lang="fr-FR" sz="28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speciali</a:t>
            </a:r>
            <a:r>
              <a:rPr lang="ro-RO" sz="2800"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a:t>
            </a:r>
            <a:endParaRPr lang="ro-RO" sz="2800" dirty="0" smtClean="0">
              <a:latin typeface="Arial" panose="020B0604020202020204" pitchFamily="34" charset="0"/>
              <a:ea typeface="Times New Roman" panose="02020603050405020304" pitchFamily="18" charset="0"/>
              <a:cs typeface="Arial" panose="020B0604020202020204" pitchFamily="34" charset="0"/>
            </a:endParaRPr>
          </a:p>
        </p:txBody>
      </p:sp>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831" y="252453"/>
            <a:ext cx="1340541" cy="1220748"/>
          </a:xfrm>
          <a:prstGeom prst="rect">
            <a:avLst/>
          </a:prstGeom>
        </p:spPr>
      </p:pic>
    </p:spTree>
    <p:extLst>
      <p:ext uri="{BB962C8B-B14F-4D97-AF65-F5344CB8AC3E}">
        <p14:creationId xmlns:p14="http://schemas.microsoft.com/office/powerpoint/2010/main" val="18232205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24000" y="188913"/>
            <a:ext cx="9144000" cy="1439862"/>
          </a:xfrm>
        </p:spPr>
        <p:txBody>
          <a:bodyPr>
            <a:normAutofit fontScale="90000"/>
          </a:bodyPr>
          <a:lstStyle/>
          <a:p>
            <a:pPr algn="ctr" eaLnBrk="1" hangingPunct="1"/>
            <a:r>
              <a:rPr lang="ro-RO" altLang="ru-RU" sz="3600" b="1" dirty="0" smtClean="0">
                <a:latin typeface="Times New Roman" panose="02020603050405020304" pitchFamily="18" charset="0"/>
                <a:cs typeface="Times New Roman" panose="02020603050405020304" pitchFamily="18" charset="0"/>
              </a:rPr>
              <a:t>2. Formele organizatorico-juridice de antreprenoriat</a:t>
            </a:r>
            <a:r>
              <a:rPr lang="ro-RO" altLang="ru-RU" sz="3600" b="1" dirty="0">
                <a:latin typeface="Times New Roman" panose="02020603050405020304" pitchFamily="18" charset="0"/>
                <a:cs typeface="Times New Roman" panose="02020603050405020304" pitchFamily="18" charset="0"/>
              </a:rPr>
              <a:t/>
            </a:r>
            <a:br>
              <a:rPr lang="ro-RO" altLang="ru-RU" sz="3600" b="1" dirty="0">
                <a:latin typeface="Times New Roman" panose="02020603050405020304" pitchFamily="18" charset="0"/>
                <a:cs typeface="Times New Roman" panose="02020603050405020304" pitchFamily="18" charset="0"/>
              </a:rPr>
            </a:br>
            <a:endParaRPr lang="ro-RO" altLang="ru-RU" sz="3600" dirty="0">
              <a:latin typeface="Times New Roman" panose="02020603050405020304" pitchFamily="18" charset="0"/>
              <a:cs typeface="Times New Roman" panose="02020603050405020304" pitchFamily="18" charset="0"/>
            </a:endParaRPr>
          </a:p>
        </p:txBody>
      </p:sp>
      <p:sp>
        <p:nvSpPr>
          <p:cNvPr id="13315" name="Rectangle 3"/>
          <p:cNvSpPr>
            <a:spLocks noGrp="1" noChangeArrowheads="1"/>
          </p:cNvSpPr>
          <p:nvPr>
            <p:ph type="body" sz="half" idx="1"/>
          </p:nvPr>
        </p:nvSpPr>
        <p:spPr>
          <a:xfrm>
            <a:off x="669303" y="1412876"/>
            <a:ext cx="10426045" cy="6024872"/>
          </a:xfrm>
        </p:spPr>
        <p:txBody>
          <a:bodyPr>
            <a:normAutofit/>
          </a:bodyPr>
          <a:lstStyle/>
          <a:p>
            <a:pPr eaLnBrk="1" hangingPunct="1">
              <a:buFont typeface="Wingdings" panose="05000000000000000000" pitchFamily="2" charset="2"/>
              <a:buNone/>
            </a:pPr>
            <a:r>
              <a:rPr lang="ro-RO" altLang="ru-RU" b="1" dirty="0">
                <a:latin typeface="Times New Roman" panose="02020603050405020304" pitchFamily="18" charset="0"/>
                <a:cs typeface="Times New Roman" panose="02020603050405020304" pitchFamily="18" charset="0"/>
              </a:rPr>
              <a:t>        Întreprinderea individuală </a:t>
            </a:r>
            <a:r>
              <a:rPr lang="ro-RO" altLang="ru-RU" dirty="0">
                <a:latin typeface="Times New Roman" panose="02020603050405020304" pitchFamily="18" charset="0"/>
                <a:cs typeface="Times New Roman" panose="02020603050405020304" pitchFamily="18" charset="0"/>
              </a:rPr>
              <a:t>este întreprinderea care aparţine cetăţeanului, cu drept de proprietate privată, sau membrilor familiei acestuia, cu drept de proprietate comună. </a:t>
            </a:r>
          </a:p>
          <a:p>
            <a:pPr eaLnBrk="1" hangingPunct="1"/>
            <a:r>
              <a:rPr lang="ro-RO" altLang="ru-RU" dirty="0">
                <a:latin typeface="Times New Roman" panose="02020603050405020304" pitchFamily="18" charset="0"/>
                <a:cs typeface="Times New Roman" panose="02020603050405020304" pitchFamily="18" charset="0"/>
              </a:rPr>
              <a:t>Patrimoniul întreprinderilor individuale se formează pe baza bunurile cetăţeanului (familiei).</a:t>
            </a:r>
          </a:p>
          <a:p>
            <a:pPr eaLnBrk="1" hangingPunct="1"/>
            <a:r>
              <a:rPr lang="ro-RO" altLang="ru-RU" dirty="0">
                <a:latin typeface="Times New Roman" panose="02020603050405020304" pitchFamily="18" charset="0"/>
                <a:cs typeface="Times New Roman" panose="02020603050405020304" pitchFamily="18" charset="0"/>
              </a:rPr>
              <a:t>Întreprinderea individuală se prezintă în cadrul raporturilor de drept ca persoană fizică.</a:t>
            </a:r>
          </a:p>
          <a:p>
            <a:pPr eaLnBrk="1" hangingPunct="1"/>
            <a:r>
              <a:rPr lang="ro-RO" altLang="ru-RU" dirty="0">
                <a:latin typeface="Times New Roman" panose="02020603050405020304" pitchFamily="18" charset="0"/>
                <a:cs typeface="Times New Roman" panose="02020603050405020304" pitchFamily="18" charset="0"/>
              </a:rPr>
              <a:t>Antreprenorul-posesor al întreprinderii individuale poartă răspundere nelimitată pentru obligaţiile acesteia cu întreg patrimoniul său.</a:t>
            </a:r>
          </a:p>
          <a:p>
            <a:pPr eaLnBrk="1" hangingPunct="1"/>
            <a:r>
              <a:rPr lang="ro-RO" altLang="ru-RU" dirty="0">
                <a:latin typeface="Times New Roman" panose="02020603050405020304" pitchFamily="18" charset="0"/>
                <a:cs typeface="Times New Roman" panose="02020603050405020304" pitchFamily="18" charset="0"/>
              </a:rPr>
              <a:t>În agricultură întreprinderea individuală-gospodăria ţărănească (de fermieri).</a:t>
            </a:r>
          </a:p>
        </p:txBody>
      </p:sp>
      <p:sp>
        <p:nvSpPr>
          <p:cNvPr id="13316" name="Rectangle 4"/>
          <p:cNvSpPr>
            <a:spLocks noChangeArrowheads="1"/>
          </p:cNvSpPr>
          <p:nvPr/>
        </p:nvSpPr>
        <p:spPr bwMode="auto">
          <a:xfrm>
            <a:off x="1992313" y="2349501"/>
            <a:ext cx="8362950" cy="370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endParaRPr lang="ro-RO" altLang="ru-RU" sz="2400"/>
          </a:p>
        </p:txBody>
      </p:sp>
      <p:sp>
        <p:nvSpPr>
          <p:cNvPr id="13317" name="Rectangle 5"/>
          <p:cNvSpPr>
            <a:spLocks noChangeArrowheads="1"/>
          </p:cNvSpPr>
          <p:nvPr/>
        </p:nvSpPr>
        <p:spPr bwMode="auto">
          <a:xfrm flipV="1">
            <a:off x="1992313" y="1484313"/>
            <a:ext cx="8362950"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a:lstStyle>
            <a:lvl1pPr marL="571500" indent="-5715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90000"/>
              </a:lnSpc>
              <a:spcBef>
                <a:spcPct val="20000"/>
              </a:spcBef>
              <a:buClr>
                <a:schemeClr val="accent1"/>
              </a:buClr>
              <a:buSzPct val="65000"/>
              <a:buFont typeface="Wingdings" panose="05000000000000000000" pitchFamily="2" charset="2"/>
              <a:buNone/>
            </a:pPr>
            <a:endParaRPr lang="ro-RO" altLang="ru-RU" sz="2800" b="1"/>
          </a:p>
        </p:txBody>
      </p:sp>
    </p:spTree>
    <p:extLst>
      <p:ext uri="{BB962C8B-B14F-4D97-AF65-F5344CB8AC3E}">
        <p14:creationId xmlns:p14="http://schemas.microsoft.com/office/powerpoint/2010/main" val="2966488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063751" y="188913"/>
            <a:ext cx="8353425" cy="1008062"/>
          </a:xfrm>
        </p:spPr>
        <p:txBody>
          <a:bodyPr/>
          <a:lstStyle/>
          <a:p>
            <a:pPr algn="ctr" eaLnBrk="1" hangingPunct="1"/>
            <a:r>
              <a:rPr lang="ro-RO" altLang="ru-RU" sz="4000" dirty="0">
                <a:latin typeface="Times New Roman" panose="02020603050405020304" pitchFamily="18" charset="0"/>
                <a:cs typeface="Times New Roman" panose="02020603050405020304" pitchFamily="18" charset="0"/>
              </a:rPr>
              <a:t>Întreprinderea individuală</a:t>
            </a:r>
          </a:p>
        </p:txBody>
      </p:sp>
      <p:sp>
        <p:nvSpPr>
          <p:cNvPr id="14339" name="Rectangle 3"/>
          <p:cNvSpPr>
            <a:spLocks noGrp="1" noChangeArrowheads="1"/>
          </p:cNvSpPr>
          <p:nvPr>
            <p:ph type="body" sz="half" idx="1"/>
          </p:nvPr>
        </p:nvSpPr>
        <p:spPr>
          <a:xfrm>
            <a:off x="914400" y="1052514"/>
            <a:ext cx="10633435" cy="5480261"/>
          </a:xfrm>
        </p:spPr>
        <p:txBody>
          <a:bodyPr>
            <a:normAutofit fontScale="92500" lnSpcReduction="20000"/>
          </a:bodyPr>
          <a:lstStyle/>
          <a:p>
            <a:pPr algn="ctr" eaLnBrk="1" hangingPunct="1">
              <a:lnSpc>
                <a:spcPct val="90000"/>
              </a:lnSpc>
              <a:buFont typeface="Wingdings" panose="05000000000000000000" pitchFamily="2" charset="2"/>
              <a:buNone/>
            </a:pPr>
            <a:r>
              <a:rPr lang="ro-RO" altLang="ru-RU" b="1" dirty="0">
                <a:latin typeface="Times New Roman" panose="02020603050405020304" pitchFamily="18" charset="0"/>
                <a:cs typeface="Times New Roman" panose="02020603050405020304" pitchFamily="18" charset="0"/>
              </a:rPr>
              <a:t>        Avantaje:</a:t>
            </a:r>
          </a:p>
          <a:p>
            <a:pPr eaLnBrk="1" hangingPunct="1">
              <a:lnSpc>
                <a:spcPct val="90000"/>
              </a:lnSpc>
            </a:pPr>
            <a:r>
              <a:rPr lang="ro-RO" altLang="ru-RU" dirty="0">
                <a:latin typeface="Times New Roman" panose="02020603050405020304" pitchFamily="18" charset="0"/>
                <a:cs typeface="Times New Roman" panose="02020603050405020304" pitchFamily="18" charset="0"/>
              </a:rPr>
              <a:t>Este forma cea mai puţin costisitoare pentru început;</a:t>
            </a:r>
          </a:p>
          <a:p>
            <a:pPr eaLnBrk="1" hangingPunct="1">
              <a:lnSpc>
                <a:spcPct val="90000"/>
              </a:lnSpc>
            </a:pPr>
            <a:r>
              <a:rPr lang="ro-RO" altLang="ru-RU" dirty="0">
                <a:latin typeface="Times New Roman" panose="02020603050405020304" pitchFamily="18" charset="0"/>
                <a:cs typeface="Times New Roman" panose="02020603050405020304" pitchFamily="18" charset="0"/>
              </a:rPr>
              <a:t>Afacerea poate fi pornită relativ simplu;</a:t>
            </a:r>
          </a:p>
          <a:p>
            <a:pPr eaLnBrk="1" hangingPunct="1">
              <a:lnSpc>
                <a:spcPct val="90000"/>
              </a:lnSpc>
            </a:pPr>
            <a:r>
              <a:rPr lang="ro-RO" altLang="ru-RU" dirty="0">
                <a:latin typeface="Times New Roman" panose="02020603050405020304" pitchFamily="18" charset="0"/>
                <a:cs typeface="Times New Roman" panose="02020603050405020304" pitchFamily="18" charset="0"/>
              </a:rPr>
              <a:t>Contractul cu clientul este direct;</a:t>
            </a:r>
          </a:p>
          <a:p>
            <a:pPr eaLnBrk="1" hangingPunct="1">
              <a:lnSpc>
                <a:spcPct val="90000"/>
              </a:lnSpc>
            </a:pPr>
            <a:r>
              <a:rPr lang="ro-RO" altLang="ru-RU" dirty="0">
                <a:latin typeface="Times New Roman" panose="02020603050405020304" pitchFamily="18" charset="0"/>
                <a:cs typeface="Times New Roman" panose="02020603050405020304" pitchFamily="18" charset="0"/>
              </a:rPr>
              <a:t>Veniturile sunt impozitate o singură dată;</a:t>
            </a:r>
          </a:p>
          <a:p>
            <a:pPr eaLnBrk="1" hangingPunct="1">
              <a:lnSpc>
                <a:spcPct val="90000"/>
              </a:lnSpc>
            </a:pPr>
            <a:r>
              <a:rPr lang="ro-RO" altLang="ru-RU" dirty="0">
                <a:latin typeface="Times New Roman" panose="02020603050405020304" pitchFamily="18" charset="0"/>
                <a:cs typeface="Times New Roman" panose="02020603050405020304" pitchFamily="18" charset="0"/>
              </a:rPr>
              <a:t>Evidenţa contabilă este simplificată;</a:t>
            </a:r>
          </a:p>
          <a:p>
            <a:pPr eaLnBrk="1" hangingPunct="1">
              <a:lnSpc>
                <a:spcPct val="90000"/>
              </a:lnSpc>
            </a:pPr>
            <a:r>
              <a:rPr lang="ro-RO" altLang="ru-RU" dirty="0">
                <a:latin typeface="Times New Roman" panose="02020603050405020304" pitchFamily="18" charset="0"/>
                <a:cs typeface="Times New Roman" panose="02020603050405020304" pitchFamily="18" charset="0"/>
              </a:rPr>
              <a:t>Proprietarul are autoritate de decizie totală.</a:t>
            </a:r>
          </a:p>
          <a:p>
            <a:pPr algn="ctr" eaLnBrk="1" hangingPunct="1">
              <a:lnSpc>
                <a:spcPct val="90000"/>
              </a:lnSpc>
              <a:buFont typeface="Wingdings" panose="05000000000000000000" pitchFamily="2" charset="2"/>
              <a:buNone/>
            </a:pPr>
            <a:r>
              <a:rPr lang="ro-RO" altLang="ru-RU" b="1" dirty="0">
                <a:latin typeface="Times New Roman" panose="02020603050405020304" pitchFamily="18" charset="0"/>
                <a:cs typeface="Times New Roman" panose="02020603050405020304" pitchFamily="18" charset="0"/>
              </a:rPr>
              <a:t>Dezavantaje:</a:t>
            </a:r>
          </a:p>
          <a:p>
            <a:pPr eaLnBrk="1" hangingPunct="1">
              <a:lnSpc>
                <a:spcPct val="90000"/>
              </a:lnSpc>
            </a:pPr>
            <a:r>
              <a:rPr lang="ro-RO" altLang="ru-RU" dirty="0">
                <a:latin typeface="Times New Roman" panose="02020603050405020304" pitchFamily="18" charset="0"/>
                <a:cs typeface="Times New Roman" panose="02020603050405020304" pitchFamily="18" charset="0"/>
              </a:rPr>
              <a:t>Răspundere nelimitată pentru daune şi datorii;</a:t>
            </a:r>
          </a:p>
          <a:p>
            <a:pPr eaLnBrk="1" hangingPunct="1">
              <a:lnSpc>
                <a:spcPct val="90000"/>
              </a:lnSpc>
            </a:pPr>
            <a:r>
              <a:rPr lang="ro-RO" altLang="ru-RU" dirty="0">
                <a:latin typeface="Times New Roman" panose="02020603050405020304" pitchFamily="18" charset="0"/>
                <a:cs typeface="Times New Roman" panose="02020603050405020304" pitchFamily="18" charset="0"/>
              </a:rPr>
              <a:t>Posibilităţi reduse de introducere a progresului tehnic;</a:t>
            </a:r>
          </a:p>
          <a:p>
            <a:pPr eaLnBrk="1" hangingPunct="1">
              <a:lnSpc>
                <a:spcPct val="90000"/>
              </a:lnSpc>
            </a:pPr>
            <a:r>
              <a:rPr lang="ro-RO" altLang="ru-RU" dirty="0">
                <a:latin typeface="Times New Roman" panose="02020603050405020304" pitchFamily="18" charset="0"/>
                <a:cs typeface="Times New Roman" panose="02020603050405020304" pitchFamily="18" charset="0"/>
              </a:rPr>
              <a:t>Întreprinderea este incapabilă de a satisface un segment mai mare a cererii, deoarece capitalul este redus;</a:t>
            </a:r>
          </a:p>
          <a:p>
            <a:pPr eaLnBrk="1" hangingPunct="1">
              <a:lnSpc>
                <a:spcPct val="90000"/>
              </a:lnSpc>
            </a:pPr>
            <a:r>
              <a:rPr lang="ro-RO" altLang="ru-RU" dirty="0">
                <a:latin typeface="Times New Roman" panose="02020603050405020304" pitchFamily="18" charset="0"/>
                <a:cs typeface="Times New Roman" panose="02020603050405020304" pitchFamily="18" charset="0"/>
              </a:rPr>
              <a:t>Acumularea redusă de capital.</a:t>
            </a:r>
          </a:p>
          <a:p>
            <a:pPr eaLnBrk="1" hangingPunct="1">
              <a:lnSpc>
                <a:spcPct val="90000"/>
              </a:lnSpc>
            </a:pPr>
            <a:endParaRPr lang="ru-RU" altLang="ru-RU" sz="2000" dirty="0"/>
          </a:p>
        </p:txBody>
      </p:sp>
      <p:sp>
        <p:nvSpPr>
          <p:cNvPr id="14340" name="Rectangle 4"/>
          <p:cNvSpPr>
            <a:spLocks noChangeArrowheads="1"/>
          </p:cNvSpPr>
          <p:nvPr/>
        </p:nvSpPr>
        <p:spPr bwMode="auto">
          <a:xfrm>
            <a:off x="1992313" y="2349501"/>
            <a:ext cx="8362950" cy="370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endParaRPr lang="ro-RO" altLang="ru-RU" sz="2400"/>
          </a:p>
        </p:txBody>
      </p:sp>
    </p:spTree>
    <p:extLst>
      <p:ext uri="{BB962C8B-B14F-4D97-AF65-F5344CB8AC3E}">
        <p14:creationId xmlns:p14="http://schemas.microsoft.com/office/powerpoint/2010/main" val="38190832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524000" y="188913"/>
            <a:ext cx="9144000" cy="792162"/>
          </a:xfrm>
        </p:spPr>
        <p:txBody>
          <a:bodyPr/>
          <a:lstStyle/>
          <a:p>
            <a:pPr algn="ctr" eaLnBrk="1" hangingPunct="1"/>
            <a:r>
              <a:rPr lang="ro-RO" altLang="ru-RU" sz="4000" b="1" dirty="0">
                <a:latin typeface="Times New Roman" panose="02020603050405020304" pitchFamily="18" charset="0"/>
                <a:cs typeface="Times New Roman" panose="02020603050405020304" pitchFamily="18" charset="0"/>
              </a:rPr>
              <a:t>Societatea în nume colectiv</a:t>
            </a:r>
          </a:p>
        </p:txBody>
      </p:sp>
      <p:sp>
        <p:nvSpPr>
          <p:cNvPr id="15363" name="Rectangle 3"/>
          <p:cNvSpPr>
            <a:spLocks noGrp="1" noChangeArrowheads="1"/>
          </p:cNvSpPr>
          <p:nvPr>
            <p:ph type="body" sz="half" idx="1"/>
          </p:nvPr>
        </p:nvSpPr>
        <p:spPr>
          <a:xfrm>
            <a:off x="980388" y="1125538"/>
            <a:ext cx="10350631" cy="4824412"/>
          </a:xfrm>
        </p:spPr>
        <p:txBody>
          <a:bodyPr>
            <a:noAutofit/>
          </a:bodyPr>
          <a:lstStyle/>
          <a:p>
            <a:pPr eaLnBrk="1" hangingPunct="1">
              <a:buFont typeface="Wingdings" panose="05000000000000000000" pitchFamily="2" charset="2"/>
              <a:buNone/>
            </a:pPr>
            <a:r>
              <a:rPr lang="ro-RO" altLang="ru-RU" b="1" dirty="0">
                <a:latin typeface="Times New Roman" panose="02020603050405020304" pitchFamily="18" charset="0"/>
                <a:cs typeface="Times New Roman" panose="02020603050405020304" pitchFamily="18" charset="0"/>
              </a:rPr>
              <a:t>        Societatea în nume colectiv </a:t>
            </a:r>
            <a:r>
              <a:rPr lang="ro-RO" altLang="ru-RU" dirty="0">
                <a:latin typeface="Times New Roman" panose="02020603050405020304" pitchFamily="18" charset="0"/>
                <a:cs typeface="Times New Roman" panose="02020603050405020304" pitchFamily="18" charset="0"/>
              </a:rPr>
              <a:t>este o întreprindere fondată din două sau mai multe persoane fizice şi/sau juridice care şi-au asociat bunurile în scopul desfăşurării în comun a unei afaceri, în baza contractului de constituire încheiat între acestea.</a:t>
            </a:r>
          </a:p>
          <a:p>
            <a:pPr eaLnBrk="1" hangingPunct="1">
              <a:buFont typeface="Wingdings" panose="05000000000000000000" pitchFamily="2" charset="2"/>
              <a:buNone/>
            </a:pPr>
            <a:endParaRPr lang="ro-RO" altLang="ru-RU" dirty="0">
              <a:latin typeface="Times New Roman" panose="02020603050405020304" pitchFamily="18" charset="0"/>
              <a:cs typeface="Times New Roman" panose="02020603050405020304" pitchFamily="18" charset="0"/>
            </a:endParaRPr>
          </a:p>
          <a:p>
            <a:pPr eaLnBrk="1" hangingPunct="1"/>
            <a:r>
              <a:rPr lang="ro-RO" altLang="ru-RU" dirty="0">
                <a:latin typeface="Times New Roman" panose="02020603050405020304" pitchFamily="18" charset="0"/>
                <a:cs typeface="Times New Roman" panose="02020603050405020304" pitchFamily="18" charset="0"/>
              </a:rPr>
              <a:t>Numărul asociaţilor societăţii în nume colectiv nu poate fi mai mic de 2 şi nici mai mare de 20 persoane fizice sau juridice.</a:t>
            </a:r>
          </a:p>
          <a:p>
            <a:pPr eaLnBrk="1" hangingPunct="1"/>
            <a:r>
              <a:rPr lang="ro-RO" altLang="ru-RU" dirty="0">
                <a:latin typeface="Times New Roman" panose="02020603050405020304" pitchFamily="18" charset="0"/>
                <a:cs typeface="Times New Roman" panose="02020603050405020304" pitchFamily="18" charset="0"/>
              </a:rPr>
              <a:t>Se prezintă în cadrul raporturilor de drept ca persoană fizică.</a:t>
            </a:r>
          </a:p>
          <a:p>
            <a:pPr eaLnBrk="1" hangingPunct="1"/>
            <a:r>
              <a:rPr lang="ro-RO" altLang="ru-RU" dirty="0">
                <a:latin typeface="Times New Roman" panose="02020603050405020304" pitchFamily="18" charset="0"/>
                <a:cs typeface="Times New Roman" panose="02020603050405020304" pitchFamily="18" charset="0"/>
              </a:rPr>
              <a:t>Partenerii asociaţiei poartă răspundere nelimitată pentru obligaţiile acesteia cu întreg patrimoniul său.</a:t>
            </a:r>
          </a:p>
        </p:txBody>
      </p:sp>
      <p:sp>
        <p:nvSpPr>
          <p:cNvPr id="15364" name="Rectangle 4"/>
          <p:cNvSpPr>
            <a:spLocks noChangeArrowheads="1"/>
          </p:cNvSpPr>
          <p:nvPr/>
        </p:nvSpPr>
        <p:spPr bwMode="auto">
          <a:xfrm>
            <a:off x="1992313" y="2349501"/>
            <a:ext cx="8362950" cy="370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endParaRPr lang="ro-RO" altLang="ru-RU" sz="2400"/>
          </a:p>
        </p:txBody>
      </p:sp>
    </p:spTree>
    <p:extLst>
      <p:ext uri="{BB962C8B-B14F-4D97-AF65-F5344CB8AC3E}">
        <p14:creationId xmlns:p14="http://schemas.microsoft.com/office/powerpoint/2010/main" val="2715759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063751" y="188913"/>
            <a:ext cx="8353425" cy="792162"/>
          </a:xfrm>
        </p:spPr>
        <p:txBody>
          <a:bodyPr/>
          <a:lstStyle/>
          <a:p>
            <a:pPr algn="ctr" eaLnBrk="1" hangingPunct="1"/>
            <a:r>
              <a:rPr lang="ro-RO" altLang="ru-RU" sz="4000" b="1" dirty="0">
                <a:latin typeface="Times New Roman" panose="02020603050405020304" pitchFamily="18" charset="0"/>
                <a:cs typeface="Times New Roman" panose="02020603050405020304" pitchFamily="18" charset="0"/>
              </a:rPr>
              <a:t>Societatea în nume colectiv</a:t>
            </a:r>
          </a:p>
        </p:txBody>
      </p:sp>
      <p:sp>
        <p:nvSpPr>
          <p:cNvPr id="16387" name="Rectangle 3"/>
          <p:cNvSpPr>
            <a:spLocks noGrp="1" noChangeArrowheads="1"/>
          </p:cNvSpPr>
          <p:nvPr>
            <p:ph type="body" sz="half" idx="1"/>
          </p:nvPr>
        </p:nvSpPr>
        <p:spPr>
          <a:xfrm>
            <a:off x="895546" y="1052514"/>
            <a:ext cx="10558021" cy="5805486"/>
          </a:xfrm>
        </p:spPr>
        <p:txBody>
          <a:bodyPr>
            <a:normAutofit/>
          </a:bodyPr>
          <a:lstStyle/>
          <a:p>
            <a:pPr algn="ctr" eaLnBrk="1" hangingPunct="1">
              <a:buFont typeface="Wingdings" panose="05000000000000000000" pitchFamily="2" charset="2"/>
              <a:buNone/>
            </a:pPr>
            <a:r>
              <a:rPr lang="ro-RO" altLang="ru-RU" sz="2600" b="1" dirty="0"/>
              <a:t>        </a:t>
            </a:r>
            <a:r>
              <a:rPr lang="ro-RO" altLang="ru-RU" b="1" dirty="0">
                <a:latin typeface="Times New Roman" panose="02020603050405020304" pitchFamily="18" charset="0"/>
                <a:cs typeface="Times New Roman" panose="02020603050405020304" pitchFamily="18" charset="0"/>
              </a:rPr>
              <a:t>Avantaje:</a:t>
            </a:r>
          </a:p>
          <a:p>
            <a:pPr eaLnBrk="1" hangingPunct="1"/>
            <a:r>
              <a:rPr lang="ro-RO" altLang="ru-RU" dirty="0">
                <a:latin typeface="Times New Roman" panose="02020603050405020304" pitchFamily="18" charset="0"/>
                <a:cs typeface="Times New Roman" panose="02020603050405020304" pitchFamily="18" charset="0"/>
              </a:rPr>
              <a:t>Formalităţi reduse pentru constituirea societăţii;</a:t>
            </a:r>
          </a:p>
          <a:p>
            <a:pPr eaLnBrk="1" hangingPunct="1"/>
            <a:r>
              <a:rPr lang="ro-RO" altLang="ru-RU" dirty="0">
                <a:latin typeface="Times New Roman" panose="02020603050405020304" pitchFamily="18" charset="0"/>
                <a:cs typeface="Times New Roman" panose="02020603050405020304" pitchFamily="18" charset="0"/>
              </a:rPr>
              <a:t>Nu există o mărime legal stabilită a capitalului social;</a:t>
            </a:r>
          </a:p>
          <a:p>
            <a:pPr eaLnBrk="1" hangingPunct="1"/>
            <a:r>
              <a:rPr lang="ro-RO" altLang="ru-RU" dirty="0">
                <a:latin typeface="Times New Roman" panose="02020603050405020304" pitchFamily="18" charset="0"/>
                <a:cs typeface="Times New Roman" panose="02020603050405020304" pitchFamily="18" charset="0"/>
              </a:rPr>
              <a:t>Cheltuielile pentru înregistrare nu sunt mari;</a:t>
            </a:r>
          </a:p>
          <a:p>
            <a:pPr eaLnBrk="1" hangingPunct="1"/>
            <a:r>
              <a:rPr lang="ro-RO" altLang="ru-RU" dirty="0">
                <a:latin typeface="Times New Roman" panose="02020603050405020304" pitchFamily="18" charset="0"/>
                <a:cs typeface="Times New Roman" panose="02020603050405020304" pitchFamily="18" charset="0"/>
              </a:rPr>
              <a:t>Evidenţa contabilă este simplificată.</a:t>
            </a:r>
          </a:p>
          <a:p>
            <a:pPr algn="ctr" eaLnBrk="1" hangingPunct="1">
              <a:buFont typeface="Wingdings" panose="05000000000000000000" pitchFamily="2" charset="2"/>
              <a:buNone/>
            </a:pPr>
            <a:r>
              <a:rPr lang="ro-RO" altLang="ru-RU" b="1" dirty="0">
                <a:latin typeface="Times New Roman" panose="02020603050405020304" pitchFamily="18" charset="0"/>
                <a:cs typeface="Times New Roman" panose="02020603050405020304" pitchFamily="18" charset="0"/>
              </a:rPr>
              <a:t>Dezavantaje:</a:t>
            </a:r>
          </a:p>
          <a:p>
            <a:pPr eaLnBrk="1" hangingPunct="1"/>
            <a:r>
              <a:rPr lang="ro-RO" altLang="ru-RU" dirty="0">
                <a:latin typeface="Times New Roman" panose="02020603050405020304" pitchFamily="18" charset="0"/>
                <a:cs typeface="Times New Roman" panose="02020603050405020304" pitchFamily="18" charset="0"/>
              </a:rPr>
              <a:t>Răspundere nelimitată pentru daune şi datorii;</a:t>
            </a:r>
          </a:p>
          <a:p>
            <a:pPr eaLnBrk="1" hangingPunct="1"/>
            <a:r>
              <a:rPr lang="ro-RO" altLang="ru-RU" dirty="0">
                <a:latin typeface="Times New Roman" panose="02020603050405020304" pitchFamily="18" charset="0"/>
                <a:cs typeface="Times New Roman" panose="02020603050405020304" pitchFamily="18" charset="0"/>
              </a:rPr>
              <a:t>Orice asociat nu se poate retrage fără acordul celorlalţi;</a:t>
            </a:r>
          </a:p>
          <a:p>
            <a:pPr eaLnBrk="1" hangingPunct="1"/>
            <a:r>
              <a:rPr lang="ro-RO" altLang="ru-RU" dirty="0">
                <a:latin typeface="Times New Roman" panose="02020603050405020304" pitchFamily="18" charset="0"/>
                <a:cs typeface="Times New Roman" panose="02020603050405020304" pitchFamily="18" charset="0"/>
              </a:rPr>
              <a:t>Necesită o consultare reciprocă continuă între parteneri;</a:t>
            </a:r>
          </a:p>
          <a:p>
            <a:pPr eaLnBrk="1" hangingPunct="1"/>
            <a:r>
              <a:rPr lang="ro-RO" altLang="ru-RU" dirty="0">
                <a:latin typeface="Times New Roman" panose="02020603050405020304" pitchFamily="18" charset="0"/>
                <a:cs typeface="Times New Roman" panose="02020603050405020304" pitchFamily="18" charset="0"/>
              </a:rPr>
              <a:t>Un membru al societăţii, fără a avea personal vreo vină, poate fi obligat la plata unor potenţiale datorii.</a:t>
            </a:r>
          </a:p>
          <a:p>
            <a:pPr eaLnBrk="1" hangingPunct="1"/>
            <a:endParaRPr lang="ru-RU" altLang="ru-RU" sz="2000" dirty="0"/>
          </a:p>
        </p:txBody>
      </p:sp>
      <p:sp>
        <p:nvSpPr>
          <p:cNvPr id="16388" name="Rectangle 4"/>
          <p:cNvSpPr>
            <a:spLocks noChangeArrowheads="1"/>
          </p:cNvSpPr>
          <p:nvPr/>
        </p:nvSpPr>
        <p:spPr bwMode="auto">
          <a:xfrm>
            <a:off x="1992313" y="2349501"/>
            <a:ext cx="8362950" cy="370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endParaRPr lang="ro-RO" altLang="ru-RU" sz="2400"/>
          </a:p>
        </p:txBody>
      </p:sp>
    </p:spTree>
    <p:extLst>
      <p:ext uri="{BB962C8B-B14F-4D97-AF65-F5344CB8AC3E}">
        <p14:creationId xmlns:p14="http://schemas.microsoft.com/office/powerpoint/2010/main" val="31446132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524000" y="188913"/>
            <a:ext cx="9144000" cy="792162"/>
          </a:xfrm>
        </p:spPr>
        <p:txBody>
          <a:bodyPr/>
          <a:lstStyle/>
          <a:p>
            <a:pPr algn="ctr" eaLnBrk="1" hangingPunct="1"/>
            <a:r>
              <a:rPr lang="ro-RO" altLang="ru-RU" sz="4000" dirty="0">
                <a:latin typeface="Times New Roman" panose="02020603050405020304" pitchFamily="18" charset="0"/>
                <a:cs typeface="Times New Roman" panose="02020603050405020304" pitchFamily="18" charset="0"/>
              </a:rPr>
              <a:t>Societatea în comandită</a:t>
            </a:r>
          </a:p>
        </p:txBody>
      </p:sp>
      <p:sp>
        <p:nvSpPr>
          <p:cNvPr id="17411" name="Rectangle 3"/>
          <p:cNvSpPr>
            <a:spLocks noGrp="1" noChangeArrowheads="1"/>
          </p:cNvSpPr>
          <p:nvPr>
            <p:ph type="body" sz="half" idx="1"/>
          </p:nvPr>
        </p:nvSpPr>
        <p:spPr>
          <a:xfrm>
            <a:off x="188536" y="1125538"/>
            <a:ext cx="11594969" cy="4824412"/>
          </a:xfrm>
        </p:spPr>
        <p:txBody>
          <a:bodyPr>
            <a:noAutofit/>
          </a:bodyPr>
          <a:lstStyle/>
          <a:p>
            <a:pPr eaLnBrk="1" hangingPunct="1">
              <a:buFont typeface="Wingdings" panose="05000000000000000000" pitchFamily="2" charset="2"/>
              <a:buNone/>
            </a:pPr>
            <a:r>
              <a:rPr lang="ro-RO" altLang="ru-RU" b="1" dirty="0">
                <a:latin typeface="Times New Roman" panose="02020603050405020304" pitchFamily="18" charset="0"/>
                <a:cs typeface="Times New Roman" panose="02020603050405020304" pitchFamily="18" charset="0"/>
              </a:rPr>
              <a:t>        Societatea în comandită </a:t>
            </a:r>
            <a:r>
              <a:rPr lang="ro-RO" altLang="ru-RU" dirty="0">
                <a:latin typeface="Times New Roman" panose="02020603050405020304" pitchFamily="18" charset="0"/>
                <a:cs typeface="Times New Roman" panose="02020603050405020304" pitchFamily="18" charset="0"/>
              </a:rPr>
              <a:t>este o întreprindere fondată din două sau mai multe persoane fizice şi/sau juridice care şi-au asociat bunurile în scopul desfăşurării în comun a unei activităţi de antreprenoriat în baza contractului de constituire încheiat între acestea.</a:t>
            </a:r>
          </a:p>
          <a:p>
            <a:pPr eaLnBrk="1" hangingPunct="1">
              <a:buFont typeface="Wingdings" panose="05000000000000000000" pitchFamily="2" charset="2"/>
              <a:buNone/>
            </a:pPr>
            <a:endParaRPr lang="ro-RO" altLang="ru-RU" dirty="0">
              <a:latin typeface="Times New Roman" panose="02020603050405020304" pitchFamily="18" charset="0"/>
              <a:cs typeface="Times New Roman" panose="02020603050405020304" pitchFamily="18" charset="0"/>
            </a:endParaRPr>
          </a:p>
          <a:p>
            <a:pPr eaLnBrk="1" hangingPunct="1"/>
            <a:r>
              <a:rPr lang="ro-RO" altLang="ru-RU" dirty="0">
                <a:latin typeface="Times New Roman" panose="02020603050405020304" pitchFamily="18" charset="0"/>
                <a:cs typeface="Times New Roman" panose="02020603050405020304" pitchFamily="18" charset="0"/>
              </a:rPr>
              <a:t>Se prezintă în cadrul raporturilor de drept ca persoană fizică.</a:t>
            </a:r>
          </a:p>
          <a:p>
            <a:pPr eaLnBrk="1" hangingPunct="1"/>
            <a:r>
              <a:rPr lang="ro-RO" altLang="ru-RU" dirty="0">
                <a:latin typeface="Times New Roman" panose="02020603050405020304" pitchFamily="18" charset="0"/>
                <a:cs typeface="Times New Roman" panose="02020603050405020304" pitchFamily="18" charset="0"/>
              </a:rPr>
              <a:t>Are în componenţa sa cel puţin un comanditar şi un comanditat.</a:t>
            </a:r>
          </a:p>
          <a:p>
            <a:pPr eaLnBrk="1" hangingPunct="1"/>
            <a:r>
              <a:rPr lang="ro-RO" altLang="ru-RU" dirty="0">
                <a:latin typeface="Times New Roman" panose="02020603050405020304" pitchFamily="18" charset="0"/>
                <a:cs typeface="Times New Roman" panose="02020603050405020304" pitchFamily="18" charset="0"/>
              </a:rPr>
              <a:t>Comanditaţii sunt fondatorii care conduc societatea şi răspund cu tot patrimoniul său unanim faţă de obligaţiile societăţii.</a:t>
            </a:r>
          </a:p>
          <a:p>
            <a:pPr eaLnBrk="1" hangingPunct="1"/>
            <a:r>
              <a:rPr lang="ro-RO" altLang="ru-RU" dirty="0">
                <a:latin typeface="Times New Roman" panose="02020603050405020304" pitchFamily="18" charset="0"/>
                <a:cs typeface="Times New Roman" panose="02020603050405020304" pitchFamily="18" charset="0"/>
              </a:rPr>
              <a:t>Comanditarii sunt fondatorii care exercită servicii în activitatea societăţii, dar nu au dreptul la conducere şi răspund pentru datoriile societăţii numai în limitele cotei de participare.</a:t>
            </a:r>
          </a:p>
        </p:txBody>
      </p:sp>
      <p:sp>
        <p:nvSpPr>
          <p:cNvPr id="17412" name="Rectangle 4"/>
          <p:cNvSpPr>
            <a:spLocks noChangeArrowheads="1"/>
          </p:cNvSpPr>
          <p:nvPr/>
        </p:nvSpPr>
        <p:spPr bwMode="auto">
          <a:xfrm>
            <a:off x="1992313" y="2349501"/>
            <a:ext cx="8362950" cy="370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endParaRPr lang="ro-RO" altLang="ru-RU" sz="2400"/>
          </a:p>
        </p:txBody>
      </p:sp>
    </p:spTree>
    <p:extLst>
      <p:ext uri="{BB962C8B-B14F-4D97-AF65-F5344CB8AC3E}">
        <p14:creationId xmlns:p14="http://schemas.microsoft.com/office/powerpoint/2010/main" val="15400895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063751" y="188913"/>
            <a:ext cx="8353425" cy="792162"/>
          </a:xfrm>
        </p:spPr>
        <p:txBody>
          <a:bodyPr/>
          <a:lstStyle/>
          <a:p>
            <a:pPr algn="ctr" eaLnBrk="1" hangingPunct="1"/>
            <a:r>
              <a:rPr lang="ro-RO" altLang="ru-RU" sz="4000" dirty="0">
                <a:latin typeface="Times New Roman" panose="02020603050405020304" pitchFamily="18" charset="0"/>
                <a:cs typeface="Times New Roman" panose="02020603050405020304" pitchFamily="18" charset="0"/>
              </a:rPr>
              <a:t>Societatea în comandită</a:t>
            </a:r>
          </a:p>
        </p:txBody>
      </p:sp>
      <p:sp>
        <p:nvSpPr>
          <p:cNvPr id="18435" name="Rectangle 3"/>
          <p:cNvSpPr>
            <a:spLocks noGrp="1" noChangeArrowheads="1"/>
          </p:cNvSpPr>
          <p:nvPr>
            <p:ph type="body" sz="half" idx="1"/>
          </p:nvPr>
        </p:nvSpPr>
        <p:spPr>
          <a:xfrm>
            <a:off x="848412" y="1052514"/>
            <a:ext cx="10275217" cy="5480261"/>
          </a:xfrm>
        </p:spPr>
        <p:txBody>
          <a:bodyPr>
            <a:normAutofit/>
          </a:bodyPr>
          <a:lstStyle/>
          <a:p>
            <a:pPr algn="ctr" eaLnBrk="1" hangingPunct="1">
              <a:buFont typeface="Wingdings" panose="05000000000000000000" pitchFamily="2" charset="2"/>
              <a:buNone/>
            </a:pPr>
            <a:r>
              <a:rPr lang="ro-RO" altLang="ru-RU" b="1" dirty="0">
                <a:latin typeface="Times New Roman" panose="02020603050405020304" pitchFamily="18" charset="0"/>
                <a:cs typeface="Times New Roman" panose="02020603050405020304" pitchFamily="18" charset="0"/>
              </a:rPr>
              <a:t>        Avantaje:</a:t>
            </a:r>
          </a:p>
          <a:p>
            <a:pPr eaLnBrk="1" hangingPunct="1"/>
            <a:r>
              <a:rPr lang="ro-RO" altLang="ru-RU" dirty="0">
                <a:latin typeface="Times New Roman" panose="02020603050405020304" pitchFamily="18" charset="0"/>
                <a:cs typeface="Times New Roman" panose="02020603050405020304" pitchFamily="18" charset="0"/>
              </a:rPr>
              <a:t>Permite celor care nu dispun de capital să intre într-o afacere;</a:t>
            </a:r>
          </a:p>
          <a:p>
            <a:pPr eaLnBrk="1" hangingPunct="1"/>
            <a:r>
              <a:rPr lang="ro-RO" altLang="ru-RU" dirty="0">
                <a:latin typeface="Times New Roman" panose="02020603050405020304" pitchFamily="18" charset="0"/>
                <a:cs typeface="Times New Roman" panose="02020603050405020304" pitchFamily="18" charset="0"/>
              </a:rPr>
              <a:t>Formalităţi reduse pentru constituirea societăţii;</a:t>
            </a:r>
          </a:p>
          <a:p>
            <a:pPr eaLnBrk="1" hangingPunct="1"/>
            <a:r>
              <a:rPr lang="ro-RO" altLang="ru-RU" dirty="0">
                <a:latin typeface="Times New Roman" panose="02020603050405020304" pitchFamily="18" charset="0"/>
                <a:cs typeface="Times New Roman" panose="02020603050405020304" pitchFamily="18" charset="0"/>
              </a:rPr>
              <a:t>Cheltuielile pentru înregistrare nu sunt mari;</a:t>
            </a:r>
          </a:p>
          <a:p>
            <a:pPr eaLnBrk="1" hangingPunct="1"/>
            <a:r>
              <a:rPr lang="ro-RO" altLang="ru-RU" dirty="0">
                <a:latin typeface="Times New Roman" panose="02020603050405020304" pitchFamily="18" charset="0"/>
                <a:cs typeface="Times New Roman" panose="02020603050405020304" pitchFamily="18" charset="0"/>
              </a:rPr>
              <a:t>Evidenţa contabilă este simplificată.</a:t>
            </a:r>
          </a:p>
          <a:p>
            <a:pPr algn="ctr" eaLnBrk="1" hangingPunct="1">
              <a:buFont typeface="Wingdings" panose="05000000000000000000" pitchFamily="2" charset="2"/>
              <a:buNone/>
            </a:pPr>
            <a:endParaRPr lang="ro-RO" altLang="ru-RU" b="1" dirty="0">
              <a:latin typeface="Times New Roman" panose="02020603050405020304" pitchFamily="18" charset="0"/>
              <a:cs typeface="Times New Roman" panose="02020603050405020304" pitchFamily="18" charset="0"/>
            </a:endParaRPr>
          </a:p>
          <a:p>
            <a:pPr algn="ctr" eaLnBrk="1" hangingPunct="1">
              <a:buFont typeface="Wingdings" panose="05000000000000000000" pitchFamily="2" charset="2"/>
              <a:buNone/>
            </a:pPr>
            <a:r>
              <a:rPr lang="ro-RO" altLang="ru-RU" b="1" dirty="0">
                <a:latin typeface="Times New Roman" panose="02020603050405020304" pitchFamily="18" charset="0"/>
                <a:cs typeface="Times New Roman" panose="02020603050405020304" pitchFamily="18" charset="0"/>
              </a:rPr>
              <a:t>Dezavantaje:</a:t>
            </a:r>
          </a:p>
          <a:p>
            <a:pPr eaLnBrk="1" hangingPunct="1"/>
            <a:r>
              <a:rPr lang="ro-RO" altLang="ru-RU" dirty="0">
                <a:latin typeface="Times New Roman" panose="02020603050405020304" pitchFamily="18" charset="0"/>
                <a:cs typeface="Times New Roman" panose="02020603050405020304" pitchFamily="18" charset="0"/>
              </a:rPr>
              <a:t>Răspundere nelimitată pentru daune şi datorii;</a:t>
            </a:r>
          </a:p>
          <a:p>
            <a:pPr eaLnBrk="1" hangingPunct="1"/>
            <a:r>
              <a:rPr lang="ro-RO" altLang="ru-RU" dirty="0">
                <a:latin typeface="Times New Roman" panose="02020603050405020304" pitchFamily="18" charset="0"/>
                <a:cs typeface="Times New Roman" panose="02020603050405020304" pitchFamily="18" charset="0"/>
              </a:rPr>
              <a:t>Imposibilitatea participării comandita</a:t>
            </a:r>
            <a:r>
              <a:rPr lang="en-US" altLang="ru-RU" dirty="0">
                <a:latin typeface="Times New Roman" panose="02020603050405020304" pitchFamily="18" charset="0"/>
                <a:cs typeface="Times New Roman" panose="02020603050405020304" pitchFamily="18" charset="0"/>
              </a:rPr>
              <a:t>r</a:t>
            </a:r>
            <a:r>
              <a:rPr lang="ro-RO" altLang="ru-RU" dirty="0">
                <a:latin typeface="Times New Roman" panose="02020603050405020304" pitchFamily="18" charset="0"/>
                <a:cs typeface="Times New Roman" panose="02020603050405020304" pitchFamily="18" charset="0"/>
              </a:rPr>
              <a:t>ilor la conducerea societăţii;</a:t>
            </a:r>
          </a:p>
          <a:p>
            <a:pPr eaLnBrk="1" hangingPunct="1"/>
            <a:r>
              <a:rPr lang="ro-RO" altLang="ru-RU" dirty="0">
                <a:latin typeface="Times New Roman" panose="02020603050405020304" pitchFamily="18" charset="0"/>
                <a:cs typeface="Times New Roman" panose="02020603050405020304" pitchFamily="18" charset="0"/>
              </a:rPr>
              <a:t>Orice asociat nu se poate retrage fără acordul celorlalţi.</a:t>
            </a:r>
          </a:p>
          <a:p>
            <a:pPr eaLnBrk="1" hangingPunct="1">
              <a:buFont typeface="Wingdings" panose="05000000000000000000" pitchFamily="2" charset="2"/>
              <a:buNone/>
            </a:pPr>
            <a:endParaRPr lang="ru-RU" altLang="ru-RU" sz="2000" dirty="0"/>
          </a:p>
        </p:txBody>
      </p:sp>
      <p:sp>
        <p:nvSpPr>
          <p:cNvPr id="18436" name="Rectangle 4"/>
          <p:cNvSpPr>
            <a:spLocks noChangeArrowheads="1"/>
          </p:cNvSpPr>
          <p:nvPr/>
        </p:nvSpPr>
        <p:spPr bwMode="auto">
          <a:xfrm>
            <a:off x="1992313" y="2349501"/>
            <a:ext cx="8362950" cy="370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endParaRPr lang="ro-RO" altLang="ru-RU" sz="2400"/>
          </a:p>
        </p:txBody>
      </p:sp>
    </p:spTree>
    <p:extLst>
      <p:ext uri="{BB962C8B-B14F-4D97-AF65-F5344CB8AC3E}">
        <p14:creationId xmlns:p14="http://schemas.microsoft.com/office/powerpoint/2010/main" val="4473266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524000" y="188913"/>
            <a:ext cx="9144000" cy="792162"/>
          </a:xfrm>
        </p:spPr>
        <p:txBody>
          <a:bodyPr/>
          <a:lstStyle/>
          <a:p>
            <a:pPr algn="ctr" eaLnBrk="1" hangingPunct="1"/>
            <a:r>
              <a:rPr lang="ro-RO" altLang="ru-RU" sz="4000" dirty="0">
                <a:latin typeface="Times New Roman" panose="02020603050405020304" pitchFamily="18" charset="0"/>
                <a:cs typeface="Times New Roman" panose="02020603050405020304" pitchFamily="18" charset="0"/>
              </a:rPr>
              <a:t>Societatea cu răspundere limitată</a:t>
            </a:r>
          </a:p>
        </p:txBody>
      </p:sp>
      <p:sp>
        <p:nvSpPr>
          <p:cNvPr id="19459" name="Rectangle 3"/>
          <p:cNvSpPr>
            <a:spLocks noGrp="1" noChangeArrowheads="1"/>
          </p:cNvSpPr>
          <p:nvPr>
            <p:ph type="body" sz="half" idx="1"/>
          </p:nvPr>
        </p:nvSpPr>
        <p:spPr>
          <a:xfrm>
            <a:off x="377072" y="1125538"/>
            <a:ext cx="10567448" cy="4824412"/>
          </a:xfrm>
        </p:spPr>
        <p:txBody>
          <a:bodyPr>
            <a:normAutofit/>
          </a:bodyPr>
          <a:lstStyle/>
          <a:p>
            <a:pPr eaLnBrk="1" hangingPunct="1">
              <a:buFont typeface="Wingdings" panose="05000000000000000000" pitchFamily="2" charset="2"/>
              <a:buNone/>
            </a:pPr>
            <a:r>
              <a:rPr lang="ro-RO" altLang="ru-RU" b="1" dirty="0">
                <a:latin typeface="Times New Roman" panose="02020603050405020304" pitchFamily="18" charset="0"/>
                <a:cs typeface="Times New Roman" panose="02020603050405020304" pitchFamily="18" charset="0"/>
              </a:rPr>
              <a:t>        Societatea cu răspundere limitată </a:t>
            </a:r>
            <a:r>
              <a:rPr lang="ro-RO" altLang="ru-RU" dirty="0">
                <a:latin typeface="Times New Roman" panose="02020603050405020304" pitchFamily="18" charset="0"/>
                <a:cs typeface="Times New Roman" panose="02020603050405020304" pitchFamily="18" charset="0"/>
              </a:rPr>
              <a:t>este societatea comercială al cărui capital social este divizat în părţi sociale conform actului de constituire şi ale cărei obligaţii sunt garantate cu patrimoniul societăţii.</a:t>
            </a:r>
          </a:p>
          <a:p>
            <a:pPr eaLnBrk="1" hangingPunct="1">
              <a:buFont typeface="Wingdings" panose="05000000000000000000" pitchFamily="2" charset="2"/>
              <a:buNone/>
            </a:pPr>
            <a:endParaRPr lang="ro-RO" altLang="ru-RU" dirty="0">
              <a:latin typeface="Times New Roman" panose="02020603050405020304" pitchFamily="18" charset="0"/>
              <a:cs typeface="Times New Roman" panose="02020603050405020304" pitchFamily="18" charset="0"/>
            </a:endParaRPr>
          </a:p>
          <a:p>
            <a:pPr eaLnBrk="1" hangingPunct="1"/>
            <a:r>
              <a:rPr lang="ro-RO" altLang="ru-RU" dirty="0">
                <a:latin typeface="Times New Roman" panose="02020603050405020304" pitchFamily="18" charset="0"/>
                <a:cs typeface="Times New Roman" panose="02020603050405020304" pitchFamily="18" charset="0"/>
              </a:rPr>
              <a:t>Se prezintă în cadrul raporturilor de drept ca persoană juridică.</a:t>
            </a:r>
          </a:p>
          <a:p>
            <a:pPr eaLnBrk="1" hangingPunct="1"/>
            <a:r>
              <a:rPr lang="ro-RO" altLang="ru-RU" dirty="0">
                <a:latin typeface="Times New Roman" panose="02020603050405020304" pitchFamily="18" charset="0"/>
                <a:cs typeface="Times New Roman" panose="02020603050405020304" pitchFamily="18" charset="0"/>
              </a:rPr>
              <a:t>Răspunderea asociaţilor este limitată.</a:t>
            </a:r>
          </a:p>
          <a:p>
            <a:pPr eaLnBrk="1" hangingPunct="1"/>
            <a:r>
              <a:rPr lang="ro-RO" altLang="ru-RU" dirty="0">
                <a:latin typeface="Times New Roman" panose="02020603050405020304" pitchFamily="18" charset="0"/>
                <a:cs typeface="Times New Roman" panose="02020603050405020304" pitchFamily="18" charset="0"/>
              </a:rPr>
              <a:t>Este fondată de una sau mai multe persoane. Numărul maximal de asociaţi este de 50  persoane.</a:t>
            </a:r>
          </a:p>
          <a:p>
            <a:pPr eaLnBrk="1" hangingPunct="1"/>
            <a:r>
              <a:rPr lang="ro-RO" altLang="ru-RU" dirty="0">
                <a:latin typeface="Times New Roman" panose="02020603050405020304" pitchFamily="18" charset="0"/>
                <a:cs typeface="Times New Roman" panose="02020603050405020304" pitchFamily="18" charset="0"/>
              </a:rPr>
              <a:t>Activitatea este reglementată de Legea nr. 135-XVI din 14.06.2007 privind societăţile cu răspundere limitată.</a:t>
            </a:r>
          </a:p>
          <a:p>
            <a:pPr eaLnBrk="1" hangingPunct="1"/>
            <a:endParaRPr lang="ro-RO" altLang="ru-RU" sz="2000" dirty="0"/>
          </a:p>
        </p:txBody>
      </p:sp>
      <p:sp>
        <p:nvSpPr>
          <p:cNvPr id="19460" name="Rectangle 4"/>
          <p:cNvSpPr>
            <a:spLocks noChangeArrowheads="1"/>
          </p:cNvSpPr>
          <p:nvPr/>
        </p:nvSpPr>
        <p:spPr bwMode="auto">
          <a:xfrm>
            <a:off x="1992313" y="2349501"/>
            <a:ext cx="8362950" cy="370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endParaRPr lang="ro-RO" altLang="ru-RU" sz="2400"/>
          </a:p>
        </p:txBody>
      </p:sp>
    </p:spTree>
    <p:extLst>
      <p:ext uri="{BB962C8B-B14F-4D97-AF65-F5344CB8AC3E}">
        <p14:creationId xmlns:p14="http://schemas.microsoft.com/office/powerpoint/2010/main" val="26130406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63751" y="188913"/>
            <a:ext cx="8353425" cy="792162"/>
          </a:xfrm>
        </p:spPr>
        <p:txBody>
          <a:bodyPr/>
          <a:lstStyle/>
          <a:p>
            <a:pPr algn="ctr" eaLnBrk="1" hangingPunct="1"/>
            <a:r>
              <a:rPr lang="ro-RO" altLang="ru-RU" sz="4000" dirty="0">
                <a:latin typeface="Times New Roman" panose="02020603050405020304" pitchFamily="18" charset="0"/>
                <a:cs typeface="Times New Roman" panose="02020603050405020304" pitchFamily="18" charset="0"/>
              </a:rPr>
              <a:t>Societatea cu răspundere limitată</a:t>
            </a:r>
          </a:p>
        </p:txBody>
      </p:sp>
      <p:sp>
        <p:nvSpPr>
          <p:cNvPr id="20483" name="Rectangle 3"/>
          <p:cNvSpPr>
            <a:spLocks noGrp="1" noChangeArrowheads="1"/>
          </p:cNvSpPr>
          <p:nvPr>
            <p:ph type="body" sz="half" idx="1"/>
          </p:nvPr>
        </p:nvSpPr>
        <p:spPr>
          <a:xfrm>
            <a:off x="933254" y="1052514"/>
            <a:ext cx="10539167" cy="4897437"/>
          </a:xfrm>
        </p:spPr>
        <p:txBody>
          <a:bodyPr>
            <a:noAutofit/>
          </a:bodyPr>
          <a:lstStyle/>
          <a:p>
            <a:pPr algn="ctr" eaLnBrk="1" hangingPunct="1">
              <a:buFont typeface="Wingdings" panose="05000000000000000000" pitchFamily="2" charset="2"/>
              <a:buNone/>
            </a:pPr>
            <a:r>
              <a:rPr lang="ro-RO" altLang="ru-RU" b="1" dirty="0">
                <a:latin typeface="Times New Roman" panose="02020603050405020304" pitchFamily="18" charset="0"/>
                <a:cs typeface="Times New Roman" panose="02020603050405020304" pitchFamily="18" charset="0"/>
              </a:rPr>
              <a:t>        Avantaje:</a:t>
            </a:r>
          </a:p>
          <a:p>
            <a:pPr eaLnBrk="1" hangingPunct="1"/>
            <a:r>
              <a:rPr lang="ro-RO" altLang="ru-RU" dirty="0">
                <a:latin typeface="Times New Roman" panose="02020603050405020304" pitchFamily="18" charset="0"/>
                <a:cs typeface="Times New Roman" panose="02020603050405020304" pitchFamily="18" charset="0"/>
              </a:rPr>
              <a:t>Relativ uşor de constituit;</a:t>
            </a:r>
          </a:p>
          <a:p>
            <a:pPr eaLnBrk="1" hangingPunct="1"/>
            <a:r>
              <a:rPr lang="ro-RO" altLang="ru-RU" dirty="0">
                <a:latin typeface="Times New Roman" panose="02020603050405020304" pitchFamily="18" charset="0"/>
                <a:cs typeface="Times New Roman" panose="02020603050405020304" pitchFamily="18" charset="0"/>
              </a:rPr>
              <a:t>Statutul legal este bine definit;</a:t>
            </a:r>
          </a:p>
          <a:p>
            <a:pPr eaLnBrk="1" hangingPunct="1"/>
            <a:r>
              <a:rPr lang="ro-RO" altLang="ru-RU" dirty="0">
                <a:latin typeface="Times New Roman" panose="02020603050405020304" pitchFamily="18" charset="0"/>
                <a:cs typeface="Times New Roman" panose="02020603050405020304" pitchFamily="18" charset="0"/>
              </a:rPr>
              <a:t>Riscuri financiare mai mici;</a:t>
            </a:r>
          </a:p>
          <a:p>
            <a:pPr eaLnBrk="1" hangingPunct="1"/>
            <a:r>
              <a:rPr lang="ro-RO" altLang="ru-RU" dirty="0">
                <a:latin typeface="Times New Roman" panose="02020603050405020304" pitchFamily="18" charset="0"/>
                <a:cs typeface="Times New Roman" panose="02020603050405020304" pitchFamily="18" charset="0"/>
              </a:rPr>
              <a:t>Conducerea relativ simplă;</a:t>
            </a:r>
          </a:p>
          <a:p>
            <a:pPr eaLnBrk="1" hangingPunct="1"/>
            <a:r>
              <a:rPr lang="ro-RO" altLang="ru-RU" dirty="0">
                <a:latin typeface="Times New Roman" panose="02020603050405020304" pitchFamily="18" charset="0"/>
                <a:cs typeface="Times New Roman" panose="02020603050405020304" pitchFamily="18" charset="0"/>
              </a:rPr>
              <a:t>Nu există obligaţii de a face publice rapoartele financiare;</a:t>
            </a:r>
          </a:p>
          <a:p>
            <a:pPr eaLnBrk="1" hangingPunct="1"/>
            <a:r>
              <a:rPr lang="ro-RO" altLang="ru-RU" dirty="0">
                <a:latin typeface="Times New Roman" panose="02020603050405020304" pitchFamily="18" charset="0"/>
                <a:cs typeface="Times New Roman" panose="02020603050405020304" pitchFamily="18" charset="0"/>
              </a:rPr>
              <a:t>Răspunderea asociaţilor este limitată.</a:t>
            </a:r>
          </a:p>
          <a:p>
            <a:pPr algn="ctr" eaLnBrk="1" hangingPunct="1">
              <a:buFont typeface="Wingdings" panose="05000000000000000000" pitchFamily="2" charset="2"/>
              <a:buNone/>
            </a:pPr>
            <a:r>
              <a:rPr lang="ro-RO" altLang="ru-RU" b="1" dirty="0">
                <a:latin typeface="Times New Roman" panose="02020603050405020304" pitchFamily="18" charset="0"/>
                <a:cs typeface="Times New Roman" panose="02020603050405020304" pitchFamily="18" charset="0"/>
              </a:rPr>
              <a:t>Dezavantaje:</a:t>
            </a:r>
          </a:p>
          <a:p>
            <a:pPr eaLnBrk="1" hangingPunct="1"/>
            <a:r>
              <a:rPr lang="ro-RO" altLang="ru-RU" dirty="0">
                <a:latin typeface="Times New Roman" panose="02020603050405020304" pitchFamily="18" charset="0"/>
                <a:cs typeface="Times New Roman" panose="02020603050405020304" pitchFamily="18" charset="0"/>
              </a:rPr>
              <a:t>Limitarea numărului asociaţilor;</a:t>
            </a:r>
          </a:p>
          <a:p>
            <a:pPr eaLnBrk="1" hangingPunct="1"/>
            <a:r>
              <a:rPr lang="ro-RO" altLang="ru-RU" dirty="0">
                <a:latin typeface="Times New Roman" panose="02020603050405020304" pitchFamily="18" charset="0"/>
                <a:cs typeface="Times New Roman" panose="02020603050405020304" pitchFamily="18" charset="0"/>
              </a:rPr>
              <a:t>Posibilitatea apariţiei unor neînţelegeri între asociaţi, ce pot duce la lichidarea societăţii.</a:t>
            </a:r>
          </a:p>
          <a:p>
            <a:pPr eaLnBrk="1" hangingPunct="1">
              <a:buFont typeface="Wingdings" panose="05000000000000000000" pitchFamily="2" charset="2"/>
              <a:buNone/>
            </a:pPr>
            <a:endParaRPr lang="ru-RU" altLang="ru-RU" dirty="0">
              <a:latin typeface="Times New Roman" panose="02020603050405020304" pitchFamily="18" charset="0"/>
              <a:cs typeface="Times New Roman" panose="02020603050405020304" pitchFamily="18" charset="0"/>
            </a:endParaRPr>
          </a:p>
        </p:txBody>
      </p:sp>
      <p:sp>
        <p:nvSpPr>
          <p:cNvPr id="20484" name="Rectangle 4"/>
          <p:cNvSpPr>
            <a:spLocks noChangeArrowheads="1"/>
          </p:cNvSpPr>
          <p:nvPr/>
        </p:nvSpPr>
        <p:spPr bwMode="auto">
          <a:xfrm>
            <a:off x="1992313" y="2349501"/>
            <a:ext cx="8362950" cy="370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endParaRPr lang="ro-RO" altLang="ru-RU" sz="2400"/>
          </a:p>
        </p:txBody>
      </p:sp>
    </p:spTree>
    <p:extLst>
      <p:ext uri="{BB962C8B-B14F-4D97-AF65-F5344CB8AC3E}">
        <p14:creationId xmlns:p14="http://schemas.microsoft.com/office/powerpoint/2010/main" val="3858885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txBox="1">
            <a:spLocks/>
          </p:cNvSpPr>
          <p:nvPr/>
        </p:nvSpPr>
        <p:spPr>
          <a:xfrm>
            <a:off x="109331" y="228600"/>
            <a:ext cx="11635408" cy="12954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6600" b="1" i="1" dirty="0" err="1" smtClean="0">
                <a:latin typeface="Arial Rounded MT Bold" panose="020F0704030504030204" pitchFamily="34" charset="0"/>
                <a:cs typeface="Arial" panose="020B0604020202020204" pitchFamily="34" charset="0"/>
              </a:rPr>
              <a:t>ANTREPRENORIAT</a:t>
            </a:r>
            <a:endParaRPr lang="ru-RU" sz="5400" b="1" i="1" dirty="0">
              <a:latin typeface="Arial" panose="020B0604020202020204" pitchFamily="34" charset="0"/>
              <a:cs typeface="Arial" panose="020B0604020202020204" pitchFamily="34" charset="0"/>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31" y="2113186"/>
            <a:ext cx="2638631" cy="1978973"/>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995339755"/>
              </p:ext>
            </p:extLst>
          </p:nvPr>
        </p:nvGraphicFramePr>
        <p:xfrm>
          <a:off x="2747962" y="1939416"/>
          <a:ext cx="9231603" cy="3914797"/>
        </p:xfrm>
        <a:graphic>
          <a:graphicData uri="http://schemas.openxmlformats.org/drawingml/2006/table">
            <a:tbl>
              <a:tblPr firstRow="1" firstCol="1" bandRow="1">
                <a:tableStyleId>{5C22544A-7EE6-4342-B048-85BDC9FD1C3A}</a:tableStyleId>
              </a:tblPr>
              <a:tblGrid>
                <a:gridCol w="1981056">
                  <a:extLst>
                    <a:ext uri="{9D8B030D-6E8A-4147-A177-3AD203B41FA5}">
                      <a16:colId xmlns:a16="http://schemas.microsoft.com/office/drawing/2014/main" val="505169800"/>
                    </a:ext>
                  </a:extLst>
                </a:gridCol>
                <a:gridCol w="1514764">
                  <a:extLst>
                    <a:ext uri="{9D8B030D-6E8A-4147-A177-3AD203B41FA5}">
                      <a16:colId xmlns:a16="http://schemas.microsoft.com/office/drawing/2014/main" val="1320317094"/>
                    </a:ext>
                  </a:extLst>
                </a:gridCol>
                <a:gridCol w="1450109">
                  <a:extLst>
                    <a:ext uri="{9D8B030D-6E8A-4147-A177-3AD203B41FA5}">
                      <a16:colId xmlns:a16="http://schemas.microsoft.com/office/drawing/2014/main" val="3979082134"/>
                    </a:ext>
                  </a:extLst>
                </a:gridCol>
                <a:gridCol w="1320800">
                  <a:extLst>
                    <a:ext uri="{9D8B030D-6E8A-4147-A177-3AD203B41FA5}">
                      <a16:colId xmlns:a16="http://schemas.microsoft.com/office/drawing/2014/main" val="2243446580"/>
                    </a:ext>
                  </a:extLst>
                </a:gridCol>
                <a:gridCol w="1496291">
                  <a:extLst>
                    <a:ext uri="{9D8B030D-6E8A-4147-A177-3AD203B41FA5}">
                      <a16:colId xmlns:a16="http://schemas.microsoft.com/office/drawing/2014/main" val="3038757196"/>
                    </a:ext>
                  </a:extLst>
                </a:gridCol>
                <a:gridCol w="1468583">
                  <a:extLst>
                    <a:ext uri="{9D8B030D-6E8A-4147-A177-3AD203B41FA5}">
                      <a16:colId xmlns:a16="http://schemas.microsoft.com/office/drawing/2014/main" val="502901693"/>
                    </a:ext>
                  </a:extLst>
                </a:gridCol>
              </a:tblGrid>
              <a:tr h="285864">
                <a:tc rowSpan="2">
                  <a:txBody>
                    <a:bodyPr/>
                    <a:lstStyle/>
                    <a:p>
                      <a:pPr algn="ctr">
                        <a:lnSpc>
                          <a:spcPct val="115000"/>
                        </a:lnSpc>
                        <a:spcAft>
                          <a:spcPts val="0"/>
                        </a:spcAft>
                      </a:pPr>
                      <a:r>
                        <a:rPr lang="ro-RO" sz="2000">
                          <a:effectLst/>
                        </a:rPr>
                        <a:t>Forma de învățământ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gridSpan="2">
                  <a:txBody>
                    <a:bodyPr/>
                    <a:lstStyle/>
                    <a:p>
                      <a:pPr algn="ctr">
                        <a:lnSpc>
                          <a:spcPct val="115000"/>
                        </a:lnSpc>
                        <a:spcAft>
                          <a:spcPts val="0"/>
                        </a:spcAft>
                      </a:pPr>
                      <a:r>
                        <a:rPr lang="ro-RO" sz="2000">
                          <a:effectLst/>
                        </a:rPr>
                        <a:t>Periodică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a:tc>
                <a:tc rowSpan="2">
                  <a:txBody>
                    <a:bodyPr/>
                    <a:lstStyle/>
                    <a:p>
                      <a:pPr algn="ctr">
                        <a:lnSpc>
                          <a:spcPct val="115000"/>
                        </a:lnSpc>
                        <a:spcAft>
                          <a:spcPts val="0"/>
                        </a:spcAft>
                      </a:pPr>
                      <a:r>
                        <a:rPr lang="ro-RO" sz="2000" dirty="0" smtClean="0">
                          <a:effectLst/>
                        </a:rPr>
                        <a:t>Activitate curentă </a:t>
                      </a:r>
                      <a:r>
                        <a:rPr lang="ro-RO" sz="2000" dirty="0">
                          <a:effectLst/>
                        </a:rPr>
                        <a: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rowSpan="2">
                  <a:txBody>
                    <a:bodyPr/>
                    <a:lstStyle/>
                    <a:p>
                      <a:pPr algn="ctr">
                        <a:lnSpc>
                          <a:spcPct val="115000"/>
                        </a:lnSpc>
                        <a:spcAft>
                          <a:spcPts val="0"/>
                        </a:spcAft>
                      </a:pPr>
                      <a:r>
                        <a:rPr lang="ro-RO" sz="2000">
                          <a:effectLst/>
                        </a:rPr>
                        <a:t>Lucrul individual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rowSpan="2">
                  <a:txBody>
                    <a:bodyPr/>
                    <a:lstStyle/>
                    <a:p>
                      <a:pPr algn="ctr">
                        <a:lnSpc>
                          <a:spcPct val="115000"/>
                        </a:lnSpc>
                        <a:spcAft>
                          <a:spcPts val="0"/>
                        </a:spcAft>
                      </a:pPr>
                      <a:r>
                        <a:rPr lang="ro-RO" sz="2000">
                          <a:effectLst/>
                        </a:rPr>
                        <a:t>Examen final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456333600"/>
                  </a:ext>
                </a:extLst>
              </a:tr>
              <a:tr h="305163">
                <a:tc vMerge="1">
                  <a:txBody>
                    <a:bodyPr/>
                    <a:lstStyle/>
                    <a:p>
                      <a:endParaRPr lang="en-US"/>
                    </a:p>
                  </a:txBody>
                  <a:tcPr/>
                </a:tc>
                <a:tc>
                  <a:txBody>
                    <a:bodyPr/>
                    <a:lstStyle/>
                    <a:p>
                      <a:pPr algn="ctr">
                        <a:lnSpc>
                          <a:spcPct val="115000"/>
                        </a:lnSpc>
                        <a:spcAft>
                          <a:spcPts val="0"/>
                        </a:spcAft>
                      </a:pPr>
                      <a:r>
                        <a:rPr lang="ro-RO" sz="2000">
                          <a:effectLst/>
                        </a:rPr>
                        <a:t>Atestarea 1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ro-RO" sz="2000">
                          <a:effectLst/>
                        </a:rPr>
                        <a:t>Atestarea 2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423446165"/>
                  </a:ext>
                </a:extLst>
              </a:tr>
              <a:tr h="285864">
                <a:tc>
                  <a:txBody>
                    <a:bodyPr/>
                    <a:lstStyle/>
                    <a:p>
                      <a:pPr algn="ctr">
                        <a:lnSpc>
                          <a:spcPct val="115000"/>
                        </a:lnSpc>
                        <a:spcAft>
                          <a:spcPts val="0"/>
                        </a:spcAft>
                      </a:pPr>
                      <a:r>
                        <a:rPr lang="ro-RO" sz="2000">
                          <a:effectLst/>
                        </a:rPr>
                        <a:t>Cu frecvență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ro-RO" sz="2000" dirty="0">
                          <a:effectLst/>
                        </a:rPr>
                        <a:t>15%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ro-RO" sz="2000" dirty="0">
                          <a:effectLst/>
                        </a:rPr>
                        <a:t>15%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ro-RO" sz="2000" dirty="0">
                          <a:effectLst/>
                        </a:rPr>
                        <a:t>15%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ro-RO" sz="2000" dirty="0">
                          <a:effectLst/>
                        </a:rPr>
                        <a:t>15%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ro-RO" sz="2000">
                          <a:effectLst/>
                        </a:rPr>
                        <a:t>40%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456232307"/>
                  </a:ext>
                </a:extLst>
              </a:tr>
              <a:tr h="591027">
                <a:tc>
                  <a:txBody>
                    <a:bodyPr/>
                    <a:lstStyle/>
                    <a:p>
                      <a:pPr algn="ctr">
                        <a:lnSpc>
                          <a:spcPct val="115000"/>
                        </a:lnSpc>
                        <a:spcAft>
                          <a:spcPts val="0"/>
                        </a:spcAft>
                      </a:pPr>
                      <a:r>
                        <a:rPr lang="ro-RO" sz="2000">
                          <a:effectLst/>
                        </a:rPr>
                        <a:t>Cu frecvență redusă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gridSpan="3">
                  <a:txBody>
                    <a:bodyPr/>
                    <a:lstStyle/>
                    <a:p>
                      <a:pPr algn="ctr">
                        <a:lnSpc>
                          <a:spcPct val="115000"/>
                        </a:lnSpc>
                        <a:spcAft>
                          <a:spcPts val="0"/>
                        </a:spcAft>
                      </a:pPr>
                      <a:r>
                        <a:rPr lang="ro-RO" sz="2000" dirty="0">
                          <a:effectLst/>
                        </a:rPr>
                        <a:t>25%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a:txBody>
                    <a:bodyPr/>
                    <a:lstStyle/>
                    <a:p>
                      <a:pPr algn="ctr">
                        <a:lnSpc>
                          <a:spcPct val="115000"/>
                        </a:lnSpc>
                        <a:spcAft>
                          <a:spcPts val="0"/>
                        </a:spcAft>
                      </a:pPr>
                      <a:r>
                        <a:rPr lang="ro-RO" sz="2000">
                          <a:effectLst/>
                        </a:rPr>
                        <a:t>25%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ro-RO" sz="2000">
                          <a:effectLst/>
                        </a:rPr>
                        <a:t>50%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23205795"/>
                  </a:ext>
                </a:extLst>
              </a:tr>
              <a:tr h="285864">
                <a:tc gridSpan="6">
                  <a:txBody>
                    <a:bodyPr/>
                    <a:lstStyle/>
                    <a:p>
                      <a:pPr>
                        <a:lnSpc>
                          <a:spcPct val="115000"/>
                        </a:lnSpc>
                        <a:spcAft>
                          <a:spcPts val="0"/>
                        </a:spcAft>
                      </a:pPr>
                      <a:r>
                        <a:rPr lang="ro-RO" sz="2000" dirty="0">
                          <a:effectLst/>
                        </a:rPr>
                        <a:t>Standard minim de </a:t>
                      </a:r>
                      <a:r>
                        <a:rPr lang="ro-RO" sz="2000" dirty="0" smtClean="0">
                          <a:effectLst/>
                        </a:rPr>
                        <a:t>performanţă:</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22522750"/>
                  </a:ext>
                </a:extLst>
              </a:tr>
              <a:tr h="1811677">
                <a:tc gridSpan="6">
                  <a:txBody>
                    <a:bodyPr/>
                    <a:lstStyle/>
                    <a:p>
                      <a:pPr algn="just">
                        <a:lnSpc>
                          <a:spcPct val="115000"/>
                        </a:lnSpc>
                      </a:pPr>
                      <a:r>
                        <a:rPr lang="ro-RO" sz="2000" dirty="0">
                          <a:effectLst/>
                        </a:rPr>
                        <a:t>Prezenţa şi </a:t>
                      </a:r>
                      <a:r>
                        <a:rPr lang="ro-RO" sz="2000" dirty="0" smtClean="0">
                          <a:effectLst/>
                        </a:rPr>
                        <a:t>implicarea activă </a:t>
                      </a:r>
                      <a:r>
                        <a:rPr lang="ro-RO" sz="2000" dirty="0">
                          <a:effectLst/>
                        </a:rPr>
                        <a:t>la prelegeri şi seminarii</a:t>
                      </a:r>
                      <a:r>
                        <a:rPr lang="ro-RO" sz="2000" dirty="0" smtClean="0">
                          <a:effectLst/>
                        </a:rPr>
                        <a:t>;</a:t>
                      </a:r>
                    </a:p>
                    <a:p>
                      <a:pPr algn="just">
                        <a:lnSpc>
                          <a:spcPct val="115000"/>
                        </a:lnSpc>
                      </a:pPr>
                      <a:r>
                        <a:rPr lang="ro-RO" sz="2000" dirty="0" smtClean="0">
                          <a:effectLst/>
                        </a:rPr>
                        <a:t>Prezența la 70 % prelegeri și 80 % seminarii;</a:t>
                      </a:r>
                      <a:endParaRPr lang="en-US" sz="2000" dirty="0">
                        <a:effectLst/>
                      </a:endParaRPr>
                    </a:p>
                    <a:p>
                      <a:pPr algn="just">
                        <a:lnSpc>
                          <a:spcPct val="115000"/>
                        </a:lnSpc>
                      </a:pPr>
                      <a:r>
                        <a:rPr lang="ro-RO" sz="2000" dirty="0">
                          <a:effectLst/>
                        </a:rPr>
                        <a:t>Obţinerea notei minime de „5” la fiecare dintre </a:t>
                      </a:r>
                      <a:r>
                        <a:rPr lang="ro-RO" sz="2000" dirty="0" smtClean="0">
                          <a:effectLst/>
                        </a:rPr>
                        <a:t>atestări, activitatea curentă  </a:t>
                      </a:r>
                      <a:r>
                        <a:rPr lang="ro-RO" sz="2000" dirty="0">
                          <a:effectLst/>
                        </a:rPr>
                        <a:t>și lucrări </a:t>
                      </a:r>
                      <a:r>
                        <a:rPr lang="ro-RO" sz="2000" dirty="0" smtClean="0">
                          <a:effectLst/>
                        </a:rPr>
                        <a:t>individuale</a:t>
                      </a:r>
                      <a:endParaRPr lang="en-US" sz="2000" dirty="0">
                        <a:effectLst/>
                      </a:endParaRPr>
                    </a:p>
                    <a:p>
                      <a:pPr algn="just">
                        <a:lnSpc>
                          <a:spcPct val="115000"/>
                        </a:lnSpc>
                      </a:pPr>
                      <a:r>
                        <a:rPr lang="ro-RO" sz="2000" dirty="0" smtClean="0">
                          <a:effectLst/>
                        </a:rPr>
                        <a: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32498365"/>
                  </a:ext>
                </a:extLst>
              </a:tr>
            </a:tbl>
          </a:graphicData>
        </a:graphic>
      </p:graphicFrame>
    </p:spTree>
    <p:extLst>
      <p:ext uri="{BB962C8B-B14F-4D97-AF65-F5344CB8AC3E}">
        <p14:creationId xmlns:p14="http://schemas.microsoft.com/office/powerpoint/2010/main" val="23755728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524000" y="188913"/>
            <a:ext cx="9144000" cy="792162"/>
          </a:xfrm>
        </p:spPr>
        <p:txBody>
          <a:bodyPr/>
          <a:lstStyle/>
          <a:p>
            <a:pPr algn="ctr" eaLnBrk="1" hangingPunct="1"/>
            <a:r>
              <a:rPr lang="ro-RO" altLang="ru-RU" sz="4000" dirty="0">
                <a:latin typeface="Times New Roman" panose="02020603050405020304" pitchFamily="18" charset="0"/>
                <a:cs typeface="Times New Roman" panose="02020603050405020304" pitchFamily="18" charset="0"/>
              </a:rPr>
              <a:t>Societatea pe acţiuni</a:t>
            </a:r>
          </a:p>
        </p:txBody>
      </p:sp>
      <p:sp>
        <p:nvSpPr>
          <p:cNvPr id="21507" name="Rectangle 3"/>
          <p:cNvSpPr>
            <a:spLocks noGrp="1" noChangeArrowheads="1"/>
          </p:cNvSpPr>
          <p:nvPr>
            <p:ph type="body" sz="half" idx="1"/>
          </p:nvPr>
        </p:nvSpPr>
        <p:spPr>
          <a:xfrm>
            <a:off x="725864" y="1125538"/>
            <a:ext cx="10228082" cy="4824412"/>
          </a:xfrm>
        </p:spPr>
        <p:txBody>
          <a:bodyPr>
            <a:noAutofit/>
          </a:bodyPr>
          <a:lstStyle/>
          <a:p>
            <a:pPr eaLnBrk="1" hangingPunct="1">
              <a:lnSpc>
                <a:spcPct val="80000"/>
              </a:lnSpc>
              <a:buFont typeface="Wingdings" panose="05000000000000000000" pitchFamily="2" charset="2"/>
              <a:buNone/>
            </a:pPr>
            <a:r>
              <a:rPr lang="ro-RO" altLang="ru-RU" b="1" dirty="0">
                <a:latin typeface="Times New Roman" panose="02020603050405020304" pitchFamily="18" charset="0"/>
                <a:cs typeface="Times New Roman" panose="02020603050405020304" pitchFamily="18" charset="0"/>
              </a:rPr>
              <a:t>        </a:t>
            </a:r>
            <a:r>
              <a:rPr lang="ro-RO" altLang="ru-RU" sz="2400" b="1" dirty="0">
                <a:latin typeface="Times New Roman" panose="02020603050405020304" pitchFamily="18" charset="0"/>
                <a:cs typeface="Times New Roman" panose="02020603050405020304" pitchFamily="18" charset="0"/>
              </a:rPr>
              <a:t>Societatea pe acţiuni </a:t>
            </a:r>
            <a:r>
              <a:rPr lang="ro-RO" altLang="ru-RU" sz="2400" dirty="0">
                <a:latin typeface="Times New Roman" panose="02020603050405020304" pitchFamily="18" charset="0"/>
                <a:cs typeface="Times New Roman" panose="02020603050405020304" pitchFamily="18" charset="0"/>
              </a:rPr>
              <a:t>este societatea comercială al cărui capital este divizat în acţiuni şi ale cărei obligaţii sunt garantate cu patrimoniul societăţii. </a:t>
            </a:r>
          </a:p>
          <a:p>
            <a:pPr eaLnBrk="1" hangingPunct="1">
              <a:lnSpc>
                <a:spcPct val="80000"/>
              </a:lnSpc>
              <a:buFont typeface="Wingdings" panose="05000000000000000000" pitchFamily="2" charset="2"/>
              <a:buNone/>
            </a:pPr>
            <a:r>
              <a:rPr lang="ro-RO" altLang="ru-RU" sz="2400" dirty="0">
                <a:latin typeface="Times New Roman" panose="02020603050405020304" pitchFamily="18" charset="0"/>
                <a:cs typeface="Times New Roman" panose="02020603050405020304" pitchFamily="18" charset="0"/>
              </a:rPr>
              <a:t>Societatea pe acţiuni poate fi:</a:t>
            </a:r>
          </a:p>
          <a:p>
            <a:pPr eaLnBrk="1" hangingPunct="1">
              <a:lnSpc>
                <a:spcPct val="80000"/>
              </a:lnSpc>
              <a:buFontTx/>
              <a:buNone/>
            </a:pPr>
            <a:r>
              <a:rPr lang="ro-RO" altLang="ru-RU" sz="2400" b="1" dirty="0">
                <a:latin typeface="Times New Roman" panose="02020603050405020304" pitchFamily="18" charset="0"/>
                <a:cs typeface="Times New Roman" panose="02020603050405020304" pitchFamily="18" charset="0"/>
              </a:rPr>
              <a:t>-  de tip deschis </a:t>
            </a:r>
            <a:r>
              <a:rPr lang="ro-RO" altLang="ru-RU" sz="2400" dirty="0">
                <a:latin typeface="Times New Roman" panose="02020603050405020304" pitchFamily="18" charset="0"/>
                <a:cs typeface="Times New Roman" panose="02020603050405020304" pitchFamily="18" charset="0"/>
              </a:rPr>
              <a:t>– în care acţionarii au dreptul să-şi vândă acţiunile sale unui cerc nelimitat de persoane. Numărul acţionarilor este nelimitat.</a:t>
            </a:r>
          </a:p>
          <a:p>
            <a:pPr eaLnBrk="1" hangingPunct="1">
              <a:lnSpc>
                <a:spcPct val="80000"/>
              </a:lnSpc>
              <a:buFontTx/>
              <a:buNone/>
            </a:pPr>
            <a:r>
              <a:rPr lang="ro-RO" altLang="ru-RU" sz="2400" b="1" dirty="0">
                <a:latin typeface="Times New Roman" panose="02020603050405020304" pitchFamily="18" charset="0"/>
                <a:cs typeface="Times New Roman" panose="02020603050405020304" pitchFamily="18" charset="0"/>
              </a:rPr>
              <a:t>-  de tip închis </a:t>
            </a:r>
            <a:r>
              <a:rPr lang="ro-RO" altLang="ru-RU" sz="2400" dirty="0">
                <a:latin typeface="Times New Roman" panose="02020603050405020304" pitchFamily="18" charset="0"/>
                <a:cs typeface="Times New Roman" panose="02020603050405020304" pitchFamily="18" charset="0"/>
              </a:rPr>
              <a:t>– în care acţionarii au dreptul să-şi vândă acţiunile sale numai în cadrul societăţii. Numărul acţionarilor este limitat – 50 de persoane.</a:t>
            </a:r>
          </a:p>
          <a:p>
            <a:pPr eaLnBrk="1" hangingPunct="1">
              <a:lnSpc>
                <a:spcPct val="80000"/>
              </a:lnSpc>
              <a:buFontTx/>
              <a:buNone/>
            </a:pPr>
            <a:endParaRPr lang="ro-RO" altLang="ru-RU" sz="2400" dirty="0">
              <a:latin typeface="Times New Roman" panose="02020603050405020304" pitchFamily="18" charset="0"/>
              <a:cs typeface="Times New Roman" panose="02020603050405020304" pitchFamily="18" charset="0"/>
            </a:endParaRPr>
          </a:p>
          <a:p>
            <a:pPr eaLnBrk="1" hangingPunct="1">
              <a:lnSpc>
                <a:spcPct val="80000"/>
              </a:lnSpc>
            </a:pPr>
            <a:r>
              <a:rPr lang="ro-RO" altLang="ru-RU" sz="2400" dirty="0">
                <a:latin typeface="Times New Roman" panose="02020603050405020304" pitchFamily="18" charset="0"/>
                <a:cs typeface="Times New Roman" panose="02020603050405020304" pitchFamily="18" charset="0"/>
              </a:rPr>
              <a:t>Se prezintă în cadrul raporturilor de drept ca persoană juridică.</a:t>
            </a:r>
          </a:p>
          <a:p>
            <a:pPr eaLnBrk="1" hangingPunct="1">
              <a:lnSpc>
                <a:spcPct val="80000"/>
              </a:lnSpc>
            </a:pPr>
            <a:r>
              <a:rPr lang="ro-RO" altLang="ru-RU" sz="2400" dirty="0">
                <a:latin typeface="Times New Roman" panose="02020603050405020304" pitchFamily="18" charset="0"/>
                <a:cs typeface="Times New Roman" panose="02020603050405020304" pitchFamily="18" charset="0"/>
              </a:rPr>
              <a:t>Răspunderea asociaţilor este limitată</a:t>
            </a:r>
          </a:p>
          <a:p>
            <a:pPr eaLnBrk="1" hangingPunct="1">
              <a:lnSpc>
                <a:spcPct val="80000"/>
              </a:lnSpc>
            </a:pPr>
            <a:r>
              <a:rPr lang="ro-RO" altLang="ru-RU" sz="2400" dirty="0">
                <a:latin typeface="Times New Roman" panose="02020603050405020304" pitchFamily="18" charset="0"/>
                <a:cs typeface="Times New Roman" panose="02020603050405020304" pitchFamily="18" charset="0"/>
              </a:rPr>
              <a:t>Capitalul social minimal pentru înregistrare -20000 lei.</a:t>
            </a:r>
          </a:p>
          <a:p>
            <a:pPr eaLnBrk="1" hangingPunct="1">
              <a:lnSpc>
                <a:spcPct val="80000"/>
              </a:lnSpc>
            </a:pPr>
            <a:r>
              <a:rPr lang="ro-RO" altLang="ru-RU" sz="2400" dirty="0">
                <a:latin typeface="Times New Roman" panose="02020603050405020304" pitchFamily="18" charset="0"/>
                <a:cs typeface="Times New Roman" panose="02020603050405020304" pitchFamily="18" charset="0"/>
              </a:rPr>
              <a:t>Activitatea este reglementată de Legea nr. 1134-XIII din 02.04.1997 privind societăţile pe acţiuni.</a:t>
            </a:r>
          </a:p>
        </p:txBody>
      </p:sp>
      <p:sp>
        <p:nvSpPr>
          <p:cNvPr id="21508" name="Rectangle 4"/>
          <p:cNvSpPr>
            <a:spLocks noChangeArrowheads="1"/>
          </p:cNvSpPr>
          <p:nvPr/>
        </p:nvSpPr>
        <p:spPr bwMode="auto">
          <a:xfrm>
            <a:off x="1992313" y="2349501"/>
            <a:ext cx="8362950" cy="370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endParaRPr lang="ro-RO" altLang="ru-RU" sz="2400"/>
          </a:p>
        </p:txBody>
      </p:sp>
    </p:spTree>
    <p:extLst>
      <p:ext uri="{BB962C8B-B14F-4D97-AF65-F5344CB8AC3E}">
        <p14:creationId xmlns:p14="http://schemas.microsoft.com/office/powerpoint/2010/main" val="39190869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063751" y="188913"/>
            <a:ext cx="8353425" cy="792162"/>
          </a:xfrm>
        </p:spPr>
        <p:txBody>
          <a:bodyPr/>
          <a:lstStyle/>
          <a:p>
            <a:pPr algn="ctr" eaLnBrk="1" hangingPunct="1"/>
            <a:r>
              <a:rPr lang="ro-RO" altLang="ru-RU" sz="4000" dirty="0">
                <a:latin typeface="Times New Roman" panose="02020603050405020304" pitchFamily="18" charset="0"/>
                <a:cs typeface="Times New Roman" panose="02020603050405020304" pitchFamily="18" charset="0"/>
              </a:rPr>
              <a:t>Societatea pe acţiuni</a:t>
            </a:r>
          </a:p>
        </p:txBody>
      </p:sp>
      <p:sp>
        <p:nvSpPr>
          <p:cNvPr id="22531" name="Rectangle 3"/>
          <p:cNvSpPr>
            <a:spLocks noGrp="1" noChangeArrowheads="1"/>
          </p:cNvSpPr>
          <p:nvPr>
            <p:ph type="body" sz="half" idx="1"/>
          </p:nvPr>
        </p:nvSpPr>
        <p:spPr>
          <a:xfrm>
            <a:off x="829560" y="1052514"/>
            <a:ext cx="10708848" cy="5489688"/>
          </a:xfrm>
        </p:spPr>
        <p:txBody>
          <a:bodyPr>
            <a:normAutofit lnSpcReduction="10000"/>
          </a:bodyPr>
          <a:lstStyle/>
          <a:p>
            <a:pPr algn="ctr" eaLnBrk="1" hangingPunct="1">
              <a:buFont typeface="Wingdings" panose="05000000000000000000" pitchFamily="2" charset="2"/>
              <a:buNone/>
            </a:pPr>
            <a:r>
              <a:rPr lang="ro-RO" altLang="ru-RU" sz="2600" b="1" dirty="0"/>
              <a:t>        </a:t>
            </a:r>
            <a:r>
              <a:rPr lang="ro-RO" altLang="ru-RU" b="1" dirty="0">
                <a:latin typeface="Times New Roman" panose="02020603050405020304" pitchFamily="18" charset="0"/>
                <a:cs typeface="Times New Roman" panose="02020603050405020304" pitchFamily="18" charset="0"/>
              </a:rPr>
              <a:t>Avantaje:</a:t>
            </a:r>
          </a:p>
          <a:p>
            <a:pPr eaLnBrk="1" hangingPunct="1"/>
            <a:r>
              <a:rPr lang="ro-RO" altLang="ru-RU" dirty="0">
                <a:latin typeface="Times New Roman" panose="02020603050405020304" pitchFamily="18" charset="0"/>
                <a:cs typeface="Times New Roman" panose="02020603050405020304" pitchFamily="18" charset="0"/>
              </a:rPr>
              <a:t>Durata de viaţă mai mare în comparaţie cu alte forme organizatorico-juridice;</a:t>
            </a:r>
          </a:p>
          <a:p>
            <a:pPr eaLnBrk="1" hangingPunct="1"/>
            <a:r>
              <a:rPr lang="ro-RO" altLang="ru-RU" dirty="0">
                <a:latin typeface="Times New Roman" panose="02020603050405020304" pitchFamily="18" charset="0"/>
                <a:cs typeface="Times New Roman" panose="02020603050405020304" pitchFamily="18" charset="0"/>
              </a:rPr>
              <a:t>Posibilitatea de atragere a resurselor financiare suplimentare prin emisie de obligaţiuni;</a:t>
            </a:r>
          </a:p>
          <a:p>
            <a:pPr eaLnBrk="1" hangingPunct="1"/>
            <a:r>
              <a:rPr lang="ro-RO" altLang="ru-RU" dirty="0">
                <a:latin typeface="Times New Roman" panose="02020603050405020304" pitchFamily="18" charset="0"/>
                <a:cs typeface="Times New Roman" panose="02020603050405020304" pitchFamily="18" charset="0"/>
              </a:rPr>
              <a:t>Răspunderea proprietarilor în limita valorii acţiunilor ce-i aparţin.</a:t>
            </a:r>
          </a:p>
          <a:p>
            <a:pPr algn="ctr" eaLnBrk="1" hangingPunct="1">
              <a:buFont typeface="Wingdings" panose="05000000000000000000" pitchFamily="2" charset="2"/>
              <a:buNone/>
            </a:pPr>
            <a:r>
              <a:rPr lang="ro-RO" altLang="ru-RU" b="1" dirty="0">
                <a:latin typeface="Times New Roman" panose="02020603050405020304" pitchFamily="18" charset="0"/>
                <a:cs typeface="Times New Roman" panose="02020603050405020304" pitchFamily="18" charset="0"/>
              </a:rPr>
              <a:t>Dezavantaje:</a:t>
            </a:r>
          </a:p>
          <a:p>
            <a:pPr eaLnBrk="1" hangingPunct="1"/>
            <a:r>
              <a:rPr lang="ro-RO" altLang="ru-RU" dirty="0">
                <a:latin typeface="Times New Roman" panose="02020603050405020304" pitchFamily="18" charset="0"/>
                <a:cs typeface="Times New Roman" panose="02020603050405020304" pitchFamily="18" charset="0"/>
              </a:rPr>
              <a:t>Formalităţi multiple pentru înfiinţare;</a:t>
            </a:r>
          </a:p>
          <a:p>
            <a:pPr eaLnBrk="1" hangingPunct="1"/>
            <a:r>
              <a:rPr lang="ro-RO" altLang="ru-RU" dirty="0">
                <a:latin typeface="Times New Roman" panose="02020603050405020304" pitchFamily="18" charset="0"/>
                <a:cs typeface="Times New Roman" panose="02020603050405020304" pitchFamily="18" charset="0"/>
              </a:rPr>
              <a:t>Cheltuieli mai mari pentru înregistrare;</a:t>
            </a:r>
          </a:p>
          <a:p>
            <a:pPr eaLnBrk="1" hangingPunct="1"/>
            <a:r>
              <a:rPr lang="ro-RO" altLang="ru-RU" dirty="0">
                <a:latin typeface="Times New Roman" panose="02020603050405020304" pitchFamily="18" charset="0"/>
                <a:cs typeface="Times New Roman" panose="02020603050405020304" pitchFamily="18" charset="0"/>
              </a:rPr>
              <a:t>Plafonul legal al capitalului social mai ridicat;</a:t>
            </a:r>
          </a:p>
          <a:p>
            <a:pPr eaLnBrk="1" hangingPunct="1"/>
            <a:r>
              <a:rPr lang="ro-RO" altLang="ru-RU" dirty="0">
                <a:latin typeface="Times New Roman" panose="02020603050405020304" pitchFamily="18" charset="0"/>
                <a:cs typeface="Times New Roman" panose="02020603050405020304" pitchFamily="18" charset="0"/>
              </a:rPr>
              <a:t>Obligativitatea de a dezvălui public informaţia, prin publicarea în mijloacele de informare în masă a rapoartelor financiare.</a:t>
            </a:r>
          </a:p>
          <a:p>
            <a:pPr eaLnBrk="1" hangingPunct="1">
              <a:buFont typeface="Wingdings" panose="05000000000000000000" pitchFamily="2" charset="2"/>
              <a:buNone/>
            </a:pPr>
            <a:endParaRPr lang="ru-RU" altLang="ru-RU" sz="2000" dirty="0"/>
          </a:p>
        </p:txBody>
      </p:sp>
      <p:sp>
        <p:nvSpPr>
          <p:cNvPr id="22532" name="Rectangle 4"/>
          <p:cNvSpPr>
            <a:spLocks noChangeArrowheads="1"/>
          </p:cNvSpPr>
          <p:nvPr/>
        </p:nvSpPr>
        <p:spPr bwMode="auto">
          <a:xfrm>
            <a:off x="1992313" y="2349501"/>
            <a:ext cx="8362950" cy="370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endParaRPr lang="ro-RO" altLang="ru-RU" sz="2400"/>
          </a:p>
        </p:txBody>
      </p:sp>
    </p:spTree>
    <p:extLst>
      <p:ext uri="{BB962C8B-B14F-4D97-AF65-F5344CB8AC3E}">
        <p14:creationId xmlns:p14="http://schemas.microsoft.com/office/powerpoint/2010/main" val="32539272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524000" y="188913"/>
            <a:ext cx="9144000" cy="792162"/>
          </a:xfrm>
        </p:spPr>
        <p:txBody>
          <a:bodyPr>
            <a:normAutofit fontScale="90000"/>
          </a:bodyPr>
          <a:lstStyle/>
          <a:p>
            <a:pPr algn="ctr" eaLnBrk="1" hangingPunct="1"/>
            <a:r>
              <a:rPr lang="ro-RO" altLang="ru-RU" sz="3600" dirty="0">
                <a:latin typeface="Times New Roman" panose="02020603050405020304" pitchFamily="18" charset="0"/>
                <a:cs typeface="Times New Roman" panose="02020603050405020304" pitchFamily="18" charset="0"/>
              </a:rPr>
              <a:t>Cooperativa de producţie şi cooperativa de întreprinzător</a:t>
            </a:r>
          </a:p>
        </p:txBody>
      </p:sp>
      <p:sp>
        <p:nvSpPr>
          <p:cNvPr id="23555" name="Rectangle 3"/>
          <p:cNvSpPr>
            <a:spLocks noGrp="1" noChangeArrowheads="1"/>
          </p:cNvSpPr>
          <p:nvPr>
            <p:ph type="body" sz="half" idx="1"/>
          </p:nvPr>
        </p:nvSpPr>
        <p:spPr>
          <a:xfrm>
            <a:off x="612742" y="1484314"/>
            <a:ext cx="11029361" cy="5057888"/>
          </a:xfrm>
        </p:spPr>
        <p:txBody>
          <a:bodyPr>
            <a:normAutofit fontScale="92500" lnSpcReduction="10000"/>
          </a:bodyPr>
          <a:lstStyle/>
          <a:p>
            <a:pPr eaLnBrk="1" hangingPunct="1">
              <a:lnSpc>
                <a:spcPct val="80000"/>
              </a:lnSpc>
              <a:buFont typeface="Wingdings" panose="05000000000000000000" pitchFamily="2" charset="2"/>
              <a:buNone/>
            </a:pPr>
            <a:r>
              <a:rPr lang="ro-RO" altLang="ru-RU" sz="900" b="1" dirty="0"/>
              <a:t>  </a:t>
            </a:r>
            <a:r>
              <a:rPr lang="ro-RO" altLang="ru-RU" b="1" dirty="0">
                <a:latin typeface="Times New Roman" panose="02020603050405020304" pitchFamily="18" charset="0"/>
                <a:cs typeface="Times New Roman" panose="02020603050405020304" pitchFamily="18" charset="0"/>
              </a:rPr>
              <a:t>Cooperativa de producţie </a:t>
            </a:r>
            <a:r>
              <a:rPr lang="ro-RO" altLang="ru-RU" dirty="0">
                <a:latin typeface="Times New Roman" panose="02020603050405020304" pitchFamily="18" charset="0"/>
                <a:cs typeface="Times New Roman" panose="02020603050405020304" pitchFamily="18" charset="0"/>
              </a:rPr>
              <a:t>este o întreprindere înfiinţată de către  cinci sau mai multe persoane fizice, în scopul desfăşurării în comun a activităţii de producţie şi a altei activităţi economice, bazate preponderent pe munca personală a membrilor ei şi pe cooperarea cotelor de participare la capitalul acesteia. </a:t>
            </a:r>
          </a:p>
          <a:p>
            <a:pPr eaLnBrk="1" hangingPunct="1">
              <a:lnSpc>
                <a:spcPct val="80000"/>
              </a:lnSpc>
              <a:buFont typeface="Wingdings" panose="05000000000000000000" pitchFamily="2" charset="2"/>
              <a:buNone/>
            </a:pPr>
            <a:endParaRPr lang="ro-RO" altLang="ru-RU" dirty="0">
              <a:latin typeface="Times New Roman" panose="02020603050405020304" pitchFamily="18" charset="0"/>
              <a:cs typeface="Times New Roman" panose="02020603050405020304" pitchFamily="18" charset="0"/>
            </a:endParaRPr>
          </a:p>
          <a:p>
            <a:pPr eaLnBrk="1" hangingPunct="1">
              <a:lnSpc>
                <a:spcPct val="80000"/>
              </a:lnSpc>
              <a:buFontTx/>
              <a:buNone/>
            </a:pPr>
            <a:r>
              <a:rPr lang="ro-RO" altLang="ru-RU" b="1" dirty="0">
                <a:latin typeface="Times New Roman" panose="02020603050405020304" pitchFamily="18" charset="0"/>
                <a:cs typeface="Times New Roman" panose="02020603050405020304" pitchFamily="18" charset="0"/>
              </a:rPr>
              <a:t>Cooperativa de întreprinzător </a:t>
            </a:r>
            <a:r>
              <a:rPr lang="ro-RO" altLang="ru-RU" dirty="0">
                <a:latin typeface="Times New Roman" panose="02020603050405020304" pitchFamily="18" charset="0"/>
                <a:cs typeface="Times New Roman" panose="02020603050405020304" pitchFamily="18" charset="0"/>
              </a:rPr>
              <a:t>este o întreprindere înfiinţată de către  cinci sau mai multe persoane fizice şi/sau juridice, care practică activităţi de întreprinzător, ce are scopul de a contribui la obţinerea de către membrii săi a profitului.</a:t>
            </a:r>
          </a:p>
          <a:p>
            <a:pPr eaLnBrk="1" hangingPunct="1">
              <a:lnSpc>
                <a:spcPct val="80000"/>
              </a:lnSpc>
              <a:buFontTx/>
              <a:buNone/>
            </a:pPr>
            <a:endParaRPr lang="ro-RO" altLang="ru-RU" dirty="0">
              <a:latin typeface="Times New Roman" panose="02020603050405020304" pitchFamily="18" charset="0"/>
              <a:cs typeface="Times New Roman" panose="02020603050405020304" pitchFamily="18" charset="0"/>
            </a:endParaRPr>
          </a:p>
          <a:p>
            <a:pPr eaLnBrk="1" hangingPunct="1">
              <a:lnSpc>
                <a:spcPct val="80000"/>
              </a:lnSpc>
            </a:pPr>
            <a:r>
              <a:rPr lang="ro-RO" altLang="ru-RU" dirty="0">
                <a:latin typeface="Times New Roman" panose="02020603050405020304" pitchFamily="18" charset="0"/>
                <a:cs typeface="Times New Roman" panose="02020603050405020304" pitchFamily="18" charset="0"/>
              </a:rPr>
              <a:t>Se prezintă în cadrul raporturilor de drept ca persoană juridică.</a:t>
            </a:r>
          </a:p>
          <a:p>
            <a:pPr eaLnBrk="1" hangingPunct="1">
              <a:lnSpc>
                <a:spcPct val="80000"/>
              </a:lnSpc>
            </a:pPr>
            <a:r>
              <a:rPr lang="ro-RO" altLang="ru-RU" dirty="0">
                <a:latin typeface="Times New Roman" panose="02020603050405020304" pitchFamily="18" charset="0"/>
                <a:cs typeface="Times New Roman" panose="02020603050405020304" pitchFamily="18" charset="0"/>
              </a:rPr>
              <a:t>Cooperatorii poartă răspundere pentru obligaţiunile cooperativei în limitele cotelor ce le aparţin, în cazul că valoarea cotei este insuficientă, atunci poartă răspundere suplimentară cu averea personală.</a:t>
            </a:r>
          </a:p>
        </p:txBody>
      </p:sp>
      <p:sp>
        <p:nvSpPr>
          <p:cNvPr id="23556" name="Rectangle 4"/>
          <p:cNvSpPr>
            <a:spLocks noChangeArrowheads="1"/>
          </p:cNvSpPr>
          <p:nvPr/>
        </p:nvSpPr>
        <p:spPr bwMode="auto">
          <a:xfrm>
            <a:off x="1992313" y="1557339"/>
            <a:ext cx="8362950" cy="449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endParaRPr lang="ro-RO" altLang="ru-RU" sz="2400"/>
          </a:p>
        </p:txBody>
      </p:sp>
    </p:spTree>
    <p:extLst>
      <p:ext uri="{BB962C8B-B14F-4D97-AF65-F5344CB8AC3E}">
        <p14:creationId xmlns:p14="http://schemas.microsoft.com/office/powerpoint/2010/main" val="11450248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063751" y="188913"/>
            <a:ext cx="8353425" cy="792162"/>
          </a:xfrm>
        </p:spPr>
        <p:txBody>
          <a:bodyPr/>
          <a:lstStyle/>
          <a:p>
            <a:pPr algn="ctr" eaLnBrk="1" hangingPunct="1"/>
            <a:r>
              <a:rPr lang="ro-RO" altLang="ru-RU" sz="4000" dirty="0">
                <a:latin typeface="Times New Roman" panose="02020603050405020304" pitchFamily="18" charset="0"/>
                <a:cs typeface="Times New Roman" panose="02020603050405020304" pitchFamily="18" charset="0"/>
              </a:rPr>
              <a:t>Cooperativa de producţie</a:t>
            </a:r>
          </a:p>
        </p:txBody>
      </p:sp>
      <p:sp>
        <p:nvSpPr>
          <p:cNvPr id="24579" name="Rectangle 3"/>
          <p:cNvSpPr>
            <a:spLocks noGrp="1" noChangeArrowheads="1"/>
          </p:cNvSpPr>
          <p:nvPr>
            <p:ph type="body" sz="half" idx="1"/>
          </p:nvPr>
        </p:nvSpPr>
        <p:spPr>
          <a:xfrm>
            <a:off x="1187778" y="1052514"/>
            <a:ext cx="9023024" cy="4897437"/>
          </a:xfrm>
        </p:spPr>
        <p:txBody>
          <a:bodyPr>
            <a:normAutofit fontScale="92500" lnSpcReduction="20000"/>
          </a:bodyPr>
          <a:lstStyle/>
          <a:p>
            <a:pPr algn="ctr" eaLnBrk="1" hangingPunct="1">
              <a:buFont typeface="Wingdings" panose="05000000000000000000" pitchFamily="2" charset="2"/>
              <a:buNone/>
            </a:pPr>
            <a:r>
              <a:rPr lang="ro-RO" altLang="ru-RU" b="1" dirty="0"/>
              <a:t>        </a:t>
            </a:r>
            <a:r>
              <a:rPr lang="ro-RO" altLang="ru-RU" b="1" dirty="0">
                <a:latin typeface="Times New Roman" panose="02020603050405020304" pitchFamily="18" charset="0"/>
                <a:cs typeface="Times New Roman" panose="02020603050405020304" pitchFamily="18" charset="0"/>
              </a:rPr>
              <a:t>Avantaje:</a:t>
            </a:r>
          </a:p>
          <a:p>
            <a:pPr eaLnBrk="1" hangingPunct="1"/>
            <a:r>
              <a:rPr lang="ro-RO" altLang="ru-RU" dirty="0">
                <a:latin typeface="Times New Roman" panose="02020603050405020304" pitchFamily="18" charset="0"/>
                <a:cs typeface="Times New Roman" panose="02020603050405020304" pitchFamily="18" charset="0"/>
              </a:rPr>
              <a:t>Administrarea pe principii democratice a activităţii cooperativei;</a:t>
            </a:r>
          </a:p>
          <a:p>
            <a:pPr eaLnBrk="1" hangingPunct="1"/>
            <a:r>
              <a:rPr lang="ro-RO" altLang="ru-RU" dirty="0">
                <a:latin typeface="Times New Roman" panose="02020603050405020304" pitchFamily="18" charset="0"/>
                <a:cs typeface="Times New Roman" panose="02020603050405020304" pitchFamily="18" charset="0"/>
              </a:rPr>
              <a:t>Capitalul social al cooperativei este variabil, nefiind stabilită prin lege mărimea minimă a acestuia;</a:t>
            </a:r>
          </a:p>
          <a:p>
            <a:pPr eaLnBrk="1" hangingPunct="1"/>
            <a:r>
              <a:rPr lang="ro-RO" altLang="ru-RU" dirty="0">
                <a:latin typeface="Times New Roman" panose="02020603050405020304" pitchFamily="18" charset="0"/>
                <a:cs typeface="Times New Roman" panose="02020603050405020304" pitchFamily="18" charset="0"/>
              </a:rPr>
              <a:t>Unitatea intereselor de muncă, contribuţia economică şi ajutorul reciproc al membrilor cooperativei.</a:t>
            </a:r>
          </a:p>
          <a:p>
            <a:pPr algn="ctr" eaLnBrk="1" hangingPunct="1">
              <a:buFont typeface="Wingdings" panose="05000000000000000000" pitchFamily="2" charset="2"/>
              <a:buNone/>
            </a:pPr>
            <a:r>
              <a:rPr lang="ro-RO" altLang="ru-RU" b="1" dirty="0">
                <a:latin typeface="Times New Roman" panose="02020603050405020304" pitchFamily="18" charset="0"/>
                <a:cs typeface="Times New Roman" panose="02020603050405020304" pitchFamily="18" charset="0"/>
              </a:rPr>
              <a:t>Dezavantaje:</a:t>
            </a:r>
          </a:p>
          <a:p>
            <a:pPr eaLnBrk="1" hangingPunct="1"/>
            <a:r>
              <a:rPr lang="ro-RO" altLang="ru-RU" dirty="0">
                <a:latin typeface="Times New Roman" panose="02020603050405020304" pitchFamily="18" charset="0"/>
                <a:cs typeface="Times New Roman" panose="02020603050405020304" pitchFamily="18" charset="0"/>
              </a:rPr>
              <a:t>Luarea deciziilor în mod democratic poate duce la desfăşurarea unor discuţii lungi, fără a ajunge la un consens şi la o decizie acceptată de toţi.</a:t>
            </a:r>
          </a:p>
          <a:p>
            <a:pPr eaLnBrk="1" hangingPunct="1"/>
            <a:r>
              <a:rPr lang="ro-RO" altLang="ru-RU" dirty="0">
                <a:latin typeface="Times New Roman" panose="02020603050405020304" pitchFamily="18" charset="0"/>
                <a:cs typeface="Times New Roman" panose="02020603050405020304" pitchFamily="18" charset="0"/>
              </a:rPr>
              <a:t>Pot apărea neînţelegeri dintre cooperatori, referitor la contribuţia fiecăruia şi distribuirea veniturilor, care pot duce la lichidarea coopera</a:t>
            </a:r>
            <a:r>
              <a:rPr lang="ro-RO" altLang="ru-RU" sz="2000" dirty="0">
                <a:latin typeface="Times New Roman" panose="02020603050405020304" pitchFamily="18" charset="0"/>
                <a:cs typeface="Times New Roman" panose="02020603050405020304" pitchFamily="18" charset="0"/>
              </a:rPr>
              <a:t>tivei.</a:t>
            </a:r>
          </a:p>
          <a:p>
            <a:pPr eaLnBrk="1" hangingPunct="1">
              <a:buFont typeface="Wingdings" panose="05000000000000000000" pitchFamily="2" charset="2"/>
              <a:buNone/>
            </a:pPr>
            <a:endParaRPr lang="ru-RU" altLang="ru-RU" sz="2000" dirty="0">
              <a:latin typeface="Times New Roman" panose="02020603050405020304" pitchFamily="18" charset="0"/>
              <a:cs typeface="Times New Roman" panose="02020603050405020304" pitchFamily="18" charset="0"/>
            </a:endParaRPr>
          </a:p>
        </p:txBody>
      </p:sp>
      <p:sp>
        <p:nvSpPr>
          <p:cNvPr id="24580" name="Rectangle 4"/>
          <p:cNvSpPr>
            <a:spLocks noChangeArrowheads="1"/>
          </p:cNvSpPr>
          <p:nvPr/>
        </p:nvSpPr>
        <p:spPr bwMode="auto">
          <a:xfrm>
            <a:off x="1992313" y="2349501"/>
            <a:ext cx="8362950" cy="370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endParaRPr lang="ro-RO" altLang="ru-RU" sz="2400"/>
          </a:p>
        </p:txBody>
      </p:sp>
    </p:spTree>
    <p:extLst>
      <p:ext uri="{BB962C8B-B14F-4D97-AF65-F5344CB8AC3E}">
        <p14:creationId xmlns:p14="http://schemas.microsoft.com/office/powerpoint/2010/main" val="19317541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524000" y="188913"/>
            <a:ext cx="9144000" cy="792162"/>
          </a:xfrm>
        </p:spPr>
        <p:txBody>
          <a:bodyPr/>
          <a:lstStyle/>
          <a:p>
            <a:pPr algn="ctr" eaLnBrk="1" hangingPunct="1"/>
            <a:r>
              <a:rPr lang="ro-RO" altLang="ru-RU" sz="4000" dirty="0">
                <a:latin typeface="Times New Roman" panose="02020603050405020304" pitchFamily="18" charset="0"/>
                <a:cs typeface="Times New Roman" panose="02020603050405020304" pitchFamily="18" charset="0"/>
              </a:rPr>
              <a:t>Întreprinderea de arendă</a:t>
            </a:r>
          </a:p>
        </p:txBody>
      </p:sp>
      <p:sp>
        <p:nvSpPr>
          <p:cNvPr id="25603" name="Rectangle 3"/>
          <p:cNvSpPr>
            <a:spLocks noGrp="1" noChangeArrowheads="1"/>
          </p:cNvSpPr>
          <p:nvPr>
            <p:ph type="body" sz="half" idx="1"/>
          </p:nvPr>
        </p:nvSpPr>
        <p:spPr>
          <a:xfrm>
            <a:off x="810706" y="1268414"/>
            <a:ext cx="9400096" cy="4681537"/>
          </a:xfrm>
        </p:spPr>
        <p:txBody>
          <a:bodyPr>
            <a:noAutofit/>
          </a:bodyPr>
          <a:lstStyle/>
          <a:p>
            <a:pPr eaLnBrk="1" hangingPunct="1">
              <a:lnSpc>
                <a:spcPct val="80000"/>
              </a:lnSpc>
              <a:buFont typeface="Wingdings" panose="05000000000000000000" pitchFamily="2" charset="2"/>
              <a:buNone/>
            </a:pPr>
            <a:r>
              <a:rPr lang="ro-RO" altLang="ru-RU" b="1" dirty="0">
                <a:latin typeface="Times New Roman" panose="02020603050405020304" pitchFamily="18" charset="0"/>
                <a:cs typeface="Times New Roman" panose="02020603050405020304" pitchFamily="18" charset="0"/>
              </a:rPr>
              <a:t>  Întreprinderea de arendă  </a:t>
            </a:r>
            <a:r>
              <a:rPr lang="ro-RO" altLang="ru-RU" dirty="0">
                <a:latin typeface="Times New Roman" panose="02020603050405020304" pitchFamily="18" charset="0"/>
                <a:cs typeface="Times New Roman" panose="02020603050405020304" pitchFamily="18" charset="0"/>
              </a:rPr>
              <a:t>este o întreprindere înfiinţată de către  membrii colectivelor întreprinderilor de stat (municipale), reorganizate în scopul desfăşurării în comun a unei activităţi de antreprenor, sub aceiaşi firmă, în baza statutului şi a contractului de arendă a bunurilor statului (municipiului).</a:t>
            </a:r>
          </a:p>
          <a:p>
            <a:pPr eaLnBrk="1" hangingPunct="1">
              <a:lnSpc>
                <a:spcPct val="80000"/>
              </a:lnSpc>
              <a:buFontTx/>
              <a:buNone/>
            </a:pPr>
            <a:endParaRPr lang="ro-RO" altLang="ru-RU" dirty="0">
              <a:latin typeface="Times New Roman" panose="02020603050405020304" pitchFamily="18" charset="0"/>
              <a:cs typeface="Times New Roman" panose="02020603050405020304" pitchFamily="18" charset="0"/>
            </a:endParaRPr>
          </a:p>
          <a:p>
            <a:pPr eaLnBrk="1" hangingPunct="1">
              <a:lnSpc>
                <a:spcPct val="80000"/>
              </a:lnSpc>
            </a:pPr>
            <a:r>
              <a:rPr lang="ro-RO" altLang="ru-RU" dirty="0">
                <a:latin typeface="Times New Roman" panose="02020603050405020304" pitchFamily="18" charset="0"/>
                <a:cs typeface="Times New Roman" panose="02020603050405020304" pitchFamily="18" charset="0"/>
              </a:rPr>
              <a:t>Se prezintă în cadrul raporturilor de drept ca persoană juridică;</a:t>
            </a:r>
          </a:p>
          <a:p>
            <a:pPr eaLnBrk="1" hangingPunct="1">
              <a:lnSpc>
                <a:spcPct val="80000"/>
              </a:lnSpc>
            </a:pPr>
            <a:r>
              <a:rPr lang="ro-RO" altLang="ru-RU" dirty="0">
                <a:latin typeface="Times New Roman" panose="02020603050405020304" pitchFamily="18" charset="0"/>
                <a:cs typeface="Times New Roman" panose="02020603050405020304" pitchFamily="18" charset="0"/>
              </a:rPr>
              <a:t>Membrii întreprinderii poartă răspundere pentru obligaţiile acesteia în limitele cotei ce le revine din patrimoniul întreprinderii.</a:t>
            </a:r>
          </a:p>
        </p:txBody>
      </p:sp>
      <p:sp>
        <p:nvSpPr>
          <p:cNvPr id="25604" name="Rectangle 4"/>
          <p:cNvSpPr>
            <a:spLocks noChangeArrowheads="1"/>
          </p:cNvSpPr>
          <p:nvPr/>
        </p:nvSpPr>
        <p:spPr bwMode="auto">
          <a:xfrm>
            <a:off x="1992313" y="1557339"/>
            <a:ext cx="8362950" cy="449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endParaRPr lang="ro-RO" altLang="ru-RU" sz="2400"/>
          </a:p>
        </p:txBody>
      </p:sp>
    </p:spTree>
    <p:extLst>
      <p:ext uri="{BB962C8B-B14F-4D97-AF65-F5344CB8AC3E}">
        <p14:creationId xmlns:p14="http://schemas.microsoft.com/office/powerpoint/2010/main" val="39929332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524000" y="188913"/>
            <a:ext cx="9144000" cy="792162"/>
          </a:xfrm>
        </p:spPr>
        <p:txBody>
          <a:bodyPr>
            <a:noAutofit/>
          </a:bodyPr>
          <a:lstStyle/>
          <a:p>
            <a:pPr algn="ctr" eaLnBrk="1" hangingPunct="1"/>
            <a:r>
              <a:rPr lang="ro-RO" altLang="ru-RU" sz="4000" dirty="0">
                <a:latin typeface="Times New Roman" panose="02020603050405020304" pitchFamily="18" charset="0"/>
                <a:cs typeface="Times New Roman" panose="02020603050405020304" pitchFamily="18" charset="0"/>
              </a:rPr>
              <a:t>Întreprinderea de stat şi</a:t>
            </a:r>
            <a:br>
              <a:rPr lang="ro-RO" altLang="ru-RU" sz="4000" dirty="0">
                <a:latin typeface="Times New Roman" panose="02020603050405020304" pitchFamily="18" charset="0"/>
                <a:cs typeface="Times New Roman" panose="02020603050405020304" pitchFamily="18" charset="0"/>
              </a:rPr>
            </a:br>
            <a:r>
              <a:rPr lang="ro-RO" altLang="ru-RU" sz="4000" dirty="0">
                <a:latin typeface="Times New Roman" panose="02020603050405020304" pitchFamily="18" charset="0"/>
                <a:cs typeface="Times New Roman" panose="02020603050405020304" pitchFamily="18" charset="0"/>
              </a:rPr>
              <a:t> Întreprinderea municipală</a:t>
            </a:r>
          </a:p>
        </p:txBody>
      </p:sp>
      <p:sp>
        <p:nvSpPr>
          <p:cNvPr id="26627" name="Rectangle 3"/>
          <p:cNvSpPr>
            <a:spLocks noGrp="1" noChangeArrowheads="1"/>
          </p:cNvSpPr>
          <p:nvPr>
            <p:ph type="body" sz="half" idx="1"/>
          </p:nvPr>
        </p:nvSpPr>
        <p:spPr>
          <a:xfrm>
            <a:off x="612742" y="1484314"/>
            <a:ext cx="9598059" cy="5180437"/>
          </a:xfrm>
        </p:spPr>
        <p:txBody>
          <a:bodyPr>
            <a:normAutofit/>
          </a:bodyPr>
          <a:lstStyle/>
          <a:p>
            <a:pPr eaLnBrk="1" hangingPunct="1">
              <a:lnSpc>
                <a:spcPct val="80000"/>
              </a:lnSpc>
              <a:buFont typeface="Wingdings" panose="05000000000000000000" pitchFamily="2" charset="2"/>
              <a:buNone/>
            </a:pPr>
            <a:r>
              <a:rPr lang="ro-RO" altLang="ru-RU" sz="900" b="1" dirty="0">
                <a:latin typeface="Times New Roman" panose="02020603050405020304" pitchFamily="18" charset="0"/>
                <a:cs typeface="Times New Roman" panose="02020603050405020304" pitchFamily="18" charset="0"/>
              </a:rPr>
              <a:t>  </a:t>
            </a:r>
            <a:r>
              <a:rPr lang="ro-RO" altLang="ru-RU" sz="2400" b="1" dirty="0">
                <a:latin typeface="Times New Roman" panose="02020603050405020304" pitchFamily="18" charset="0"/>
                <a:cs typeface="Times New Roman" panose="02020603050405020304" pitchFamily="18" charset="0"/>
              </a:rPr>
              <a:t>Întreprinderea de stat  </a:t>
            </a:r>
            <a:r>
              <a:rPr lang="ro-RO" altLang="ru-RU" sz="2400" dirty="0">
                <a:latin typeface="Times New Roman" panose="02020603050405020304" pitchFamily="18" charset="0"/>
                <a:cs typeface="Times New Roman" panose="02020603050405020304" pitchFamily="18" charset="0"/>
              </a:rPr>
              <a:t>este o întreprindere în care statul (sau organele administraţiei locale) este unicul fondator şi întreg patrimoniu îi aparţine lui.</a:t>
            </a:r>
          </a:p>
          <a:p>
            <a:pPr eaLnBrk="1" hangingPunct="1">
              <a:lnSpc>
                <a:spcPct val="80000"/>
              </a:lnSpc>
              <a:buFontTx/>
              <a:buNone/>
            </a:pPr>
            <a:endParaRPr lang="ro-RO" altLang="ru-RU" sz="2400" dirty="0">
              <a:latin typeface="Times New Roman" panose="02020603050405020304" pitchFamily="18" charset="0"/>
              <a:cs typeface="Times New Roman" panose="02020603050405020304" pitchFamily="18" charset="0"/>
            </a:endParaRPr>
          </a:p>
          <a:p>
            <a:pPr eaLnBrk="1" hangingPunct="1">
              <a:lnSpc>
                <a:spcPct val="80000"/>
              </a:lnSpc>
            </a:pPr>
            <a:r>
              <a:rPr lang="ro-RO" altLang="ru-RU" sz="2400" dirty="0">
                <a:latin typeface="Times New Roman" panose="02020603050405020304" pitchFamily="18" charset="0"/>
                <a:cs typeface="Times New Roman" panose="02020603050405020304" pitchFamily="18" charset="0"/>
              </a:rPr>
              <a:t>În activitatea economică sunt subordonate organelor de stat şi organelor administraţiei locale.</a:t>
            </a:r>
          </a:p>
          <a:p>
            <a:pPr eaLnBrk="1" hangingPunct="1">
              <a:lnSpc>
                <a:spcPct val="80000"/>
              </a:lnSpc>
            </a:pPr>
            <a:r>
              <a:rPr lang="ro-RO" altLang="ru-RU" sz="2400" dirty="0">
                <a:latin typeface="Times New Roman" panose="02020603050405020304" pitchFamily="18" charset="0"/>
                <a:cs typeface="Times New Roman" panose="02020603050405020304" pitchFamily="18" charset="0"/>
              </a:rPr>
              <a:t>Fondatorul îşi exercită dreptul de gestiune al întreprinderii prin consiliul de administraţie şi administratorul întreprinderii.</a:t>
            </a:r>
          </a:p>
          <a:p>
            <a:pPr eaLnBrk="1" hangingPunct="1">
              <a:lnSpc>
                <a:spcPct val="80000"/>
              </a:lnSpc>
            </a:pPr>
            <a:r>
              <a:rPr lang="ro-RO" altLang="ru-RU" sz="2400" dirty="0">
                <a:latin typeface="Times New Roman" panose="02020603050405020304" pitchFamily="18" charset="0"/>
                <a:cs typeface="Times New Roman" panose="02020603050405020304" pitchFamily="18" charset="0"/>
              </a:rPr>
              <a:t>Se prezintă în cadrul raporturilor de drept ca persoană juridică şi poartă răspundere pentru obligaţiile asumate cu întreg patrimoniul lor.</a:t>
            </a:r>
          </a:p>
          <a:p>
            <a:pPr eaLnBrk="1" hangingPunct="1">
              <a:lnSpc>
                <a:spcPct val="80000"/>
              </a:lnSpc>
            </a:pPr>
            <a:r>
              <a:rPr lang="ro-RO" altLang="ru-RU" sz="2400" dirty="0">
                <a:latin typeface="Times New Roman" panose="02020603050405020304" pitchFamily="18" charset="0"/>
                <a:cs typeface="Times New Roman" panose="02020603050405020304" pitchFamily="18" charset="0"/>
              </a:rPr>
              <a:t>Organele administraţiei de stat (organele administraţiei locale) nu portă răspundere pentru obligaţiile întreprinderii de stat (municipale).</a:t>
            </a:r>
          </a:p>
          <a:p>
            <a:pPr eaLnBrk="1" hangingPunct="1">
              <a:lnSpc>
                <a:spcPct val="80000"/>
              </a:lnSpc>
            </a:pPr>
            <a:r>
              <a:rPr lang="ro-RO" altLang="ru-RU" sz="2400" dirty="0">
                <a:latin typeface="Times New Roman" panose="02020603050405020304" pitchFamily="18" charset="0"/>
                <a:cs typeface="Times New Roman" panose="02020603050405020304" pitchFamily="18" charset="0"/>
              </a:rPr>
              <a:t>Activitatea este reglementată de Legea nr. 146-XiiI din 16.06.1994 cu privire la întreprinderile de stat.</a:t>
            </a:r>
          </a:p>
          <a:p>
            <a:pPr eaLnBrk="1" hangingPunct="1">
              <a:lnSpc>
                <a:spcPct val="80000"/>
              </a:lnSpc>
            </a:pPr>
            <a:endParaRPr lang="ro-RO" altLang="ru-RU" sz="2400" dirty="0">
              <a:latin typeface="Times New Roman" panose="02020603050405020304" pitchFamily="18" charset="0"/>
              <a:cs typeface="Times New Roman" panose="02020603050405020304" pitchFamily="18" charset="0"/>
            </a:endParaRPr>
          </a:p>
          <a:p>
            <a:pPr eaLnBrk="1" hangingPunct="1">
              <a:lnSpc>
                <a:spcPct val="80000"/>
              </a:lnSpc>
            </a:pPr>
            <a:endParaRPr lang="ro-RO" altLang="ru-RU" sz="2000" dirty="0">
              <a:latin typeface="Times New Roman" panose="02020603050405020304" pitchFamily="18" charset="0"/>
              <a:cs typeface="Times New Roman" panose="02020603050405020304" pitchFamily="18" charset="0"/>
            </a:endParaRPr>
          </a:p>
          <a:p>
            <a:pPr eaLnBrk="1" hangingPunct="1">
              <a:lnSpc>
                <a:spcPct val="80000"/>
              </a:lnSpc>
            </a:pPr>
            <a:endParaRPr lang="ro-RO" altLang="ru-RU" sz="2000" dirty="0">
              <a:latin typeface="Times New Roman" panose="02020603050405020304" pitchFamily="18" charset="0"/>
              <a:cs typeface="Times New Roman" panose="02020603050405020304" pitchFamily="18" charset="0"/>
            </a:endParaRPr>
          </a:p>
        </p:txBody>
      </p:sp>
      <p:sp>
        <p:nvSpPr>
          <p:cNvPr id="26628" name="Rectangle 4"/>
          <p:cNvSpPr>
            <a:spLocks noChangeArrowheads="1"/>
          </p:cNvSpPr>
          <p:nvPr/>
        </p:nvSpPr>
        <p:spPr bwMode="auto">
          <a:xfrm>
            <a:off x="1992313" y="1557339"/>
            <a:ext cx="8362950" cy="449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None/>
            </a:pPr>
            <a:endParaRPr lang="ro-RO" altLang="ru-RU" sz="2400"/>
          </a:p>
        </p:txBody>
      </p:sp>
    </p:spTree>
    <p:extLst>
      <p:ext uri="{BB962C8B-B14F-4D97-AF65-F5344CB8AC3E}">
        <p14:creationId xmlns:p14="http://schemas.microsoft.com/office/powerpoint/2010/main" val="39601878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txBox="1">
            <a:spLocks/>
          </p:cNvSpPr>
          <p:nvPr/>
        </p:nvSpPr>
        <p:spPr>
          <a:xfrm>
            <a:off x="2349499" y="114300"/>
            <a:ext cx="9255539" cy="11430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o-RO" sz="3600" b="1" i="1" dirty="0" smtClean="0">
                <a:latin typeface="Times New Roman" panose="02020603050405020304" pitchFamily="18" charset="0"/>
                <a:cs typeface="Times New Roman" panose="02020603050405020304" pitchFamily="18" charset="0"/>
              </a:rPr>
              <a:t>Clasificarea </a:t>
            </a:r>
            <a:r>
              <a:rPr lang="ro-RO" sz="3600" b="1" i="1" dirty="0">
                <a:latin typeface="Times New Roman" panose="02020603050405020304" pitchFamily="18" charset="0"/>
                <a:cs typeface="Times New Roman" panose="02020603050405020304" pitchFamily="18" charset="0"/>
              </a:rPr>
              <a:t>întreprinderilor în Republica Moldova în funcție de mărime </a:t>
            </a:r>
            <a:r>
              <a:rPr lang="en-US" sz="3600" b="1" i="1" dirty="0" smtClean="0">
                <a:latin typeface="Times New Roman" panose="02020603050405020304" pitchFamily="18" charset="0"/>
                <a:ea typeface="Times New Roman" panose="02020603050405020304" pitchFamily="18" charset="0"/>
                <a:cs typeface="Times New Roman" panose="02020603050405020304" pitchFamily="18" charset="0"/>
              </a:rPr>
              <a:t> </a:t>
            </a:r>
            <a:endParaRPr lang="ru-RU" sz="3600" b="1" i="1"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31" y="114300"/>
            <a:ext cx="1770269" cy="1612075"/>
          </a:xfrm>
          <a:prstGeom prst="rect">
            <a:avLst/>
          </a:prstGeom>
        </p:spPr>
      </p:pic>
      <p:graphicFrame>
        <p:nvGraphicFramePr>
          <p:cNvPr id="2" name="Таблица 1"/>
          <p:cNvGraphicFramePr>
            <a:graphicFrameLocks noGrp="1"/>
          </p:cNvGraphicFramePr>
          <p:nvPr>
            <p:extLst>
              <p:ext uri="{D42A27DB-BD31-4B8C-83A1-F6EECF244321}">
                <p14:modId xmlns:p14="http://schemas.microsoft.com/office/powerpoint/2010/main" val="1029433479"/>
              </p:ext>
            </p:extLst>
          </p:nvPr>
        </p:nvGraphicFramePr>
        <p:xfrm>
          <a:off x="2081211" y="1373219"/>
          <a:ext cx="9882188" cy="5089849"/>
        </p:xfrm>
        <a:graphic>
          <a:graphicData uri="http://schemas.openxmlformats.org/drawingml/2006/table">
            <a:tbl>
              <a:tblPr>
                <a:tableStyleId>{5940675A-B579-460E-94D1-54222C63F5DA}</a:tableStyleId>
              </a:tblPr>
              <a:tblGrid>
                <a:gridCol w="2953581">
                  <a:extLst>
                    <a:ext uri="{9D8B030D-6E8A-4147-A177-3AD203B41FA5}">
                      <a16:colId xmlns:a16="http://schemas.microsoft.com/office/drawing/2014/main" val="20000"/>
                    </a:ext>
                  </a:extLst>
                </a:gridCol>
                <a:gridCol w="2393631">
                  <a:extLst>
                    <a:ext uri="{9D8B030D-6E8A-4147-A177-3AD203B41FA5}">
                      <a16:colId xmlns:a16="http://schemas.microsoft.com/office/drawing/2014/main" val="20001"/>
                    </a:ext>
                  </a:extLst>
                </a:gridCol>
                <a:gridCol w="2212108">
                  <a:extLst>
                    <a:ext uri="{9D8B030D-6E8A-4147-A177-3AD203B41FA5}">
                      <a16:colId xmlns:a16="http://schemas.microsoft.com/office/drawing/2014/main" val="20002"/>
                    </a:ext>
                  </a:extLst>
                </a:gridCol>
                <a:gridCol w="2322868">
                  <a:extLst>
                    <a:ext uri="{9D8B030D-6E8A-4147-A177-3AD203B41FA5}">
                      <a16:colId xmlns:a16="http://schemas.microsoft.com/office/drawing/2014/main" val="20003"/>
                    </a:ext>
                  </a:extLst>
                </a:gridCol>
              </a:tblGrid>
              <a:tr h="1374629">
                <a:tc>
                  <a:txBody>
                    <a:bodyPr/>
                    <a:lstStyle/>
                    <a:p>
                      <a:pPr algn="ctr">
                        <a:lnSpc>
                          <a:spcPct val="107000"/>
                        </a:lnSpc>
                        <a:spcAft>
                          <a:spcPts val="0"/>
                        </a:spcAft>
                      </a:pPr>
                      <a:r>
                        <a:rPr lang="ro-RO" sz="2800" dirty="0">
                          <a:effectLst/>
                          <a:latin typeface="Times New Roman" panose="02020603050405020304" pitchFamily="18" charset="0"/>
                          <a:cs typeface="Times New Roman" panose="02020603050405020304" pitchFamily="18" charset="0"/>
                        </a:rPr>
                        <a:t>Criterii de atribuire</a:t>
                      </a:r>
                      <a:endParaRPr lang="ru-RU"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nchor="ctr"/>
                </a:tc>
                <a:tc>
                  <a:txBody>
                    <a:bodyPr/>
                    <a:lstStyle/>
                    <a:p>
                      <a:pPr algn="ctr">
                        <a:lnSpc>
                          <a:spcPct val="107000"/>
                        </a:lnSpc>
                        <a:spcAft>
                          <a:spcPts val="0"/>
                        </a:spcAft>
                      </a:pPr>
                      <a:r>
                        <a:rPr lang="ro-RO" sz="2800" dirty="0">
                          <a:effectLst/>
                          <a:latin typeface="Times New Roman" panose="02020603050405020304" pitchFamily="18" charset="0"/>
                          <a:cs typeface="Times New Roman" panose="02020603050405020304" pitchFamily="18" charset="0"/>
                        </a:rPr>
                        <a:t>Numărul mediu anual de salariaţi, persoane</a:t>
                      </a:r>
                      <a:endParaRPr lang="ru-RU"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nchor="ctr"/>
                </a:tc>
                <a:tc>
                  <a:txBody>
                    <a:bodyPr/>
                    <a:lstStyle/>
                    <a:p>
                      <a:pPr algn="ctr">
                        <a:lnSpc>
                          <a:spcPct val="107000"/>
                        </a:lnSpc>
                        <a:spcAft>
                          <a:spcPts val="0"/>
                        </a:spcAft>
                      </a:pPr>
                      <a:r>
                        <a:rPr lang="ro-RO" sz="2800" dirty="0">
                          <a:effectLst/>
                          <a:latin typeface="Times New Roman" panose="02020603050405020304" pitchFamily="18" charset="0"/>
                          <a:cs typeface="Times New Roman" panose="02020603050405020304" pitchFamily="18" charset="0"/>
                        </a:rPr>
                        <a:t>Suma anuală a veniturilor din vânzări, mln</a:t>
                      </a:r>
                      <a:r>
                        <a:rPr lang="en-US" sz="2800" dirty="0">
                          <a:effectLst/>
                          <a:latin typeface="Times New Roman" panose="02020603050405020304" pitchFamily="18" charset="0"/>
                          <a:cs typeface="Times New Roman" panose="02020603050405020304" pitchFamily="18" charset="0"/>
                        </a:rPr>
                        <a:t>.</a:t>
                      </a:r>
                      <a:r>
                        <a:rPr lang="ro-RO" sz="2800" dirty="0">
                          <a:effectLst/>
                          <a:latin typeface="Times New Roman" panose="02020603050405020304" pitchFamily="18" charset="0"/>
                          <a:cs typeface="Times New Roman" panose="02020603050405020304" pitchFamily="18" charset="0"/>
                        </a:rPr>
                        <a:t> lei</a:t>
                      </a:r>
                      <a:endParaRPr lang="ru-RU"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nchor="ctr"/>
                </a:tc>
                <a:tc>
                  <a:txBody>
                    <a:bodyPr/>
                    <a:lstStyle/>
                    <a:p>
                      <a:pPr algn="ctr">
                        <a:lnSpc>
                          <a:spcPct val="107000"/>
                        </a:lnSpc>
                        <a:spcAft>
                          <a:spcPts val="0"/>
                        </a:spcAft>
                      </a:pPr>
                      <a:r>
                        <a:rPr lang="ro-RO" sz="2800">
                          <a:effectLst/>
                          <a:latin typeface="Times New Roman" panose="02020603050405020304" pitchFamily="18" charset="0"/>
                          <a:cs typeface="Times New Roman" panose="02020603050405020304" pitchFamily="18" charset="0"/>
                        </a:rPr>
                        <a:t>Valoarea anuală totală de bilanţ a activelor, mln</a:t>
                      </a:r>
                      <a:r>
                        <a:rPr lang="en-US" sz="2800">
                          <a:effectLst/>
                          <a:latin typeface="Times New Roman" panose="02020603050405020304" pitchFamily="18" charset="0"/>
                          <a:cs typeface="Times New Roman" panose="02020603050405020304" pitchFamily="18" charset="0"/>
                        </a:rPr>
                        <a:t>.</a:t>
                      </a:r>
                      <a:r>
                        <a:rPr lang="ro-RO" sz="2800">
                          <a:effectLst/>
                          <a:latin typeface="Times New Roman" panose="02020603050405020304" pitchFamily="18" charset="0"/>
                          <a:cs typeface="Times New Roman" panose="02020603050405020304" pitchFamily="18" charset="0"/>
                        </a:rPr>
                        <a:t> lei</a:t>
                      </a:r>
                      <a:endParaRPr lang="ru-RU"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r h="570338">
                <a:tc>
                  <a:txBody>
                    <a:bodyPr/>
                    <a:lstStyle/>
                    <a:p>
                      <a:pPr>
                        <a:lnSpc>
                          <a:spcPct val="107000"/>
                        </a:lnSpc>
                        <a:spcAft>
                          <a:spcPts val="0"/>
                        </a:spcAft>
                      </a:pPr>
                      <a:r>
                        <a:rPr lang="ro-RO" sz="2800">
                          <a:effectLst/>
                          <a:latin typeface="Times New Roman" panose="02020603050405020304" pitchFamily="18" charset="0"/>
                          <a:cs typeface="Times New Roman" panose="02020603050405020304" pitchFamily="18" charset="0"/>
                        </a:rPr>
                        <a:t>Microîntreprinderi</a:t>
                      </a:r>
                      <a:endParaRPr lang="ru-RU"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nchor="ctr"/>
                </a:tc>
                <a:tc>
                  <a:txBody>
                    <a:bodyPr/>
                    <a:lstStyle/>
                    <a:p>
                      <a:pPr algn="ctr">
                        <a:lnSpc>
                          <a:spcPct val="107000"/>
                        </a:lnSpc>
                        <a:spcAft>
                          <a:spcPts val="0"/>
                        </a:spcAft>
                      </a:pPr>
                      <a:r>
                        <a:rPr lang="ro-RO" sz="2800">
                          <a:effectLst/>
                          <a:latin typeface="Times New Roman" panose="02020603050405020304" pitchFamily="18" charset="0"/>
                          <a:cs typeface="Times New Roman" panose="02020603050405020304" pitchFamily="18" charset="0"/>
                        </a:rPr>
                        <a:t>Cel mult  9</a:t>
                      </a:r>
                      <a:endParaRPr lang="ru-RU"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nchor="ctr"/>
                </a:tc>
                <a:tc>
                  <a:txBody>
                    <a:bodyPr/>
                    <a:lstStyle/>
                    <a:p>
                      <a:pPr algn="ctr">
                        <a:lnSpc>
                          <a:spcPct val="107000"/>
                        </a:lnSpc>
                        <a:spcAft>
                          <a:spcPts val="0"/>
                        </a:spcAft>
                      </a:pPr>
                      <a:r>
                        <a:rPr lang="ro-RO" sz="2800">
                          <a:effectLst/>
                          <a:latin typeface="Times New Roman" panose="02020603050405020304" pitchFamily="18" charset="0"/>
                          <a:cs typeface="Times New Roman" panose="02020603050405020304" pitchFamily="18" charset="0"/>
                        </a:rPr>
                        <a:t>Cel mult  3</a:t>
                      </a:r>
                      <a:endParaRPr lang="ru-RU"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nchor="ctr"/>
                </a:tc>
                <a:tc>
                  <a:txBody>
                    <a:bodyPr/>
                    <a:lstStyle/>
                    <a:p>
                      <a:pPr algn="ctr">
                        <a:lnSpc>
                          <a:spcPct val="107000"/>
                        </a:lnSpc>
                        <a:spcAft>
                          <a:spcPts val="0"/>
                        </a:spcAft>
                      </a:pPr>
                      <a:r>
                        <a:rPr lang="ro-RO" sz="2800" dirty="0">
                          <a:effectLst/>
                          <a:latin typeface="Times New Roman" panose="02020603050405020304" pitchFamily="18" charset="0"/>
                          <a:cs typeface="Times New Roman" panose="02020603050405020304" pitchFamily="18" charset="0"/>
                        </a:rPr>
                        <a:t>Cel mult  3</a:t>
                      </a:r>
                      <a:endParaRPr lang="ru-RU"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570338">
                <a:tc>
                  <a:txBody>
                    <a:bodyPr/>
                    <a:lstStyle/>
                    <a:p>
                      <a:pPr>
                        <a:lnSpc>
                          <a:spcPct val="107000"/>
                        </a:lnSpc>
                        <a:spcAft>
                          <a:spcPts val="0"/>
                        </a:spcAft>
                      </a:pPr>
                      <a:r>
                        <a:rPr lang="ro-RO" sz="2800">
                          <a:effectLst/>
                          <a:latin typeface="Times New Roman" panose="02020603050405020304" pitchFamily="18" charset="0"/>
                          <a:cs typeface="Times New Roman" panose="02020603050405020304" pitchFamily="18" charset="0"/>
                        </a:rPr>
                        <a:t>Întreprinderi mici</a:t>
                      </a:r>
                      <a:endParaRPr lang="ru-RU"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nchor="ctr"/>
                </a:tc>
                <a:tc>
                  <a:txBody>
                    <a:bodyPr/>
                    <a:lstStyle/>
                    <a:p>
                      <a:pPr algn="ctr">
                        <a:lnSpc>
                          <a:spcPct val="107000"/>
                        </a:lnSpc>
                        <a:spcAft>
                          <a:spcPts val="0"/>
                        </a:spcAft>
                      </a:pPr>
                      <a:r>
                        <a:rPr lang="ro-RO" sz="2800">
                          <a:effectLst/>
                          <a:latin typeface="Times New Roman" panose="02020603050405020304" pitchFamily="18" charset="0"/>
                          <a:cs typeface="Times New Roman" panose="02020603050405020304" pitchFamily="18" charset="0"/>
                        </a:rPr>
                        <a:t>10-49</a:t>
                      </a:r>
                      <a:endParaRPr lang="ru-RU"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nchor="ctr"/>
                </a:tc>
                <a:tc>
                  <a:txBody>
                    <a:bodyPr/>
                    <a:lstStyle/>
                    <a:p>
                      <a:pPr algn="ctr">
                        <a:lnSpc>
                          <a:spcPct val="107000"/>
                        </a:lnSpc>
                        <a:spcAft>
                          <a:spcPts val="0"/>
                        </a:spcAft>
                      </a:pPr>
                      <a:r>
                        <a:rPr lang="ro-RO" sz="2800">
                          <a:effectLst/>
                          <a:latin typeface="Times New Roman" panose="02020603050405020304" pitchFamily="18" charset="0"/>
                          <a:cs typeface="Times New Roman" panose="02020603050405020304" pitchFamily="18" charset="0"/>
                        </a:rPr>
                        <a:t>Cel mult  25</a:t>
                      </a:r>
                      <a:endParaRPr lang="ru-RU"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nchor="ctr"/>
                </a:tc>
                <a:tc>
                  <a:txBody>
                    <a:bodyPr/>
                    <a:lstStyle/>
                    <a:p>
                      <a:pPr algn="ctr">
                        <a:lnSpc>
                          <a:spcPct val="107000"/>
                        </a:lnSpc>
                        <a:spcAft>
                          <a:spcPts val="0"/>
                        </a:spcAft>
                      </a:pPr>
                      <a:r>
                        <a:rPr lang="ro-RO" sz="2800" dirty="0">
                          <a:effectLst/>
                          <a:latin typeface="Times New Roman" panose="02020603050405020304" pitchFamily="18" charset="0"/>
                          <a:cs typeface="Times New Roman" panose="02020603050405020304" pitchFamily="18" charset="0"/>
                        </a:rPr>
                        <a:t>Cel mult  25</a:t>
                      </a:r>
                      <a:endParaRPr lang="ru-RU"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570338">
                <a:tc>
                  <a:txBody>
                    <a:bodyPr/>
                    <a:lstStyle/>
                    <a:p>
                      <a:pPr>
                        <a:lnSpc>
                          <a:spcPct val="107000"/>
                        </a:lnSpc>
                        <a:spcAft>
                          <a:spcPts val="0"/>
                        </a:spcAft>
                      </a:pPr>
                      <a:r>
                        <a:rPr lang="ro-RO" sz="2800">
                          <a:effectLst/>
                          <a:latin typeface="Times New Roman" panose="02020603050405020304" pitchFamily="18" charset="0"/>
                          <a:cs typeface="Times New Roman" panose="02020603050405020304" pitchFamily="18" charset="0"/>
                        </a:rPr>
                        <a:t>Întreprinderi mijlocii</a:t>
                      </a:r>
                      <a:endParaRPr lang="ru-RU"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nchor="ctr"/>
                </a:tc>
                <a:tc>
                  <a:txBody>
                    <a:bodyPr/>
                    <a:lstStyle/>
                    <a:p>
                      <a:pPr algn="ctr">
                        <a:lnSpc>
                          <a:spcPct val="107000"/>
                        </a:lnSpc>
                        <a:spcAft>
                          <a:spcPts val="0"/>
                        </a:spcAft>
                      </a:pPr>
                      <a:r>
                        <a:rPr lang="ro-RO" sz="2800">
                          <a:effectLst/>
                          <a:latin typeface="Times New Roman" panose="02020603050405020304" pitchFamily="18" charset="0"/>
                          <a:cs typeface="Times New Roman" panose="02020603050405020304" pitchFamily="18" charset="0"/>
                        </a:rPr>
                        <a:t>50-249</a:t>
                      </a:r>
                      <a:endParaRPr lang="ru-RU"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nchor="ctr"/>
                </a:tc>
                <a:tc>
                  <a:txBody>
                    <a:bodyPr/>
                    <a:lstStyle/>
                    <a:p>
                      <a:pPr algn="ctr">
                        <a:lnSpc>
                          <a:spcPct val="107000"/>
                        </a:lnSpc>
                        <a:spcAft>
                          <a:spcPts val="0"/>
                        </a:spcAft>
                      </a:pPr>
                      <a:r>
                        <a:rPr lang="ro-RO" sz="2800">
                          <a:effectLst/>
                          <a:latin typeface="Times New Roman" panose="02020603050405020304" pitchFamily="18" charset="0"/>
                          <a:cs typeface="Times New Roman" panose="02020603050405020304" pitchFamily="18" charset="0"/>
                        </a:rPr>
                        <a:t>Cel mult  50</a:t>
                      </a:r>
                      <a:endParaRPr lang="ru-RU"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nchor="ctr"/>
                </a:tc>
                <a:tc>
                  <a:txBody>
                    <a:bodyPr/>
                    <a:lstStyle/>
                    <a:p>
                      <a:pPr algn="ctr">
                        <a:lnSpc>
                          <a:spcPct val="107000"/>
                        </a:lnSpc>
                        <a:spcAft>
                          <a:spcPts val="0"/>
                        </a:spcAft>
                      </a:pPr>
                      <a:r>
                        <a:rPr lang="ro-RO" sz="2800" dirty="0">
                          <a:effectLst/>
                          <a:latin typeface="Times New Roman" panose="02020603050405020304" pitchFamily="18" charset="0"/>
                          <a:cs typeface="Times New Roman" panose="02020603050405020304" pitchFamily="18" charset="0"/>
                        </a:rPr>
                        <a:t>Cel mult  50</a:t>
                      </a:r>
                      <a:endParaRPr lang="ru-RU"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3"/>
                  </a:ext>
                </a:extLst>
              </a:tr>
              <a:tr h="570338">
                <a:tc>
                  <a:txBody>
                    <a:bodyPr/>
                    <a:lstStyle/>
                    <a:p>
                      <a:pPr>
                        <a:lnSpc>
                          <a:spcPct val="107000"/>
                        </a:lnSpc>
                        <a:spcAft>
                          <a:spcPts val="0"/>
                        </a:spcAft>
                      </a:pPr>
                      <a:r>
                        <a:rPr lang="ro-RO" sz="2800">
                          <a:effectLst/>
                          <a:latin typeface="Times New Roman" panose="02020603050405020304" pitchFamily="18" charset="0"/>
                          <a:cs typeface="Times New Roman" panose="02020603050405020304" pitchFamily="18" charset="0"/>
                        </a:rPr>
                        <a:t>Întreprinderi mari</a:t>
                      </a:r>
                      <a:endParaRPr lang="ru-RU"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nchor="ctr"/>
                </a:tc>
                <a:tc>
                  <a:txBody>
                    <a:bodyPr/>
                    <a:lstStyle/>
                    <a:p>
                      <a:pPr algn="ctr">
                        <a:lnSpc>
                          <a:spcPct val="107000"/>
                        </a:lnSpc>
                        <a:spcAft>
                          <a:spcPts val="0"/>
                        </a:spcAft>
                      </a:pPr>
                      <a:r>
                        <a:rPr lang="ro-RO" sz="2800">
                          <a:effectLst/>
                          <a:latin typeface="Times New Roman" panose="02020603050405020304" pitchFamily="18" charset="0"/>
                          <a:cs typeface="Times New Roman" panose="02020603050405020304" pitchFamily="18" charset="0"/>
                        </a:rPr>
                        <a:t>Mai mult  250</a:t>
                      </a:r>
                      <a:endParaRPr lang="ru-RU"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nchor="ctr"/>
                </a:tc>
                <a:tc>
                  <a:txBody>
                    <a:bodyPr/>
                    <a:lstStyle/>
                    <a:p>
                      <a:pPr algn="ctr">
                        <a:lnSpc>
                          <a:spcPct val="107000"/>
                        </a:lnSpc>
                        <a:spcAft>
                          <a:spcPts val="0"/>
                        </a:spcAft>
                      </a:pPr>
                      <a:r>
                        <a:rPr lang="ro-RO" sz="2800">
                          <a:effectLst/>
                          <a:latin typeface="Times New Roman" panose="02020603050405020304" pitchFamily="18" charset="0"/>
                          <a:cs typeface="Times New Roman" panose="02020603050405020304" pitchFamily="18" charset="0"/>
                        </a:rPr>
                        <a:t>Mai mult  50</a:t>
                      </a:r>
                      <a:endParaRPr lang="ru-RU"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nchor="ctr"/>
                </a:tc>
                <a:tc>
                  <a:txBody>
                    <a:bodyPr/>
                    <a:lstStyle/>
                    <a:p>
                      <a:pPr algn="ctr">
                        <a:lnSpc>
                          <a:spcPct val="107000"/>
                        </a:lnSpc>
                        <a:spcAft>
                          <a:spcPts val="0"/>
                        </a:spcAft>
                      </a:pPr>
                      <a:r>
                        <a:rPr lang="ro-RO" sz="2800" dirty="0">
                          <a:effectLst/>
                          <a:latin typeface="Times New Roman" panose="02020603050405020304" pitchFamily="18" charset="0"/>
                          <a:cs typeface="Times New Roman" panose="02020603050405020304" pitchFamily="18" charset="0"/>
                        </a:rPr>
                        <a:t>Mai mult  50</a:t>
                      </a:r>
                      <a:endParaRPr lang="ru-RU"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833882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92466" y="221734"/>
            <a:ext cx="11483272" cy="707886"/>
          </a:xfrm>
          <a:prstGeom prst="rect">
            <a:avLst/>
          </a:prstGeom>
        </p:spPr>
        <p:txBody>
          <a:bodyPr wrap="none">
            <a:spAutoFit/>
          </a:bodyPr>
          <a:lstStyle/>
          <a:p>
            <a:pPr lvl="0" algn="just">
              <a:spcAft>
                <a:spcPts val="0"/>
              </a:spcAft>
            </a:pPr>
            <a:r>
              <a:rPr lang="ro-RO" sz="4000" b="1" dirty="0" smtClean="0">
                <a:latin typeface="Arial" panose="020B0604020202020204" pitchFamily="34" charset="0"/>
                <a:ea typeface="Times New Roman" panose="02020603050405020304" pitchFamily="18" charset="0"/>
                <a:cs typeface="Arial" panose="020B0604020202020204" pitchFamily="34" charset="0"/>
              </a:rPr>
              <a:t>3. </a:t>
            </a:r>
            <a:r>
              <a:rPr lang="ro-RO" sz="4000" b="1" dirty="0">
                <a:latin typeface="Times New Roman" panose="02020603050405020304" pitchFamily="18" charset="0"/>
                <a:ea typeface="Times New Roman" panose="02020603050405020304" pitchFamily="18" charset="0"/>
                <a:cs typeface="Times New Roman" panose="02020603050405020304" pitchFamily="18" charset="0"/>
              </a:rPr>
              <a:t>Î</a:t>
            </a:r>
            <a:r>
              <a:rPr lang="ro-RO" sz="4000" b="1" dirty="0" smtClean="0">
                <a:latin typeface="Times New Roman" panose="02020603050405020304" pitchFamily="18" charset="0"/>
                <a:ea typeface="Times New Roman" panose="02020603050405020304" pitchFamily="18" charset="0"/>
                <a:cs typeface="Times New Roman" panose="02020603050405020304" pitchFamily="18" charset="0"/>
              </a:rPr>
              <a:t>MM </a:t>
            </a:r>
            <a:r>
              <a:rPr lang="ro-RO" sz="4000" b="1" dirty="0">
                <a:latin typeface="Times New Roman" panose="02020603050405020304" pitchFamily="18" charset="0"/>
                <a:ea typeface="Times New Roman" panose="02020603050405020304" pitchFamily="18" charset="0"/>
                <a:cs typeface="Times New Roman" panose="02020603050405020304" pitchFamily="18" charset="0"/>
              </a:rPr>
              <a:t>– componenta de bază a </a:t>
            </a:r>
            <a:r>
              <a:rPr lang="ro-RO" sz="4000" b="1" dirty="0" smtClean="0">
                <a:latin typeface="Times New Roman" panose="02020603050405020304" pitchFamily="18" charset="0"/>
                <a:ea typeface="Times New Roman" panose="02020603050405020304" pitchFamily="18" charset="0"/>
                <a:cs typeface="Times New Roman" panose="02020603050405020304" pitchFamily="18" charset="0"/>
              </a:rPr>
              <a:t>antreprenorialului</a:t>
            </a:r>
            <a:endParaRPr lang="ru-RU" sz="4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Прямоугольник 2"/>
          <p:cNvSpPr/>
          <p:nvPr/>
        </p:nvSpPr>
        <p:spPr>
          <a:xfrm>
            <a:off x="444500" y="1346538"/>
            <a:ext cx="11747500" cy="4524315"/>
          </a:xfrm>
          <a:prstGeom prst="rect">
            <a:avLst/>
          </a:prstGeom>
        </p:spPr>
        <p:txBody>
          <a:bodyPr wrap="square">
            <a:spAutoFit/>
          </a:bodyPr>
          <a:lstStyle/>
          <a:p>
            <a:pPr indent="450215" algn="just">
              <a:spcAft>
                <a:spcPts val="0"/>
              </a:spcAft>
            </a:pPr>
            <a:r>
              <a:rPr lang="ro-RO" sz="3600" dirty="0">
                <a:latin typeface="Times New Roman" panose="02020603050405020304" pitchFamily="18" charset="0"/>
                <a:ea typeface="Times New Roman" panose="02020603050405020304" pitchFamily="18" charset="0"/>
                <a:cs typeface="Times New Roman" panose="02020603050405020304" pitchFamily="18" charset="0"/>
              </a:rPr>
              <a:t>Nu există o definiţie unanim acceptată a </a:t>
            </a:r>
            <a:r>
              <a:rPr lang="ro-RO" sz="3600" dirty="0" smtClean="0">
                <a:latin typeface="Times New Roman" panose="02020603050405020304" pitchFamily="18" charset="0"/>
                <a:ea typeface="Times New Roman" panose="02020603050405020304" pitchFamily="18" charset="0"/>
                <a:cs typeface="Times New Roman" panose="02020603050405020304" pitchFamily="18" charset="0"/>
              </a:rPr>
              <a:t>ÎMM-urilor.</a:t>
            </a:r>
            <a:endParaRPr lang="en-US" sz="3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indent="450215" algn="just">
              <a:spcAft>
                <a:spcPts val="0"/>
              </a:spcAft>
            </a:pPr>
            <a:r>
              <a:rPr lang="ro-RO" sz="3600" dirty="0" smtClean="0">
                <a:latin typeface="Times New Roman" panose="02020603050405020304" pitchFamily="18" charset="0"/>
                <a:ea typeface="Times New Roman" panose="02020603050405020304" pitchFamily="18" charset="0"/>
                <a:cs typeface="Times New Roman" panose="02020603050405020304" pitchFamily="18" charset="0"/>
              </a:rPr>
              <a:t> </a:t>
            </a:r>
            <a:endParaRPr lang="en-US" sz="3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indent="450215" algn="just">
              <a:spcAft>
                <a:spcPts val="0"/>
              </a:spcAft>
            </a:pPr>
            <a:r>
              <a:rPr lang="ro-RO" sz="3600" dirty="0" smtClean="0">
                <a:latin typeface="Times New Roman" panose="02020603050405020304" pitchFamily="18" charset="0"/>
                <a:ea typeface="Times New Roman" panose="02020603050405020304" pitchFamily="18" charset="0"/>
                <a:cs typeface="Times New Roman" panose="02020603050405020304" pitchFamily="18" charset="0"/>
              </a:rPr>
              <a:t>În </a:t>
            </a:r>
            <a:r>
              <a:rPr lang="ro-RO" sz="3600" dirty="0">
                <a:latin typeface="Times New Roman" panose="02020603050405020304" pitchFamily="18" charset="0"/>
                <a:ea typeface="Times New Roman" panose="02020603050405020304" pitchFamily="18" charset="0"/>
                <a:cs typeface="Times New Roman" panose="02020603050405020304" pitchFamily="18" charset="0"/>
              </a:rPr>
              <a:t>Republica Moldova se aplică următoarele </a:t>
            </a:r>
            <a:r>
              <a:rPr lang="en-US" sz="3600" dirty="0" smtClean="0">
                <a:latin typeface="Times New Roman" panose="02020603050405020304" pitchFamily="18" charset="0"/>
                <a:ea typeface="Times New Roman" panose="02020603050405020304" pitchFamily="18" charset="0"/>
                <a:cs typeface="Times New Roman" panose="02020603050405020304" pitchFamily="18" charset="0"/>
              </a:rPr>
              <a:t>c</a:t>
            </a:r>
            <a:r>
              <a:rPr lang="ro-RO" sz="3600" dirty="0" err="1" smtClean="0">
                <a:latin typeface="Times New Roman" panose="02020603050405020304" pitchFamily="18" charset="0"/>
                <a:ea typeface="Times New Roman" panose="02020603050405020304" pitchFamily="18" charset="0"/>
                <a:cs typeface="Times New Roman" panose="02020603050405020304" pitchFamily="18" charset="0"/>
              </a:rPr>
              <a:t>riterii</a:t>
            </a:r>
            <a:r>
              <a:rPr lang="ro-RO" sz="3600" dirty="0">
                <a:latin typeface="Times New Roman" panose="02020603050405020304" pitchFamily="18" charset="0"/>
                <a:ea typeface="Times New Roman" panose="02020603050405020304" pitchFamily="18" charset="0"/>
                <a:cs typeface="Times New Roman" panose="02020603050405020304" pitchFamily="18" charset="0"/>
              </a:rPr>
              <a:t>: numărul </a:t>
            </a:r>
            <a:r>
              <a:rPr lang="ro-RO" sz="3600" dirty="0" err="1">
                <a:latin typeface="Times New Roman" panose="02020603050405020304" pitchFamily="18" charset="0"/>
                <a:ea typeface="Times New Roman" panose="02020603050405020304" pitchFamily="18" charset="0"/>
                <a:cs typeface="Times New Roman" panose="02020603050405020304" pitchFamily="18" charset="0"/>
              </a:rPr>
              <a:t>angajaţilor</a:t>
            </a:r>
            <a:r>
              <a:rPr lang="ro-RO" sz="3600" dirty="0">
                <a:latin typeface="Times New Roman" panose="02020603050405020304" pitchFamily="18" charset="0"/>
                <a:ea typeface="Times New Roman" panose="02020603050405020304" pitchFamily="18" charset="0"/>
                <a:cs typeface="Times New Roman" panose="02020603050405020304" pitchFamily="18" charset="0"/>
              </a:rPr>
              <a:t>, suma anuală a veniturilor din vânzări, valoarea anuală de </a:t>
            </a:r>
            <a:r>
              <a:rPr lang="ro-RO" sz="3600" dirty="0" err="1">
                <a:latin typeface="Times New Roman" panose="02020603050405020304" pitchFamily="18" charset="0"/>
                <a:ea typeface="Times New Roman" panose="02020603050405020304" pitchFamily="18" charset="0"/>
                <a:cs typeface="Times New Roman" panose="02020603050405020304" pitchFamily="18" charset="0"/>
              </a:rPr>
              <a:t>bilanţ</a:t>
            </a:r>
            <a:r>
              <a:rPr lang="ro-RO" sz="3600" dirty="0">
                <a:latin typeface="Times New Roman" panose="02020603050405020304" pitchFamily="18" charset="0"/>
                <a:ea typeface="Times New Roman" panose="02020603050405020304" pitchFamily="18" charset="0"/>
                <a:cs typeface="Times New Roman" panose="02020603050405020304" pitchFamily="18" charset="0"/>
              </a:rPr>
              <a:t> a activelor. În  conformitate cu Legea privind </a:t>
            </a:r>
            <a:r>
              <a:rPr lang="ro-RO" sz="3600" dirty="0" err="1">
                <a:latin typeface="Times New Roman" panose="02020603050405020304" pitchFamily="18" charset="0"/>
                <a:ea typeface="Times New Roman" panose="02020603050405020304" pitchFamily="18" charset="0"/>
                <a:cs typeface="Times New Roman" panose="02020603050405020304" pitchFamily="18" charset="0"/>
              </a:rPr>
              <a:t>susţinerea</a:t>
            </a:r>
            <a:r>
              <a:rPr lang="ro-RO" sz="3600" dirty="0">
                <a:latin typeface="Times New Roman" panose="02020603050405020304" pitchFamily="18" charset="0"/>
                <a:ea typeface="Times New Roman" panose="02020603050405020304" pitchFamily="18" charset="0"/>
                <a:cs typeface="Times New Roman" panose="02020603050405020304" pitchFamily="18" charset="0"/>
              </a:rPr>
              <a:t> sectorului întreprinderilor mici </a:t>
            </a:r>
            <a:r>
              <a:rPr lang="ro-RO" sz="3600" dirty="0" err="1">
                <a:latin typeface="Times New Roman" panose="02020603050405020304" pitchFamily="18" charset="0"/>
                <a:ea typeface="Times New Roman" panose="02020603050405020304" pitchFamily="18" charset="0"/>
                <a:cs typeface="Times New Roman" panose="02020603050405020304" pitchFamily="18" charset="0"/>
              </a:rPr>
              <a:t>şi</a:t>
            </a:r>
            <a:r>
              <a:rPr lang="ro-RO" sz="3600" dirty="0">
                <a:latin typeface="Times New Roman" panose="02020603050405020304" pitchFamily="18" charset="0"/>
                <a:ea typeface="Times New Roman" panose="02020603050405020304" pitchFamily="18" charset="0"/>
                <a:cs typeface="Times New Roman" panose="02020603050405020304" pitchFamily="18" charset="0"/>
              </a:rPr>
              <a:t> mijlocii, se poate vorbi despre microîntreprinderi, întreprinderi mici, întreprinderi mijlocii.</a:t>
            </a:r>
            <a:endParaRPr lang="ru-RU" sz="3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62035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41300" y="122535"/>
            <a:ext cx="11480800" cy="830997"/>
          </a:xfrm>
          <a:prstGeom prst="rect">
            <a:avLst/>
          </a:prstGeom>
        </p:spPr>
        <p:txBody>
          <a:bodyPr wrap="square">
            <a:spAutoFit/>
          </a:bodyPr>
          <a:lstStyle/>
          <a:p>
            <a:pPr algn="r">
              <a:spcAft>
                <a:spcPts val="0"/>
              </a:spcAft>
            </a:pPr>
            <a:r>
              <a:rPr lang="ro-RO" sz="2400" b="1" i="1" spc="-20" dirty="0" smtClean="0">
                <a:latin typeface="Arial" panose="020B0604020202020204" pitchFamily="34" charset="0"/>
                <a:ea typeface="Times New Roman" panose="02020603050405020304" pitchFamily="18" charset="0"/>
                <a:cs typeface="Arial" panose="020B0604020202020204" pitchFamily="34" charset="0"/>
              </a:rPr>
              <a:t>Tabelul 1. </a:t>
            </a:r>
            <a:r>
              <a:rPr lang="ro-RO" sz="2400" i="1" spc="-20" dirty="0" smtClean="0">
                <a:latin typeface="Arial" panose="020B0604020202020204" pitchFamily="34" charset="0"/>
                <a:ea typeface="Times New Roman" panose="02020603050405020304" pitchFamily="18" charset="0"/>
                <a:cs typeface="Arial" panose="020B0604020202020204" pitchFamily="34" charset="0"/>
              </a:rPr>
              <a:t>Repartiția </a:t>
            </a:r>
            <a:r>
              <a:rPr lang="ro-RO" sz="2400" i="1" spc="-20" dirty="0">
                <a:latin typeface="Arial" panose="020B0604020202020204" pitchFamily="34" charset="0"/>
                <a:ea typeface="Times New Roman" panose="02020603050405020304" pitchFamily="18" charset="0"/>
                <a:cs typeface="Arial" panose="020B0604020202020204" pitchFamily="34" charset="0"/>
              </a:rPr>
              <a:t>numărului de întreprinderi ce activează  în Republica Moldova în funcție de mărime în </a:t>
            </a:r>
            <a:r>
              <a:rPr lang="ro-RO" sz="2400" i="1" spc="-20" dirty="0" smtClean="0">
                <a:latin typeface="Arial" panose="020B0604020202020204" pitchFamily="34" charset="0"/>
                <a:ea typeface="Times New Roman" panose="02020603050405020304" pitchFamily="18" charset="0"/>
                <a:cs typeface="Arial" panose="020B0604020202020204" pitchFamily="34" charset="0"/>
              </a:rPr>
              <a:t>2021</a:t>
            </a:r>
            <a:endParaRPr lang="ru-RU" sz="2400" dirty="0">
              <a:effectLst/>
              <a:latin typeface="Arial" panose="020B0604020202020204" pitchFamily="34" charset="0"/>
              <a:ea typeface="Times New Roman" panose="02020603050405020304" pitchFamily="18" charset="0"/>
              <a:cs typeface="Arial" panose="020B0604020202020204" pitchFamily="34" charset="0"/>
            </a:endParaRPr>
          </a:p>
        </p:txBody>
      </p:sp>
      <p:graphicFrame>
        <p:nvGraphicFramePr>
          <p:cNvPr id="3" name="Таблица 2"/>
          <p:cNvGraphicFramePr>
            <a:graphicFrameLocks noGrp="1"/>
          </p:cNvGraphicFramePr>
          <p:nvPr>
            <p:extLst>
              <p:ext uri="{D42A27DB-BD31-4B8C-83A1-F6EECF244321}">
                <p14:modId xmlns:p14="http://schemas.microsoft.com/office/powerpoint/2010/main" val="2031802867"/>
              </p:ext>
            </p:extLst>
          </p:nvPr>
        </p:nvGraphicFramePr>
        <p:xfrm>
          <a:off x="901699" y="953532"/>
          <a:ext cx="10160002" cy="1161956"/>
        </p:xfrm>
        <a:graphic>
          <a:graphicData uri="http://schemas.openxmlformats.org/drawingml/2006/table">
            <a:tbl>
              <a:tblPr firstRow="1" firstCol="1" bandRow="1">
                <a:tableStyleId>{5940675A-B579-460E-94D1-54222C63F5DA}</a:tableStyleId>
              </a:tblPr>
              <a:tblGrid>
                <a:gridCol w="2565398">
                  <a:extLst>
                    <a:ext uri="{9D8B030D-6E8A-4147-A177-3AD203B41FA5}">
                      <a16:colId xmlns:a16="http://schemas.microsoft.com/office/drawing/2014/main" val="20000"/>
                    </a:ext>
                  </a:extLst>
                </a:gridCol>
                <a:gridCol w="1898651">
                  <a:extLst>
                    <a:ext uri="{9D8B030D-6E8A-4147-A177-3AD203B41FA5}">
                      <a16:colId xmlns:a16="http://schemas.microsoft.com/office/drawing/2014/main" val="20001"/>
                    </a:ext>
                  </a:extLst>
                </a:gridCol>
                <a:gridCol w="1898651">
                  <a:extLst>
                    <a:ext uri="{9D8B030D-6E8A-4147-A177-3AD203B41FA5}">
                      <a16:colId xmlns:a16="http://schemas.microsoft.com/office/drawing/2014/main" val="20002"/>
                    </a:ext>
                  </a:extLst>
                </a:gridCol>
                <a:gridCol w="1898651">
                  <a:extLst>
                    <a:ext uri="{9D8B030D-6E8A-4147-A177-3AD203B41FA5}">
                      <a16:colId xmlns:a16="http://schemas.microsoft.com/office/drawing/2014/main" val="20003"/>
                    </a:ext>
                  </a:extLst>
                </a:gridCol>
                <a:gridCol w="1898651">
                  <a:extLst>
                    <a:ext uri="{9D8B030D-6E8A-4147-A177-3AD203B41FA5}">
                      <a16:colId xmlns:a16="http://schemas.microsoft.com/office/drawing/2014/main" val="20004"/>
                    </a:ext>
                  </a:extLst>
                </a:gridCol>
              </a:tblGrid>
              <a:tr h="398495">
                <a:tc>
                  <a:txBody>
                    <a:bodyPr/>
                    <a:lstStyle/>
                    <a:p>
                      <a:pPr algn="ctr">
                        <a:lnSpc>
                          <a:spcPct val="107000"/>
                        </a:lnSpc>
                        <a:spcAft>
                          <a:spcPts val="0"/>
                        </a:spcAft>
                      </a:pPr>
                      <a:r>
                        <a:rPr lang="ro-RO" sz="2400" dirty="0">
                          <a:effectLst/>
                        </a:rPr>
                        <a:t>Total</a:t>
                      </a:r>
                      <a:endParaRPr lang="ru-RU" sz="2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07000"/>
                        </a:lnSpc>
                        <a:spcAft>
                          <a:spcPts val="0"/>
                        </a:spcAft>
                      </a:pPr>
                      <a:r>
                        <a:rPr lang="ro-RO" sz="2400" dirty="0">
                          <a:effectLst/>
                        </a:rPr>
                        <a:t>Mari</a:t>
                      </a:r>
                      <a:endParaRPr lang="ru-RU" sz="2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07000"/>
                        </a:lnSpc>
                        <a:spcAft>
                          <a:spcPts val="0"/>
                        </a:spcAft>
                      </a:pPr>
                      <a:r>
                        <a:rPr lang="ro-RO" sz="2400">
                          <a:effectLst/>
                        </a:rPr>
                        <a:t>Mijlocii</a:t>
                      </a:r>
                      <a:endParaRPr lang="ru-RU" sz="2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07000"/>
                        </a:lnSpc>
                        <a:spcAft>
                          <a:spcPts val="0"/>
                        </a:spcAft>
                      </a:pPr>
                      <a:r>
                        <a:rPr lang="ro-RO" sz="2400">
                          <a:effectLst/>
                        </a:rPr>
                        <a:t>Mici</a:t>
                      </a:r>
                      <a:endParaRPr lang="ru-RU" sz="2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07000"/>
                        </a:lnSpc>
                        <a:spcAft>
                          <a:spcPts val="0"/>
                        </a:spcAft>
                      </a:pPr>
                      <a:r>
                        <a:rPr lang="ro-RO" sz="2400">
                          <a:effectLst/>
                        </a:rPr>
                        <a:t>Micro</a:t>
                      </a:r>
                      <a:endParaRPr lang="ru-RU" sz="28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190500">
                <a:tc>
                  <a:txBody>
                    <a:bodyPr/>
                    <a:lstStyle/>
                    <a:p>
                      <a:pPr algn="ctr">
                        <a:lnSpc>
                          <a:spcPct val="107000"/>
                        </a:lnSpc>
                        <a:spcAft>
                          <a:spcPts val="0"/>
                        </a:spcAft>
                      </a:pPr>
                      <a:r>
                        <a:rPr lang="ro-RO" sz="2400" dirty="0">
                          <a:effectLst/>
                        </a:rPr>
                        <a:t>Total </a:t>
                      </a:r>
                      <a:r>
                        <a:rPr lang="ro-RO" sz="2400" dirty="0" err="1">
                          <a:effectLst/>
                        </a:rPr>
                        <a:t>by</a:t>
                      </a:r>
                      <a:r>
                        <a:rPr lang="ro-RO" sz="2400" dirty="0">
                          <a:effectLst/>
                        </a:rPr>
                        <a:t> </a:t>
                      </a:r>
                      <a:r>
                        <a:rPr lang="ro-RO" sz="2400" dirty="0" err="1">
                          <a:effectLst/>
                        </a:rPr>
                        <a:t>all</a:t>
                      </a:r>
                      <a:r>
                        <a:rPr lang="ro-RO" sz="2400" dirty="0">
                          <a:effectLst/>
                        </a:rPr>
                        <a:t> </a:t>
                      </a:r>
                      <a:r>
                        <a:rPr lang="ro-RO" sz="2400" dirty="0" err="1">
                          <a:effectLst/>
                        </a:rPr>
                        <a:t>sizes</a:t>
                      </a:r>
                      <a:endParaRPr lang="ru-RU" sz="2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07000"/>
                        </a:lnSpc>
                        <a:spcAft>
                          <a:spcPts val="0"/>
                        </a:spcAft>
                      </a:pPr>
                      <a:r>
                        <a:rPr lang="ro-RO" sz="2400" dirty="0">
                          <a:effectLst/>
                        </a:rPr>
                        <a:t>Big</a:t>
                      </a:r>
                      <a:endParaRPr lang="ru-RU" sz="2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07000"/>
                        </a:lnSpc>
                        <a:spcAft>
                          <a:spcPts val="0"/>
                        </a:spcAft>
                      </a:pPr>
                      <a:r>
                        <a:rPr lang="ro-RO" sz="2400" dirty="0">
                          <a:effectLst/>
                        </a:rPr>
                        <a:t>Medium</a:t>
                      </a:r>
                      <a:endParaRPr lang="ru-RU" sz="2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07000"/>
                        </a:lnSpc>
                        <a:spcAft>
                          <a:spcPts val="0"/>
                        </a:spcAft>
                      </a:pPr>
                      <a:r>
                        <a:rPr lang="ro-RO" sz="2400">
                          <a:effectLst/>
                        </a:rPr>
                        <a:t>Small</a:t>
                      </a:r>
                      <a:endParaRPr lang="ru-RU" sz="2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107000"/>
                        </a:lnSpc>
                        <a:spcAft>
                          <a:spcPts val="0"/>
                        </a:spcAft>
                      </a:pPr>
                      <a:r>
                        <a:rPr lang="ro-RO" sz="2400">
                          <a:effectLst/>
                        </a:rPr>
                        <a:t>Micro</a:t>
                      </a:r>
                      <a:endParaRPr lang="ru-RU" sz="280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190500">
                <a:tc>
                  <a:txBody>
                    <a:bodyPr/>
                    <a:lstStyle/>
                    <a:p>
                      <a:pPr algn="ctr">
                        <a:lnSpc>
                          <a:spcPct val="107000"/>
                        </a:lnSpc>
                        <a:spcAft>
                          <a:spcPts val="0"/>
                        </a:spcAft>
                      </a:pPr>
                      <a:r>
                        <a:rPr lang="ro-RO" sz="2400" dirty="0" smtClean="0">
                          <a:effectLst/>
                        </a:rPr>
                        <a:t>60305</a:t>
                      </a:r>
                      <a:endParaRPr lang="ru-RU" sz="28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ct val="107000"/>
                        </a:lnSpc>
                        <a:spcAft>
                          <a:spcPts val="0"/>
                        </a:spcAft>
                      </a:pPr>
                      <a:r>
                        <a:rPr lang="ro-RO" sz="2400" dirty="0" smtClean="0">
                          <a:effectLst/>
                        </a:rPr>
                        <a:t>948</a:t>
                      </a:r>
                      <a:endParaRPr lang="ru-RU" sz="28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ct val="107000"/>
                        </a:lnSpc>
                        <a:spcAft>
                          <a:spcPts val="0"/>
                        </a:spcAft>
                      </a:pPr>
                      <a:r>
                        <a:rPr lang="ro-RO" sz="2400" dirty="0" smtClean="0">
                          <a:effectLst/>
                        </a:rPr>
                        <a:t>1443</a:t>
                      </a:r>
                      <a:endParaRPr lang="ru-RU" sz="28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ct val="107000"/>
                        </a:lnSpc>
                        <a:spcAft>
                          <a:spcPts val="0"/>
                        </a:spcAft>
                      </a:pPr>
                      <a:r>
                        <a:rPr lang="ro-RO" sz="2400" dirty="0" smtClean="0">
                          <a:effectLst/>
                          <a:latin typeface="+mn-lt"/>
                          <a:ea typeface="+mn-ea"/>
                        </a:rPr>
                        <a:t>6579</a:t>
                      </a:r>
                      <a:endParaRPr lang="ru-RU" sz="28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gn="ctr">
                        <a:lnSpc>
                          <a:spcPct val="107000"/>
                        </a:lnSpc>
                        <a:spcAft>
                          <a:spcPts val="0"/>
                        </a:spcAft>
                      </a:pPr>
                      <a:r>
                        <a:rPr lang="ro-RO" sz="2400" dirty="0" smtClean="0">
                          <a:effectLst/>
                        </a:rPr>
                        <a:t>51335</a:t>
                      </a:r>
                      <a:endParaRPr lang="ru-RU" sz="28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10002"/>
                  </a:ext>
                </a:extLst>
              </a:tr>
            </a:tbl>
          </a:graphicData>
        </a:graphic>
      </p:graphicFrame>
      <p:sp>
        <p:nvSpPr>
          <p:cNvPr id="6" name="Прямоугольник 5"/>
          <p:cNvSpPr/>
          <p:nvPr/>
        </p:nvSpPr>
        <p:spPr>
          <a:xfrm>
            <a:off x="241300" y="6198221"/>
            <a:ext cx="11849100" cy="553998"/>
          </a:xfrm>
          <a:prstGeom prst="rect">
            <a:avLst/>
          </a:prstGeom>
        </p:spPr>
        <p:txBody>
          <a:bodyPr wrap="square">
            <a:spAutoFit/>
          </a:bodyPr>
          <a:lstStyle/>
          <a:p>
            <a:pPr algn="ctr">
              <a:lnSpc>
                <a:spcPct val="150000"/>
              </a:lnSpc>
              <a:spcAft>
                <a:spcPts val="0"/>
              </a:spcAft>
            </a:pPr>
            <a:r>
              <a:rPr lang="ro-RO" sz="2000" b="1" dirty="0" smtClean="0">
                <a:latin typeface="Arial" panose="020B0604020202020204" pitchFamily="34" charset="0"/>
                <a:ea typeface="Times New Roman" panose="02020603050405020304" pitchFamily="18" charset="0"/>
                <a:cs typeface="Arial" panose="020B0604020202020204" pitchFamily="34" charset="0"/>
              </a:rPr>
              <a:t>Figura 1. </a:t>
            </a:r>
            <a:r>
              <a:rPr lang="ro-RO" sz="2000" dirty="0">
                <a:latin typeface="Arial" panose="020B0604020202020204" pitchFamily="34" charset="0"/>
                <a:ea typeface="Times New Roman" panose="02020603050405020304" pitchFamily="18" charset="0"/>
                <a:cs typeface="Arial" panose="020B0604020202020204" pitchFamily="34" charset="0"/>
              </a:rPr>
              <a:t>Structura </a:t>
            </a:r>
            <a:r>
              <a:rPr lang="ro-RO" sz="2000" spc="-20" dirty="0">
                <a:latin typeface="Arial" panose="020B0604020202020204" pitchFamily="34" charset="0"/>
                <a:ea typeface="Times New Roman" panose="02020603050405020304" pitchFamily="18" charset="0"/>
                <a:cs typeface="Arial" panose="020B0604020202020204" pitchFamily="34" charset="0"/>
              </a:rPr>
              <a:t>întreprinderilor ce activează în Republica Moldova în funcție de mărime în anul </a:t>
            </a:r>
            <a:r>
              <a:rPr lang="ro-RO" sz="2000" spc="-20" dirty="0" smtClean="0">
                <a:latin typeface="Arial" panose="020B0604020202020204" pitchFamily="34" charset="0"/>
                <a:ea typeface="Times New Roman" panose="02020603050405020304" pitchFamily="18" charset="0"/>
                <a:cs typeface="Arial" panose="020B0604020202020204" pitchFamily="34" charset="0"/>
              </a:rPr>
              <a:t>2021</a:t>
            </a:r>
            <a:endParaRPr lang="ru-RU" sz="2000" dirty="0">
              <a:effectLst/>
              <a:latin typeface="Arial" panose="020B0604020202020204" pitchFamily="34" charset="0"/>
              <a:ea typeface="Times New Roman" panose="02020603050405020304" pitchFamily="18" charset="0"/>
              <a:cs typeface="Arial" panose="020B0604020202020204" pitchFamily="34" charset="0"/>
            </a:endParaRPr>
          </a:p>
        </p:txBody>
      </p:sp>
      <p:graphicFrame>
        <p:nvGraphicFramePr>
          <p:cNvPr id="7" name="Диаграмма 6"/>
          <p:cNvGraphicFramePr>
            <a:graphicFrameLocks/>
          </p:cNvGraphicFramePr>
          <p:nvPr>
            <p:extLst>
              <p:ext uri="{D42A27DB-BD31-4B8C-83A1-F6EECF244321}">
                <p14:modId xmlns:p14="http://schemas.microsoft.com/office/powerpoint/2010/main" val="2354965674"/>
              </p:ext>
            </p:extLst>
          </p:nvPr>
        </p:nvGraphicFramePr>
        <p:xfrm>
          <a:off x="2262909" y="2438400"/>
          <a:ext cx="6604000" cy="37598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Диаграмма 7"/>
          <p:cNvGraphicFramePr>
            <a:graphicFrameLocks/>
          </p:cNvGraphicFramePr>
          <p:nvPr>
            <p:extLst>
              <p:ext uri="{D42A27DB-BD31-4B8C-83A1-F6EECF244321}">
                <p14:modId xmlns:p14="http://schemas.microsoft.com/office/powerpoint/2010/main" val="3691694595"/>
              </p:ext>
            </p:extLst>
          </p:nvPr>
        </p:nvGraphicFramePr>
        <p:xfrm>
          <a:off x="2623127" y="2262909"/>
          <a:ext cx="6687128" cy="38515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Диаграмма 8"/>
          <p:cNvGraphicFramePr>
            <a:graphicFrameLocks/>
          </p:cNvGraphicFramePr>
          <p:nvPr>
            <p:extLst>
              <p:ext uri="{D42A27DB-BD31-4B8C-83A1-F6EECF244321}">
                <p14:modId xmlns:p14="http://schemas.microsoft.com/office/powerpoint/2010/main" val="2208652150"/>
              </p:ext>
            </p:extLst>
          </p:nvPr>
        </p:nvGraphicFramePr>
        <p:xfrm>
          <a:off x="2484582" y="2290979"/>
          <a:ext cx="7042726" cy="382349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619162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4000" y="101600"/>
            <a:ext cx="11772900" cy="553998"/>
          </a:xfrm>
          <a:prstGeom prst="rect">
            <a:avLst/>
          </a:prstGeom>
        </p:spPr>
        <p:txBody>
          <a:bodyPr wrap="square">
            <a:spAutoFit/>
          </a:bodyPr>
          <a:lstStyle/>
          <a:p>
            <a:pPr algn="r">
              <a:lnSpc>
                <a:spcPct val="150000"/>
              </a:lnSpc>
              <a:spcAft>
                <a:spcPts val="0"/>
              </a:spcAft>
            </a:pPr>
            <a:r>
              <a:rPr lang="ro-RO" sz="2000" b="1" i="1" spc="-20" dirty="0">
                <a:latin typeface="Times New Roman" panose="02020603050405020304" pitchFamily="18" charset="0"/>
                <a:ea typeface="Times New Roman" panose="02020603050405020304" pitchFamily="18" charset="0"/>
                <a:cs typeface="Times New Roman" panose="02020603050405020304" pitchFamily="18" charset="0"/>
              </a:rPr>
              <a:t>Tabelul 2. </a:t>
            </a:r>
            <a:r>
              <a:rPr lang="ro-RO" sz="2000" i="1" spc="-20" dirty="0">
                <a:latin typeface="Times New Roman" panose="02020603050405020304" pitchFamily="18" charset="0"/>
                <a:ea typeface="Times New Roman" panose="02020603050405020304" pitchFamily="18" charset="0"/>
                <a:cs typeface="Times New Roman" panose="02020603050405020304" pitchFamily="18" charset="0"/>
              </a:rPr>
              <a:t>Numărul agenților economici din Republica Moldova după genuri de activitate în anul </a:t>
            </a:r>
            <a:r>
              <a:rPr lang="ro-RO" sz="2000" i="1" spc="-20" dirty="0" smtClean="0">
                <a:latin typeface="Times New Roman" panose="02020603050405020304" pitchFamily="18" charset="0"/>
                <a:ea typeface="Times New Roman" panose="02020603050405020304" pitchFamily="18" charset="0"/>
                <a:cs typeface="Times New Roman" panose="02020603050405020304" pitchFamily="18" charset="0"/>
              </a:rPr>
              <a:t>2021</a:t>
            </a:r>
            <a:endParaRPr lang="ru-RU"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3" name="Таблица 2"/>
          <p:cNvGraphicFramePr>
            <a:graphicFrameLocks noGrp="1"/>
          </p:cNvGraphicFramePr>
          <p:nvPr>
            <p:extLst>
              <p:ext uri="{D42A27DB-BD31-4B8C-83A1-F6EECF244321}">
                <p14:modId xmlns:p14="http://schemas.microsoft.com/office/powerpoint/2010/main" val="2043086562"/>
              </p:ext>
            </p:extLst>
          </p:nvPr>
        </p:nvGraphicFramePr>
        <p:xfrm>
          <a:off x="465772" y="699294"/>
          <a:ext cx="11357928" cy="5638450"/>
        </p:xfrm>
        <a:graphic>
          <a:graphicData uri="http://schemas.openxmlformats.org/drawingml/2006/table">
            <a:tbl>
              <a:tblPr firstRow="1" firstCol="1" bandRow="1">
                <a:tableStyleId>{5940675A-B579-460E-94D1-54222C63F5DA}</a:tableStyleId>
              </a:tblPr>
              <a:tblGrid>
                <a:gridCol w="9887487">
                  <a:extLst>
                    <a:ext uri="{9D8B030D-6E8A-4147-A177-3AD203B41FA5}">
                      <a16:colId xmlns:a16="http://schemas.microsoft.com/office/drawing/2014/main" val="20000"/>
                    </a:ext>
                  </a:extLst>
                </a:gridCol>
                <a:gridCol w="1470441">
                  <a:extLst>
                    <a:ext uri="{9D8B030D-6E8A-4147-A177-3AD203B41FA5}">
                      <a16:colId xmlns:a16="http://schemas.microsoft.com/office/drawing/2014/main" val="20001"/>
                    </a:ext>
                  </a:extLst>
                </a:gridCol>
              </a:tblGrid>
              <a:tr h="274915">
                <a:tc>
                  <a:txBody>
                    <a:bodyPr/>
                    <a:lstStyle/>
                    <a:p>
                      <a:pPr>
                        <a:lnSpc>
                          <a:spcPts val="1200"/>
                        </a:lnSpc>
                        <a:spcAft>
                          <a:spcPts val="0"/>
                        </a:spcAft>
                      </a:pPr>
                      <a:r>
                        <a:rPr lang="fr-FR" sz="2000" b="1" dirty="0">
                          <a:effectLst/>
                          <a:latin typeface="Times New Roman" panose="02020603050405020304" pitchFamily="18" charset="0"/>
                          <a:cs typeface="Times New Roman" panose="02020603050405020304" pitchFamily="18" charset="0"/>
                        </a:rPr>
                        <a:t>Total pe activități</a:t>
                      </a:r>
                      <a:endParaRPr lang="ru-RU" sz="3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ts val="1200"/>
                        </a:lnSpc>
                        <a:spcAft>
                          <a:spcPts val="0"/>
                        </a:spcAft>
                      </a:pPr>
                      <a:r>
                        <a:rPr lang="ro-RO" sz="2000" b="1" dirty="0" smtClean="0">
                          <a:effectLst/>
                          <a:latin typeface="Times New Roman" panose="02020603050405020304" pitchFamily="18" charset="0"/>
                          <a:cs typeface="Times New Roman" panose="02020603050405020304" pitchFamily="18" charset="0"/>
                        </a:rPr>
                        <a:t>60305</a:t>
                      </a:r>
                      <a:endParaRPr lang="ru-RU" sz="3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000"/>
                  </a:ext>
                </a:extLst>
              </a:tr>
              <a:tr h="324239">
                <a:tc>
                  <a:txBody>
                    <a:bodyPr/>
                    <a:lstStyle/>
                    <a:p>
                      <a:pPr>
                        <a:lnSpc>
                          <a:spcPts val="1200"/>
                        </a:lnSpc>
                        <a:spcAft>
                          <a:spcPts val="0"/>
                        </a:spcAft>
                      </a:pPr>
                      <a:r>
                        <a:rPr lang="fr-FR" sz="2000">
                          <a:effectLst/>
                          <a:latin typeface="Times New Roman" panose="02020603050405020304" pitchFamily="18" charset="0"/>
                          <a:cs typeface="Times New Roman" panose="02020603050405020304" pitchFamily="18" charset="0"/>
                        </a:rPr>
                        <a:t>Agricultura, silvicultura si pescuit</a:t>
                      </a:r>
                      <a:endParaRPr lang="ru-RU"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ts val="1200"/>
                        </a:lnSpc>
                        <a:spcAft>
                          <a:spcPts val="0"/>
                        </a:spcAft>
                      </a:pPr>
                      <a:r>
                        <a:rPr lang="ro-RO" sz="2000" dirty="0" smtClean="0">
                          <a:effectLst/>
                          <a:latin typeface="Times New Roman" panose="02020603050405020304" pitchFamily="18" charset="0"/>
                          <a:cs typeface="Times New Roman" panose="02020603050405020304" pitchFamily="18" charset="0"/>
                        </a:rPr>
                        <a:t>5077</a:t>
                      </a:r>
                      <a:endParaRPr lang="ru-RU"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001"/>
                  </a:ext>
                </a:extLst>
              </a:tr>
              <a:tr h="274915">
                <a:tc>
                  <a:txBody>
                    <a:bodyPr/>
                    <a:lstStyle/>
                    <a:p>
                      <a:pPr>
                        <a:lnSpc>
                          <a:spcPts val="1200"/>
                        </a:lnSpc>
                        <a:spcAft>
                          <a:spcPts val="0"/>
                        </a:spcAft>
                      </a:pPr>
                      <a:r>
                        <a:rPr lang="en-US" sz="2000" dirty="0" err="1">
                          <a:effectLst/>
                          <a:latin typeface="Times New Roman" panose="02020603050405020304" pitchFamily="18" charset="0"/>
                          <a:cs typeface="Times New Roman" panose="02020603050405020304" pitchFamily="18" charset="0"/>
                        </a:rPr>
                        <a:t>Industria</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extractiva</a:t>
                      </a:r>
                      <a:endParaRPr lang="ru-RU"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ts val="1200"/>
                        </a:lnSpc>
                        <a:spcAft>
                          <a:spcPts val="0"/>
                        </a:spcAft>
                      </a:pPr>
                      <a:r>
                        <a:rPr lang="ro-RO" sz="2000" dirty="0" smtClean="0">
                          <a:effectLst/>
                          <a:latin typeface="Times New Roman" panose="02020603050405020304" pitchFamily="18" charset="0"/>
                          <a:cs typeface="Times New Roman" panose="02020603050405020304" pitchFamily="18" charset="0"/>
                        </a:rPr>
                        <a:t>118</a:t>
                      </a:r>
                      <a:endParaRPr lang="ru-RU"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002"/>
                  </a:ext>
                </a:extLst>
              </a:tr>
              <a:tr h="338564">
                <a:tc>
                  <a:txBody>
                    <a:bodyPr/>
                    <a:lstStyle/>
                    <a:p>
                      <a:pPr>
                        <a:lnSpc>
                          <a:spcPts val="1200"/>
                        </a:lnSpc>
                        <a:spcAft>
                          <a:spcPts val="0"/>
                        </a:spcAft>
                      </a:pPr>
                      <a:r>
                        <a:rPr lang="en-US" sz="2000" dirty="0" err="1">
                          <a:effectLst/>
                          <a:latin typeface="Times New Roman" panose="02020603050405020304" pitchFamily="18" charset="0"/>
                          <a:cs typeface="Times New Roman" panose="02020603050405020304" pitchFamily="18" charset="0"/>
                        </a:rPr>
                        <a:t>Industria</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prelucratoare</a:t>
                      </a:r>
                      <a:endParaRPr lang="ru-RU"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ts val="1200"/>
                        </a:lnSpc>
                        <a:spcAft>
                          <a:spcPts val="0"/>
                        </a:spcAft>
                      </a:pPr>
                      <a:r>
                        <a:rPr lang="ro-RO" sz="2000" dirty="0" smtClean="0">
                          <a:effectLst/>
                          <a:latin typeface="Times New Roman" panose="02020603050405020304" pitchFamily="18" charset="0"/>
                          <a:cs typeface="Times New Roman" panose="02020603050405020304" pitchFamily="18" charset="0"/>
                        </a:rPr>
                        <a:t>4982</a:t>
                      </a:r>
                      <a:endParaRPr lang="ru-RU"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003"/>
                  </a:ext>
                </a:extLst>
              </a:tr>
              <a:tr h="274915">
                <a:tc>
                  <a:txBody>
                    <a:bodyPr/>
                    <a:lstStyle/>
                    <a:p>
                      <a:pPr>
                        <a:lnSpc>
                          <a:spcPts val="1200"/>
                        </a:lnSpc>
                        <a:spcAft>
                          <a:spcPts val="0"/>
                        </a:spcAft>
                      </a:pPr>
                      <a:r>
                        <a:rPr lang="fr-FR" sz="2000" dirty="0">
                          <a:effectLst/>
                          <a:latin typeface="Times New Roman" panose="02020603050405020304" pitchFamily="18" charset="0"/>
                          <a:cs typeface="Times New Roman" panose="02020603050405020304" pitchFamily="18" charset="0"/>
                        </a:rPr>
                        <a:t>Productia si furnizarea de energie electrica si termica, gaze, apa calda si aer conditionat</a:t>
                      </a:r>
                      <a:endParaRPr lang="ru-RU"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ts val="1200"/>
                        </a:lnSpc>
                        <a:spcAft>
                          <a:spcPts val="0"/>
                        </a:spcAft>
                      </a:pPr>
                      <a:r>
                        <a:rPr lang="ro-RO" sz="2000" dirty="0" smtClean="0">
                          <a:effectLst/>
                          <a:latin typeface="Times New Roman" panose="02020603050405020304" pitchFamily="18" charset="0"/>
                          <a:cs typeface="Times New Roman" panose="02020603050405020304" pitchFamily="18" charset="0"/>
                        </a:rPr>
                        <a:t>204</a:t>
                      </a:r>
                      <a:endParaRPr lang="ru-RU"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004"/>
                  </a:ext>
                </a:extLst>
              </a:tr>
              <a:tr h="274915">
                <a:tc>
                  <a:txBody>
                    <a:bodyPr/>
                    <a:lstStyle/>
                    <a:p>
                      <a:pPr>
                        <a:lnSpc>
                          <a:spcPts val="1200"/>
                        </a:lnSpc>
                        <a:spcAft>
                          <a:spcPts val="0"/>
                        </a:spcAft>
                      </a:pPr>
                      <a:r>
                        <a:rPr lang="en-US" sz="2000" dirty="0" err="1">
                          <a:effectLst/>
                          <a:latin typeface="Times New Roman" panose="02020603050405020304" pitchFamily="18" charset="0"/>
                          <a:cs typeface="Times New Roman" panose="02020603050405020304" pitchFamily="18" charset="0"/>
                        </a:rPr>
                        <a:t>Distributia</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apei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salubritate</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gestionarea</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deseurilor</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activitati</a:t>
                      </a:r>
                      <a:r>
                        <a:rPr lang="en-US" sz="2000" dirty="0">
                          <a:effectLst/>
                          <a:latin typeface="Times New Roman" panose="02020603050405020304" pitchFamily="18" charset="0"/>
                          <a:cs typeface="Times New Roman" panose="02020603050405020304" pitchFamily="18" charset="0"/>
                        </a:rPr>
                        <a:t> de </a:t>
                      </a:r>
                      <a:r>
                        <a:rPr lang="en-US" sz="2000" dirty="0" err="1">
                          <a:effectLst/>
                          <a:latin typeface="Times New Roman" panose="02020603050405020304" pitchFamily="18" charset="0"/>
                          <a:cs typeface="Times New Roman" panose="02020603050405020304" pitchFamily="18" charset="0"/>
                        </a:rPr>
                        <a:t>decontaminare</a:t>
                      </a:r>
                      <a:endParaRPr lang="ru-RU"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ts val="1200"/>
                        </a:lnSpc>
                        <a:spcAft>
                          <a:spcPts val="0"/>
                        </a:spcAft>
                      </a:pPr>
                      <a:r>
                        <a:rPr lang="ro-RO" sz="2000" dirty="0" smtClean="0">
                          <a:effectLst/>
                          <a:latin typeface="Times New Roman" panose="02020603050405020304" pitchFamily="18" charset="0"/>
                          <a:cs typeface="Times New Roman" panose="02020603050405020304" pitchFamily="18" charset="0"/>
                        </a:rPr>
                        <a:t>486</a:t>
                      </a:r>
                      <a:endParaRPr lang="ru-RU"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005"/>
                  </a:ext>
                </a:extLst>
              </a:tr>
              <a:tr h="274915">
                <a:tc>
                  <a:txBody>
                    <a:bodyPr/>
                    <a:lstStyle/>
                    <a:p>
                      <a:pPr>
                        <a:lnSpc>
                          <a:spcPts val="1200"/>
                        </a:lnSpc>
                        <a:spcAft>
                          <a:spcPts val="0"/>
                        </a:spcAft>
                      </a:pPr>
                      <a:r>
                        <a:rPr lang="en-US" sz="2000" dirty="0" err="1">
                          <a:effectLst/>
                          <a:latin typeface="Times New Roman" panose="02020603050405020304" pitchFamily="18" charset="0"/>
                          <a:cs typeface="Times New Roman" panose="02020603050405020304" pitchFamily="18" charset="0"/>
                        </a:rPr>
                        <a:t>Constructii</a:t>
                      </a:r>
                      <a:endParaRPr lang="ru-RU"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ts val="1200"/>
                        </a:lnSpc>
                        <a:spcAft>
                          <a:spcPts val="0"/>
                        </a:spcAft>
                      </a:pPr>
                      <a:r>
                        <a:rPr lang="ro-RO" sz="2000" dirty="0" smtClean="0">
                          <a:effectLst/>
                          <a:latin typeface="Times New Roman" panose="02020603050405020304" pitchFamily="18" charset="0"/>
                          <a:cs typeface="Times New Roman" panose="02020603050405020304" pitchFamily="18" charset="0"/>
                        </a:rPr>
                        <a:t>3726</a:t>
                      </a:r>
                      <a:endParaRPr lang="ru-RU"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006"/>
                  </a:ext>
                </a:extLst>
              </a:tr>
              <a:tr h="302092">
                <a:tc>
                  <a:txBody>
                    <a:bodyPr/>
                    <a:lstStyle/>
                    <a:p>
                      <a:pPr>
                        <a:lnSpc>
                          <a:spcPts val="1200"/>
                        </a:lnSpc>
                        <a:spcAft>
                          <a:spcPts val="0"/>
                        </a:spcAft>
                      </a:pPr>
                      <a:r>
                        <a:rPr lang="en-US" sz="2000" dirty="0" err="1">
                          <a:effectLst/>
                          <a:latin typeface="Times New Roman" panose="02020603050405020304" pitchFamily="18" charset="0"/>
                          <a:cs typeface="Times New Roman" panose="02020603050405020304" pitchFamily="18" charset="0"/>
                        </a:rPr>
                        <a:t>Comert</a:t>
                      </a:r>
                      <a:r>
                        <a:rPr lang="en-US" sz="2000" dirty="0">
                          <a:effectLst/>
                          <a:latin typeface="Times New Roman" panose="02020603050405020304" pitchFamily="18" charset="0"/>
                          <a:cs typeface="Times New Roman" panose="02020603050405020304" pitchFamily="18" charset="0"/>
                        </a:rPr>
                        <a:t> cu </a:t>
                      </a:r>
                      <a:r>
                        <a:rPr lang="en-US" sz="2000" dirty="0" err="1">
                          <a:effectLst/>
                          <a:latin typeface="Times New Roman" panose="02020603050405020304" pitchFamily="18" charset="0"/>
                          <a:cs typeface="Times New Roman" panose="02020603050405020304" pitchFamily="18" charset="0"/>
                        </a:rPr>
                        <a:t>ridicata</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si</a:t>
                      </a:r>
                      <a:r>
                        <a:rPr lang="en-US" sz="2000" dirty="0">
                          <a:effectLst/>
                          <a:latin typeface="Times New Roman" panose="02020603050405020304" pitchFamily="18" charset="0"/>
                          <a:cs typeface="Times New Roman" panose="02020603050405020304" pitchFamily="18" charset="0"/>
                        </a:rPr>
                        <a:t> cu </a:t>
                      </a:r>
                      <a:r>
                        <a:rPr lang="en-US" sz="2000" dirty="0" err="1">
                          <a:effectLst/>
                          <a:latin typeface="Times New Roman" panose="02020603050405020304" pitchFamily="18" charset="0"/>
                          <a:cs typeface="Times New Roman" panose="02020603050405020304" pitchFamily="18" charset="0"/>
                        </a:rPr>
                        <a:t>amanuntul</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intretinerea</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si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repararea</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autovehiculelor</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si</a:t>
                      </a:r>
                      <a:r>
                        <a:rPr lang="en-US" sz="2000" dirty="0">
                          <a:effectLst/>
                          <a:latin typeface="Times New Roman" panose="02020603050405020304" pitchFamily="18" charset="0"/>
                          <a:cs typeface="Times New Roman" panose="02020603050405020304" pitchFamily="18" charset="0"/>
                        </a:rPr>
                        <a:t> a </a:t>
                      </a:r>
                      <a:r>
                        <a:rPr lang="en-US" sz="2000" dirty="0" err="1">
                          <a:effectLst/>
                          <a:latin typeface="Times New Roman" panose="02020603050405020304" pitchFamily="18" charset="0"/>
                          <a:cs typeface="Times New Roman" panose="02020603050405020304" pitchFamily="18" charset="0"/>
                        </a:rPr>
                        <a:t>motocicletelor</a:t>
                      </a:r>
                      <a:endParaRPr lang="ru-RU"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ts val="1200"/>
                        </a:lnSpc>
                        <a:spcAft>
                          <a:spcPts val="0"/>
                        </a:spcAft>
                      </a:pPr>
                      <a:r>
                        <a:rPr lang="ro-RO" sz="2000" dirty="0" smtClean="0">
                          <a:effectLst/>
                          <a:latin typeface="Times New Roman" panose="02020603050405020304" pitchFamily="18" charset="0"/>
                          <a:cs typeface="Times New Roman" panose="02020603050405020304" pitchFamily="18" charset="0"/>
                        </a:rPr>
                        <a:t>21151</a:t>
                      </a:r>
                      <a:endParaRPr lang="ru-RU"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007"/>
                  </a:ext>
                </a:extLst>
              </a:tr>
              <a:tr h="274915">
                <a:tc>
                  <a:txBody>
                    <a:bodyPr/>
                    <a:lstStyle/>
                    <a:p>
                      <a:pPr>
                        <a:lnSpc>
                          <a:spcPts val="1200"/>
                        </a:lnSpc>
                        <a:spcAft>
                          <a:spcPts val="0"/>
                        </a:spcAft>
                      </a:pPr>
                      <a:r>
                        <a:rPr lang="en-US" sz="2000" dirty="0">
                          <a:effectLst/>
                          <a:latin typeface="Times New Roman" panose="02020603050405020304" pitchFamily="18" charset="0"/>
                          <a:cs typeface="Times New Roman" panose="02020603050405020304" pitchFamily="18" charset="0"/>
                        </a:rPr>
                        <a:t>Transport </a:t>
                      </a:r>
                      <a:r>
                        <a:rPr lang="en-US" sz="2000" dirty="0" err="1">
                          <a:effectLst/>
                          <a:latin typeface="Times New Roman" panose="02020603050405020304" pitchFamily="18" charset="0"/>
                          <a:cs typeface="Times New Roman" panose="02020603050405020304" pitchFamily="18" charset="0"/>
                        </a:rPr>
                        <a:t>si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depozitare</a:t>
                      </a:r>
                      <a:endParaRPr lang="ru-RU"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ts val="1200"/>
                        </a:lnSpc>
                        <a:spcAft>
                          <a:spcPts val="0"/>
                        </a:spcAft>
                      </a:pPr>
                      <a:r>
                        <a:rPr lang="ro-RO" sz="2000" dirty="0" smtClean="0">
                          <a:effectLst/>
                          <a:latin typeface="Times New Roman" panose="02020603050405020304" pitchFamily="18" charset="0"/>
                          <a:cs typeface="Times New Roman" panose="02020603050405020304" pitchFamily="18" charset="0"/>
                        </a:rPr>
                        <a:t>3272</a:t>
                      </a:r>
                      <a:endParaRPr lang="ru-RU"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008"/>
                  </a:ext>
                </a:extLst>
              </a:tr>
              <a:tr h="274915">
                <a:tc>
                  <a:txBody>
                    <a:bodyPr/>
                    <a:lstStyle/>
                    <a:p>
                      <a:pPr>
                        <a:lnSpc>
                          <a:spcPts val="1200"/>
                        </a:lnSpc>
                        <a:spcAft>
                          <a:spcPts val="0"/>
                        </a:spcAft>
                      </a:pPr>
                      <a:r>
                        <a:rPr lang="fr-FR" sz="2000" dirty="0">
                          <a:effectLst/>
                          <a:latin typeface="Times New Roman" panose="02020603050405020304" pitchFamily="18" charset="0"/>
                          <a:cs typeface="Times New Roman" panose="02020603050405020304" pitchFamily="18" charset="0"/>
                        </a:rPr>
                        <a:t>Activitati de cazare si alimentatie publica</a:t>
                      </a:r>
                      <a:endParaRPr lang="ru-RU"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ts val="1200"/>
                        </a:lnSpc>
                        <a:spcAft>
                          <a:spcPts val="0"/>
                        </a:spcAft>
                      </a:pPr>
                      <a:r>
                        <a:rPr lang="ro-RO" sz="2000" dirty="0" smtClean="0">
                          <a:effectLst/>
                          <a:latin typeface="Times New Roman" panose="02020603050405020304" pitchFamily="18" charset="0"/>
                          <a:cs typeface="Times New Roman" panose="02020603050405020304" pitchFamily="18" charset="0"/>
                        </a:rPr>
                        <a:t>2157</a:t>
                      </a:r>
                      <a:endParaRPr lang="ru-RU"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009"/>
                  </a:ext>
                </a:extLst>
              </a:tr>
              <a:tr h="274915">
                <a:tc>
                  <a:txBody>
                    <a:bodyPr/>
                    <a:lstStyle/>
                    <a:p>
                      <a:pPr>
                        <a:lnSpc>
                          <a:spcPts val="1200"/>
                        </a:lnSpc>
                        <a:spcAft>
                          <a:spcPts val="0"/>
                        </a:spcAft>
                      </a:pPr>
                      <a:r>
                        <a:rPr lang="en-US" sz="2000" b="1" dirty="0" err="1">
                          <a:effectLst/>
                          <a:latin typeface="Times New Roman" panose="02020603050405020304" pitchFamily="18" charset="0"/>
                          <a:cs typeface="Times New Roman" panose="02020603050405020304" pitchFamily="18" charset="0"/>
                        </a:rPr>
                        <a:t>Informatii</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si</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comunicatii</a:t>
                      </a:r>
                      <a:endParaRPr lang="ru-RU" sz="3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ts val="1200"/>
                        </a:lnSpc>
                        <a:spcAft>
                          <a:spcPts val="0"/>
                        </a:spcAft>
                      </a:pPr>
                      <a:r>
                        <a:rPr lang="ro-RO" sz="2000" b="1" dirty="0" smtClean="0">
                          <a:effectLst/>
                          <a:latin typeface="Times New Roman" panose="02020603050405020304" pitchFamily="18" charset="0"/>
                          <a:cs typeface="Times New Roman" panose="02020603050405020304" pitchFamily="18" charset="0"/>
                        </a:rPr>
                        <a:t>2888</a:t>
                      </a:r>
                      <a:endParaRPr lang="ru-RU" sz="3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010"/>
                  </a:ext>
                </a:extLst>
              </a:tr>
              <a:tr h="274915">
                <a:tc>
                  <a:txBody>
                    <a:bodyPr/>
                    <a:lstStyle/>
                    <a:p>
                      <a:pPr>
                        <a:lnSpc>
                          <a:spcPts val="1200"/>
                        </a:lnSpc>
                        <a:spcAft>
                          <a:spcPts val="0"/>
                        </a:spcAft>
                      </a:pPr>
                      <a:r>
                        <a:rPr lang="fr-FR" sz="2000" dirty="0">
                          <a:effectLst/>
                          <a:latin typeface="Times New Roman" panose="02020603050405020304" pitchFamily="18" charset="0"/>
                          <a:cs typeface="Times New Roman" panose="02020603050405020304" pitchFamily="18" charset="0"/>
                        </a:rPr>
                        <a:t>Activitati financiare si asigurari</a:t>
                      </a:r>
                      <a:endParaRPr lang="ru-RU"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ts val="1200"/>
                        </a:lnSpc>
                        <a:spcAft>
                          <a:spcPts val="0"/>
                        </a:spcAft>
                      </a:pPr>
                      <a:r>
                        <a:rPr lang="ro-RO" sz="2000" dirty="0" smtClean="0">
                          <a:effectLst/>
                          <a:latin typeface="Times New Roman" panose="02020603050405020304" pitchFamily="18" charset="0"/>
                          <a:cs typeface="Times New Roman" panose="02020603050405020304" pitchFamily="18" charset="0"/>
                        </a:rPr>
                        <a:t>1068</a:t>
                      </a:r>
                      <a:endParaRPr lang="ru-RU"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011"/>
                  </a:ext>
                </a:extLst>
              </a:tr>
              <a:tr h="274915">
                <a:tc>
                  <a:txBody>
                    <a:bodyPr/>
                    <a:lstStyle/>
                    <a:p>
                      <a:pPr>
                        <a:lnSpc>
                          <a:spcPts val="1200"/>
                        </a:lnSpc>
                        <a:spcAft>
                          <a:spcPts val="0"/>
                        </a:spcAft>
                      </a:pPr>
                      <a:r>
                        <a:rPr lang="en-US" sz="2000" dirty="0" err="1">
                          <a:effectLst/>
                          <a:latin typeface="Times New Roman" panose="02020603050405020304" pitchFamily="18" charset="0"/>
                          <a:cs typeface="Times New Roman" panose="02020603050405020304" pitchFamily="18" charset="0"/>
                        </a:rPr>
                        <a:t>Tranzactii</a:t>
                      </a:r>
                      <a:r>
                        <a:rPr lang="en-US" sz="2000" dirty="0">
                          <a:effectLst/>
                          <a:latin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cs typeface="Times New Roman" panose="02020603050405020304" pitchFamily="18" charset="0"/>
                        </a:rPr>
                        <a:t>imobiliare</a:t>
                      </a:r>
                      <a:endParaRPr lang="ru-RU"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ts val="1200"/>
                        </a:lnSpc>
                        <a:spcAft>
                          <a:spcPts val="0"/>
                        </a:spcAft>
                      </a:pPr>
                      <a:r>
                        <a:rPr lang="ro-RO" sz="2000" dirty="0" smtClean="0">
                          <a:effectLst/>
                          <a:latin typeface="Times New Roman" panose="02020603050405020304" pitchFamily="18" charset="0"/>
                          <a:cs typeface="Times New Roman" panose="02020603050405020304" pitchFamily="18" charset="0"/>
                        </a:rPr>
                        <a:t>3960</a:t>
                      </a:r>
                      <a:endParaRPr lang="ru-RU"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012"/>
                  </a:ext>
                </a:extLst>
              </a:tr>
              <a:tr h="274915">
                <a:tc>
                  <a:txBody>
                    <a:bodyPr/>
                    <a:lstStyle/>
                    <a:p>
                      <a:pPr>
                        <a:lnSpc>
                          <a:spcPts val="1200"/>
                        </a:lnSpc>
                        <a:spcAft>
                          <a:spcPts val="0"/>
                        </a:spcAft>
                      </a:pPr>
                      <a:r>
                        <a:rPr lang="fr-FR" sz="2000" dirty="0">
                          <a:effectLst/>
                          <a:latin typeface="Times New Roman" panose="02020603050405020304" pitchFamily="18" charset="0"/>
                          <a:cs typeface="Times New Roman" panose="02020603050405020304" pitchFamily="18" charset="0"/>
                        </a:rPr>
                        <a:t>Activitati profesionale, stiintifice si tehnice</a:t>
                      </a:r>
                      <a:endParaRPr lang="ru-RU"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ts val="1200"/>
                        </a:lnSpc>
                        <a:spcAft>
                          <a:spcPts val="0"/>
                        </a:spcAft>
                      </a:pPr>
                      <a:r>
                        <a:rPr lang="ro-RO" sz="2000" dirty="0" smtClean="0">
                          <a:effectLst/>
                          <a:latin typeface="Times New Roman" panose="02020603050405020304" pitchFamily="18" charset="0"/>
                          <a:cs typeface="Times New Roman" panose="02020603050405020304" pitchFamily="18" charset="0"/>
                        </a:rPr>
                        <a:t>5299</a:t>
                      </a:r>
                      <a:endParaRPr lang="ru-RU"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013"/>
                  </a:ext>
                </a:extLst>
              </a:tr>
              <a:tr h="274915">
                <a:tc>
                  <a:txBody>
                    <a:bodyPr/>
                    <a:lstStyle/>
                    <a:p>
                      <a:pPr>
                        <a:lnSpc>
                          <a:spcPts val="1200"/>
                        </a:lnSpc>
                        <a:spcAft>
                          <a:spcPts val="0"/>
                        </a:spcAft>
                      </a:pPr>
                      <a:r>
                        <a:rPr lang="fr-FR" sz="2000" dirty="0">
                          <a:effectLst/>
                          <a:latin typeface="Times New Roman" panose="02020603050405020304" pitchFamily="18" charset="0"/>
                          <a:cs typeface="Times New Roman" panose="02020603050405020304" pitchFamily="18" charset="0"/>
                        </a:rPr>
                        <a:t>Activitati de servicii administrative si activitati de servicii suport</a:t>
                      </a:r>
                      <a:endParaRPr lang="ru-RU"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ts val="1200"/>
                        </a:lnSpc>
                        <a:spcAft>
                          <a:spcPts val="0"/>
                        </a:spcAft>
                      </a:pPr>
                      <a:r>
                        <a:rPr lang="ro-RO" sz="2000" dirty="0" smtClean="0">
                          <a:effectLst/>
                          <a:latin typeface="Times New Roman" panose="02020603050405020304" pitchFamily="18" charset="0"/>
                          <a:cs typeface="Times New Roman" panose="02020603050405020304" pitchFamily="18" charset="0"/>
                        </a:rPr>
                        <a:t>1907</a:t>
                      </a:r>
                      <a:endParaRPr lang="ru-RU"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014"/>
                  </a:ext>
                </a:extLst>
              </a:tr>
              <a:tr h="274915">
                <a:tc>
                  <a:txBody>
                    <a:bodyPr/>
                    <a:lstStyle/>
                    <a:p>
                      <a:pPr>
                        <a:lnSpc>
                          <a:spcPts val="1200"/>
                        </a:lnSpc>
                        <a:spcAft>
                          <a:spcPts val="0"/>
                        </a:spcAft>
                      </a:pPr>
                      <a:r>
                        <a:rPr lang="fr-FR" sz="2000">
                          <a:effectLst/>
                          <a:latin typeface="Times New Roman" panose="02020603050405020304" pitchFamily="18" charset="0"/>
                          <a:cs typeface="Times New Roman" panose="02020603050405020304" pitchFamily="18" charset="0"/>
                        </a:rPr>
                        <a:t>Administratie publica si aparare; asigurari sociale obligatorii</a:t>
                      </a:r>
                      <a:endParaRPr lang="ru-RU"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ts val="1200"/>
                        </a:lnSpc>
                        <a:spcAft>
                          <a:spcPts val="0"/>
                        </a:spcAft>
                      </a:pPr>
                      <a:r>
                        <a:rPr lang="fr-FR" sz="2000" dirty="0" smtClean="0">
                          <a:effectLst/>
                          <a:latin typeface="Times New Roman" panose="02020603050405020304" pitchFamily="18" charset="0"/>
                          <a:cs typeface="Times New Roman" panose="02020603050405020304" pitchFamily="18" charset="0"/>
                        </a:rPr>
                        <a:t>1</a:t>
                      </a:r>
                      <a:r>
                        <a:rPr lang="ro-RO" sz="2000" dirty="0" smtClean="0">
                          <a:effectLst/>
                          <a:latin typeface="Times New Roman" panose="02020603050405020304" pitchFamily="18" charset="0"/>
                          <a:cs typeface="Times New Roman" panose="02020603050405020304" pitchFamily="18" charset="0"/>
                        </a:rPr>
                        <a:t>5</a:t>
                      </a:r>
                      <a:endParaRPr lang="ru-RU"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015"/>
                  </a:ext>
                </a:extLst>
              </a:tr>
              <a:tr h="274915">
                <a:tc>
                  <a:txBody>
                    <a:bodyPr/>
                    <a:lstStyle/>
                    <a:p>
                      <a:pPr>
                        <a:lnSpc>
                          <a:spcPts val="1200"/>
                        </a:lnSpc>
                        <a:spcAft>
                          <a:spcPts val="0"/>
                        </a:spcAft>
                      </a:pPr>
                      <a:r>
                        <a:rPr lang="en-US" sz="2000">
                          <a:effectLst/>
                          <a:latin typeface="Times New Roman" panose="02020603050405020304" pitchFamily="18" charset="0"/>
                          <a:cs typeface="Times New Roman" panose="02020603050405020304" pitchFamily="18" charset="0"/>
                        </a:rPr>
                        <a:t>Învatamant</a:t>
                      </a:r>
                      <a:endParaRPr lang="ru-RU"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ts val="1200"/>
                        </a:lnSpc>
                        <a:spcAft>
                          <a:spcPts val="0"/>
                        </a:spcAft>
                      </a:pPr>
                      <a:r>
                        <a:rPr lang="ro-RO" sz="2000" dirty="0" smtClean="0">
                          <a:effectLst/>
                          <a:latin typeface="Times New Roman" panose="02020603050405020304" pitchFamily="18" charset="0"/>
                          <a:cs typeface="Times New Roman" panose="02020603050405020304" pitchFamily="18" charset="0"/>
                        </a:rPr>
                        <a:t>656</a:t>
                      </a:r>
                      <a:endParaRPr lang="ru-RU"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016"/>
                  </a:ext>
                </a:extLst>
              </a:tr>
              <a:tr h="274915">
                <a:tc>
                  <a:txBody>
                    <a:bodyPr/>
                    <a:lstStyle/>
                    <a:p>
                      <a:pPr>
                        <a:lnSpc>
                          <a:spcPts val="1200"/>
                        </a:lnSpc>
                        <a:spcAft>
                          <a:spcPts val="0"/>
                        </a:spcAft>
                      </a:pPr>
                      <a:r>
                        <a:rPr lang="fr-FR" sz="2000">
                          <a:effectLst/>
                          <a:latin typeface="Times New Roman" panose="02020603050405020304" pitchFamily="18" charset="0"/>
                          <a:cs typeface="Times New Roman" panose="02020603050405020304" pitchFamily="18" charset="0"/>
                        </a:rPr>
                        <a:t>Sanatate si asistenta sociala</a:t>
                      </a:r>
                      <a:endParaRPr lang="ru-RU"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ts val="1200"/>
                        </a:lnSpc>
                        <a:spcAft>
                          <a:spcPts val="0"/>
                        </a:spcAft>
                      </a:pPr>
                      <a:r>
                        <a:rPr lang="ro-RO" sz="2000" dirty="0" smtClean="0">
                          <a:effectLst/>
                          <a:latin typeface="Times New Roman" panose="02020603050405020304" pitchFamily="18" charset="0"/>
                          <a:cs typeface="Times New Roman" panose="02020603050405020304" pitchFamily="18" charset="0"/>
                        </a:rPr>
                        <a:t>1340</a:t>
                      </a:r>
                      <a:endParaRPr lang="ru-RU"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017"/>
                  </a:ext>
                </a:extLst>
              </a:tr>
              <a:tr h="274915">
                <a:tc>
                  <a:txBody>
                    <a:bodyPr/>
                    <a:lstStyle/>
                    <a:p>
                      <a:pPr>
                        <a:lnSpc>
                          <a:spcPts val="1200"/>
                        </a:lnSpc>
                        <a:spcAft>
                          <a:spcPts val="0"/>
                        </a:spcAft>
                      </a:pPr>
                      <a:r>
                        <a:rPr lang="fr-FR" sz="2000">
                          <a:effectLst/>
                          <a:latin typeface="Times New Roman" panose="02020603050405020304" pitchFamily="18" charset="0"/>
                          <a:cs typeface="Times New Roman" panose="02020603050405020304" pitchFamily="18" charset="0"/>
                        </a:rPr>
                        <a:t>Arta, activitati de recreere si de agrement</a:t>
                      </a:r>
                      <a:endParaRPr lang="ru-RU"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ts val="1200"/>
                        </a:lnSpc>
                        <a:spcAft>
                          <a:spcPts val="0"/>
                        </a:spcAft>
                      </a:pPr>
                      <a:r>
                        <a:rPr lang="fr-FR" sz="2000" dirty="0" smtClean="0">
                          <a:effectLst/>
                          <a:latin typeface="Times New Roman" panose="02020603050405020304" pitchFamily="18" charset="0"/>
                          <a:cs typeface="Times New Roman" panose="02020603050405020304" pitchFamily="18" charset="0"/>
                        </a:rPr>
                        <a:t>56</a:t>
                      </a:r>
                      <a:r>
                        <a:rPr lang="ro-RO" sz="2000" dirty="0" smtClean="0">
                          <a:effectLst/>
                          <a:latin typeface="Times New Roman" panose="02020603050405020304" pitchFamily="18" charset="0"/>
                          <a:cs typeface="Times New Roman" panose="02020603050405020304" pitchFamily="18" charset="0"/>
                        </a:rPr>
                        <a:t>2</a:t>
                      </a:r>
                      <a:endParaRPr lang="ru-RU"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018"/>
                  </a:ext>
                </a:extLst>
              </a:tr>
              <a:tr h="274915">
                <a:tc>
                  <a:txBody>
                    <a:bodyPr/>
                    <a:lstStyle/>
                    <a:p>
                      <a:pPr>
                        <a:lnSpc>
                          <a:spcPts val="1200"/>
                        </a:lnSpc>
                        <a:spcAft>
                          <a:spcPts val="0"/>
                        </a:spcAft>
                      </a:pPr>
                      <a:r>
                        <a:rPr lang="fr-FR" sz="2000">
                          <a:effectLst/>
                          <a:latin typeface="Times New Roman" panose="02020603050405020304" pitchFamily="18" charset="0"/>
                          <a:cs typeface="Times New Roman" panose="02020603050405020304" pitchFamily="18" charset="0"/>
                        </a:rPr>
                        <a:t>Alte activitati de servicii</a:t>
                      </a:r>
                      <a:endParaRPr lang="ru-RU" sz="3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r">
                        <a:lnSpc>
                          <a:spcPts val="1200"/>
                        </a:lnSpc>
                        <a:spcAft>
                          <a:spcPts val="0"/>
                        </a:spcAft>
                      </a:pPr>
                      <a:r>
                        <a:rPr lang="ro-RO" sz="2000" dirty="0" smtClean="0">
                          <a:effectLst/>
                          <a:latin typeface="Times New Roman" panose="02020603050405020304" pitchFamily="18" charset="0"/>
                          <a:cs typeface="Times New Roman" panose="02020603050405020304" pitchFamily="18" charset="0"/>
                        </a:rPr>
                        <a:t>1437</a:t>
                      </a:r>
                      <a:endParaRPr lang="ru-RU"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40657137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txBox="1">
            <a:spLocks/>
          </p:cNvSpPr>
          <p:nvPr/>
        </p:nvSpPr>
        <p:spPr>
          <a:xfrm>
            <a:off x="96631" y="0"/>
            <a:ext cx="11635408" cy="8382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o-RO" sz="4000" b="1" i="1" dirty="0" err="1">
                <a:latin typeface="Arial" panose="020B0604020202020204" pitchFamily="34" charset="0"/>
                <a:cs typeface="Arial" panose="020B0604020202020204" pitchFamily="34" charset="0"/>
              </a:rPr>
              <a:t>Referinţe</a:t>
            </a:r>
            <a:r>
              <a:rPr lang="ro-RO" sz="4000" b="1" i="1" dirty="0">
                <a:latin typeface="Arial" panose="020B0604020202020204" pitchFamily="34" charset="0"/>
                <a:cs typeface="Arial" panose="020B0604020202020204" pitchFamily="34" charset="0"/>
              </a:rPr>
              <a:t> </a:t>
            </a:r>
            <a:r>
              <a:rPr lang="ro-RO" sz="4000" b="1" i="1" dirty="0" smtClean="0">
                <a:latin typeface="Arial" panose="020B0604020202020204" pitchFamily="34" charset="0"/>
                <a:cs typeface="Arial" panose="020B0604020202020204" pitchFamily="34" charset="0"/>
              </a:rPr>
              <a:t>bibliografice: </a:t>
            </a:r>
            <a:r>
              <a:rPr lang="en-US" sz="4000" b="1" i="1" dirty="0" smtClean="0">
                <a:latin typeface="Arial" panose="020B0604020202020204" pitchFamily="34" charset="0"/>
                <a:cs typeface="Arial" panose="020B0604020202020204" pitchFamily="34" charset="0"/>
              </a:rPr>
              <a:t> </a:t>
            </a:r>
            <a:endParaRPr lang="ru-RU" sz="4000" b="1" i="1" dirty="0">
              <a:latin typeface="Arial" panose="020B0604020202020204" pitchFamily="34" charset="0"/>
              <a:cs typeface="Arial" panose="020B0604020202020204" pitchFamily="34" charset="0"/>
            </a:endParaRPr>
          </a:p>
        </p:txBody>
      </p:sp>
      <p:graphicFrame>
        <p:nvGraphicFramePr>
          <p:cNvPr id="2" name="Таблица 1"/>
          <p:cNvGraphicFramePr>
            <a:graphicFrameLocks noGrp="1"/>
          </p:cNvGraphicFramePr>
          <p:nvPr>
            <p:extLst>
              <p:ext uri="{D42A27DB-BD31-4B8C-83A1-F6EECF244321}">
                <p14:modId xmlns:p14="http://schemas.microsoft.com/office/powerpoint/2010/main" val="2842143479"/>
              </p:ext>
            </p:extLst>
          </p:nvPr>
        </p:nvGraphicFramePr>
        <p:xfrm>
          <a:off x="96631" y="927100"/>
          <a:ext cx="11866769" cy="5679440"/>
        </p:xfrm>
        <a:graphic>
          <a:graphicData uri="http://schemas.openxmlformats.org/drawingml/2006/table">
            <a:tbl>
              <a:tblPr firstRow="1" firstCol="1" bandRow="1">
                <a:tableStyleId>{2D5ABB26-0587-4C30-8999-92F81FD0307C}</a:tableStyleId>
              </a:tblPr>
              <a:tblGrid>
                <a:gridCol w="1492839">
                  <a:extLst>
                    <a:ext uri="{9D8B030D-6E8A-4147-A177-3AD203B41FA5}">
                      <a16:colId xmlns:a16="http://schemas.microsoft.com/office/drawing/2014/main" val="20000"/>
                    </a:ext>
                  </a:extLst>
                </a:gridCol>
                <a:gridCol w="10373930">
                  <a:extLst>
                    <a:ext uri="{9D8B030D-6E8A-4147-A177-3AD203B41FA5}">
                      <a16:colId xmlns:a16="http://schemas.microsoft.com/office/drawing/2014/main" val="20001"/>
                    </a:ext>
                  </a:extLst>
                </a:gridCol>
              </a:tblGrid>
              <a:tr h="726483">
                <a:tc>
                  <a:txBody>
                    <a:bodyPr/>
                    <a:lstStyle/>
                    <a:p>
                      <a:pPr indent="0">
                        <a:lnSpc>
                          <a:spcPct val="100000"/>
                        </a:lnSpc>
                        <a:spcBef>
                          <a:spcPts val="400"/>
                        </a:spcBef>
                        <a:spcAft>
                          <a:spcPts val="0"/>
                        </a:spcAft>
                      </a:pPr>
                      <a:r>
                        <a:rPr lang="en-US" sz="1600" b="1" dirty="0" err="1" smtClean="0">
                          <a:effectLst/>
                          <a:latin typeface="Arial" panose="020B0604020202020204" pitchFamily="34" charset="0"/>
                          <a:cs typeface="Arial" panose="020B0604020202020204" pitchFamily="34" charset="0"/>
                        </a:rPr>
                        <a:t>Principale</a:t>
                      </a:r>
                      <a:r>
                        <a:rPr lang="ro-RO" sz="1600" b="1" dirty="0" smtClean="0">
                          <a:effectLst/>
                          <a:latin typeface="Arial" panose="020B0604020202020204" pitchFamily="34" charset="0"/>
                          <a:cs typeface="Arial" panose="020B0604020202020204" pitchFamily="34" charset="0"/>
                        </a:rPr>
                        <a:t>:</a:t>
                      </a:r>
                      <a:endParaRPr lang="ru-RU" sz="1200" b="1" dirty="0">
                        <a:solidFill>
                          <a:srgbClr val="191919"/>
                        </a:solidFill>
                        <a:effectLst/>
                        <a:latin typeface="Arial" panose="020B0604020202020204" pitchFamily="34" charset="0"/>
                        <a:ea typeface="Times New Roman" panose="02020603050405020304" pitchFamily="18" charset="0"/>
                        <a:cs typeface="Arial" panose="020B0604020202020204" pitchFamily="34" charset="0"/>
                      </a:endParaRPr>
                    </a:p>
                  </a:txBody>
                  <a:tcPr marL="66044" marR="66044" marT="0" marB="0"/>
                </a:tc>
                <a:tc>
                  <a:txBody>
                    <a:bodyPr/>
                    <a:lstStyle/>
                    <a:p>
                      <a:pPr marL="342900" lvl="0" indent="-342900">
                        <a:lnSpc>
                          <a:spcPct val="100000"/>
                        </a:lnSpc>
                        <a:spcBef>
                          <a:spcPts val="400"/>
                        </a:spcBef>
                        <a:spcAft>
                          <a:spcPts val="0"/>
                        </a:spcAft>
                        <a:buFont typeface="+mj-lt"/>
                        <a:buAutoNum type="arabicPeriod"/>
                      </a:pPr>
                      <a:r>
                        <a:rPr lang="fr-FR" sz="1600" dirty="0">
                          <a:effectLst/>
                          <a:latin typeface="Arial" panose="020B0604020202020204" pitchFamily="34" charset="0"/>
                          <a:cs typeface="Arial" panose="020B0604020202020204" pitchFamily="34" charset="0"/>
                        </a:rPr>
                        <a:t>Antreprenoriat: iniţierea afacerii, Larisa Bugaian, Valentina Catanoi, Ala Cotelnic [et al.]; red. şt. coord. </a:t>
                      </a:r>
                      <a:r>
                        <a:rPr lang="en-US" sz="1600" dirty="0">
                          <a:effectLst/>
                          <a:latin typeface="Arial" panose="020B0604020202020204" pitchFamily="34" charset="0"/>
                          <a:cs typeface="Arial" panose="020B0604020202020204" pitchFamily="34" charset="0"/>
                        </a:rPr>
                        <a:t>Larisa </a:t>
                      </a:r>
                      <a:r>
                        <a:rPr lang="en-US" sz="1600" dirty="0" err="1">
                          <a:effectLst/>
                          <a:latin typeface="Arial" panose="020B0604020202020204" pitchFamily="34" charset="0"/>
                          <a:cs typeface="Arial" panose="020B0604020202020204" pitchFamily="34" charset="0"/>
                        </a:rPr>
                        <a:t>Bugaian</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Univ.Tehn</a:t>
                      </a:r>
                      <a:r>
                        <a:rPr lang="en-US" sz="1600" dirty="0">
                          <a:effectLst/>
                          <a:latin typeface="Arial" panose="020B0604020202020204" pitchFamily="34" charset="0"/>
                          <a:cs typeface="Arial" panose="020B0604020202020204" pitchFamily="34" charset="0"/>
                        </a:rPr>
                        <a:t>. a </a:t>
                      </a:r>
                      <a:r>
                        <a:rPr lang="en-US" sz="1600" dirty="0" err="1">
                          <a:effectLst/>
                          <a:latin typeface="Arial" panose="020B0604020202020204" pitchFamily="34" charset="0"/>
                          <a:cs typeface="Arial" panose="020B0604020202020204" pitchFamily="34" charset="0"/>
                        </a:rPr>
                        <a:t>Moldovei</a:t>
                      </a:r>
                      <a:r>
                        <a:rPr lang="en-US" sz="1600" dirty="0">
                          <a:effectLst/>
                          <a:latin typeface="Arial" panose="020B0604020202020204" pitchFamily="34" charset="0"/>
                          <a:cs typeface="Arial" panose="020B0604020202020204" pitchFamily="34" charset="0"/>
                        </a:rPr>
                        <a:t>. – Ch.: „Elena-</a:t>
                      </a:r>
                      <a:r>
                        <a:rPr lang="en-US" sz="1600" dirty="0" err="1">
                          <a:effectLst/>
                          <a:latin typeface="Arial" panose="020B0604020202020204" pitchFamily="34" charset="0"/>
                          <a:cs typeface="Arial" panose="020B0604020202020204" pitchFamily="34" charset="0"/>
                        </a:rPr>
                        <a:t>V.I</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SRL</a:t>
                      </a:r>
                      <a:r>
                        <a:rPr lang="en-US" sz="1600" dirty="0">
                          <a:effectLst/>
                          <a:latin typeface="Arial" panose="020B0604020202020204" pitchFamily="34" charset="0"/>
                          <a:cs typeface="Arial" panose="020B0604020202020204" pitchFamily="34" charset="0"/>
                        </a:rPr>
                        <a:t>, 2010</a:t>
                      </a:r>
                      <a:endParaRPr lang="ru-RU" sz="1200" dirty="0">
                        <a:effectLst/>
                        <a:latin typeface="Arial" panose="020B0604020202020204" pitchFamily="34" charset="0"/>
                        <a:cs typeface="Arial" panose="020B0604020202020204" pitchFamily="34" charset="0"/>
                      </a:endParaRPr>
                    </a:p>
                    <a:p>
                      <a:pPr marL="342900" lvl="0" indent="-342900" algn="just">
                        <a:lnSpc>
                          <a:spcPct val="100000"/>
                        </a:lnSpc>
                        <a:spcBef>
                          <a:spcPts val="400"/>
                        </a:spcBef>
                        <a:spcAft>
                          <a:spcPts val="0"/>
                        </a:spcAft>
                        <a:buFont typeface="+mj-lt"/>
                        <a:buAutoNum type="arabicPeriod"/>
                      </a:pPr>
                      <a:r>
                        <a:rPr lang="fr-FR" sz="1600" dirty="0">
                          <a:effectLst/>
                          <a:latin typeface="Arial" panose="020B0604020202020204" pitchFamily="34" charset="0"/>
                          <a:cs typeface="Arial" panose="020B0604020202020204" pitchFamily="34" charset="0"/>
                        </a:rPr>
                        <a:t>Porojan D., Bişa C. Planul de afaceri. </a:t>
                      </a:r>
                      <a:r>
                        <a:rPr lang="en-US" sz="1600" dirty="0" err="1">
                          <a:effectLst/>
                          <a:latin typeface="Arial" panose="020B0604020202020204" pitchFamily="34" charset="0"/>
                          <a:cs typeface="Arial" panose="020B0604020202020204" pitchFamily="34" charset="0"/>
                        </a:rPr>
                        <a:t>Concepte</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metode</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tehnici</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proceduri</a:t>
                      </a:r>
                      <a:r>
                        <a:rPr lang="en-US" sz="1600" dirty="0">
                          <a:effectLst/>
                          <a:latin typeface="Arial" panose="020B0604020202020204" pitchFamily="34" charset="0"/>
                          <a:cs typeface="Arial" panose="020B0604020202020204" pitchFamily="34" charset="0"/>
                        </a:rPr>
                        <a:t>. - </a:t>
                      </a:r>
                      <a:r>
                        <a:rPr lang="en-US" sz="1600" dirty="0" err="1">
                          <a:effectLst/>
                          <a:latin typeface="Arial" panose="020B0604020202020204" pitchFamily="34" charset="0"/>
                          <a:cs typeface="Arial" panose="020B0604020202020204" pitchFamily="34" charset="0"/>
                        </a:rPr>
                        <a:t>Bucureşti</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Editura</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Irecson</a:t>
                      </a:r>
                      <a:r>
                        <a:rPr lang="en-US" sz="1600" dirty="0">
                          <a:effectLst/>
                          <a:latin typeface="Arial" panose="020B0604020202020204" pitchFamily="34" charset="0"/>
                          <a:cs typeface="Arial" panose="020B0604020202020204" pitchFamily="34" charset="0"/>
                        </a:rPr>
                        <a:t>, 2007.</a:t>
                      </a:r>
                      <a:endParaRPr lang="ru-RU" sz="1200" dirty="0">
                        <a:solidFill>
                          <a:srgbClr val="191919"/>
                        </a:solidFill>
                        <a:effectLst/>
                        <a:latin typeface="Arial" panose="020B0604020202020204" pitchFamily="34" charset="0"/>
                        <a:ea typeface="Times New Roman" panose="02020603050405020304" pitchFamily="18" charset="0"/>
                        <a:cs typeface="Arial" panose="020B0604020202020204" pitchFamily="34" charset="0"/>
                      </a:endParaRPr>
                    </a:p>
                  </a:txBody>
                  <a:tcPr marL="66044" marR="66044" marT="0" marB="0"/>
                </a:tc>
                <a:extLst>
                  <a:ext uri="{0D108BD9-81ED-4DB2-BD59-A6C34878D82A}">
                    <a16:rowId xmlns:a16="http://schemas.microsoft.com/office/drawing/2014/main" val="10000"/>
                  </a:ext>
                </a:extLst>
              </a:tr>
              <a:tr h="2663771">
                <a:tc>
                  <a:txBody>
                    <a:bodyPr/>
                    <a:lstStyle/>
                    <a:p>
                      <a:pPr indent="0">
                        <a:lnSpc>
                          <a:spcPct val="100000"/>
                        </a:lnSpc>
                        <a:spcBef>
                          <a:spcPts val="400"/>
                        </a:spcBef>
                        <a:spcAft>
                          <a:spcPts val="0"/>
                        </a:spcAft>
                      </a:pPr>
                      <a:r>
                        <a:rPr lang="en-US" sz="1600" b="1" dirty="0" err="1" smtClean="0">
                          <a:effectLst/>
                          <a:latin typeface="Arial" panose="020B0604020202020204" pitchFamily="34" charset="0"/>
                          <a:cs typeface="Arial" panose="020B0604020202020204" pitchFamily="34" charset="0"/>
                        </a:rPr>
                        <a:t>Suplimentare</a:t>
                      </a:r>
                      <a:r>
                        <a:rPr lang="ro-RO" sz="1600" b="1" dirty="0" smtClean="0">
                          <a:effectLst/>
                          <a:latin typeface="Arial" panose="020B0604020202020204" pitchFamily="34" charset="0"/>
                          <a:cs typeface="Arial" panose="020B0604020202020204" pitchFamily="34" charset="0"/>
                        </a:rPr>
                        <a:t>:</a:t>
                      </a:r>
                      <a:endParaRPr lang="ru-RU" sz="1800" b="1" dirty="0">
                        <a:effectLst/>
                        <a:latin typeface="Arial" panose="020B0604020202020204" pitchFamily="34" charset="0"/>
                        <a:cs typeface="Arial" panose="020B0604020202020204" pitchFamily="34" charset="0"/>
                      </a:endParaRPr>
                    </a:p>
                  </a:txBody>
                  <a:tcPr marL="66044" marR="66044" marT="0" marB="0"/>
                </a:tc>
                <a:tc>
                  <a:txBody>
                    <a:bodyPr/>
                    <a:lstStyle/>
                    <a:p>
                      <a:pPr marL="342900" lvl="0" indent="-342900">
                        <a:lnSpc>
                          <a:spcPct val="100000"/>
                        </a:lnSpc>
                        <a:spcBef>
                          <a:spcPts val="400"/>
                        </a:spcBef>
                        <a:spcAft>
                          <a:spcPts val="0"/>
                        </a:spcAft>
                        <a:buFont typeface="+mj-lt"/>
                        <a:buAutoNum type="arabicPeriod"/>
                      </a:pPr>
                      <a:r>
                        <a:rPr lang="fr-FR" sz="1600" dirty="0">
                          <a:effectLst/>
                          <a:latin typeface="Arial" panose="020B0604020202020204" pitchFamily="34" charset="0"/>
                          <a:cs typeface="Arial" panose="020B0604020202020204" pitchFamily="34" charset="0"/>
                        </a:rPr>
                        <a:t>LEGE Nr. 845 din  03.01.1992 cu privire la antreprenoriat şi întreprinderi, Publicată : 28.02.1994 în Monitorul Parlamentului Nr. 2, art. </a:t>
                      </a:r>
                      <a:r>
                        <a:rPr lang="en-US" sz="1600" dirty="0">
                          <a:effectLst/>
                          <a:latin typeface="Arial" panose="020B0604020202020204" pitchFamily="34" charset="0"/>
                          <a:cs typeface="Arial" panose="020B0604020202020204" pitchFamily="34" charset="0"/>
                        </a:rPr>
                        <a:t>Nr. 33</a:t>
                      </a:r>
                      <a:endParaRPr lang="ru-RU" sz="1200" dirty="0">
                        <a:effectLst/>
                        <a:latin typeface="Arial" panose="020B0604020202020204" pitchFamily="34" charset="0"/>
                        <a:cs typeface="Arial" panose="020B0604020202020204" pitchFamily="34" charset="0"/>
                      </a:endParaRPr>
                    </a:p>
                    <a:p>
                      <a:pPr marL="342900" lvl="0" indent="-342900">
                        <a:lnSpc>
                          <a:spcPct val="100000"/>
                        </a:lnSpc>
                        <a:spcBef>
                          <a:spcPts val="400"/>
                        </a:spcBef>
                        <a:spcAft>
                          <a:spcPts val="0"/>
                        </a:spcAft>
                        <a:buFont typeface="+mj-lt"/>
                        <a:buAutoNum type="arabicPeriod"/>
                      </a:pPr>
                      <a:r>
                        <a:rPr lang="en-US" sz="1600" dirty="0" err="1">
                          <a:effectLst/>
                          <a:latin typeface="Arial" panose="020B0604020202020204" pitchFamily="34" charset="0"/>
                          <a:cs typeface="Arial" panose="020B0604020202020204" pitchFamily="34" charset="0"/>
                        </a:rPr>
                        <a:t>Anghel</a:t>
                      </a:r>
                      <a:r>
                        <a:rPr lang="en-US" sz="1600" dirty="0">
                          <a:effectLst/>
                          <a:latin typeface="Arial" panose="020B0604020202020204" pitchFamily="34" charset="0"/>
                          <a:cs typeface="Arial" panose="020B0604020202020204" pitchFamily="34" charset="0"/>
                        </a:rPr>
                        <a:t> L. </a:t>
                      </a:r>
                      <a:r>
                        <a:rPr lang="en-US" sz="1600" dirty="0" err="1">
                          <a:effectLst/>
                          <a:latin typeface="Arial" panose="020B0604020202020204" pitchFamily="34" charset="0"/>
                          <a:cs typeface="Arial" panose="020B0604020202020204" pitchFamily="34" charset="0"/>
                        </a:rPr>
                        <a:t>Marketingul</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întreprinderilor</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mici</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şi</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mijlocii</a:t>
                      </a:r>
                      <a:r>
                        <a:rPr lang="en-US" sz="1600" dirty="0">
                          <a:effectLst/>
                          <a:latin typeface="Arial" panose="020B0604020202020204" pitchFamily="34" charset="0"/>
                          <a:cs typeface="Arial" panose="020B0604020202020204" pitchFamily="34" charset="0"/>
                        </a:rPr>
                        <a:t>. – ASE, </a:t>
                      </a:r>
                      <a:r>
                        <a:rPr lang="en-US" sz="1600" dirty="0" err="1">
                          <a:effectLst/>
                          <a:latin typeface="Arial" panose="020B0604020202020204" pitchFamily="34" charset="0"/>
                          <a:cs typeface="Arial" panose="020B0604020202020204" pitchFamily="34" charset="0"/>
                        </a:rPr>
                        <a:t>Bucureşti</a:t>
                      </a:r>
                      <a:r>
                        <a:rPr lang="en-US" sz="1600" dirty="0">
                          <a:effectLst/>
                          <a:latin typeface="Arial" panose="020B0604020202020204" pitchFamily="34" charset="0"/>
                          <a:cs typeface="Arial" panose="020B0604020202020204" pitchFamily="34" charset="0"/>
                        </a:rPr>
                        <a:t>, 2000.</a:t>
                      </a:r>
                      <a:endParaRPr lang="ru-RU" sz="1200" dirty="0">
                        <a:effectLst/>
                        <a:latin typeface="Arial" panose="020B0604020202020204" pitchFamily="34" charset="0"/>
                        <a:cs typeface="Arial" panose="020B0604020202020204" pitchFamily="34" charset="0"/>
                      </a:endParaRPr>
                    </a:p>
                    <a:p>
                      <a:pPr marL="342900" lvl="0" indent="-342900">
                        <a:lnSpc>
                          <a:spcPct val="100000"/>
                        </a:lnSpc>
                        <a:spcBef>
                          <a:spcPts val="400"/>
                        </a:spcBef>
                        <a:spcAft>
                          <a:spcPts val="0"/>
                        </a:spcAft>
                        <a:buFont typeface="+mj-lt"/>
                        <a:buAutoNum type="arabicPeriod"/>
                      </a:pPr>
                      <a:r>
                        <a:rPr lang="en-US" sz="1600" dirty="0" err="1">
                          <a:effectLst/>
                          <a:latin typeface="Arial" panose="020B0604020202020204" pitchFamily="34" charset="0"/>
                          <a:cs typeface="Arial" panose="020B0604020202020204" pitchFamily="34" charset="0"/>
                        </a:rPr>
                        <a:t>Ciloci</a:t>
                      </a:r>
                      <a:r>
                        <a:rPr lang="en-US" sz="1600" dirty="0">
                          <a:effectLst/>
                          <a:latin typeface="Arial" panose="020B0604020202020204" pitchFamily="34" charset="0"/>
                          <a:cs typeface="Arial" panose="020B0604020202020204" pitchFamily="34" charset="0"/>
                        </a:rPr>
                        <a:t> R. </a:t>
                      </a:r>
                      <a:r>
                        <a:rPr lang="en-US" sz="1600" dirty="0" err="1">
                          <a:effectLst/>
                          <a:latin typeface="Arial" panose="020B0604020202020204" pitchFamily="34" charset="0"/>
                          <a:cs typeface="Arial" panose="020B0604020202020204" pitchFamily="34" charset="0"/>
                        </a:rPr>
                        <a:t>Chislari</a:t>
                      </a:r>
                      <a:r>
                        <a:rPr lang="en-US" sz="1600" dirty="0">
                          <a:effectLst/>
                          <a:latin typeface="Arial" panose="020B0604020202020204" pitchFamily="34" charset="0"/>
                          <a:cs typeface="Arial" panose="020B0604020202020204" pitchFamily="34" charset="0"/>
                        </a:rPr>
                        <a:t> E. </a:t>
                      </a:r>
                      <a:r>
                        <a:rPr lang="en-US" sz="1600" dirty="0" err="1">
                          <a:effectLst/>
                          <a:latin typeface="Arial" panose="020B0604020202020204" pitchFamily="34" charset="0"/>
                          <a:cs typeface="Arial" panose="020B0604020202020204" pitchFamily="34" charset="0"/>
                        </a:rPr>
                        <a:t>Coban</a:t>
                      </a:r>
                      <a:r>
                        <a:rPr lang="en-US" sz="1600" dirty="0">
                          <a:effectLst/>
                          <a:latin typeface="Arial" panose="020B0604020202020204" pitchFamily="34" charset="0"/>
                          <a:cs typeface="Arial" panose="020B0604020202020204" pitchFamily="34" charset="0"/>
                        </a:rPr>
                        <a:t> M., </a:t>
                      </a:r>
                      <a:r>
                        <a:rPr lang="en-US" sz="1600" dirty="0" err="1">
                          <a:effectLst/>
                          <a:latin typeface="Arial" panose="020B0604020202020204" pitchFamily="34" charset="0"/>
                          <a:cs typeface="Arial" panose="020B0604020202020204" pitchFamily="34" charset="0"/>
                        </a:rPr>
                        <a:t>Gorobievschi</a:t>
                      </a:r>
                      <a:r>
                        <a:rPr lang="en-US" sz="1600" dirty="0">
                          <a:effectLst/>
                          <a:latin typeface="Arial" panose="020B0604020202020204" pitchFamily="34" charset="0"/>
                          <a:cs typeface="Arial" panose="020B0604020202020204" pitchFamily="34" charset="0"/>
                        </a:rPr>
                        <a:t> S. </a:t>
                      </a:r>
                      <a:r>
                        <a:rPr lang="en-US" sz="1600" dirty="0" err="1">
                          <a:effectLst/>
                          <a:latin typeface="Arial" panose="020B0604020202020204" pitchFamily="34" charset="0"/>
                          <a:cs typeface="Arial" panose="020B0604020202020204" pitchFamily="34" charset="0"/>
                        </a:rPr>
                        <a:t>Organizarea</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si</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gestionarea</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businessului</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propriu</a:t>
                      </a:r>
                      <a:r>
                        <a:rPr lang="en-US" sz="1600" dirty="0">
                          <a:effectLst/>
                          <a:latin typeface="Arial" panose="020B0604020202020204" pitchFamily="34" charset="0"/>
                          <a:cs typeface="Arial" panose="020B0604020202020204" pitchFamily="34" charset="0"/>
                        </a:rPr>
                        <a:t>, Chisinau: </a:t>
                      </a:r>
                      <a:r>
                        <a:rPr lang="en-US" sz="1600" dirty="0" err="1">
                          <a:effectLst/>
                          <a:latin typeface="Arial" panose="020B0604020202020204" pitchFamily="34" charset="0"/>
                          <a:cs typeface="Arial" panose="020B0604020202020204" pitchFamily="34" charset="0"/>
                        </a:rPr>
                        <a:t>UTM</a:t>
                      </a:r>
                      <a:r>
                        <a:rPr lang="en-US" sz="1600" dirty="0">
                          <a:effectLst/>
                          <a:latin typeface="Arial" panose="020B0604020202020204" pitchFamily="34" charset="0"/>
                          <a:cs typeface="Arial" panose="020B0604020202020204" pitchFamily="34" charset="0"/>
                        </a:rPr>
                        <a:t>, 2004</a:t>
                      </a:r>
                      <a:endParaRPr lang="ru-RU" sz="1200" dirty="0">
                        <a:effectLst/>
                        <a:latin typeface="Arial" panose="020B0604020202020204" pitchFamily="34" charset="0"/>
                        <a:cs typeface="Arial" panose="020B0604020202020204" pitchFamily="34" charset="0"/>
                      </a:endParaRPr>
                    </a:p>
                    <a:p>
                      <a:pPr marL="342900" lvl="0" indent="-342900">
                        <a:lnSpc>
                          <a:spcPct val="100000"/>
                        </a:lnSpc>
                        <a:spcBef>
                          <a:spcPts val="400"/>
                        </a:spcBef>
                        <a:spcAft>
                          <a:spcPts val="0"/>
                        </a:spcAft>
                        <a:buFont typeface="+mj-lt"/>
                        <a:buAutoNum type="arabicPeriod"/>
                      </a:pPr>
                      <a:r>
                        <a:rPr lang="en-US" sz="1600" dirty="0">
                          <a:effectLst/>
                          <a:latin typeface="Arial" panose="020B0604020202020204" pitchFamily="34" charset="0"/>
                          <a:cs typeface="Arial" panose="020B0604020202020204" pitchFamily="34" charset="0"/>
                        </a:rPr>
                        <a:t>Cum </a:t>
                      </a:r>
                      <a:r>
                        <a:rPr lang="en-US" sz="1600" dirty="0" err="1">
                          <a:effectLst/>
                          <a:latin typeface="Arial" panose="020B0604020202020204" pitchFamily="34" charset="0"/>
                          <a:cs typeface="Arial" panose="020B0604020202020204" pitchFamily="34" charset="0"/>
                        </a:rPr>
                        <a:t>să-ţi</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iniţiezi</a:t>
                      </a:r>
                      <a:r>
                        <a:rPr lang="en-US" sz="1600" dirty="0">
                          <a:effectLst/>
                          <a:latin typeface="Arial" panose="020B0604020202020204" pitchFamily="34" charset="0"/>
                          <a:cs typeface="Arial" panose="020B0604020202020204" pitchFamily="34" charset="0"/>
                        </a:rPr>
                        <a:t> o </a:t>
                      </a:r>
                      <a:r>
                        <a:rPr lang="en-US" sz="1600" dirty="0" err="1">
                          <a:effectLst/>
                          <a:latin typeface="Arial" panose="020B0604020202020204" pitchFamily="34" charset="0"/>
                          <a:cs typeface="Arial" panose="020B0604020202020204" pitchFamily="34" charset="0"/>
                        </a:rPr>
                        <a:t>afacere</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Ghid</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practic</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pentru</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antreprenori</a:t>
                      </a:r>
                      <a:r>
                        <a:rPr lang="en-US" sz="1600" dirty="0">
                          <a:effectLst/>
                          <a:latin typeface="Arial" panose="020B0604020202020204" pitchFamily="34" charset="0"/>
                          <a:cs typeface="Arial" panose="020B0604020202020204" pitchFamily="34" charset="0"/>
                        </a:rPr>
                        <a:t>, Larisa </a:t>
                      </a:r>
                      <a:r>
                        <a:rPr lang="en-US" sz="1600" dirty="0" err="1">
                          <a:effectLst/>
                          <a:latin typeface="Arial" panose="020B0604020202020204" pitchFamily="34" charset="0"/>
                          <a:cs typeface="Arial" panose="020B0604020202020204" pitchFamily="34" charset="0"/>
                        </a:rPr>
                        <a:t>Bugaian</a:t>
                      </a:r>
                      <a:r>
                        <a:rPr lang="en-US" sz="1600" dirty="0">
                          <a:effectLst/>
                          <a:latin typeface="Arial" panose="020B0604020202020204" pitchFamily="34" charset="0"/>
                          <a:cs typeface="Arial" panose="020B0604020202020204" pitchFamily="34" charset="0"/>
                        </a:rPr>
                        <a:t>, Mihai </a:t>
                      </a:r>
                      <a:r>
                        <a:rPr lang="en-US" sz="1600" dirty="0" err="1">
                          <a:effectLst/>
                          <a:latin typeface="Arial" panose="020B0604020202020204" pitchFamily="34" charset="0"/>
                          <a:cs typeface="Arial" panose="020B0604020202020204" pitchFamily="34" charset="0"/>
                        </a:rPr>
                        <a:t>Roşcovan</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Editura</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MultiArt-SV</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SRL</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Chișinău</a:t>
                      </a:r>
                      <a:r>
                        <a:rPr lang="en-US" sz="1600" dirty="0">
                          <a:effectLst/>
                          <a:latin typeface="Arial" panose="020B0604020202020204" pitchFamily="34" charset="0"/>
                          <a:cs typeface="Arial" panose="020B0604020202020204" pitchFamily="34" charset="0"/>
                        </a:rPr>
                        <a:t>, 2010. </a:t>
                      </a:r>
                      <a:endParaRPr lang="ru-RU" sz="1200" dirty="0">
                        <a:effectLst/>
                        <a:latin typeface="Arial" panose="020B0604020202020204" pitchFamily="34" charset="0"/>
                        <a:cs typeface="Arial" panose="020B0604020202020204" pitchFamily="34" charset="0"/>
                      </a:endParaRPr>
                    </a:p>
                    <a:p>
                      <a:pPr marL="342900" lvl="0" indent="-342900">
                        <a:lnSpc>
                          <a:spcPct val="100000"/>
                        </a:lnSpc>
                        <a:spcBef>
                          <a:spcPts val="400"/>
                        </a:spcBef>
                        <a:spcAft>
                          <a:spcPts val="0"/>
                        </a:spcAft>
                        <a:buFont typeface="+mj-lt"/>
                        <a:buAutoNum type="arabicPeriod"/>
                      </a:pPr>
                      <a:r>
                        <a:rPr lang="en-US" sz="1600" dirty="0" err="1">
                          <a:effectLst/>
                          <a:latin typeface="Arial" panose="020B0604020202020204" pitchFamily="34" charset="0"/>
                          <a:cs typeface="Arial" panose="020B0604020202020204" pitchFamily="34" charset="0"/>
                        </a:rPr>
                        <a:t>Gorobievschi</a:t>
                      </a:r>
                      <a:r>
                        <a:rPr lang="en-US" sz="1600" dirty="0">
                          <a:effectLst/>
                          <a:latin typeface="Arial" panose="020B0604020202020204" pitchFamily="34" charset="0"/>
                          <a:cs typeface="Arial" panose="020B0604020202020204" pitchFamily="34" charset="0"/>
                        </a:rPr>
                        <a:t> Svetlana. Cum </a:t>
                      </a:r>
                      <a:r>
                        <a:rPr lang="en-US" sz="1600" dirty="0" err="1">
                          <a:effectLst/>
                          <a:latin typeface="Arial" panose="020B0604020202020204" pitchFamily="34" charset="0"/>
                          <a:cs typeface="Arial" panose="020B0604020202020204" pitchFamily="34" charset="0"/>
                        </a:rPr>
                        <a:t>sa</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reusim</a:t>
                      </a:r>
                      <a:r>
                        <a:rPr lang="en-US" sz="1600" dirty="0">
                          <a:effectLst/>
                          <a:latin typeface="Arial" panose="020B0604020202020204" pitchFamily="34" charset="0"/>
                          <a:cs typeface="Arial" panose="020B0604020202020204" pitchFamily="34" charset="0"/>
                        </a:rPr>
                        <a:t> in </a:t>
                      </a:r>
                      <a:r>
                        <a:rPr lang="en-US" sz="1600" dirty="0" err="1">
                          <a:effectLst/>
                          <a:latin typeface="Arial" panose="020B0604020202020204" pitchFamily="34" charset="0"/>
                          <a:cs typeface="Arial" panose="020B0604020202020204" pitchFamily="34" charset="0"/>
                        </a:rPr>
                        <a:t>afaceri</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Ghid</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didactico-practic</a:t>
                      </a:r>
                      <a:r>
                        <a:rPr lang="en-US" sz="1600" dirty="0">
                          <a:effectLst/>
                          <a:latin typeface="Arial" panose="020B0604020202020204" pitchFamily="34" charset="0"/>
                          <a:cs typeface="Arial" panose="020B0604020202020204" pitchFamily="34" charset="0"/>
                        </a:rPr>
                        <a:t>, Chisinau: </a:t>
                      </a:r>
                      <a:r>
                        <a:rPr lang="en-US" sz="1600" dirty="0" err="1">
                          <a:effectLst/>
                          <a:latin typeface="Arial" panose="020B0604020202020204" pitchFamily="34" charset="0"/>
                          <a:cs typeface="Arial" panose="020B0604020202020204" pitchFamily="34" charset="0"/>
                        </a:rPr>
                        <a:t>Pontos</a:t>
                      </a:r>
                      <a:r>
                        <a:rPr lang="en-US" sz="1600" dirty="0">
                          <a:effectLst/>
                          <a:latin typeface="Arial" panose="020B0604020202020204" pitchFamily="34" charset="0"/>
                          <a:cs typeface="Arial" panose="020B0604020202020204" pitchFamily="34" charset="0"/>
                        </a:rPr>
                        <a:t>, 2008</a:t>
                      </a:r>
                      <a:endParaRPr lang="ru-RU" sz="1200" dirty="0">
                        <a:effectLst/>
                        <a:latin typeface="Arial" panose="020B0604020202020204" pitchFamily="34" charset="0"/>
                        <a:cs typeface="Arial" panose="020B0604020202020204" pitchFamily="34" charset="0"/>
                      </a:endParaRPr>
                    </a:p>
                    <a:p>
                      <a:pPr marL="342900" lvl="0" indent="-342900">
                        <a:lnSpc>
                          <a:spcPct val="100000"/>
                        </a:lnSpc>
                        <a:spcBef>
                          <a:spcPts val="400"/>
                        </a:spcBef>
                        <a:spcAft>
                          <a:spcPts val="0"/>
                        </a:spcAft>
                        <a:buFont typeface="+mj-lt"/>
                        <a:buAutoNum type="arabicPeriod"/>
                      </a:pPr>
                      <a:r>
                        <a:rPr lang="en-US" sz="1600" dirty="0">
                          <a:effectLst/>
                          <a:latin typeface="Arial" panose="020B0604020202020204" pitchFamily="34" charset="0"/>
                          <a:cs typeface="Arial" panose="020B0604020202020204" pitchFamily="34" charset="0"/>
                        </a:rPr>
                        <a:t>Mathis R., </a:t>
                      </a:r>
                      <a:r>
                        <a:rPr lang="en-US" sz="1600" dirty="0" err="1">
                          <a:effectLst/>
                          <a:latin typeface="Arial" panose="020B0604020202020204" pitchFamily="34" charset="0"/>
                          <a:cs typeface="Arial" panose="020B0604020202020204" pitchFamily="34" charset="0"/>
                        </a:rPr>
                        <a:t>Nica</a:t>
                      </a:r>
                      <a:r>
                        <a:rPr lang="en-US" sz="1600" dirty="0">
                          <a:effectLst/>
                          <a:latin typeface="Arial" panose="020B0604020202020204" pitchFamily="34" charset="0"/>
                          <a:cs typeface="Arial" panose="020B0604020202020204" pitchFamily="34" charset="0"/>
                        </a:rPr>
                        <a:t> P., </a:t>
                      </a:r>
                      <a:r>
                        <a:rPr lang="en-US" sz="1600" dirty="0" err="1">
                          <a:effectLst/>
                          <a:latin typeface="Arial" panose="020B0604020202020204" pitchFamily="34" charset="0"/>
                          <a:cs typeface="Arial" panose="020B0604020202020204" pitchFamily="34" charset="0"/>
                        </a:rPr>
                        <a:t>Rusu</a:t>
                      </a:r>
                      <a:r>
                        <a:rPr lang="en-US" sz="1600" dirty="0">
                          <a:effectLst/>
                          <a:latin typeface="Arial" panose="020B0604020202020204" pitchFamily="34" charset="0"/>
                          <a:cs typeface="Arial" panose="020B0604020202020204" pitchFamily="34" charset="0"/>
                        </a:rPr>
                        <a:t> C. </a:t>
                      </a:r>
                      <a:r>
                        <a:rPr lang="en-US" sz="1600" dirty="0" err="1">
                          <a:effectLst/>
                          <a:latin typeface="Arial" panose="020B0604020202020204" pitchFamily="34" charset="0"/>
                          <a:cs typeface="Arial" panose="020B0604020202020204" pitchFamily="34" charset="0"/>
                        </a:rPr>
                        <a:t>Managementul</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resurselor</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umane</a:t>
                      </a:r>
                      <a:r>
                        <a:rPr lang="en-US" sz="1600" dirty="0">
                          <a:effectLst/>
                          <a:latin typeface="Arial" panose="020B0604020202020204" pitchFamily="34" charset="0"/>
                          <a:cs typeface="Arial" panose="020B0604020202020204" pitchFamily="34" charset="0"/>
                        </a:rPr>
                        <a:t>. – </a:t>
                      </a:r>
                      <a:r>
                        <a:rPr lang="en-US" sz="1600" dirty="0" err="1">
                          <a:effectLst/>
                          <a:latin typeface="Arial" panose="020B0604020202020204" pitchFamily="34" charset="0"/>
                          <a:cs typeface="Arial" panose="020B0604020202020204" pitchFamily="34" charset="0"/>
                        </a:rPr>
                        <a:t>Bucureşti</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Economică</a:t>
                      </a:r>
                      <a:r>
                        <a:rPr lang="en-US" sz="1600" dirty="0">
                          <a:effectLst/>
                          <a:latin typeface="Arial" panose="020B0604020202020204" pitchFamily="34" charset="0"/>
                          <a:cs typeface="Arial" panose="020B0604020202020204" pitchFamily="34" charset="0"/>
                        </a:rPr>
                        <a:t>, 1997.</a:t>
                      </a:r>
                      <a:endParaRPr lang="ru-RU" sz="1200" dirty="0">
                        <a:effectLst/>
                        <a:latin typeface="Arial" panose="020B0604020202020204" pitchFamily="34" charset="0"/>
                        <a:cs typeface="Arial" panose="020B0604020202020204" pitchFamily="34" charset="0"/>
                      </a:endParaRPr>
                    </a:p>
                    <a:p>
                      <a:pPr marL="342900" lvl="0" indent="-342900">
                        <a:lnSpc>
                          <a:spcPct val="100000"/>
                        </a:lnSpc>
                        <a:spcBef>
                          <a:spcPts val="400"/>
                        </a:spcBef>
                        <a:spcAft>
                          <a:spcPts val="0"/>
                        </a:spcAft>
                        <a:buFont typeface="+mj-lt"/>
                        <a:buAutoNum type="arabicPeriod"/>
                      </a:pPr>
                      <a:r>
                        <a:rPr lang="en-US" sz="1600" dirty="0" err="1">
                          <a:effectLst/>
                          <a:latin typeface="Arial" panose="020B0604020202020204" pitchFamily="34" charset="0"/>
                          <a:cs typeface="Arial" panose="020B0604020202020204" pitchFamily="34" charset="0"/>
                        </a:rPr>
                        <a:t>Nicolescu</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Ov</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Managementul</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întreprinderilor</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mici</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şi</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mijlocii</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Bucureşti</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Editura</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Economica</a:t>
                      </a:r>
                      <a:r>
                        <a:rPr lang="en-US" sz="1600" dirty="0">
                          <a:effectLst/>
                          <a:latin typeface="Arial" panose="020B0604020202020204" pitchFamily="34" charset="0"/>
                          <a:cs typeface="Arial" panose="020B0604020202020204" pitchFamily="34" charset="0"/>
                        </a:rPr>
                        <a:t>, 2001</a:t>
                      </a:r>
                      <a:endParaRPr lang="ru-RU" sz="1200" dirty="0">
                        <a:effectLst/>
                        <a:latin typeface="Arial" panose="020B0604020202020204" pitchFamily="34" charset="0"/>
                        <a:cs typeface="Arial" panose="020B0604020202020204" pitchFamily="34" charset="0"/>
                      </a:endParaRPr>
                    </a:p>
                    <a:p>
                      <a:pPr marL="342900" lvl="0" indent="-342900">
                        <a:lnSpc>
                          <a:spcPct val="100000"/>
                        </a:lnSpc>
                        <a:spcBef>
                          <a:spcPts val="400"/>
                        </a:spcBef>
                        <a:spcAft>
                          <a:spcPts val="0"/>
                        </a:spcAft>
                        <a:buFont typeface="+mj-lt"/>
                        <a:buAutoNum type="arabicPeriod"/>
                      </a:pPr>
                      <a:r>
                        <a:rPr lang="fr-FR" sz="1600" dirty="0">
                          <a:effectLst/>
                          <a:latin typeface="Arial" panose="020B0604020202020204" pitchFamily="34" charset="0"/>
                          <a:cs typeface="Arial" panose="020B0604020202020204" pitchFamily="34" charset="0"/>
                        </a:rPr>
                        <a:t>Palega V. Vânzarea-cumpărarea întreprinderii ca un complex patrimonial, http://www.mdi.gov.md/img/cis/CIS-20-06-2006-md.doc</a:t>
                      </a:r>
                      <a:endParaRPr lang="ru-RU" sz="1200" dirty="0">
                        <a:effectLst/>
                        <a:latin typeface="Arial" panose="020B0604020202020204" pitchFamily="34" charset="0"/>
                        <a:cs typeface="Arial" panose="020B0604020202020204" pitchFamily="34" charset="0"/>
                      </a:endParaRPr>
                    </a:p>
                    <a:p>
                      <a:pPr marL="342900" lvl="0" indent="-342900">
                        <a:lnSpc>
                          <a:spcPct val="100000"/>
                        </a:lnSpc>
                        <a:spcBef>
                          <a:spcPts val="400"/>
                        </a:spcBef>
                        <a:spcAft>
                          <a:spcPts val="0"/>
                        </a:spcAft>
                        <a:buFont typeface="+mj-lt"/>
                        <a:buAutoNum type="arabicPeriod"/>
                      </a:pPr>
                      <a:r>
                        <a:rPr lang="fr-FR" sz="1600" dirty="0">
                          <a:effectLst/>
                          <a:latin typeface="Arial" panose="020B0604020202020204" pitchFamily="34" charset="0"/>
                          <a:cs typeface="Arial" panose="020B0604020202020204" pitchFamily="34" charset="0"/>
                        </a:rPr>
                        <a:t>Popescu D. Procesul decizional în întreprinderile mici şi mijlocii, Bucureşti: Editura Economică, 2001, p. 81 -84</a:t>
                      </a:r>
                      <a:endParaRPr lang="ru-RU" sz="1200" dirty="0">
                        <a:effectLst/>
                        <a:latin typeface="Arial" panose="020B0604020202020204" pitchFamily="34" charset="0"/>
                        <a:cs typeface="Arial" panose="020B0604020202020204" pitchFamily="34" charset="0"/>
                      </a:endParaRPr>
                    </a:p>
                    <a:p>
                      <a:pPr marL="342900" lvl="0" indent="-342900">
                        <a:lnSpc>
                          <a:spcPct val="100000"/>
                        </a:lnSpc>
                        <a:spcBef>
                          <a:spcPts val="400"/>
                        </a:spcBef>
                        <a:spcAft>
                          <a:spcPts val="0"/>
                        </a:spcAft>
                        <a:buFont typeface="+mj-lt"/>
                        <a:buAutoNum type="arabicPeriod"/>
                      </a:pPr>
                      <a:r>
                        <a:rPr lang="fr-FR" sz="1600" dirty="0">
                          <a:effectLst/>
                          <a:latin typeface="Arial" panose="020B0604020202020204" pitchFamily="34" charset="0"/>
                          <a:cs typeface="Arial" panose="020B0604020202020204" pitchFamily="34" charset="0"/>
                        </a:rPr>
                        <a:t>Roşcovan M., Golovko V.,... Franchising: tehnică de afaceri şi oportunităţi pentru întreprinzători, Chişinău: Proiectul Bizpro, 2002</a:t>
                      </a:r>
                      <a:endParaRPr lang="ru-RU" sz="1200" dirty="0">
                        <a:effectLst/>
                        <a:latin typeface="Arial" panose="020B0604020202020204" pitchFamily="34" charset="0"/>
                        <a:cs typeface="Arial" panose="020B0604020202020204" pitchFamily="34" charset="0"/>
                      </a:endParaRPr>
                    </a:p>
                    <a:p>
                      <a:pPr marL="342900" lvl="0" indent="-342900">
                        <a:lnSpc>
                          <a:spcPct val="100000"/>
                        </a:lnSpc>
                        <a:spcBef>
                          <a:spcPts val="400"/>
                        </a:spcBef>
                        <a:spcAft>
                          <a:spcPts val="0"/>
                        </a:spcAft>
                        <a:buFont typeface="+mj-lt"/>
                        <a:buAutoNum type="arabicPeriod"/>
                      </a:pPr>
                      <a:r>
                        <a:rPr lang="fr-FR" sz="1600" dirty="0">
                          <a:effectLst/>
                          <a:latin typeface="Arial" panose="020B0604020202020204" pitchFamily="34" charset="0"/>
                          <a:cs typeface="Arial" panose="020B0604020202020204" pitchFamily="34" charset="0"/>
                        </a:rPr>
                        <a:t>Solcan A. Bazele antreprenoriatului: Iniţierea unei afaceri mici, Chişinău, 2006</a:t>
                      </a:r>
                      <a:endParaRPr lang="ru-RU" sz="1200" dirty="0">
                        <a:solidFill>
                          <a:srgbClr val="191919"/>
                        </a:solidFill>
                        <a:effectLst/>
                        <a:latin typeface="Arial" panose="020B0604020202020204" pitchFamily="34" charset="0"/>
                        <a:ea typeface="Times New Roman" panose="02020603050405020304" pitchFamily="18" charset="0"/>
                        <a:cs typeface="Arial" panose="020B0604020202020204" pitchFamily="34" charset="0"/>
                      </a:endParaRPr>
                    </a:p>
                  </a:txBody>
                  <a:tcPr marL="66044" marR="66044"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072525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extLst>
              <p:ext uri="{D42A27DB-BD31-4B8C-83A1-F6EECF244321}">
                <p14:modId xmlns:p14="http://schemas.microsoft.com/office/powerpoint/2010/main" val="2706460296"/>
              </p:ext>
            </p:extLst>
          </p:nvPr>
        </p:nvGraphicFramePr>
        <p:xfrm>
          <a:off x="877824" y="2221994"/>
          <a:ext cx="9390888" cy="3614926"/>
        </p:xfrm>
        <a:graphic>
          <a:graphicData uri="http://schemas.openxmlformats.org/drawingml/2006/table">
            <a:tbl>
              <a:tblPr/>
              <a:tblGrid>
                <a:gridCol w="7609218">
                  <a:extLst>
                    <a:ext uri="{9D8B030D-6E8A-4147-A177-3AD203B41FA5}">
                      <a16:colId xmlns:a16="http://schemas.microsoft.com/office/drawing/2014/main" val="1442192665"/>
                    </a:ext>
                  </a:extLst>
                </a:gridCol>
                <a:gridCol w="1781670">
                  <a:extLst>
                    <a:ext uri="{9D8B030D-6E8A-4147-A177-3AD203B41FA5}">
                      <a16:colId xmlns:a16="http://schemas.microsoft.com/office/drawing/2014/main" val="919328077"/>
                    </a:ext>
                  </a:extLst>
                </a:gridCol>
              </a:tblGrid>
              <a:tr h="386713">
                <a:tc>
                  <a:txBody>
                    <a:bodyPr/>
                    <a:lstStyle/>
                    <a:p>
                      <a:pPr algn="l" fontAlgn="base"/>
                      <a:r>
                        <a:rPr lang="ro-MD" b="1" dirty="0">
                          <a:effectLst/>
                          <a:latin typeface="inherit"/>
                        </a:rPr>
                        <a:t>J00 INFORMATII SI COMUNICATII</a:t>
                      </a:r>
                    </a:p>
                  </a:txBody>
                  <a:tcPr marL="38100" marR="38100" marT="38100" marB="38100" anchor="ctr">
                    <a:lnL w="7620" cap="flat" cmpd="sng" algn="ctr">
                      <a:solidFill>
                        <a:srgbClr val="A9A9A9"/>
                      </a:solidFill>
                      <a:prstDash val="solid"/>
                      <a:round/>
                      <a:headEnd type="none" w="med" len="med"/>
                      <a:tailEnd type="none" w="med" len="med"/>
                    </a:lnL>
                    <a:lnR w="7620" cap="flat" cmpd="sng" algn="ctr">
                      <a:solidFill>
                        <a:srgbClr val="A9A9A9"/>
                      </a:solidFill>
                      <a:prstDash val="solid"/>
                      <a:round/>
                      <a:headEnd type="none" w="med" len="med"/>
                      <a:tailEnd type="none" w="med" len="med"/>
                    </a:lnR>
                    <a:lnT w="7620" cap="flat" cmpd="sng" algn="ctr">
                      <a:solidFill>
                        <a:srgbClr val="A9A9A9"/>
                      </a:solidFill>
                      <a:prstDash val="solid"/>
                      <a:round/>
                      <a:headEnd type="none" w="med" len="med"/>
                      <a:tailEnd type="none" w="med" len="med"/>
                    </a:lnT>
                    <a:lnB w="7620" cap="flat" cmpd="sng" algn="ctr">
                      <a:solidFill>
                        <a:srgbClr val="A9A9A9"/>
                      </a:solidFill>
                      <a:prstDash val="solid"/>
                      <a:round/>
                      <a:headEnd type="none" w="med" len="med"/>
                      <a:tailEnd type="none" w="med" len="med"/>
                    </a:lnB>
                    <a:solidFill>
                      <a:srgbClr val="E1E1E1"/>
                    </a:solidFill>
                  </a:tcPr>
                </a:tc>
                <a:tc>
                  <a:txBody>
                    <a:bodyPr/>
                    <a:lstStyle/>
                    <a:p>
                      <a:pPr algn="ctr" fontAlgn="base"/>
                      <a:r>
                        <a:rPr lang="ru-RU" b="1" dirty="0">
                          <a:solidFill>
                            <a:srgbClr val="000000"/>
                          </a:solidFill>
                          <a:effectLst/>
                          <a:latin typeface="inherit"/>
                        </a:rPr>
                        <a:t>2 </a:t>
                      </a:r>
                      <a:r>
                        <a:rPr lang="ro-RO" b="1" dirty="0" smtClean="0">
                          <a:solidFill>
                            <a:srgbClr val="000000"/>
                          </a:solidFill>
                          <a:effectLst/>
                          <a:latin typeface="inherit"/>
                        </a:rPr>
                        <a:t>888</a:t>
                      </a:r>
                      <a:endParaRPr lang="ru-RU" b="1" dirty="0">
                        <a:solidFill>
                          <a:srgbClr val="000000"/>
                        </a:solidFill>
                        <a:effectLst/>
                        <a:latin typeface="inherit"/>
                      </a:endParaRPr>
                    </a:p>
                  </a:txBody>
                  <a:tcPr marL="38100" marR="38100" marT="38100" marB="38100" anchor="ctr">
                    <a:lnL w="7620" cap="flat" cmpd="sng" algn="ctr">
                      <a:solidFill>
                        <a:srgbClr val="A9A9A9"/>
                      </a:solidFill>
                      <a:prstDash val="solid"/>
                      <a:round/>
                      <a:headEnd type="none" w="med" len="med"/>
                      <a:tailEnd type="none" w="med" len="med"/>
                    </a:lnL>
                    <a:lnR w="7620" cap="flat" cmpd="sng" algn="ctr">
                      <a:solidFill>
                        <a:srgbClr val="A9A9A9"/>
                      </a:solidFill>
                      <a:prstDash val="solid"/>
                      <a:round/>
                      <a:headEnd type="none" w="med" len="med"/>
                      <a:tailEnd type="none" w="med" len="med"/>
                    </a:lnR>
                    <a:lnT w="7620" cap="flat" cmpd="sng" algn="ctr">
                      <a:solidFill>
                        <a:srgbClr val="A9A9A9"/>
                      </a:solidFill>
                      <a:prstDash val="solid"/>
                      <a:round/>
                      <a:headEnd type="none" w="med" len="med"/>
                      <a:tailEnd type="none" w="med" len="med"/>
                    </a:lnT>
                    <a:lnB w="7620" cap="flat" cmpd="sng" algn="ctr">
                      <a:solidFill>
                        <a:srgbClr val="A9A9A9"/>
                      </a:solidFill>
                      <a:prstDash val="solid"/>
                      <a:round/>
                      <a:headEnd type="none" w="med" len="med"/>
                      <a:tailEnd type="none" w="med" len="med"/>
                    </a:lnB>
                    <a:solidFill>
                      <a:srgbClr val="FFFFFF"/>
                    </a:solidFill>
                  </a:tcPr>
                </a:tc>
                <a:extLst>
                  <a:ext uri="{0D108BD9-81ED-4DB2-BD59-A6C34878D82A}">
                    <a16:rowId xmlns:a16="http://schemas.microsoft.com/office/drawing/2014/main" val="933231624"/>
                  </a:ext>
                </a:extLst>
              </a:tr>
              <a:tr h="386713">
                <a:tc>
                  <a:txBody>
                    <a:bodyPr/>
                    <a:lstStyle/>
                    <a:p>
                      <a:pPr algn="l" fontAlgn="base"/>
                      <a:r>
                        <a:rPr lang="ro-MD" b="0" dirty="0">
                          <a:effectLst/>
                          <a:latin typeface="inherit"/>
                        </a:rPr>
                        <a:t>J58 Activitati de editare</a:t>
                      </a:r>
                    </a:p>
                  </a:txBody>
                  <a:tcPr marL="38100" marR="38100" marT="38100" marB="38100" anchor="ctr">
                    <a:lnL w="7620" cap="flat" cmpd="sng" algn="ctr">
                      <a:solidFill>
                        <a:srgbClr val="A9A9A9"/>
                      </a:solidFill>
                      <a:prstDash val="solid"/>
                      <a:round/>
                      <a:headEnd type="none" w="med" len="med"/>
                      <a:tailEnd type="none" w="med" len="med"/>
                    </a:lnL>
                    <a:lnR w="7620" cap="flat" cmpd="sng" algn="ctr">
                      <a:solidFill>
                        <a:srgbClr val="A9A9A9"/>
                      </a:solidFill>
                      <a:prstDash val="solid"/>
                      <a:round/>
                      <a:headEnd type="none" w="med" len="med"/>
                      <a:tailEnd type="none" w="med" len="med"/>
                    </a:lnR>
                    <a:lnT w="7620" cap="flat" cmpd="sng" algn="ctr">
                      <a:solidFill>
                        <a:srgbClr val="A9A9A9"/>
                      </a:solidFill>
                      <a:prstDash val="solid"/>
                      <a:round/>
                      <a:headEnd type="none" w="med" len="med"/>
                      <a:tailEnd type="none" w="med" len="med"/>
                    </a:lnT>
                    <a:lnB w="7620" cap="flat" cmpd="sng" algn="ctr">
                      <a:solidFill>
                        <a:srgbClr val="A9A9A9"/>
                      </a:solidFill>
                      <a:prstDash val="solid"/>
                      <a:round/>
                      <a:headEnd type="none" w="med" len="med"/>
                      <a:tailEnd type="none" w="med" len="med"/>
                    </a:lnB>
                    <a:solidFill>
                      <a:srgbClr val="E1E1E1"/>
                    </a:solidFill>
                  </a:tcPr>
                </a:tc>
                <a:tc>
                  <a:txBody>
                    <a:bodyPr/>
                    <a:lstStyle/>
                    <a:p>
                      <a:pPr algn="ctr" fontAlgn="base"/>
                      <a:r>
                        <a:rPr lang="ro-RO" b="0" dirty="0" smtClean="0">
                          <a:solidFill>
                            <a:srgbClr val="000000"/>
                          </a:solidFill>
                          <a:effectLst/>
                          <a:latin typeface="inherit"/>
                        </a:rPr>
                        <a:t>425</a:t>
                      </a:r>
                      <a:endParaRPr lang="ru-RU" b="0" dirty="0">
                        <a:solidFill>
                          <a:srgbClr val="000000"/>
                        </a:solidFill>
                        <a:effectLst/>
                        <a:latin typeface="inherit"/>
                      </a:endParaRPr>
                    </a:p>
                  </a:txBody>
                  <a:tcPr marL="38100" marR="38100" marT="38100" marB="38100" anchor="ctr">
                    <a:lnL w="7620" cap="flat" cmpd="sng" algn="ctr">
                      <a:solidFill>
                        <a:srgbClr val="A9A9A9"/>
                      </a:solidFill>
                      <a:prstDash val="solid"/>
                      <a:round/>
                      <a:headEnd type="none" w="med" len="med"/>
                      <a:tailEnd type="none" w="med" len="med"/>
                    </a:lnL>
                    <a:lnR w="7620" cap="flat" cmpd="sng" algn="ctr">
                      <a:solidFill>
                        <a:srgbClr val="A9A9A9"/>
                      </a:solidFill>
                      <a:prstDash val="solid"/>
                      <a:round/>
                      <a:headEnd type="none" w="med" len="med"/>
                      <a:tailEnd type="none" w="med" len="med"/>
                    </a:lnR>
                    <a:lnT w="7620" cap="flat" cmpd="sng" algn="ctr">
                      <a:solidFill>
                        <a:srgbClr val="A9A9A9"/>
                      </a:solidFill>
                      <a:prstDash val="solid"/>
                      <a:round/>
                      <a:headEnd type="none" w="med" len="med"/>
                      <a:tailEnd type="none" w="med" len="med"/>
                    </a:lnT>
                    <a:lnB w="7620" cap="flat" cmpd="sng" algn="ctr">
                      <a:solidFill>
                        <a:srgbClr val="A9A9A9"/>
                      </a:solidFill>
                      <a:prstDash val="solid"/>
                      <a:round/>
                      <a:headEnd type="none" w="med" len="med"/>
                      <a:tailEnd type="none" w="med" len="med"/>
                    </a:lnB>
                    <a:solidFill>
                      <a:srgbClr val="FFFFFF"/>
                    </a:solidFill>
                  </a:tcPr>
                </a:tc>
                <a:extLst>
                  <a:ext uri="{0D108BD9-81ED-4DB2-BD59-A6C34878D82A}">
                    <a16:rowId xmlns:a16="http://schemas.microsoft.com/office/drawing/2014/main" val="4175214181"/>
                  </a:ext>
                </a:extLst>
              </a:tr>
              <a:tr h="992003">
                <a:tc>
                  <a:txBody>
                    <a:bodyPr/>
                    <a:lstStyle/>
                    <a:p>
                      <a:pPr algn="l" fontAlgn="base"/>
                      <a:r>
                        <a:rPr lang="it-IT" b="0">
                          <a:effectLst/>
                          <a:latin typeface="inherit"/>
                        </a:rPr>
                        <a:t>J59 Activitati de productie cinematografica, video si de programe de televiziune; inregistrari audio si activitati de editare muzicala</a:t>
                      </a:r>
                    </a:p>
                  </a:txBody>
                  <a:tcPr marL="38100" marR="38100" marT="38100" marB="38100" anchor="ctr">
                    <a:lnL w="7620" cap="flat" cmpd="sng" algn="ctr">
                      <a:solidFill>
                        <a:srgbClr val="A9A9A9"/>
                      </a:solidFill>
                      <a:prstDash val="solid"/>
                      <a:round/>
                      <a:headEnd type="none" w="med" len="med"/>
                      <a:tailEnd type="none" w="med" len="med"/>
                    </a:lnL>
                    <a:lnR w="7620" cap="flat" cmpd="sng" algn="ctr">
                      <a:solidFill>
                        <a:srgbClr val="A9A9A9"/>
                      </a:solidFill>
                      <a:prstDash val="solid"/>
                      <a:round/>
                      <a:headEnd type="none" w="med" len="med"/>
                      <a:tailEnd type="none" w="med" len="med"/>
                    </a:lnR>
                    <a:lnT w="7620" cap="flat" cmpd="sng" algn="ctr">
                      <a:solidFill>
                        <a:srgbClr val="A9A9A9"/>
                      </a:solidFill>
                      <a:prstDash val="solid"/>
                      <a:round/>
                      <a:headEnd type="none" w="med" len="med"/>
                      <a:tailEnd type="none" w="med" len="med"/>
                    </a:lnT>
                    <a:lnB w="7620" cap="flat" cmpd="sng" algn="ctr">
                      <a:solidFill>
                        <a:srgbClr val="A9A9A9"/>
                      </a:solidFill>
                      <a:prstDash val="solid"/>
                      <a:round/>
                      <a:headEnd type="none" w="med" len="med"/>
                      <a:tailEnd type="none" w="med" len="med"/>
                    </a:lnB>
                    <a:solidFill>
                      <a:srgbClr val="E1E1E1"/>
                    </a:solidFill>
                  </a:tcPr>
                </a:tc>
                <a:tc>
                  <a:txBody>
                    <a:bodyPr/>
                    <a:lstStyle/>
                    <a:p>
                      <a:pPr algn="ctr" fontAlgn="base"/>
                      <a:r>
                        <a:rPr lang="ro-RO" b="0" dirty="0" smtClean="0">
                          <a:solidFill>
                            <a:srgbClr val="000000"/>
                          </a:solidFill>
                          <a:effectLst/>
                          <a:latin typeface="inherit"/>
                        </a:rPr>
                        <a:t>159</a:t>
                      </a:r>
                      <a:endParaRPr lang="ru-RU" b="0" dirty="0">
                        <a:solidFill>
                          <a:srgbClr val="000000"/>
                        </a:solidFill>
                        <a:effectLst/>
                        <a:latin typeface="inherit"/>
                      </a:endParaRPr>
                    </a:p>
                  </a:txBody>
                  <a:tcPr marL="38100" marR="38100" marT="38100" marB="38100" anchor="ctr">
                    <a:lnL w="7620" cap="flat" cmpd="sng" algn="ctr">
                      <a:solidFill>
                        <a:srgbClr val="A9A9A9"/>
                      </a:solidFill>
                      <a:prstDash val="solid"/>
                      <a:round/>
                      <a:headEnd type="none" w="med" len="med"/>
                      <a:tailEnd type="none" w="med" len="med"/>
                    </a:lnL>
                    <a:lnR w="7620" cap="flat" cmpd="sng" algn="ctr">
                      <a:solidFill>
                        <a:srgbClr val="A9A9A9"/>
                      </a:solidFill>
                      <a:prstDash val="solid"/>
                      <a:round/>
                      <a:headEnd type="none" w="med" len="med"/>
                      <a:tailEnd type="none" w="med" len="med"/>
                    </a:lnR>
                    <a:lnT w="7620" cap="flat" cmpd="sng" algn="ctr">
                      <a:solidFill>
                        <a:srgbClr val="A9A9A9"/>
                      </a:solidFill>
                      <a:prstDash val="solid"/>
                      <a:round/>
                      <a:headEnd type="none" w="med" len="med"/>
                      <a:tailEnd type="none" w="med" len="med"/>
                    </a:lnT>
                    <a:lnB w="7620" cap="flat" cmpd="sng" algn="ctr">
                      <a:solidFill>
                        <a:srgbClr val="A9A9A9"/>
                      </a:solidFill>
                      <a:prstDash val="solid"/>
                      <a:round/>
                      <a:headEnd type="none" w="med" len="med"/>
                      <a:tailEnd type="none" w="med" len="med"/>
                    </a:lnB>
                    <a:solidFill>
                      <a:srgbClr val="FFFFFF"/>
                    </a:solidFill>
                  </a:tcPr>
                </a:tc>
                <a:extLst>
                  <a:ext uri="{0D108BD9-81ED-4DB2-BD59-A6C34878D82A}">
                    <a16:rowId xmlns:a16="http://schemas.microsoft.com/office/drawing/2014/main" val="1796856653"/>
                  </a:ext>
                </a:extLst>
              </a:tr>
              <a:tr h="386713">
                <a:tc>
                  <a:txBody>
                    <a:bodyPr/>
                    <a:lstStyle/>
                    <a:p>
                      <a:pPr algn="l" fontAlgn="base"/>
                      <a:r>
                        <a:rPr lang="it-IT" b="0">
                          <a:effectLst/>
                          <a:latin typeface="inherit"/>
                        </a:rPr>
                        <a:t>J60 Activitati de producere si difuzare de programe</a:t>
                      </a:r>
                    </a:p>
                  </a:txBody>
                  <a:tcPr marL="38100" marR="38100" marT="38100" marB="38100" anchor="ctr">
                    <a:lnL w="7620" cap="flat" cmpd="sng" algn="ctr">
                      <a:solidFill>
                        <a:srgbClr val="A9A9A9"/>
                      </a:solidFill>
                      <a:prstDash val="solid"/>
                      <a:round/>
                      <a:headEnd type="none" w="med" len="med"/>
                      <a:tailEnd type="none" w="med" len="med"/>
                    </a:lnL>
                    <a:lnR w="7620" cap="flat" cmpd="sng" algn="ctr">
                      <a:solidFill>
                        <a:srgbClr val="A9A9A9"/>
                      </a:solidFill>
                      <a:prstDash val="solid"/>
                      <a:round/>
                      <a:headEnd type="none" w="med" len="med"/>
                      <a:tailEnd type="none" w="med" len="med"/>
                    </a:lnR>
                    <a:lnT w="7620" cap="flat" cmpd="sng" algn="ctr">
                      <a:solidFill>
                        <a:srgbClr val="A9A9A9"/>
                      </a:solidFill>
                      <a:prstDash val="solid"/>
                      <a:round/>
                      <a:headEnd type="none" w="med" len="med"/>
                      <a:tailEnd type="none" w="med" len="med"/>
                    </a:lnT>
                    <a:lnB w="7620" cap="flat" cmpd="sng" algn="ctr">
                      <a:solidFill>
                        <a:srgbClr val="A9A9A9"/>
                      </a:solidFill>
                      <a:prstDash val="solid"/>
                      <a:round/>
                      <a:headEnd type="none" w="med" len="med"/>
                      <a:tailEnd type="none" w="med" len="med"/>
                    </a:lnB>
                    <a:solidFill>
                      <a:srgbClr val="E1E1E1"/>
                    </a:solidFill>
                  </a:tcPr>
                </a:tc>
                <a:tc>
                  <a:txBody>
                    <a:bodyPr/>
                    <a:lstStyle/>
                    <a:p>
                      <a:pPr algn="ctr" fontAlgn="base"/>
                      <a:r>
                        <a:rPr lang="ru-RU" b="0" dirty="0">
                          <a:solidFill>
                            <a:srgbClr val="000000"/>
                          </a:solidFill>
                          <a:effectLst/>
                          <a:latin typeface="inherit"/>
                        </a:rPr>
                        <a:t>93</a:t>
                      </a:r>
                    </a:p>
                  </a:txBody>
                  <a:tcPr marL="38100" marR="38100" marT="38100" marB="38100" anchor="ctr">
                    <a:lnL w="7620" cap="flat" cmpd="sng" algn="ctr">
                      <a:solidFill>
                        <a:srgbClr val="A9A9A9"/>
                      </a:solidFill>
                      <a:prstDash val="solid"/>
                      <a:round/>
                      <a:headEnd type="none" w="med" len="med"/>
                      <a:tailEnd type="none" w="med" len="med"/>
                    </a:lnL>
                    <a:lnR w="7620" cap="flat" cmpd="sng" algn="ctr">
                      <a:solidFill>
                        <a:srgbClr val="A9A9A9"/>
                      </a:solidFill>
                      <a:prstDash val="solid"/>
                      <a:round/>
                      <a:headEnd type="none" w="med" len="med"/>
                      <a:tailEnd type="none" w="med" len="med"/>
                    </a:lnR>
                    <a:lnT w="7620" cap="flat" cmpd="sng" algn="ctr">
                      <a:solidFill>
                        <a:srgbClr val="A9A9A9"/>
                      </a:solidFill>
                      <a:prstDash val="solid"/>
                      <a:round/>
                      <a:headEnd type="none" w="med" len="med"/>
                      <a:tailEnd type="none" w="med" len="med"/>
                    </a:lnT>
                    <a:lnB w="7620" cap="flat" cmpd="sng" algn="ctr">
                      <a:solidFill>
                        <a:srgbClr val="A9A9A9"/>
                      </a:solidFill>
                      <a:prstDash val="solid"/>
                      <a:round/>
                      <a:headEnd type="none" w="med" len="med"/>
                      <a:tailEnd type="none" w="med" len="med"/>
                    </a:lnB>
                    <a:solidFill>
                      <a:srgbClr val="FFFFFF"/>
                    </a:solidFill>
                  </a:tcPr>
                </a:tc>
                <a:extLst>
                  <a:ext uri="{0D108BD9-81ED-4DB2-BD59-A6C34878D82A}">
                    <a16:rowId xmlns:a16="http://schemas.microsoft.com/office/drawing/2014/main" val="2699403359"/>
                  </a:ext>
                </a:extLst>
              </a:tr>
              <a:tr h="386713">
                <a:tc>
                  <a:txBody>
                    <a:bodyPr/>
                    <a:lstStyle/>
                    <a:p>
                      <a:pPr algn="l" fontAlgn="base"/>
                      <a:r>
                        <a:rPr lang="ro-MD" b="0">
                          <a:effectLst/>
                          <a:latin typeface="inherit"/>
                        </a:rPr>
                        <a:t>J61 Comunicatii electronice</a:t>
                      </a:r>
                    </a:p>
                  </a:txBody>
                  <a:tcPr marL="38100" marR="38100" marT="38100" marB="38100" anchor="ctr">
                    <a:lnL w="7620" cap="flat" cmpd="sng" algn="ctr">
                      <a:solidFill>
                        <a:srgbClr val="A9A9A9"/>
                      </a:solidFill>
                      <a:prstDash val="solid"/>
                      <a:round/>
                      <a:headEnd type="none" w="med" len="med"/>
                      <a:tailEnd type="none" w="med" len="med"/>
                    </a:lnL>
                    <a:lnR w="7620" cap="flat" cmpd="sng" algn="ctr">
                      <a:solidFill>
                        <a:srgbClr val="A9A9A9"/>
                      </a:solidFill>
                      <a:prstDash val="solid"/>
                      <a:round/>
                      <a:headEnd type="none" w="med" len="med"/>
                      <a:tailEnd type="none" w="med" len="med"/>
                    </a:lnR>
                    <a:lnT w="7620" cap="flat" cmpd="sng" algn="ctr">
                      <a:solidFill>
                        <a:srgbClr val="A9A9A9"/>
                      </a:solidFill>
                      <a:prstDash val="solid"/>
                      <a:round/>
                      <a:headEnd type="none" w="med" len="med"/>
                      <a:tailEnd type="none" w="med" len="med"/>
                    </a:lnT>
                    <a:lnB w="7620" cap="flat" cmpd="sng" algn="ctr">
                      <a:solidFill>
                        <a:srgbClr val="A9A9A9"/>
                      </a:solidFill>
                      <a:prstDash val="solid"/>
                      <a:round/>
                      <a:headEnd type="none" w="med" len="med"/>
                      <a:tailEnd type="none" w="med" len="med"/>
                    </a:lnB>
                    <a:solidFill>
                      <a:srgbClr val="E1E1E1"/>
                    </a:solidFill>
                  </a:tcPr>
                </a:tc>
                <a:tc>
                  <a:txBody>
                    <a:bodyPr/>
                    <a:lstStyle/>
                    <a:p>
                      <a:pPr algn="ctr" fontAlgn="base"/>
                      <a:r>
                        <a:rPr lang="ro-RO" b="0" dirty="0" smtClean="0">
                          <a:solidFill>
                            <a:srgbClr val="000000"/>
                          </a:solidFill>
                          <a:effectLst/>
                          <a:latin typeface="inherit"/>
                        </a:rPr>
                        <a:t>290</a:t>
                      </a:r>
                      <a:endParaRPr lang="ru-RU" b="0" dirty="0">
                        <a:solidFill>
                          <a:srgbClr val="000000"/>
                        </a:solidFill>
                        <a:effectLst/>
                        <a:latin typeface="inherit"/>
                      </a:endParaRPr>
                    </a:p>
                  </a:txBody>
                  <a:tcPr marL="38100" marR="38100" marT="38100" marB="38100" anchor="ctr">
                    <a:lnL w="7620" cap="flat" cmpd="sng" algn="ctr">
                      <a:solidFill>
                        <a:srgbClr val="A9A9A9"/>
                      </a:solidFill>
                      <a:prstDash val="solid"/>
                      <a:round/>
                      <a:headEnd type="none" w="med" len="med"/>
                      <a:tailEnd type="none" w="med" len="med"/>
                    </a:lnL>
                    <a:lnR w="7620" cap="flat" cmpd="sng" algn="ctr">
                      <a:solidFill>
                        <a:srgbClr val="A9A9A9"/>
                      </a:solidFill>
                      <a:prstDash val="solid"/>
                      <a:round/>
                      <a:headEnd type="none" w="med" len="med"/>
                      <a:tailEnd type="none" w="med" len="med"/>
                    </a:lnR>
                    <a:lnT w="7620" cap="flat" cmpd="sng" algn="ctr">
                      <a:solidFill>
                        <a:srgbClr val="A9A9A9"/>
                      </a:solidFill>
                      <a:prstDash val="solid"/>
                      <a:round/>
                      <a:headEnd type="none" w="med" len="med"/>
                      <a:tailEnd type="none" w="med" len="med"/>
                    </a:lnT>
                    <a:lnB w="7620" cap="flat" cmpd="sng" algn="ctr">
                      <a:solidFill>
                        <a:srgbClr val="A9A9A9"/>
                      </a:solidFill>
                      <a:prstDash val="solid"/>
                      <a:round/>
                      <a:headEnd type="none" w="med" len="med"/>
                      <a:tailEnd type="none" w="med" len="med"/>
                    </a:lnB>
                    <a:solidFill>
                      <a:srgbClr val="FFFFFF"/>
                    </a:solidFill>
                  </a:tcPr>
                </a:tc>
                <a:extLst>
                  <a:ext uri="{0D108BD9-81ED-4DB2-BD59-A6C34878D82A}">
                    <a16:rowId xmlns:a16="http://schemas.microsoft.com/office/drawing/2014/main" val="4280701413"/>
                  </a:ext>
                </a:extLst>
              </a:tr>
              <a:tr h="689358">
                <a:tc>
                  <a:txBody>
                    <a:bodyPr/>
                    <a:lstStyle/>
                    <a:p>
                      <a:pPr algn="l" fontAlgn="base"/>
                      <a:r>
                        <a:rPr lang="it-IT" b="1" dirty="0">
                          <a:effectLst/>
                          <a:latin typeface="inherit"/>
                        </a:rPr>
                        <a:t>J62 Activitati de servicii in tehnologia informatiei</a:t>
                      </a:r>
                    </a:p>
                  </a:txBody>
                  <a:tcPr marL="38100" marR="38100" marT="38100" marB="38100" anchor="ctr">
                    <a:lnL w="7620" cap="flat" cmpd="sng" algn="ctr">
                      <a:solidFill>
                        <a:srgbClr val="A9A9A9"/>
                      </a:solidFill>
                      <a:prstDash val="solid"/>
                      <a:round/>
                      <a:headEnd type="none" w="med" len="med"/>
                      <a:tailEnd type="none" w="med" len="med"/>
                    </a:lnL>
                    <a:lnR w="7620" cap="flat" cmpd="sng" algn="ctr">
                      <a:solidFill>
                        <a:srgbClr val="A9A9A9"/>
                      </a:solidFill>
                      <a:prstDash val="solid"/>
                      <a:round/>
                      <a:headEnd type="none" w="med" len="med"/>
                      <a:tailEnd type="none" w="med" len="med"/>
                    </a:lnR>
                    <a:lnT w="7620" cap="flat" cmpd="sng" algn="ctr">
                      <a:solidFill>
                        <a:srgbClr val="A9A9A9"/>
                      </a:solidFill>
                      <a:prstDash val="solid"/>
                      <a:round/>
                      <a:headEnd type="none" w="med" len="med"/>
                      <a:tailEnd type="none" w="med" len="med"/>
                    </a:lnT>
                    <a:lnB w="7620" cap="flat" cmpd="sng" algn="ctr">
                      <a:solidFill>
                        <a:srgbClr val="A9A9A9"/>
                      </a:solidFill>
                      <a:prstDash val="solid"/>
                      <a:round/>
                      <a:headEnd type="none" w="med" len="med"/>
                      <a:tailEnd type="none" w="med" len="med"/>
                    </a:lnB>
                    <a:solidFill>
                      <a:srgbClr val="E1E1E1"/>
                    </a:solidFill>
                  </a:tcPr>
                </a:tc>
                <a:tc>
                  <a:txBody>
                    <a:bodyPr/>
                    <a:lstStyle/>
                    <a:p>
                      <a:pPr algn="ctr" fontAlgn="base"/>
                      <a:r>
                        <a:rPr lang="ru-RU" b="1" dirty="0">
                          <a:solidFill>
                            <a:srgbClr val="000000"/>
                          </a:solidFill>
                          <a:effectLst/>
                          <a:latin typeface="inherit"/>
                        </a:rPr>
                        <a:t>1 </a:t>
                      </a:r>
                      <a:r>
                        <a:rPr lang="ro-RO" b="1" dirty="0" smtClean="0">
                          <a:solidFill>
                            <a:srgbClr val="000000"/>
                          </a:solidFill>
                          <a:effectLst/>
                          <a:latin typeface="inherit"/>
                        </a:rPr>
                        <a:t>515</a:t>
                      </a:r>
                      <a:endParaRPr lang="ru-RU" b="1" dirty="0">
                        <a:solidFill>
                          <a:srgbClr val="000000"/>
                        </a:solidFill>
                        <a:effectLst/>
                        <a:latin typeface="inherit"/>
                      </a:endParaRPr>
                    </a:p>
                  </a:txBody>
                  <a:tcPr marL="38100" marR="38100" marT="38100" marB="38100" anchor="ctr">
                    <a:lnL w="7620" cap="flat" cmpd="sng" algn="ctr">
                      <a:solidFill>
                        <a:srgbClr val="A9A9A9"/>
                      </a:solidFill>
                      <a:prstDash val="solid"/>
                      <a:round/>
                      <a:headEnd type="none" w="med" len="med"/>
                      <a:tailEnd type="none" w="med" len="med"/>
                    </a:lnL>
                    <a:lnR w="7620" cap="flat" cmpd="sng" algn="ctr">
                      <a:solidFill>
                        <a:srgbClr val="A9A9A9"/>
                      </a:solidFill>
                      <a:prstDash val="solid"/>
                      <a:round/>
                      <a:headEnd type="none" w="med" len="med"/>
                      <a:tailEnd type="none" w="med" len="med"/>
                    </a:lnR>
                    <a:lnT w="7620" cap="flat" cmpd="sng" algn="ctr">
                      <a:solidFill>
                        <a:srgbClr val="A9A9A9"/>
                      </a:solidFill>
                      <a:prstDash val="solid"/>
                      <a:round/>
                      <a:headEnd type="none" w="med" len="med"/>
                      <a:tailEnd type="none" w="med" len="med"/>
                    </a:lnT>
                    <a:lnB w="7620" cap="flat" cmpd="sng" algn="ctr">
                      <a:solidFill>
                        <a:srgbClr val="A9A9A9"/>
                      </a:solidFill>
                      <a:prstDash val="solid"/>
                      <a:round/>
                      <a:headEnd type="none" w="med" len="med"/>
                      <a:tailEnd type="none" w="med" len="med"/>
                    </a:lnB>
                    <a:solidFill>
                      <a:srgbClr val="FFFFFF"/>
                    </a:solidFill>
                  </a:tcPr>
                </a:tc>
                <a:extLst>
                  <a:ext uri="{0D108BD9-81ED-4DB2-BD59-A6C34878D82A}">
                    <a16:rowId xmlns:a16="http://schemas.microsoft.com/office/drawing/2014/main" val="371332839"/>
                  </a:ext>
                </a:extLst>
              </a:tr>
              <a:tr h="386713">
                <a:tc>
                  <a:txBody>
                    <a:bodyPr/>
                    <a:lstStyle/>
                    <a:p>
                      <a:pPr algn="l" fontAlgn="base"/>
                      <a:r>
                        <a:rPr lang="ro-MD" b="1" dirty="0">
                          <a:effectLst/>
                          <a:latin typeface="inherit"/>
                        </a:rPr>
                        <a:t>J63 Activitati de servicii informatice</a:t>
                      </a:r>
                    </a:p>
                  </a:txBody>
                  <a:tcPr marL="38100" marR="38100" marT="38100" marB="38100" anchor="ctr">
                    <a:lnL w="7620" cap="flat" cmpd="sng" algn="ctr">
                      <a:solidFill>
                        <a:srgbClr val="A9A9A9"/>
                      </a:solidFill>
                      <a:prstDash val="solid"/>
                      <a:round/>
                      <a:headEnd type="none" w="med" len="med"/>
                      <a:tailEnd type="none" w="med" len="med"/>
                    </a:lnL>
                    <a:lnR w="7620" cap="flat" cmpd="sng" algn="ctr">
                      <a:solidFill>
                        <a:srgbClr val="A9A9A9"/>
                      </a:solidFill>
                      <a:prstDash val="solid"/>
                      <a:round/>
                      <a:headEnd type="none" w="med" len="med"/>
                      <a:tailEnd type="none" w="med" len="med"/>
                    </a:lnR>
                    <a:lnT w="7620" cap="flat" cmpd="sng" algn="ctr">
                      <a:solidFill>
                        <a:srgbClr val="A9A9A9"/>
                      </a:solidFill>
                      <a:prstDash val="solid"/>
                      <a:round/>
                      <a:headEnd type="none" w="med" len="med"/>
                      <a:tailEnd type="none" w="med" len="med"/>
                    </a:lnT>
                    <a:lnB w="7620" cap="flat" cmpd="sng" algn="ctr">
                      <a:solidFill>
                        <a:srgbClr val="A9A9A9"/>
                      </a:solidFill>
                      <a:prstDash val="solid"/>
                      <a:round/>
                      <a:headEnd type="none" w="med" len="med"/>
                      <a:tailEnd type="none" w="med" len="med"/>
                    </a:lnB>
                    <a:solidFill>
                      <a:srgbClr val="E1E1E1"/>
                    </a:solidFill>
                  </a:tcPr>
                </a:tc>
                <a:tc>
                  <a:txBody>
                    <a:bodyPr/>
                    <a:lstStyle/>
                    <a:p>
                      <a:pPr algn="ctr" fontAlgn="base"/>
                      <a:r>
                        <a:rPr lang="ro-RO" b="1" dirty="0" smtClean="0">
                          <a:solidFill>
                            <a:srgbClr val="000000"/>
                          </a:solidFill>
                          <a:effectLst/>
                          <a:latin typeface="inherit"/>
                        </a:rPr>
                        <a:t>406</a:t>
                      </a:r>
                      <a:endParaRPr lang="ru-RU" b="1" dirty="0">
                        <a:solidFill>
                          <a:srgbClr val="000000"/>
                        </a:solidFill>
                        <a:effectLst/>
                        <a:latin typeface="inherit"/>
                      </a:endParaRPr>
                    </a:p>
                  </a:txBody>
                  <a:tcPr marL="38100" marR="38100" marT="38100" marB="38100" anchor="ctr">
                    <a:lnL w="7620" cap="flat" cmpd="sng" algn="ctr">
                      <a:solidFill>
                        <a:srgbClr val="A9A9A9"/>
                      </a:solidFill>
                      <a:prstDash val="solid"/>
                      <a:round/>
                      <a:headEnd type="none" w="med" len="med"/>
                      <a:tailEnd type="none" w="med" len="med"/>
                    </a:lnL>
                    <a:lnR w="7620" cap="flat" cmpd="sng" algn="ctr">
                      <a:solidFill>
                        <a:srgbClr val="A9A9A9"/>
                      </a:solidFill>
                      <a:prstDash val="solid"/>
                      <a:round/>
                      <a:headEnd type="none" w="med" len="med"/>
                      <a:tailEnd type="none" w="med" len="med"/>
                    </a:lnR>
                    <a:lnT w="7620" cap="flat" cmpd="sng" algn="ctr">
                      <a:solidFill>
                        <a:srgbClr val="A9A9A9"/>
                      </a:solidFill>
                      <a:prstDash val="solid"/>
                      <a:round/>
                      <a:headEnd type="none" w="med" len="med"/>
                      <a:tailEnd type="none" w="med" len="med"/>
                    </a:lnT>
                    <a:lnB w="7620" cap="flat" cmpd="sng" algn="ctr">
                      <a:solidFill>
                        <a:srgbClr val="A9A9A9"/>
                      </a:solidFill>
                      <a:prstDash val="solid"/>
                      <a:round/>
                      <a:headEnd type="none" w="med" len="med"/>
                      <a:tailEnd type="none" w="med" len="med"/>
                    </a:lnB>
                    <a:solidFill>
                      <a:srgbClr val="FFFFFF"/>
                    </a:solidFill>
                  </a:tcPr>
                </a:tc>
                <a:extLst>
                  <a:ext uri="{0D108BD9-81ED-4DB2-BD59-A6C34878D82A}">
                    <a16:rowId xmlns:a16="http://schemas.microsoft.com/office/drawing/2014/main" val="2156485109"/>
                  </a:ext>
                </a:extLst>
              </a:tr>
            </a:tbl>
          </a:graphicData>
        </a:graphic>
      </p:graphicFrame>
      <p:sp>
        <p:nvSpPr>
          <p:cNvPr id="5" name="Прямоугольник 4"/>
          <p:cNvSpPr/>
          <p:nvPr/>
        </p:nvSpPr>
        <p:spPr>
          <a:xfrm>
            <a:off x="1726692" y="388727"/>
            <a:ext cx="9291828" cy="1200329"/>
          </a:xfrm>
          <a:prstGeom prst="rect">
            <a:avLst/>
          </a:prstGeom>
        </p:spPr>
        <p:txBody>
          <a:bodyPr wrap="square">
            <a:spAutoFit/>
          </a:bodyPr>
          <a:lstStyle/>
          <a:p>
            <a:pPr algn="r">
              <a:lnSpc>
                <a:spcPct val="150000"/>
              </a:lnSpc>
              <a:spcAft>
                <a:spcPts val="0"/>
              </a:spcAft>
            </a:pPr>
            <a:r>
              <a:rPr lang="ro-RO" sz="2400" b="1" i="1" spc="-20" dirty="0" smtClean="0">
                <a:latin typeface="Times New Roman" panose="02020603050405020304" pitchFamily="18" charset="0"/>
                <a:ea typeface="Times New Roman" panose="02020603050405020304" pitchFamily="18" charset="0"/>
                <a:cs typeface="Times New Roman" panose="02020603050405020304" pitchFamily="18" charset="0"/>
              </a:rPr>
              <a:t>Tabelul 3. Numărul agenților economici din Republica Moldova după genul de activitate INFORMAȚII ȘI COMUNICAȚII în anul 2021</a:t>
            </a:r>
            <a:endParaRPr lang="ru-RU" sz="24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07613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28600" y="97135"/>
            <a:ext cx="11785600" cy="461665"/>
          </a:xfrm>
          <a:prstGeom prst="rect">
            <a:avLst/>
          </a:prstGeom>
        </p:spPr>
        <p:txBody>
          <a:bodyPr wrap="square">
            <a:spAutoFit/>
          </a:bodyPr>
          <a:lstStyle/>
          <a:p>
            <a:pPr algn="r">
              <a:spcAft>
                <a:spcPts val="0"/>
              </a:spcAft>
            </a:pPr>
            <a:r>
              <a:rPr lang="ro-RO" sz="2400" b="1" i="1" spc="-20" dirty="0">
                <a:latin typeface="Times New Roman" panose="02020603050405020304" pitchFamily="18" charset="0"/>
                <a:ea typeface="Times New Roman" panose="02020603050405020304" pitchFamily="18" charset="0"/>
                <a:cs typeface="Times New Roman" panose="02020603050405020304" pitchFamily="18" charset="0"/>
              </a:rPr>
              <a:t>Tabelul 4. </a:t>
            </a:r>
            <a:r>
              <a:rPr lang="ro-RO" sz="2400" b="1" i="1" dirty="0">
                <a:latin typeface="Times New Roman" panose="02020603050405020304" pitchFamily="18" charset="0"/>
                <a:ea typeface="Times New Roman" panose="02020603050405020304" pitchFamily="18" charset="0"/>
                <a:cs typeface="Times New Roman" panose="02020603050405020304" pitchFamily="18" charset="0"/>
              </a:rPr>
              <a:t>Principalii </a:t>
            </a:r>
            <a:r>
              <a:rPr lang="ro-RO" sz="2400" b="1" i="1" dirty="0" smtClean="0">
                <a:latin typeface="Times New Roman" panose="02020603050405020304" pitchFamily="18" charset="0"/>
                <a:ea typeface="Times New Roman" panose="02020603050405020304" pitchFamily="18" charset="0"/>
                <a:cs typeface="Times New Roman" panose="02020603050405020304" pitchFamily="18" charset="0"/>
              </a:rPr>
              <a:t>indicat</a:t>
            </a:r>
            <a:r>
              <a:rPr lang="en-US" sz="2400" b="1" i="1" dirty="0" smtClean="0">
                <a:latin typeface="Times New Roman" panose="02020603050405020304" pitchFamily="18" charset="0"/>
                <a:ea typeface="Times New Roman" panose="02020603050405020304" pitchFamily="18" charset="0"/>
                <a:cs typeface="Times New Roman" panose="02020603050405020304" pitchFamily="18" charset="0"/>
              </a:rPr>
              <a:t>o</a:t>
            </a:r>
            <a:r>
              <a:rPr lang="ro-RO" sz="2400" b="1" i="1" dirty="0" err="1" smtClean="0">
                <a:latin typeface="Times New Roman" panose="02020603050405020304" pitchFamily="18" charset="0"/>
                <a:ea typeface="Times New Roman" panose="02020603050405020304" pitchFamily="18" charset="0"/>
                <a:cs typeface="Times New Roman" panose="02020603050405020304" pitchFamily="18" charset="0"/>
              </a:rPr>
              <a:t>ri</a:t>
            </a:r>
            <a:r>
              <a:rPr lang="ro-RO" sz="2400" b="1" i="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o-RO" sz="2400" b="1" i="1" dirty="0">
                <a:latin typeface="Times New Roman" panose="02020603050405020304" pitchFamily="18" charset="0"/>
                <a:ea typeface="Times New Roman" panose="02020603050405020304" pitchFamily="18" charset="0"/>
                <a:cs typeface="Times New Roman" panose="02020603050405020304" pitchFamily="18" charset="0"/>
              </a:rPr>
              <a:t>ale </a:t>
            </a:r>
            <a:r>
              <a:rPr lang="ro-RO" sz="2400" b="1" i="1" dirty="0" smtClean="0">
                <a:latin typeface="Times New Roman" panose="02020603050405020304" pitchFamily="18" charset="0"/>
                <a:ea typeface="Times New Roman" panose="02020603050405020304" pitchFamily="18" charset="0"/>
                <a:cs typeface="Times New Roman" panose="02020603050405020304" pitchFamily="18" charset="0"/>
              </a:rPr>
              <a:t>ramuri</a:t>
            </a:r>
            <a:r>
              <a:rPr lang="en-US" sz="2400" b="1" i="1" dirty="0" err="1" smtClean="0">
                <a:latin typeface="Times New Roman" panose="02020603050405020304" pitchFamily="18" charset="0"/>
                <a:ea typeface="Times New Roman" panose="02020603050405020304" pitchFamily="18" charset="0"/>
                <a:cs typeface="Times New Roman" panose="02020603050405020304" pitchFamily="18" charset="0"/>
              </a:rPr>
              <a:t>i</a:t>
            </a:r>
            <a:r>
              <a:rPr lang="ro-RO" sz="2400" b="1" i="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o-RO" sz="2400" b="1" i="1" dirty="0">
                <a:latin typeface="Times New Roman" panose="02020603050405020304" pitchFamily="18" charset="0"/>
                <a:ea typeface="Times New Roman" panose="02020603050405020304" pitchFamily="18" charset="0"/>
                <a:cs typeface="Times New Roman" panose="02020603050405020304" pitchFamily="18" charset="0"/>
              </a:rPr>
              <a:t>Informațiilor și comunicațiilor pentru anul </a:t>
            </a:r>
            <a:r>
              <a:rPr lang="ro-RO" sz="2400" b="1" i="1" dirty="0" smtClean="0">
                <a:latin typeface="Times New Roman" panose="02020603050405020304" pitchFamily="18" charset="0"/>
                <a:ea typeface="Times New Roman" panose="02020603050405020304" pitchFamily="18" charset="0"/>
                <a:cs typeface="Times New Roman" panose="02020603050405020304" pitchFamily="18" charset="0"/>
              </a:rPr>
              <a:t>2021</a:t>
            </a:r>
            <a:endParaRPr lang="ru-RU" sz="2400" i="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3" name="Таблица 2"/>
          <p:cNvGraphicFramePr>
            <a:graphicFrameLocks noGrp="1"/>
          </p:cNvGraphicFramePr>
          <p:nvPr>
            <p:extLst>
              <p:ext uri="{D42A27DB-BD31-4B8C-83A1-F6EECF244321}">
                <p14:modId xmlns:p14="http://schemas.microsoft.com/office/powerpoint/2010/main" val="2372030126"/>
              </p:ext>
            </p:extLst>
          </p:nvPr>
        </p:nvGraphicFramePr>
        <p:xfrm>
          <a:off x="127002" y="841247"/>
          <a:ext cx="11887198" cy="5908052"/>
        </p:xfrm>
        <a:graphic>
          <a:graphicData uri="http://schemas.openxmlformats.org/drawingml/2006/table">
            <a:tbl>
              <a:tblPr firstRow="1" firstCol="1" bandRow="1">
                <a:tableStyleId>{5940675A-B579-460E-94D1-54222C63F5DA}</a:tableStyleId>
              </a:tblPr>
              <a:tblGrid>
                <a:gridCol w="4075397">
                  <a:extLst>
                    <a:ext uri="{9D8B030D-6E8A-4147-A177-3AD203B41FA5}">
                      <a16:colId xmlns:a16="http://schemas.microsoft.com/office/drawing/2014/main" val="20000"/>
                    </a:ext>
                  </a:extLst>
                </a:gridCol>
                <a:gridCol w="1703732">
                  <a:extLst>
                    <a:ext uri="{9D8B030D-6E8A-4147-A177-3AD203B41FA5}">
                      <a16:colId xmlns:a16="http://schemas.microsoft.com/office/drawing/2014/main" val="20001"/>
                    </a:ext>
                  </a:extLst>
                </a:gridCol>
                <a:gridCol w="1526703">
                  <a:extLst>
                    <a:ext uri="{9D8B030D-6E8A-4147-A177-3AD203B41FA5}">
                      <a16:colId xmlns:a16="http://schemas.microsoft.com/office/drawing/2014/main" val="20002"/>
                    </a:ext>
                  </a:extLst>
                </a:gridCol>
                <a:gridCol w="1526703">
                  <a:extLst>
                    <a:ext uri="{9D8B030D-6E8A-4147-A177-3AD203B41FA5}">
                      <a16:colId xmlns:a16="http://schemas.microsoft.com/office/drawing/2014/main" val="20003"/>
                    </a:ext>
                  </a:extLst>
                </a:gridCol>
                <a:gridCol w="1526703">
                  <a:extLst>
                    <a:ext uri="{9D8B030D-6E8A-4147-A177-3AD203B41FA5}">
                      <a16:colId xmlns:a16="http://schemas.microsoft.com/office/drawing/2014/main" val="20004"/>
                    </a:ext>
                  </a:extLst>
                </a:gridCol>
                <a:gridCol w="1527960">
                  <a:extLst>
                    <a:ext uri="{9D8B030D-6E8A-4147-A177-3AD203B41FA5}">
                      <a16:colId xmlns:a16="http://schemas.microsoft.com/office/drawing/2014/main" val="20005"/>
                    </a:ext>
                  </a:extLst>
                </a:gridCol>
              </a:tblGrid>
              <a:tr h="1322532">
                <a:tc>
                  <a:txBody>
                    <a:bodyPr/>
                    <a:lstStyle/>
                    <a:p>
                      <a:pPr>
                        <a:lnSpc>
                          <a:spcPct val="100000"/>
                        </a:lnSpc>
                        <a:spcBef>
                          <a:spcPts val="0"/>
                        </a:spcBef>
                        <a:spcAft>
                          <a:spcPts val="0"/>
                        </a:spcAft>
                      </a:pPr>
                      <a:endParaRPr lang="ru-RU" sz="1800" dirty="0">
                        <a:effectLst/>
                        <a:latin typeface="Times New Roman" panose="02020603050405020304" pitchFamily="18" charset="0"/>
                        <a:cs typeface="Times New Roman" panose="02020603050405020304" pitchFamily="18" charset="0"/>
                      </a:endParaRPr>
                    </a:p>
                  </a:txBody>
                  <a:tcPr marL="68580" marR="68580" marT="0" marB="0" anchor="b"/>
                </a:tc>
                <a:tc>
                  <a:txBody>
                    <a:bodyPr/>
                    <a:lstStyle/>
                    <a:p>
                      <a:pPr marL="0" algn="ctr" defTabSz="914400" rtl="0" eaLnBrk="1" fontAlgn="b" latinLnBrk="0" hangingPunct="1">
                        <a:lnSpc>
                          <a:spcPct val="100000"/>
                        </a:lnSpc>
                        <a:spcBef>
                          <a:spcPts val="0"/>
                        </a:spcBef>
                        <a:spcAft>
                          <a:spcPts val="0"/>
                        </a:spcAft>
                      </a:pPr>
                      <a:r>
                        <a:rPr lang="fr-FR" sz="2000" kern="1200" dirty="0">
                          <a:solidFill>
                            <a:schemeClr val="tx1"/>
                          </a:solidFill>
                          <a:effectLst/>
                          <a:latin typeface="Times New Roman" panose="02020603050405020304" pitchFamily="18" charset="0"/>
                          <a:ea typeface="+mn-ea"/>
                          <a:cs typeface="Times New Roman" panose="02020603050405020304" pitchFamily="18" charset="0"/>
                        </a:rPr>
                        <a:t>Numarul de intreprinderi</a:t>
                      </a:r>
                    </a:p>
                  </a:txBody>
                  <a:tcPr marL="9525" marR="9525" marT="9525" marB="0" anchor="ctr"/>
                </a:tc>
                <a:tc>
                  <a:txBody>
                    <a:bodyPr/>
                    <a:lstStyle/>
                    <a:p>
                      <a:pPr marL="0" algn="ctr" defTabSz="914400" rtl="0" eaLnBrk="1" fontAlgn="b" latinLnBrk="0" hangingPunct="1">
                        <a:lnSpc>
                          <a:spcPct val="100000"/>
                        </a:lnSpc>
                        <a:spcBef>
                          <a:spcPts val="0"/>
                        </a:spcBef>
                        <a:spcAft>
                          <a:spcPts val="0"/>
                        </a:spcAft>
                      </a:pPr>
                      <a:r>
                        <a:rPr lang="fr-FR" sz="2000" kern="1200" dirty="0">
                          <a:solidFill>
                            <a:schemeClr val="tx1"/>
                          </a:solidFill>
                          <a:effectLst/>
                          <a:latin typeface="Times New Roman" panose="02020603050405020304" pitchFamily="18" charset="0"/>
                          <a:ea typeface="+mn-ea"/>
                          <a:cs typeface="Times New Roman" panose="02020603050405020304" pitchFamily="18" charset="0"/>
                        </a:rPr>
                        <a:t>Numarul mediu de personal</a:t>
                      </a:r>
                    </a:p>
                  </a:txBody>
                  <a:tcPr marL="9525" marR="9525" marT="9525" marB="0" anchor="ctr"/>
                </a:tc>
                <a:tc>
                  <a:txBody>
                    <a:bodyPr/>
                    <a:lstStyle/>
                    <a:p>
                      <a:pPr marL="0" algn="ctr" defTabSz="914400" rtl="0" eaLnBrk="1" fontAlgn="b" latinLnBrk="0" hangingPunct="1">
                        <a:lnSpc>
                          <a:spcPct val="100000"/>
                        </a:lnSpc>
                        <a:spcBef>
                          <a:spcPts val="0"/>
                        </a:spcBef>
                        <a:spcAft>
                          <a:spcPts val="0"/>
                        </a:spcAft>
                      </a:pPr>
                      <a:r>
                        <a:rPr lang="it-IT" sz="2000" kern="1200" dirty="0">
                          <a:solidFill>
                            <a:schemeClr val="tx1"/>
                          </a:solidFill>
                          <a:effectLst/>
                          <a:latin typeface="Times New Roman" panose="02020603050405020304" pitchFamily="18" charset="0"/>
                          <a:ea typeface="+mn-ea"/>
                          <a:cs typeface="Times New Roman" panose="02020603050405020304" pitchFamily="18" charset="0"/>
                        </a:rPr>
                        <a:t>Venituri din vinzari, milioane lei</a:t>
                      </a:r>
                    </a:p>
                  </a:txBody>
                  <a:tcPr marL="9525" marR="9525" marT="9525" marB="0" anchor="ctr"/>
                </a:tc>
                <a:tc>
                  <a:txBody>
                    <a:bodyPr/>
                    <a:lstStyle/>
                    <a:p>
                      <a:pPr marL="0" algn="ctr" defTabSz="914400" rtl="0" eaLnBrk="1" fontAlgn="b" latinLnBrk="0" hangingPunct="1">
                        <a:lnSpc>
                          <a:spcPct val="100000"/>
                        </a:lnSpc>
                        <a:spcBef>
                          <a:spcPts val="0"/>
                        </a:spcBef>
                        <a:spcAft>
                          <a:spcPts val="0"/>
                        </a:spcAft>
                      </a:pPr>
                      <a:r>
                        <a:rPr lang="fr-FR" sz="2000" kern="1200" dirty="0">
                          <a:solidFill>
                            <a:schemeClr val="tx1"/>
                          </a:solidFill>
                          <a:effectLst/>
                          <a:latin typeface="Times New Roman" panose="02020603050405020304" pitchFamily="18" charset="0"/>
                          <a:ea typeface="+mn-ea"/>
                          <a:cs typeface="Times New Roman" panose="02020603050405020304" pitchFamily="18" charset="0"/>
                        </a:rPr>
                        <a:t>Numarul de intreprinderi care au primit profit</a:t>
                      </a:r>
                    </a:p>
                  </a:txBody>
                  <a:tcPr marL="9525" marR="9525" marT="9525" marB="0" anchor="ctr"/>
                </a:tc>
                <a:tc>
                  <a:txBody>
                    <a:bodyPr/>
                    <a:lstStyle/>
                    <a:p>
                      <a:pPr marL="0" algn="ctr" defTabSz="914400" rtl="0" eaLnBrk="1" fontAlgn="b" latinLnBrk="0" hangingPunct="1">
                        <a:lnSpc>
                          <a:spcPct val="100000"/>
                        </a:lnSpc>
                        <a:spcBef>
                          <a:spcPts val="0"/>
                        </a:spcBef>
                        <a:spcAft>
                          <a:spcPts val="0"/>
                        </a:spcAft>
                      </a:pPr>
                      <a:r>
                        <a:rPr lang="fr-FR" sz="2000" kern="1200" dirty="0">
                          <a:solidFill>
                            <a:schemeClr val="tx1"/>
                          </a:solidFill>
                          <a:effectLst/>
                          <a:latin typeface="Times New Roman" panose="02020603050405020304" pitchFamily="18" charset="0"/>
                          <a:ea typeface="+mn-ea"/>
                          <a:cs typeface="Times New Roman" panose="02020603050405020304" pitchFamily="18" charset="0"/>
                        </a:rPr>
                        <a:t>Numarul de intreprinderi care au suferit pierderi</a:t>
                      </a:r>
                    </a:p>
                  </a:txBody>
                  <a:tcPr marL="9525" marR="9525" marT="9525" marB="0" anchor="ctr"/>
                </a:tc>
                <a:extLst>
                  <a:ext uri="{0D108BD9-81ED-4DB2-BD59-A6C34878D82A}">
                    <a16:rowId xmlns:a16="http://schemas.microsoft.com/office/drawing/2014/main" val="10000"/>
                  </a:ext>
                </a:extLst>
              </a:tr>
              <a:tr h="365316">
                <a:tc>
                  <a:txBody>
                    <a:bodyPr/>
                    <a:lstStyle/>
                    <a:p>
                      <a:pPr algn="l" fontAlgn="base"/>
                      <a:r>
                        <a:rPr lang="ro-MD" b="1" dirty="0">
                          <a:effectLst/>
                          <a:latin typeface="Times New Roman" panose="02020603050405020304" pitchFamily="18" charset="0"/>
                          <a:cs typeface="Times New Roman" panose="02020603050405020304" pitchFamily="18" charset="0"/>
                        </a:rPr>
                        <a:t>TOTAL pe activitati</a:t>
                      </a:r>
                    </a:p>
                  </a:txBody>
                  <a:tcPr marL="38100" marR="38100" marT="38100" marB="38100" anchor="ctr"/>
                </a:tc>
                <a:tc>
                  <a:txBody>
                    <a:bodyPr/>
                    <a:lstStyle/>
                    <a:p>
                      <a:pPr algn="ctr" fontAlgn="base"/>
                      <a:r>
                        <a:rPr lang="ro-RO" b="1" dirty="0" smtClean="0">
                          <a:solidFill>
                            <a:srgbClr val="000000"/>
                          </a:solidFill>
                          <a:effectLst/>
                          <a:latin typeface="Times New Roman" panose="02020603050405020304" pitchFamily="18" charset="0"/>
                          <a:cs typeface="Times New Roman" panose="02020603050405020304" pitchFamily="18" charset="0"/>
                        </a:rPr>
                        <a:t>60305</a:t>
                      </a:r>
                      <a:endParaRPr lang="ru-RU" b="1" dirty="0">
                        <a:solidFill>
                          <a:srgbClr val="000000"/>
                        </a:solidFill>
                        <a:effectLst/>
                        <a:latin typeface="Times New Roman" panose="02020603050405020304" pitchFamily="18" charset="0"/>
                        <a:cs typeface="Times New Roman" panose="02020603050405020304" pitchFamily="18" charset="0"/>
                      </a:endParaRPr>
                    </a:p>
                  </a:txBody>
                  <a:tcPr marL="38100" marR="38100" marT="38100" marB="38100" anchor="ctr"/>
                </a:tc>
                <a:tc>
                  <a:txBody>
                    <a:bodyPr/>
                    <a:lstStyle/>
                    <a:p>
                      <a:pPr algn="ctr" fontAlgn="base"/>
                      <a:r>
                        <a:rPr lang="ro-RO" b="1" dirty="0" smtClean="0">
                          <a:solidFill>
                            <a:srgbClr val="000000"/>
                          </a:solidFill>
                          <a:effectLst/>
                          <a:latin typeface="Times New Roman" panose="02020603050405020304" pitchFamily="18" charset="0"/>
                          <a:cs typeface="Times New Roman" panose="02020603050405020304" pitchFamily="18" charset="0"/>
                        </a:rPr>
                        <a:t>532454</a:t>
                      </a:r>
                      <a:endParaRPr lang="ru-RU" b="1" dirty="0">
                        <a:solidFill>
                          <a:srgbClr val="000000"/>
                        </a:solidFill>
                        <a:effectLst/>
                        <a:latin typeface="Times New Roman" panose="02020603050405020304" pitchFamily="18" charset="0"/>
                        <a:cs typeface="Times New Roman" panose="02020603050405020304" pitchFamily="18" charset="0"/>
                      </a:endParaRPr>
                    </a:p>
                  </a:txBody>
                  <a:tcPr marL="38100" marR="38100" marT="38100" marB="38100" anchor="ctr"/>
                </a:tc>
                <a:tc>
                  <a:txBody>
                    <a:bodyPr/>
                    <a:lstStyle/>
                    <a:p>
                      <a:pPr algn="ctr" fontAlgn="base"/>
                      <a:r>
                        <a:rPr lang="ro-RO" b="1" dirty="0" smtClean="0">
                          <a:solidFill>
                            <a:srgbClr val="000000"/>
                          </a:solidFill>
                          <a:effectLst/>
                          <a:latin typeface="Times New Roman" panose="02020603050405020304" pitchFamily="18" charset="0"/>
                          <a:cs typeface="Times New Roman" panose="02020603050405020304" pitchFamily="18" charset="0"/>
                        </a:rPr>
                        <a:t>488014,15</a:t>
                      </a:r>
                      <a:endParaRPr lang="ru-RU" b="1" dirty="0">
                        <a:solidFill>
                          <a:srgbClr val="000000"/>
                        </a:solidFill>
                        <a:effectLst/>
                        <a:latin typeface="Times New Roman" panose="02020603050405020304" pitchFamily="18" charset="0"/>
                        <a:cs typeface="Times New Roman" panose="02020603050405020304" pitchFamily="18" charset="0"/>
                      </a:endParaRPr>
                    </a:p>
                  </a:txBody>
                  <a:tcPr marL="38100" marR="38100" marT="38100" marB="38100" anchor="ctr"/>
                </a:tc>
                <a:tc>
                  <a:txBody>
                    <a:bodyPr/>
                    <a:lstStyle/>
                    <a:p>
                      <a:pPr algn="ctr" fontAlgn="base"/>
                      <a:r>
                        <a:rPr lang="ro-RO" b="1" dirty="0" smtClean="0">
                          <a:solidFill>
                            <a:srgbClr val="000000"/>
                          </a:solidFill>
                          <a:effectLst/>
                          <a:latin typeface="Times New Roman" panose="02020603050405020304" pitchFamily="18" charset="0"/>
                          <a:cs typeface="Times New Roman" panose="02020603050405020304" pitchFamily="18" charset="0"/>
                        </a:rPr>
                        <a:t>31805</a:t>
                      </a:r>
                      <a:endParaRPr lang="ru-RU" b="1" dirty="0">
                        <a:solidFill>
                          <a:srgbClr val="000000"/>
                        </a:solidFill>
                        <a:effectLst/>
                        <a:latin typeface="Times New Roman" panose="02020603050405020304" pitchFamily="18" charset="0"/>
                        <a:cs typeface="Times New Roman" panose="02020603050405020304" pitchFamily="18" charset="0"/>
                      </a:endParaRPr>
                    </a:p>
                  </a:txBody>
                  <a:tcPr marL="38100" marR="38100" marT="38100" marB="38100" anchor="ctr"/>
                </a:tc>
                <a:tc>
                  <a:txBody>
                    <a:bodyPr/>
                    <a:lstStyle/>
                    <a:p>
                      <a:pPr algn="ctr" fontAlgn="base"/>
                      <a:r>
                        <a:rPr lang="ro-RO" b="1" dirty="0" smtClean="0">
                          <a:solidFill>
                            <a:srgbClr val="000000"/>
                          </a:solidFill>
                          <a:effectLst/>
                          <a:latin typeface="Times New Roman" panose="02020603050405020304" pitchFamily="18" charset="0"/>
                          <a:cs typeface="Times New Roman" panose="02020603050405020304" pitchFamily="18" charset="0"/>
                        </a:rPr>
                        <a:t>21486</a:t>
                      </a:r>
                      <a:endParaRPr lang="ru-RU" b="1" dirty="0">
                        <a:solidFill>
                          <a:srgbClr val="000000"/>
                        </a:solidFill>
                        <a:effectLst/>
                        <a:latin typeface="Times New Roman" panose="02020603050405020304" pitchFamily="18" charset="0"/>
                        <a:cs typeface="Times New Roman" panose="02020603050405020304" pitchFamily="18" charset="0"/>
                      </a:endParaRPr>
                    </a:p>
                  </a:txBody>
                  <a:tcPr marL="38100" marR="38100" marT="38100" marB="38100" anchor="ctr"/>
                </a:tc>
                <a:extLst>
                  <a:ext uri="{0D108BD9-81ED-4DB2-BD59-A6C34878D82A}">
                    <a16:rowId xmlns:a16="http://schemas.microsoft.com/office/drawing/2014/main" val="10001"/>
                  </a:ext>
                </a:extLst>
              </a:tr>
              <a:tr h="447216">
                <a:tc>
                  <a:txBody>
                    <a:bodyPr/>
                    <a:lstStyle/>
                    <a:p>
                      <a:pPr algn="l" fontAlgn="base"/>
                      <a:r>
                        <a:rPr lang="ro-MD" b="0" dirty="0">
                          <a:effectLst/>
                          <a:latin typeface="Times New Roman" panose="02020603050405020304" pitchFamily="18" charset="0"/>
                          <a:cs typeface="Times New Roman" panose="02020603050405020304" pitchFamily="18" charset="0"/>
                        </a:rPr>
                        <a:t>J00 INFORMATII SI COMUNICATII</a:t>
                      </a:r>
                    </a:p>
                  </a:txBody>
                  <a:tcPr marL="38100" marR="38100" marT="38100" marB="38100" anchor="ctr"/>
                </a:tc>
                <a:tc>
                  <a:txBody>
                    <a:bodyPr/>
                    <a:lstStyle/>
                    <a:p>
                      <a:pPr algn="ctr" fontAlgn="base"/>
                      <a:r>
                        <a:rPr lang="ro-RO" b="0" dirty="0" smtClean="0">
                          <a:solidFill>
                            <a:srgbClr val="000000"/>
                          </a:solidFill>
                          <a:effectLst/>
                          <a:latin typeface="Times New Roman" panose="02020603050405020304" pitchFamily="18" charset="0"/>
                          <a:cs typeface="Times New Roman" panose="02020603050405020304" pitchFamily="18" charset="0"/>
                        </a:rPr>
                        <a:t>2888</a:t>
                      </a:r>
                      <a:endParaRPr lang="ru-RU" b="0" dirty="0">
                        <a:solidFill>
                          <a:srgbClr val="000000"/>
                        </a:solidFill>
                        <a:effectLst/>
                        <a:latin typeface="Times New Roman" panose="02020603050405020304" pitchFamily="18" charset="0"/>
                        <a:cs typeface="Times New Roman" panose="02020603050405020304" pitchFamily="18" charset="0"/>
                      </a:endParaRPr>
                    </a:p>
                  </a:txBody>
                  <a:tcPr marL="38100" marR="38100" marT="38100" marB="38100" anchor="ctr"/>
                </a:tc>
                <a:tc>
                  <a:txBody>
                    <a:bodyPr/>
                    <a:lstStyle/>
                    <a:p>
                      <a:pPr algn="ctr" fontAlgn="base"/>
                      <a:r>
                        <a:rPr lang="ro-RO" b="0" dirty="0" smtClean="0">
                          <a:solidFill>
                            <a:srgbClr val="000000"/>
                          </a:solidFill>
                          <a:effectLst/>
                          <a:latin typeface="Times New Roman" panose="02020603050405020304" pitchFamily="18" charset="0"/>
                          <a:cs typeface="Times New Roman" panose="02020603050405020304" pitchFamily="18" charset="0"/>
                        </a:rPr>
                        <a:t>28543</a:t>
                      </a:r>
                      <a:endParaRPr lang="ru-RU" b="0" dirty="0">
                        <a:solidFill>
                          <a:srgbClr val="000000"/>
                        </a:solidFill>
                        <a:effectLst/>
                        <a:latin typeface="Times New Roman" panose="02020603050405020304" pitchFamily="18" charset="0"/>
                        <a:cs typeface="Times New Roman" panose="02020603050405020304" pitchFamily="18" charset="0"/>
                      </a:endParaRPr>
                    </a:p>
                  </a:txBody>
                  <a:tcPr marL="38100" marR="38100" marT="38100" marB="38100" anchor="ctr"/>
                </a:tc>
                <a:tc>
                  <a:txBody>
                    <a:bodyPr/>
                    <a:lstStyle/>
                    <a:p>
                      <a:pPr algn="ctr" fontAlgn="base"/>
                      <a:r>
                        <a:rPr lang="ro-RO" b="0" dirty="0" smtClean="0">
                          <a:solidFill>
                            <a:srgbClr val="000000"/>
                          </a:solidFill>
                          <a:effectLst/>
                          <a:latin typeface="Times New Roman" panose="02020603050405020304" pitchFamily="18" charset="0"/>
                          <a:cs typeface="Times New Roman" panose="02020603050405020304" pitchFamily="18" charset="0"/>
                        </a:rPr>
                        <a:t>18149,77</a:t>
                      </a:r>
                      <a:endParaRPr lang="ru-RU" b="0" dirty="0">
                        <a:solidFill>
                          <a:srgbClr val="000000"/>
                        </a:solidFill>
                        <a:effectLst/>
                        <a:latin typeface="Times New Roman" panose="02020603050405020304" pitchFamily="18" charset="0"/>
                        <a:cs typeface="Times New Roman" panose="02020603050405020304" pitchFamily="18" charset="0"/>
                      </a:endParaRPr>
                    </a:p>
                  </a:txBody>
                  <a:tcPr marL="38100" marR="38100" marT="38100" marB="38100" anchor="ctr"/>
                </a:tc>
                <a:tc>
                  <a:txBody>
                    <a:bodyPr/>
                    <a:lstStyle/>
                    <a:p>
                      <a:pPr algn="ctr" fontAlgn="base"/>
                      <a:r>
                        <a:rPr lang="ro-RO" b="0" dirty="0" smtClean="0">
                          <a:solidFill>
                            <a:srgbClr val="000000"/>
                          </a:solidFill>
                          <a:effectLst/>
                          <a:latin typeface="Times New Roman" panose="02020603050405020304" pitchFamily="18" charset="0"/>
                          <a:cs typeface="Times New Roman" panose="02020603050405020304" pitchFamily="18" charset="0"/>
                        </a:rPr>
                        <a:t>1770</a:t>
                      </a:r>
                      <a:endParaRPr lang="ru-RU" b="0" dirty="0">
                        <a:solidFill>
                          <a:srgbClr val="000000"/>
                        </a:solidFill>
                        <a:effectLst/>
                        <a:latin typeface="Times New Roman" panose="02020603050405020304" pitchFamily="18" charset="0"/>
                        <a:cs typeface="Times New Roman" panose="02020603050405020304" pitchFamily="18" charset="0"/>
                      </a:endParaRPr>
                    </a:p>
                  </a:txBody>
                  <a:tcPr marL="38100" marR="38100" marT="38100" marB="38100" anchor="ctr"/>
                </a:tc>
                <a:tc>
                  <a:txBody>
                    <a:bodyPr/>
                    <a:lstStyle/>
                    <a:p>
                      <a:pPr algn="ctr" fontAlgn="base"/>
                      <a:r>
                        <a:rPr lang="ro-RO" b="0" dirty="0" smtClean="0">
                          <a:solidFill>
                            <a:srgbClr val="000000"/>
                          </a:solidFill>
                          <a:effectLst/>
                          <a:latin typeface="Times New Roman" panose="02020603050405020304" pitchFamily="18" charset="0"/>
                          <a:cs typeface="Times New Roman" panose="02020603050405020304" pitchFamily="18" charset="0"/>
                        </a:rPr>
                        <a:t>791</a:t>
                      </a:r>
                      <a:endParaRPr lang="ru-RU" b="0" dirty="0">
                        <a:solidFill>
                          <a:srgbClr val="000000"/>
                        </a:solidFill>
                        <a:effectLst/>
                        <a:latin typeface="Times New Roman" panose="02020603050405020304" pitchFamily="18" charset="0"/>
                        <a:cs typeface="Times New Roman" panose="02020603050405020304" pitchFamily="18" charset="0"/>
                      </a:endParaRPr>
                    </a:p>
                  </a:txBody>
                  <a:tcPr marL="38100" marR="38100" marT="38100" marB="38100" anchor="ctr"/>
                </a:tc>
                <a:extLst>
                  <a:ext uri="{0D108BD9-81ED-4DB2-BD59-A6C34878D82A}">
                    <a16:rowId xmlns:a16="http://schemas.microsoft.com/office/drawing/2014/main" val="10002"/>
                  </a:ext>
                </a:extLst>
              </a:tr>
              <a:tr h="365316">
                <a:tc>
                  <a:txBody>
                    <a:bodyPr/>
                    <a:lstStyle/>
                    <a:p>
                      <a:pPr algn="l" fontAlgn="base"/>
                      <a:r>
                        <a:rPr lang="ro-MD" b="0">
                          <a:effectLst/>
                          <a:latin typeface="Times New Roman" panose="02020603050405020304" pitchFamily="18" charset="0"/>
                          <a:cs typeface="Times New Roman" panose="02020603050405020304" pitchFamily="18" charset="0"/>
                        </a:rPr>
                        <a:t>J58 Activitati de editare</a:t>
                      </a:r>
                    </a:p>
                  </a:txBody>
                  <a:tcPr marL="38100" marR="38100" marT="38100" marB="38100" anchor="ctr"/>
                </a:tc>
                <a:tc>
                  <a:txBody>
                    <a:bodyPr/>
                    <a:lstStyle/>
                    <a:p>
                      <a:pPr algn="ctr" fontAlgn="base"/>
                      <a:r>
                        <a:rPr lang="ro-RO" b="0" dirty="0" smtClean="0">
                          <a:solidFill>
                            <a:srgbClr val="000000"/>
                          </a:solidFill>
                          <a:effectLst/>
                          <a:latin typeface="Times New Roman" panose="02020603050405020304" pitchFamily="18" charset="0"/>
                          <a:cs typeface="Times New Roman" panose="02020603050405020304" pitchFamily="18" charset="0"/>
                        </a:rPr>
                        <a:t>425</a:t>
                      </a:r>
                      <a:endParaRPr lang="ru-RU" b="0" dirty="0">
                        <a:solidFill>
                          <a:srgbClr val="000000"/>
                        </a:solidFill>
                        <a:effectLst/>
                        <a:latin typeface="Times New Roman" panose="02020603050405020304" pitchFamily="18" charset="0"/>
                        <a:cs typeface="Times New Roman" panose="02020603050405020304" pitchFamily="18" charset="0"/>
                      </a:endParaRPr>
                    </a:p>
                  </a:txBody>
                  <a:tcPr marL="38100" marR="38100" marT="38100" marB="38100" anchor="ctr"/>
                </a:tc>
                <a:tc>
                  <a:txBody>
                    <a:bodyPr/>
                    <a:lstStyle/>
                    <a:p>
                      <a:pPr algn="ctr" fontAlgn="base"/>
                      <a:r>
                        <a:rPr lang="ro-RO" b="0" dirty="0" smtClean="0">
                          <a:solidFill>
                            <a:srgbClr val="000000"/>
                          </a:solidFill>
                          <a:effectLst/>
                          <a:latin typeface="Times New Roman" panose="02020603050405020304" pitchFamily="18" charset="0"/>
                          <a:cs typeface="Times New Roman" panose="02020603050405020304" pitchFamily="18" charset="0"/>
                        </a:rPr>
                        <a:t>2205</a:t>
                      </a:r>
                      <a:endParaRPr lang="ru-RU" b="0" dirty="0">
                        <a:solidFill>
                          <a:srgbClr val="000000"/>
                        </a:solidFill>
                        <a:effectLst/>
                        <a:latin typeface="Times New Roman" panose="02020603050405020304" pitchFamily="18" charset="0"/>
                        <a:cs typeface="Times New Roman" panose="02020603050405020304" pitchFamily="18" charset="0"/>
                      </a:endParaRPr>
                    </a:p>
                  </a:txBody>
                  <a:tcPr marL="38100" marR="38100" marT="38100" marB="38100" anchor="ctr"/>
                </a:tc>
                <a:tc>
                  <a:txBody>
                    <a:bodyPr/>
                    <a:lstStyle/>
                    <a:p>
                      <a:pPr algn="ctr" fontAlgn="base"/>
                      <a:r>
                        <a:rPr lang="ro-RO" b="0" dirty="0" smtClean="0">
                          <a:solidFill>
                            <a:srgbClr val="000000"/>
                          </a:solidFill>
                          <a:effectLst/>
                          <a:latin typeface="Times New Roman" panose="02020603050405020304" pitchFamily="18" charset="0"/>
                          <a:cs typeface="Times New Roman" panose="02020603050405020304" pitchFamily="18" charset="0"/>
                        </a:rPr>
                        <a:t>881,86</a:t>
                      </a:r>
                      <a:endParaRPr lang="ru-RU" b="0" dirty="0">
                        <a:solidFill>
                          <a:srgbClr val="000000"/>
                        </a:solidFill>
                        <a:effectLst/>
                        <a:latin typeface="Times New Roman" panose="02020603050405020304" pitchFamily="18" charset="0"/>
                        <a:cs typeface="Times New Roman" panose="02020603050405020304" pitchFamily="18" charset="0"/>
                      </a:endParaRPr>
                    </a:p>
                  </a:txBody>
                  <a:tcPr marL="38100" marR="38100" marT="38100" marB="38100" anchor="ctr"/>
                </a:tc>
                <a:tc>
                  <a:txBody>
                    <a:bodyPr/>
                    <a:lstStyle/>
                    <a:p>
                      <a:pPr algn="ctr" fontAlgn="base"/>
                      <a:r>
                        <a:rPr lang="ro-RO" b="0" dirty="0" smtClean="0">
                          <a:solidFill>
                            <a:srgbClr val="000000"/>
                          </a:solidFill>
                          <a:effectLst/>
                          <a:latin typeface="Times New Roman" panose="02020603050405020304" pitchFamily="18" charset="0"/>
                          <a:cs typeface="Times New Roman" panose="02020603050405020304" pitchFamily="18" charset="0"/>
                        </a:rPr>
                        <a:t>209</a:t>
                      </a:r>
                      <a:endParaRPr lang="ru-RU" b="0" dirty="0">
                        <a:solidFill>
                          <a:srgbClr val="000000"/>
                        </a:solidFill>
                        <a:effectLst/>
                        <a:latin typeface="Times New Roman" panose="02020603050405020304" pitchFamily="18" charset="0"/>
                        <a:cs typeface="Times New Roman" panose="02020603050405020304" pitchFamily="18" charset="0"/>
                      </a:endParaRPr>
                    </a:p>
                  </a:txBody>
                  <a:tcPr marL="38100" marR="38100" marT="38100" marB="38100" anchor="ctr"/>
                </a:tc>
                <a:tc>
                  <a:txBody>
                    <a:bodyPr/>
                    <a:lstStyle/>
                    <a:p>
                      <a:pPr algn="ctr" fontAlgn="base"/>
                      <a:r>
                        <a:rPr lang="ro-RO" b="0" dirty="0" smtClean="0">
                          <a:solidFill>
                            <a:srgbClr val="000000"/>
                          </a:solidFill>
                          <a:effectLst/>
                          <a:latin typeface="Times New Roman" panose="02020603050405020304" pitchFamily="18" charset="0"/>
                          <a:cs typeface="Times New Roman" panose="02020603050405020304" pitchFamily="18" charset="0"/>
                        </a:rPr>
                        <a:t>149</a:t>
                      </a:r>
                      <a:endParaRPr lang="ru-RU" b="0" dirty="0">
                        <a:solidFill>
                          <a:srgbClr val="000000"/>
                        </a:solidFill>
                        <a:effectLst/>
                        <a:latin typeface="Times New Roman" panose="02020603050405020304" pitchFamily="18" charset="0"/>
                        <a:cs typeface="Times New Roman" panose="02020603050405020304" pitchFamily="18" charset="0"/>
                      </a:endParaRPr>
                    </a:p>
                  </a:txBody>
                  <a:tcPr marL="38100" marR="38100" marT="38100" marB="38100" anchor="ctr"/>
                </a:tc>
                <a:extLst>
                  <a:ext uri="{0D108BD9-81ED-4DB2-BD59-A6C34878D82A}">
                    <a16:rowId xmlns:a16="http://schemas.microsoft.com/office/drawing/2014/main" val="10003"/>
                  </a:ext>
                </a:extLst>
              </a:tr>
              <a:tr h="1357542">
                <a:tc>
                  <a:txBody>
                    <a:bodyPr/>
                    <a:lstStyle/>
                    <a:p>
                      <a:pPr algn="l" fontAlgn="base"/>
                      <a:r>
                        <a:rPr lang="it-IT" b="0" dirty="0">
                          <a:effectLst/>
                          <a:latin typeface="Times New Roman" panose="02020603050405020304" pitchFamily="18" charset="0"/>
                          <a:cs typeface="Times New Roman" panose="02020603050405020304" pitchFamily="18" charset="0"/>
                        </a:rPr>
                        <a:t>J59 Activitati de productie cinematografica, video si de programe de televiziune; inregistrari audio si activitati de editare muzicala</a:t>
                      </a:r>
                    </a:p>
                  </a:txBody>
                  <a:tcPr marL="38100" marR="38100" marT="38100" marB="38100" anchor="ctr"/>
                </a:tc>
                <a:tc>
                  <a:txBody>
                    <a:bodyPr/>
                    <a:lstStyle/>
                    <a:p>
                      <a:pPr algn="ctr" fontAlgn="base"/>
                      <a:r>
                        <a:rPr lang="ro-RO" b="0" dirty="0" smtClean="0">
                          <a:solidFill>
                            <a:srgbClr val="000000"/>
                          </a:solidFill>
                          <a:effectLst/>
                          <a:latin typeface="Times New Roman" panose="02020603050405020304" pitchFamily="18" charset="0"/>
                          <a:cs typeface="Times New Roman" panose="02020603050405020304" pitchFamily="18" charset="0"/>
                        </a:rPr>
                        <a:t>159</a:t>
                      </a:r>
                      <a:endParaRPr lang="ru-RU" b="0" dirty="0">
                        <a:solidFill>
                          <a:srgbClr val="000000"/>
                        </a:solidFill>
                        <a:effectLst/>
                        <a:latin typeface="Times New Roman" panose="02020603050405020304" pitchFamily="18" charset="0"/>
                        <a:cs typeface="Times New Roman" panose="02020603050405020304" pitchFamily="18" charset="0"/>
                      </a:endParaRPr>
                    </a:p>
                  </a:txBody>
                  <a:tcPr marL="38100" marR="38100" marT="38100" marB="38100" anchor="ctr"/>
                </a:tc>
                <a:tc>
                  <a:txBody>
                    <a:bodyPr/>
                    <a:lstStyle/>
                    <a:p>
                      <a:pPr algn="ctr" fontAlgn="base"/>
                      <a:r>
                        <a:rPr lang="ro-RO" b="0" dirty="0" smtClean="0">
                          <a:solidFill>
                            <a:srgbClr val="000000"/>
                          </a:solidFill>
                          <a:effectLst/>
                          <a:latin typeface="Times New Roman" panose="02020603050405020304" pitchFamily="18" charset="0"/>
                          <a:cs typeface="Times New Roman" panose="02020603050405020304" pitchFamily="18" charset="0"/>
                        </a:rPr>
                        <a:t>300</a:t>
                      </a:r>
                      <a:endParaRPr lang="ru-RU" b="0" dirty="0">
                        <a:solidFill>
                          <a:srgbClr val="000000"/>
                        </a:solidFill>
                        <a:effectLst/>
                        <a:latin typeface="Times New Roman" panose="02020603050405020304" pitchFamily="18" charset="0"/>
                        <a:cs typeface="Times New Roman" panose="02020603050405020304" pitchFamily="18" charset="0"/>
                      </a:endParaRPr>
                    </a:p>
                  </a:txBody>
                  <a:tcPr marL="38100" marR="38100" marT="38100" marB="38100" anchor="ctr"/>
                </a:tc>
                <a:tc>
                  <a:txBody>
                    <a:bodyPr/>
                    <a:lstStyle/>
                    <a:p>
                      <a:pPr algn="ctr" fontAlgn="base"/>
                      <a:r>
                        <a:rPr lang="ro-RO" b="0" dirty="0" smtClean="0">
                          <a:solidFill>
                            <a:srgbClr val="000000"/>
                          </a:solidFill>
                          <a:effectLst/>
                          <a:latin typeface="Times New Roman" panose="02020603050405020304" pitchFamily="18" charset="0"/>
                          <a:cs typeface="Times New Roman" panose="02020603050405020304" pitchFamily="18" charset="0"/>
                        </a:rPr>
                        <a:t>154,98</a:t>
                      </a:r>
                      <a:endParaRPr lang="ru-RU" b="0" dirty="0">
                        <a:solidFill>
                          <a:srgbClr val="000000"/>
                        </a:solidFill>
                        <a:effectLst/>
                        <a:latin typeface="Times New Roman" panose="02020603050405020304" pitchFamily="18" charset="0"/>
                        <a:cs typeface="Times New Roman" panose="02020603050405020304" pitchFamily="18" charset="0"/>
                      </a:endParaRPr>
                    </a:p>
                  </a:txBody>
                  <a:tcPr marL="38100" marR="38100" marT="38100" marB="38100" anchor="ctr"/>
                </a:tc>
                <a:tc>
                  <a:txBody>
                    <a:bodyPr/>
                    <a:lstStyle/>
                    <a:p>
                      <a:pPr algn="ctr" fontAlgn="base"/>
                      <a:r>
                        <a:rPr lang="ro-RO" b="0" dirty="0" smtClean="0">
                          <a:solidFill>
                            <a:srgbClr val="000000"/>
                          </a:solidFill>
                          <a:effectLst/>
                          <a:latin typeface="Times New Roman" panose="02020603050405020304" pitchFamily="18" charset="0"/>
                          <a:cs typeface="Times New Roman" panose="02020603050405020304" pitchFamily="18" charset="0"/>
                        </a:rPr>
                        <a:t>98</a:t>
                      </a:r>
                      <a:endParaRPr lang="ru-RU" b="0" dirty="0">
                        <a:solidFill>
                          <a:srgbClr val="000000"/>
                        </a:solidFill>
                        <a:effectLst/>
                        <a:latin typeface="Times New Roman" panose="02020603050405020304" pitchFamily="18" charset="0"/>
                        <a:cs typeface="Times New Roman" panose="02020603050405020304" pitchFamily="18" charset="0"/>
                      </a:endParaRPr>
                    </a:p>
                  </a:txBody>
                  <a:tcPr marL="38100" marR="38100" marT="38100" marB="38100" anchor="ctr"/>
                </a:tc>
                <a:tc>
                  <a:txBody>
                    <a:bodyPr/>
                    <a:lstStyle/>
                    <a:p>
                      <a:pPr algn="ctr" fontAlgn="base"/>
                      <a:r>
                        <a:rPr lang="ro-RO" b="0" dirty="0" smtClean="0">
                          <a:solidFill>
                            <a:srgbClr val="000000"/>
                          </a:solidFill>
                          <a:effectLst/>
                          <a:latin typeface="Times New Roman" panose="02020603050405020304" pitchFamily="18" charset="0"/>
                          <a:cs typeface="Times New Roman" panose="02020603050405020304" pitchFamily="18" charset="0"/>
                        </a:rPr>
                        <a:t>39</a:t>
                      </a:r>
                      <a:endParaRPr lang="ru-RU" b="0" dirty="0">
                        <a:solidFill>
                          <a:srgbClr val="000000"/>
                        </a:solidFill>
                        <a:effectLst/>
                        <a:latin typeface="Times New Roman" panose="02020603050405020304" pitchFamily="18" charset="0"/>
                        <a:cs typeface="Times New Roman" panose="02020603050405020304" pitchFamily="18" charset="0"/>
                      </a:endParaRPr>
                    </a:p>
                  </a:txBody>
                  <a:tcPr marL="38100" marR="38100" marT="38100" marB="38100" anchor="ctr"/>
                </a:tc>
                <a:extLst>
                  <a:ext uri="{0D108BD9-81ED-4DB2-BD59-A6C34878D82A}">
                    <a16:rowId xmlns:a16="http://schemas.microsoft.com/office/drawing/2014/main" val="10004"/>
                  </a:ext>
                </a:extLst>
              </a:tr>
              <a:tr h="659749">
                <a:tc>
                  <a:txBody>
                    <a:bodyPr/>
                    <a:lstStyle/>
                    <a:p>
                      <a:pPr algn="l" fontAlgn="base"/>
                      <a:r>
                        <a:rPr lang="it-IT" b="0">
                          <a:effectLst/>
                          <a:latin typeface="Times New Roman" panose="02020603050405020304" pitchFamily="18" charset="0"/>
                          <a:cs typeface="Times New Roman" panose="02020603050405020304" pitchFamily="18" charset="0"/>
                        </a:rPr>
                        <a:t>J60 Activitati de producere si difuzare de programe</a:t>
                      </a:r>
                    </a:p>
                  </a:txBody>
                  <a:tcPr marL="38100" marR="38100" marT="38100" marB="38100" anchor="ctr"/>
                </a:tc>
                <a:tc>
                  <a:txBody>
                    <a:bodyPr/>
                    <a:lstStyle/>
                    <a:p>
                      <a:pPr algn="ctr" fontAlgn="base"/>
                      <a:r>
                        <a:rPr lang="ru-RU" b="0" dirty="0">
                          <a:solidFill>
                            <a:srgbClr val="000000"/>
                          </a:solidFill>
                          <a:effectLst/>
                          <a:latin typeface="Times New Roman" panose="02020603050405020304" pitchFamily="18" charset="0"/>
                          <a:cs typeface="Times New Roman" panose="02020603050405020304" pitchFamily="18" charset="0"/>
                        </a:rPr>
                        <a:t>93</a:t>
                      </a:r>
                    </a:p>
                  </a:txBody>
                  <a:tcPr marL="38100" marR="38100" marT="38100" marB="38100" anchor="ctr"/>
                </a:tc>
                <a:tc>
                  <a:txBody>
                    <a:bodyPr/>
                    <a:lstStyle/>
                    <a:p>
                      <a:pPr algn="ctr" fontAlgn="base"/>
                      <a:r>
                        <a:rPr lang="ro-RO" b="0" dirty="0" smtClean="0">
                          <a:solidFill>
                            <a:srgbClr val="000000"/>
                          </a:solidFill>
                          <a:effectLst/>
                          <a:latin typeface="Times New Roman" panose="02020603050405020304" pitchFamily="18" charset="0"/>
                          <a:cs typeface="Times New Roman" panose="02020603050405020304" pitchFamily="18" charset="0"/>
                        </a:rPr>
                        <a:t>1379</a:t>
                      </a:r>
                      <a:endParaRPr lang="ru-RU" b="0" dirty="0">
                        <a:solidFill>
                          <a:srgbClr val="000000"/>
                        </a:solidFill>
                        <a:effectLst/>
                        <a:latin typeface="Times New Roman" panose="02020603050405020304" pitchFamily="18" charset="0"/>
                        <a:cs typeface="Times New Roman" panose="02020603050405020304" pitchFamily="18" charset="0"/>
                      </a:endParaRPr>
                    </a:p>
                  </a:txBody>
                  <a:tcPr marL="38100" marR="38100" marT="38100" marB="38100" anchor="ctr"/>
                </a:tc>
                <a:tc>
                  <a:txBody>
                    <a:bodyPr/>
                    <a:lstStyle/>
                    <a:p>
                      <a:pPr algn="ctr" fontAlgn="base"/>
                      <a:r>
                        <a:rPr lang="ro-RO" b="0" dirty="0" smtClean="0">
                          <a:solidFill>
                            <a:srgbClr val="000000"/>
                          </a:solidFill>
                          <a:effectLst/>
                          <a:latin typeface="Times New Roman" panose="02020603050405020304" pitchFamily="18" charset="0"/>
                          <a:cs typeface="Times New Roman" panose="02020603050405020304" pitchFamily="18" charset="0"/>
                        </a:rPr>
                        <a:t>245,72</a:t>
                      </a:r>
                      <a:endParaRPr lang="ru-RU" b="0" dirty="0">
                        <a:solidFill>
                          <a:srgbClr val="000000"/>
                        </a:solidFill>
                        <a:effectLst/>
                        <a:latin typeface="Times New Roman" panose="02020603050405020304" pitchFamily="18" charset="0"/>
                        <a:cs typeface="Times New Roman" panose="02020603050405020304" pitchFamily="18" charset="0"/>
                      </a:endParaRPr>
                    </a:p>
                  </a:txBody>
                  <a:tcPr marL="38100" marR="38100" marT="38100" marB="38100" anchor="ctr"/>
                </a:tc>
                <a:tc>
                  <a:txBody>
                    <a:bodyPr/>
                    <a:lstStyle/>
                    <a:p>
                      <a:pPr algn="ctr" fontAlgn="base"/>
                      <a:r>
                        <a:rPr lang="ro-RO" b="0" dirty="0" smtClean="0">
                          <a:solidFill>
                            <a:srgbClr val="000000"/>
                          </a:solidFill>
                          <a:effectLst/>
                          <a:latin typeface="Times New Roman" panose="02020603050405020304" pitchFamily="18" charset="0"/>
                          <a:cs typeface="Times New Roman" panose="02020603050405020304" pitchFamily="18" charset="0"/>
                        </a:rPr>
                        <a:t>47</a:t>
                      </a:r>
                      <a:endParaRPr lang="ru-RU" b="0" dirty="0">
                        <a:solidFill>
                          <a:srgbClr val="000000"/>
                        </a:solidFill>
                        <a:effectLst/>
                        <a:latin typeface="Times New Roman" panose="02020603050405020304" pitchFamily="18" charset="0"/>
                        <a:cs typeface="Times New Roman" panose="02020603050405020304" pitchFamily="18" charset="0"/>
                      </a:endParaRPr>
                    </a:p>
                  </a:txBody>
                  <a:tcPr marL="38100" marR="38100" marT="38100" marB="38100" anchor="ctr"/>
                </a:tc>
                <a:tc>
                  <a:txBody>
                    <a:bodyPr/>
                    <a:lstStyle/>
                    <a:p>
                      <a:pPr algn="ctr" fontAlgn="base"/>
                      <a:r>
                        <a:rPr lang="ro-RO" b="0" dirty="0" smtClean="0">
                          <a:solidFill>
                            <a:srgbClr val="000000"/>
                          </a:solidFill>
                          <a:effectLst/>
                          <a:latin typeface="Times New Roman" panose="02020603050405020304" pitchFamily="18" charset="0"/>
                          <a:cs typeface="Times New Roman" panose="02020603050405020304" pitchFamily="18" charset="0"/>
                        </a:rPr>
                        <a:t>37</a:t>
                      </a:r>
                      <a:endParaRPr lang="ru-RU" b="0" dirty="0">
                        <a:solidFill>
                          <a:srgbClr val="000000"/>
                        </a:solidFill>
                        <a:effectLst/>
                        <a:latin typeface="Times New Roman" panose="02020603050405020304" pitchFamily="18" charset="0"/>
                        <a:cs typeface="Times New Roman" panose="02020603050405020304" pitchFamily="18" charset="0"/>
                      </a:endParaRPr>
                    </a:p>
                  </a:txBody>
                  <a:tcPr marL="38100" marR="38100" marT="38100" marB="38100" anchor="ctr"/>
                </a:tc>
                <a:extLst>
                  <a:ext uri="{0D108BD9-81ED-4DB2-BD59-A6C34878D82A}">
                    <a16:rowId xmlns:a16="http://schemas.microsoft.com/office/drawing/2014/main" val="10005"/>
                  </a:ext>
                </a:extLst>
              </a:tr>
              <a:tr h="365316">
                <a:tc>
                  <a:txBody>
                    <a:bodyPr/>
                    <a:lstStyle/>
                    <a:p>
                      <a:pPr algn="l" fontAlgn="base"/>
                      <a:r>
                        <a:rPr lang="ro-MD" b="0">
                          <a:effectLst/>
                          <a:latin typeface="Times New Roman" panose="02020603050405020304" pitchFamily="18" charset="0"/>
                          <a:cs typeface="Times New Roman" panose="02020603050405020304" pitchFamily="18" charset="0"/>
                        </a:rPr>
                        <a:t>J61 Comunicatii electronice</a:t>
                      </a:r>
                    </a:p>
                  </a:txBody>
                  <a:tcPr marL="38100" marR="38100" marT="38100" marB="38100" anchor="ctr"/>
                </a:tc>
                <a:tc>
                  <a:txBody>
                    <a:bodyPr/>
                    <a:lstStyle/>
                    <a:p>
                      <a:pPr algn="ctr" fontAlgn="base"/>
                      <a:r>
                        <a:rPr lang="ro-RO" b="0" dirty="0" smtClean="0">
                          <a:solidFill>
                            <a:srgbClr val="000000"/>
                          </a:solidFill>
                          <a:effectLst/>
                          <a:latin typeface="Times New Roman" panose="02020603050405020304" pitchFamily="18" charset="0"/>
                          <a:cs typeface="Times New Roman" panose="02020603050405020304" pitchFamily="18" charset="0"/>
                        </a:rPr>
                        <a:t>290</a:t>
                      </a:r>
                      <a:endParaRPr lang="ru-RU" b="0" dirty="0">
                        <a:solidFill>
                          <a:srgbClr val="000000"/>
                        </a:solidFill>
                        <a:effectLst/>
                        <a:latin typeface="Times New Roman" panose="02020603050405020304" pitchFamily="18" charset="0"/>
                        <a:cs typeface="Times New Roman" panose="02020603050405020304" pitchFamily="18" charset="0"/>
                      </a:endParaRPr>
                    </a:p>
                  </a:txBody>
                  <a:tcPr marL="38100" marR="38100" marT="38100" marB="38100" anchor="ctr"/>
                </a:tc>
                <a:tc>
                  <a:txBody>
                    <a:bodyPr/>
                    <a:lstStyle/>
                    <a:p>
                      <a:pPr algn="ctr" fontAlgn="base"/>
                      <a:r>
                        <a:rPr lang="ro-RO" b="0" dirty="0" smtClean="0">
                          <a:solidFill>
                            <a:srgbClr val="000000"/>
                          </a:solidFill>
                          <a:effectLst/>
                          <a:latin typeface="Times New Roman" panose="02020603050405020304" pitchFamily="18" charset="0"/>
                          <a:cs typeface="Times New Roman" panose="02020603050405020304" pitchFamily="18" charset="0"/>
                        </a:rPr>
                        <a:t>5598</a:t>
                      </a:r>
                      <a:endParaRPr lang="ru-RU" b="0" dirty="0">
                        <a:solidFill>
                          <a:srgbClr val="000000"/>
                        </a:solidFill>
                        <a:effectLst/>
                        <a:latin typeface="Times New Roman" panose="02020603050405020304" pitchFamily="18" charset="0"/>
                        <a:cs typeface="Times New Roman" panose="02020603050405020304" pitchFamily="18" charset="0"/>
                      </a:endParaRPr>
                    </a:p>
                  </a:txBody>
                  <a:tcPr marL="38100" marR="38100" marT="38100" marB="38100" anchor="ctr"/>
                </a:tc>
                <a:tc>
                  <a:txBody>
                    <a:bodyPr/>
                    <a:lstStyle/>
                    <a:p>
                      <a:pPr algn="ctr" fontAlgn="base"/>
                      <a:r>
                        <a:rPr lang="ro-RO" b="0" dirty="0" smtClean="0">
                          <a:solidFill>
                            <a:srgbClr val="000000"/>
                          </a:solidFill>
                          <a:effectLst/>
                          <a:latin typeface="Times New Roman" panose="02020603050405020304" pitchFamily="18" charset="0"/>
                          <a:cs typeface="Times New Roman" panose="02020603050405020304" pitchFamily="18" charset="0"/>
                        </a:rPr>
                        <a:t>7374,79</a:t>
                      </a:r>
                      <a:endParaRPr lang="ru-RU" b="0" dirty="0">
                        <a:solidFill>
                          <a:srgbClr val="000000"/>
                        </a:solidFill>
                        <a:effectLst/>
                        <a:latin typeface="Times New Roman" panose="02020603050405020304" pitchFamily="18" charset="0"/>
                        <a:cs typeface="Times New Roman" panose="02020603050405020304" pitchFamily="18" charset="0"/>
                      </a:endParaRPr>
                    </a:p>
                  </a:txBody>
                  <a:tcPr marL="38100" marR="38100" marT="38100" marB="38100" anchor="ctr"/>
                </a:tc>
                <a:tc>
                  <a:txBody>
                    <a:bodyPr/>
                    <a:lstStyle/>
                    <a:p>
                      <a:pPr algn="ctr" fontAlgn="base"/>
                      <a:r>
                        <a:rPr lang="ro-RO" b="0" dirty="0" smtClean="0">
                          <a:solidFill>
                            <a:srgbClr val="000000"/>
                          </a:solidFill>
                          <a:effectLst/>
                          <a:latin typeface="Times New Roman" panose="02020603050405020304" pitchFamily="18" charset="0"/>
                          <a:cs typeface="Times New Roman" panose="02020603050405020304" pitchFamily="18" charset="0"/>
                        </a:rPr>
                        <a:t>155</a:t>
                      </a:r>
                      <a:endParaRPr lang="ru-RU" b="0" dirty="0">
                        <a:solidFill>
                          <a:srgbClr val="000000"/>
                        </a:solidFill>
                        <a:effectLst/>
                        <a:latin typeface="Times New Roman" panose="02020603050405020304" pitchFamily="18" charset="0"/>
                        <a:cs typeface="Times New Roman" panose="02020603050405020304" pitchFamily="18" charset="0"/>
                      </a:endParaRPr>
                    </a:p>
                  </a:txBody>
                  <a:tcPr marL="38100" marR="38100" marT="38100" marB="38100" anchor="ctr"/>
                </a:tc>
                <a:tc>
                  <a:txBody>
                    <a:bodyPr/>
                    <a:lstStyle/>
                    <a:p>
                      <a:pPr algn="ctr" fontAlgn="base"/>
                      <a:r>
                        <a:rPr lang="ro-RO" b="0" dirty="0" smtClean="0">
                          <a:solidFill>
                            <a:srgbClr val="000000"/>
                          </a:solidFill>
                          <a:effectLst/>
                          <a:latin typeface="Times New Roman" panose="02020603050405020304" pitchFamily="18" charset="0"/>
                          <a:cs typeface="Times New Roman" panose="02020603050405020304" pitchFamily="18" charset="0"/>
                        </a:rPr>
                        <a:t>95</a:t>
                      </a:r>
                      <a:endParaRPr lang="ru-RU" b="0" dirty="0">
                        <a:solidFill>
                          <a:srgbClr val="000000"/>
                        </a:solidFill>
                        <a:effectLst/>
                        <a:latin typeface="Times New Roman" panose="02020603050405020304" pitchFamily="18" charset="0"/>
                        <a:cs typeface="Times New Roman" panose="02020603050405020304" pitchFamily="18" charset="0"/>
                      </a:endParaRPr>
                    </a:p>
                  </a:txBody>
                  <a:tcPr marL="38100" marR="38100" marT="38100" marB="38100" anchor="ctr"/>
                </a:tc>
                <a:extLst>
                  <a:ext uri="{0D108BD9-81ED-4DB2-BD59-A6C34878D82A}">
                    <a16:rowId xmlns:a16="http://schemas.microsoft.com/office/drawing/2014/main" val="10006"/>
                  </a:ext>
                </a:extLst>
              </a:tr>
              <a:tr h="659749">
                <a:tc>
                  <a:txBody>
                    <a:bodyPr/>
                    <a:lstStyle/>
                    <a:p>
                      <a:pPr algn="l" fontAlgn="base"/>
                      <a:r>
                        <a:rPr lang="it-IT" b="1" dirty="0">
                          <a:effectLst/>
                          <a:latin typeface="Times New Roman" panose="02020603050405020304" pitchFamily="18" charset="0"/>
                          <a:cs typeface="Times New Roman" panose="02020603050405020304" pitchFamily="18" charset="0"/>
                        </a:rPr>
                        <a:t>J62 Activitati de servicii in tehnologia informatiei</a:t>
                      </a:r>
                    </a:p>
                  </a:txBody>
                  <a:tcPr marL="38100" marR="38100" marT="38100" marB="38100" anchor="ctr"/>
                </a:tc>
                <a:tc>
                  <a:txBody>
                    <a:bodyPr/>
                    <a:lstStyle/>
                    <a:p>
                      <a:pPr algn="ctr" fontAlgn="base"/>
                      <a:r>
                        <a:rPr lang="ro-RO" b="1" dirty="0" smtClean="0">
                          <a:solidFill>
                            <a:srgbClr val="000000"/>
                          </a:solidFill>
                          <a:effectLst/>
                          <a:latin typeface="Times New Roman" panose="02020603050405020304" pitchFamily="18" charset="0"/>
                          <a:cs typeface="Times New Roman" panose="02020603050405020304" pitchFamily="18" charset="0"/>
                        </a:rPr>
                        <a:t>1515</a:t>
                      </a:r>
                      <a:endParaRPr lang="ru-RU" b="1" dirty="0">
                        <a:solidFill>
                          <a:srgbClr val="000000"/>
                        </a:solidFill>
                        <a:effectLst/>
                        <a:latin typeface="Times New Roman" panose="02020603050405020304" pitchFamily="18" charset="0"/>
                        <a:cs typeface="Times New Roman" panose="02020603050405020304" pitchFamily="18" charset="0"/>
                      </a:endParaRPr>
                    </a:p>
                  </a:txBody>
                  <a:tcPr marL="38100" marR="38100" marT="38100" marB="38100" anchor="ctr"/>
                </a:tc>
                <a:tc>
                  <a:txBody>
                    <a:bodyPr/>
                    <a:lstStyle/>
                    <a:p>
                      <a:pPr algn="ctr" fontAlgn="base"/>
                      <a:r>
                        <a:rPr lang="ro-RO" b="1" dirty="0" smtClean="0">
                          <a:solidFill>
                            <a:srgbClr val="000000"/>
                          </a:solidFill>
                          <a:effectLst/>
                          <a:latin typeface="Times New Roman" panose="02020603050405020304" pitchFamily="18" charset="0"/>
                          <a:cs typeface="Times New Roman" panose="02020603050405020304" pitchFamily="18" charset="0"/>
                        </a:rPr>
                        <a:t>12603</a:t>
                      </a:r>
                      <a:endParaRPr lang="ru-RU" b="1" dirty="0">
                        <a:solidFill>
                          <a:srgbClr val="000000"/>
                        </a:solidFill>
                        <a:effectLst/>
                        <a:latin typeface="Times New Roman" panose="02020603050405020304" pitchFamily="18" charset="0"/>
                        <a:cs typeface="Times New Roman" panose="02020603050405020304" pitchFamily="18" charset="0"/>
                      </a:endParaRPr>
                    </a:p>
                  </a:txBody>
                  <a:tcPr marL="38100" marR="38100" marT="38100" marB="38100" anchor="ctr"/>
                </a:tc>
                <a:tc>
                  <a:txBody>
                    <a:bodyPr/>
                    <a:lstStyle/>
                    <a:p>
                      <a:pPr algn="ctr" fontAlgn="base"/>
                      <a:r>
                        <a:rPr lang="ro-RO" b="1" dirty="0" smtClean="0">
                          <a:solidFill>
                            <a:srgbClr val="000000"/>
                          </a:solidFill>
                          <a:effectLst/>
                          <a:latin typeface="Times New Roman" panose="02020603050405020304" pitchFamily="18" charset="0"/>
                          <a:cs typeface="Times New Roman" panose="02020603050405020304" pitchFamily="18" charset="0"/>
                        </a:rPr>
                        <a:t>6444,24</a:t>
                      </a:r>
                      <a:endParaRPr lang="ru-RU" b="1" dirty="0">
                        <a:solidFill>
                          <a:srgbClr val="000000"/>
                        </a:solidFill>
                        <a:effectLst/>
                        <a:latin typeface="Times New Roman" panose="02020603050405020304" pitchFamily="18" charset="0"/>
                        <a:cs typeface="Times New Roman" panose="02020603050405020304" pitchFamily="18" charset="0"/>
                      </a:endParaRPr>
                    </a:p>
                  </a:txBody>
                  <a:tcPr marL="38100" marR="38100" marT="38100" marB="38100" anchor="ctr"/>
                </a:tc>
                <a:tc>
                  <a:txBody>
                    <a:bodyPr/>
                    <a:lstStyle/>
                    <a:p>
                      <a:pPr algn="ctr" fontAlgn="base"/>
                      <a:r>
                        <a:rPr lang="ro-RO" b="1" dirty="0" smtClean="0">
                          <a:solidFill>
                            <a:srgbClr val="000000"/>
                          </a:solidFill>
                          <a:effectLst/>
                          <a:latin typeface="Times New Roman" panose="02020603050405020304" pitchFamily="18" charset="0"/>
                          <a:cs typeface="Times New Roman" panose="02020603050405020304" pitchFamily="18" charset="0"/>
                        </a:rPr>
                        <a:t>1000</a:t>
                      </a:r>
                      <a:endParaRPr lang="ru-RU" b="1" dirty="0">
                        <a:solidFill>
                          <a:srgbClr val="000000"/>
                        </a:solidFill>
                        <a:effectLst/>
                        <a:latin typeface="Times New Roman" panose="02020603050405020304" pitchFamily="18" charset="0"/>
                        <a:cs typeface="Times New Roman" panose="02020603050405020304" pitchFamily="18" charset="0"/>
                      </a:endParaRPr>
                    </a:p>
                  </a:txBody>
                  <a:tcPr marL="38100" marR="38100" marT="38100" marB="38100" anchor="ctr"/>
                </a:tc>
                <a:tc>
                  <a:txBody>
                    <a:bodyPr/>
                    <a:lstStyle/>
                    <a:p>
                      <a:pPr algn="ctr" fontAlgn="base"/>
                      <a:r>
                        <a:rPr lang="ro-RO" b="1" dirty="0" smtClean="0">
                          <a:solidFill>
                            <a:srgbClr val="000000"/>
                          </a:solidFill>
                          <a:effectLst/>
                          <a:latin typeface="Times New Roman" panose="02020603050405020304" pitchFamily="18" charset="0"/>
                          <a:cs typeface="Times New Roman" panose="02020603050405020304" pitchFamily="18" charset="0"/>
                        </a:rPr>
                        <a:t>367</a:t>
                      </a:r>
                      <a:endParaRPr lang="ru-RU" b="1" dirty="0">
                        <a:solidFill>
                          <a:srgbClr val="000000"/>
                        </a:solidFill>
                        <a:effectLst/>
                        <a:latin typeface="Times New Roman" panose="02020603050405020304" pitchFamily="18" charset="0"/>
                        <a:cs typeface="Times New Roman" panose="02020603050405020304" pitchFamily="18" charset="0"/>
                      </a:endParaRPr>
                    </a:p>
                  </a:txBody>
                  <a:tcPr marL="38100" marR="38100" marT="38100" marB="38100" anchor="ctr"/>
                </a:tc>
                <a:extLst>
                  <a:ext uri="{0D108BD9-81ED-4DB2-BD59-A6C34878D82A}">
                    <a16:rowId xmlns:a16="http://schemas.microsoft.com/office/drawing/2014/main" val="10007"/>
                  </a:ext>
                </a:extLst>
              </a:tr>
              <a:tr h="365316">
                <a:tc>
                  <a:txBody>
                    <a:bodyPr/>
                    <a:lstStyle/>
                    <a:p>
                      <a:pPr algn="l" fontAlgn="base"/>
                      <a:r>
                        <a:rPr lang="ro-MD" b="1" dirty="0">
                          <a:effectLst/>
                          <a:latin typeface="Times New Roman" panose="02020603050405020304" pitchFamily="18" charset="0"/>
                          <a:cs typeface="Times New Roman" panose="02020603050405020304" pitchFamily="18" charset="0"/>
                        </a:rPr>
                        <a:t>J63 Activitati de servicii informatice</a:t>
                      </a:r>
                    </a:p>
                  </a:txBody>
                  <a:tcPr marL="38100" marR="38100" marT="38100" marB="38100" anchor="ctr"/>
                </a:tc>
                <a:tc>
                  <a:txBody>
                    <a:bodyPr/>
                    <a:lstStyle/>
                    <a:p>
                      <a:pPr algn="ctr" fontAlgn="base"/>
                      <a:r>
                        <a:rPr lang="ro-RO" b="1" dirty="0" smtClean="0">
                          <a:solidFill>
                            <a:srgbClr val="000000"/>
                          </a:solidFill>
                          <a:effectLst/>
                          <a:latin typeface="Times New Roman" panose="02020603050405020304" pitchFamily="18" charset="0"/>
                          <a:cs typeface="Times New Roman" panose="02020603050405020304" pitchFamily="18" charset="0"/>
                        </a:rPr>
                        <a:t>406</a:t>
                      </a:r>
                      <a:endParaRPr lang="ru-RU" b="1" dirty="0">
                        <a:solidFill>
                          <a:srgbClr val="000000"/>
                        </a:solidFill>
                        <a:effectLst/>
                        <a:latin typeface="Times New Roman" panose="02020603050405020304" pitchFamily="18" charset="0"/>
                        <a:cs typeface="Times New Roman" panose="02020603050405020304" pitchFamily="18" charset="0"/>
                      </a:endParaRPr>
                    </a:p>
                  </a:txBody>
                  <a:tcPr marL="38100" marR="38100" marT="38100" marB="38100" anchor="ctr"/>
                </a:tc>
                <a:tc>
                  <a:txBody>
                    <a:bodyPr/>
                    <a:lstStyle/>
                    <a:p>
                      <a:pPr algn="ctr" fontAlgn="base"/>
                      <a:r>
                        <a:rPr lang="ro-RO" b="1" dirty="0" smtClean="0">
                          <a:solidFill>
                            <a:srgbClr val="000000"/>
                          </a:solidFill>
                          <a:effectLst/>
                          <a:latin typeface="Times New Roman" panose="02020603050405020304" pitchFamily="18" charset="0"/>
                          <a:cs typeface="Times New Roman" panose="02020603050405020304" pitchFamily="18" charset="0"/>
                        </a:rPr>
                        <a:t>6458</a:t>
                      </a:r>
                      <a:endParaRPr lang="ru-RU" b="1" dirty="0">
                        <a:solidFill>
                          <a:srgbClr val="000000"/>
                        </a:solidFill>
                        <a:effectLst/>
                        <a:latin typeface="Times New Roman" panose="02020603050405020304" pitchFamily="18" charset="0"/>
                        <a:cs typeface="Times New Roman" panose="02020603050405020304" pitchFamily="18" charset="0"/>
                      </a:endParaRPr>
                    </a:p>
                  </a:txBody>
                  <a:tcPr marL="38100" marR="38100" marT="38100" marB="38100" anchor="ctr"/>
                </a:tc>
                <a:tc>
                  <a:txBody>
                    <a:bodyPr/>
                    <a:lstStyle/>
                    <a:p>
                      <a:pPr algn="ctr" fontAlgn="base"/>
                      <a:r>
                        <a:rPr lang="ro-RO" b="1" dirty="0" smtClean="0">
                          <a:solidFill>
                            <a:srgbClr val="000000"/>
                          </a:solidFill>
                          <a:effectLst/>
                          <a:latin typeface="Times New Roman" panose="02020603050405020304" pitchFamily="18" charset="0"/>
                          <a:cs typeface="Times New Roman" panose="02020603050405020304" pitchFamily="18" charset="0"/>
                        </a:rPr>
                        <a:t>3048,17</a:t>
                      </a:r>
                      <a:endParaRPr lang="ru-RU" b="1" dirty="0">
                        <a:solidFill>
                          <a:srgbClr val="000000"/>
                        </a:solidFill>
                        <a:effectLst/>
                        <a:latin typeface="Times New Roman" panose="02020603050405020304" pitchFamily="18" charset="0"/>
                        <a:cs typeface="Times New Roman" panose="02020603050405020304" pitchFamily="18" charset="0"/>
                      </a:endParaRPr>
                    </a:p>
                  </a:txBody>
                  <a:tcPr marL="38100" marR="38100" marT="38100" marB="38100" anchor="ctr"/>
                </a:tc>
                <a:tc>
                  <a:txBody>
                    <a:bodyPr/>
                    <a:lstStyle/>
                    <a:p>
                      <a:pPr algn="ctr" fontAlgn="base"/>
                      <a:r>
                        <a:rPr lang="ro-RO" b="1" dirty="0" smtClean="0">
                          <a:solidFill>
                            <a:srgbClr val="000000"/>
                          </a:solidFill>
                          <a:effectLst/>
                          <a:latin typeface="Times New Roman" panose="02020603050405020304" pitchFamily="18" charset="0"/>
                          <a:cs typeface="Times New Roman" panose="02020603050405020304" pitchFamily="18" charset="0"/>
                        </a:rPr>
                        <a:t>261</a:t>
                      </a:r>
                      <a:endParaRPr lang="ru-RU" b="1" dirty="0">
                        <a:solidFill>
                          <a:srgbClr val="000000"/>
                        </a:solidFill>
                        <a:effectLst/>
                        <a:latin typeface="Times New Roman" panose="02020603050405020304" pitchFamily="18" charset="0"/>
                        <a:cs typeface="Times New Roman" panose="02020603050405020304" pitchFamily="18" charset="0"/>
                      </a:endParaRPr>
                    </a:p>
                  </a:txBody>
                  <a:tcPr marL="38100" marR="38100" marT="38100" marB="38100" anchor="ctr"/>
                </a:tc>
                <a:tc>
                  <a:txBody>
                    <a:bodyPr/>
                    <a:lstStyle/>
                    <a:p>
                      <a:pPr algn="ctr" fontAlgn="base"/>
                      <a:r>
                        <a:rPr lang="ro-RO" b="1" dirty="0" smtClean="0">
                          <a:solidFill>
                            <a:srgbClr val="000000"/>
                          </a:solidFill>
                          <a:effectLst/>
                          <a:latin typeface="Times New Roman" panose="02020603050405020304" pitchFamily="18" charset="0"/>
                          <a:cs typeface="Times New Roman" panose="02020603050405020304" pitchFamily="18" charset="0"/>
                        </a:rPr>
                        <a:t>104</a:t>
                      </a:r>
                      <a:endParaRPr lang="ru-RU" b="1" dirty="0">
                        <a:solidFill>
                          <a:srgbClr val="000000"/>
                        </a:solidFill>
                        <a:effectLst/>
                        <a:latin typeface="Times New Roman" panose="02020603050405020304" pitchFamily="18" charset="0"/>
                        <a:cs typeface="Times New Roman" panose="02020603050405020304" pitchFamily="18" charset="0"/>
                      </a:endParaRPr>
                    </a:p>
                  </a:txBody>
                  <a:tcPr marL="38100" marR="38100" marT="38100" marB="3810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977584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35000" y="134035"/>
            <a:ext cx="10934700" cy="1200329"/>
          </a:xfrm>
          <a:prstGeom prst="rect">
            <a:avLst/>
          </a:prstGeom>
        </p:spPr>
        <p:txBody>
          <a:bodyPr wrap="square">
            <a:spAutoFit/>
          </a:bodyPr>
          <a:lstStyle/>
          <a:p>
            <a:pPr algn="ctr">
              <a:spcAft>
                <a:spcPts val="0"/>
              </a:spcAft>
            </a:pPr>
            <a:r>
              <a:rPr lang="fr-FR" sz="3600" b="1" dirty="0">
                <a:latin typeface="Times New Roman" panose="02020603050405020304" pitchFamily="18" charset="0"/>
                <a:ea typeface="Times New Roman" panose="02020603050405020304" pitchFamily="18" charset="0"/>
                <a:cs typeface="Times New Roman" panose="02020603050405020304" pitchFamily="18" charset="0"/>
              </a:rPr>
              <a:t>Rolul şi </a:t>
            </a:r>
            <a:r>
              <a:rPr lang="fr-FR" sz="3600" b="1" dirty="0" smtClean="0">
                <a:latin typeface="Times New Roman" panose="02020603050405020304" pitchFamily="18" charset="0"/>
                <a:ea typeface="Times New Roman" panose="02020603050405020304" pitchFamily="18" charset="0"/>
                <a:cs typeface="Times New Roman" panose="02020603050405020304" pitchFamily="18" charset="0"/>
              </a:rPr>
              <a:t>importan</a:t>
            </a:r>
            <a:r>
              <a:rPr lang="ro-RO" sz="3600" b="1" dirty="0" smtClean="0">
                <a:latin typeface="Times New Roman" panose="02020603050405020304" pitchFamily="18" charset="0"/>
                <a:ea typeface="Times New Roman" panose="02020603050405020304" pitchFamily="18" charset="0"/>
                <a:cs typeface="Times New Roman" panose="02020603050405020304" pitchFamily="18" charset="0"/>
              </a:rPr>
              <a:t>ț</a:t>
            </a:r>
            <a:r>
              <a:rPr lang="fr-FR" sz="3600" b="1" dirty="0" smtClean="0">
                <a:latin typeface="Times New Roman" panose="02020603050405020304" pitchFamily="18" charset="0"/>
                <a:ea typeface="Times New Roman" panose="02020603050405020304" pitchFamily="18" charset="0"/>
                <a:cs typeface="Times New Roman" panose="02020603050405020304" pitchFamily="18" charset="0"/>
              </a:rPr>
              <a:t>a </a:t>
            </a:r>
            <a:r>
              <a:rPr lang="ro-RO" sz="3600" b="1" dirty="0">
                <a:latin typeface="Times New Roman" panose="02020603050405020304" pitchFamily="18" charset="0"/>
                <a:ea typeface="Times New Roman" panose="02020603050405020304" pitchFamily="18" charset="0"/>
                <a:cs typeface="Times New Roman" panose="02020603050405020304" pitchFamily="18" charset="0"/>
              </a:rPr>
              <a:t>Î</a:t>
            </a:r>
            <a:r>
              <a:rPr lang="fr-FR" sz="3600" b="1" dirty="0" smtClean="0">
                <a:latin typeface="Times New Roman" panose="02020603050405020304" pitchFamily="18" charset="0"/>
                <a:ea typeface="Times New Roman" panose="02020603050405020304" pitchFamily="18" charset="0"/>
                <a:cs typeface="Times New Roman" panose="02020603050405020304" pitchFamily="18" charset="0"/>
              </a:rPr>
              <a:t>MM-urilor </a:t>
            </a:r>
            <a:r>
              <a:rPr lang="fr-FR" sz="3600" b="1" dirty="0">
                <a:latin typeface="Times New Roman" panose="02020603050405020304" pitchFamily="18" charset="0"/>
                <a:ea typeface="Times New Roman" panose="02020603050405020304" pitchFamily="18" charset="0"/>
                <a:cs typeface="Times New Roman" panose="02020603050405020304" pitchFamily="18" charset="0"/>
              </a:rPr>
              <a:t>decurg din următoarele trăsături ale acestora:</a:t>
            </a:r>
            <a:endParaRPr lang="ru-RU" sz="36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Прямоугольник 2"/>
          <p:cNvSpPr/>
          <p:nvPr/>
        </p:nvSpPr>
        <p:spPr>
          <a:xfrm>
            <a:off x="368300" y="1426092"/>
            <a:ext cx="11468100" cy="4031873"/>
          </a:xfrm>
          <a:prstGeom prst="rect">
            <a:avLst/>
          </a:prstGeom>
        </p:spPr>
        <p:txBody>
          <a:bodyPr wrap="square">
            <a:spAutoFit/>
          </a:bodyPr>
          <a:lstStyle/>
          <a:p>
            <a:pPr marL="742950" lvl="1" indent="-285750" algn="just">
              <a:spcAft>
                <a:spcPts val="0"/>
              </a:spcAft>
              <a:buFont typeface="Wingdings" panose="05000000000000000000" pitchFamily="2" charset="2"/>
              <a:buChar char=""/>
            </a:pPr>
            <a:r>
              <a:rPr lang="fr-FR" sz="3200" dirty="0">
                <a:latin typeface="Times New Roman" panose="02020603050405020304" pitchFamily="18" charset="0"/>
                <a:ea typeface="Times New Roman" panose="02020603050405020304" pitchFamily="18" charset="0"/>
                <a:cs typeface="Times New Roman" panose="02020603050405020304" pitchFamily="18" charset="0"/>
              </a:rPr>
              <a:t>oferă noi locuri de muncă;</a:t>
            </a:r>
            <a:endParaRPr lang="ru-RU" sz="3200" dirty="0">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spcAft>
                <a:spcPts val="0"/>
              </a:spcAft>
              <a:buFont typeface="Wingdings" panose="05000000000000000000" pitchFamily="2" charset="2"/>
              <a:buChar char=""/>
            </a:pPr>
            <a:r>
              <a:rPr lang="fr-FR" sz="3200" dirty="0">
                <a:latin typeface="Times New Roman" panose="02020603050405020304" pitchFamily="18" charset="0"/>
                <a:ea typeface="Times New Roman" panose="02020603050405020304" pitchFamily="18" charset="0"/>
                <a:cs typeface="Times New Roman" panose="02020603050405020304" pitchFamily="18" charset="0"/>
              </a:rPr>
              <a:t>favorizează inovarea şi flexibilitatea;</a:t>
            </a:r>
            <a:endParaRPr lang="ru-RU" sz="3200" dirty="0">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spcAft>
                <a:spcPts val="0"/>
              </a:spcAft>
              <a:buFont typeface="Wingdings" panose="05000000000000000000" pitchFamily="2" charset="2"/>
              <a:buChar char=""/>
            </a:pPr>
            <a:r>
              <a:rPr lang="fr-FR" sz="3200" dirty="0">
                <a:latin typeface="Times New Roman" panose="02020603050405020304" pitchFamily="18" charset="0"/>
                <a:ea typeface="Times New Roman" panose="02020603050405020304" pitchFamily="18" charset="0"/>
                <a:cs typeface="Times New Roman" panose="02020603050405020304" pitchFamily="18" charset="0"/>
              </a:rPr>
              <a:t>oferă personalului posibilitatea de a-şi spori calificarea şi de a putea aspira la posturi în întreprinderile mari;</a:t>
            </a:r>
            <a:endParaRPr lang="ru-RU" sz="3200" dirty="0">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spcAft>
                <a:spcPts val="0"/>
              </a:spcAft>
              <a:buFont typeface="Wingdings" panose="05000000000000000000" pitchFamily="2" charset="2"/>
              <a:buChar char=""/>
            </a:pPr>
            <a:r>
              <a:rPr lang="fr-FR" sz="3200" dirty="0">
                <a:latin typeface="Times New Roman" panose="02020603050405020304" pitchFamily="18" charset="0"/>
                <a:ea typeface="Times New Roman" panose="02020603050405020304" pitchFamily="18" charset="0"/>
                <a:cs typeface="Times New Roman" panose="02020603050405020304" pitchFamily="18" charset="0"/>
              </a:rPr>
              <a:t>stimulează concurenţa;</a:t>
            </a:r>
            <a:endParaRPr lang="ru-RU" sz="3200" dirty="0">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spcAft>
                <a:spcPts val="0"/>
              </a:spcAft>
              <a:buFont typeface="Wingdings" panose="05000000000000000000" pitchFamily="2" charset="2"/>
              <a:buChar char=""/>
            </a:pPr>
            <a:r>
              <a:rPr lang="fr-FR" sz="3200" dirty="0">
                <a:latin typeface="Times New Roman" panose="02020603050405020304" pitchFamily="18" charset="0"/>
                <a:ea typeface="Times New Roman" panose="02020603050405020304" pitchFamily="18" charset="0"/>
                <a:cs typeface="Times New Roman" panose="02020603050405020304" pitchFamily="18" charset="0"/>
              </a:rPr>
              <a:t>ajută la buna funcţionare a întreprinderilor mari, pentru care prestează diferite servicii sau produc diferite subansambluri;</a:t>
            </a:r>
            <a:endParaRPr lang="ru-RU" sz="3200" dirty="0">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spcAft>
                <a:spcPts val="0"/>
              </a:spcAft>
              <a:buFont typeface="Wingdings" panose="05000000000000000000" pitchFamily="2" charset="2"/>
              <a:buChar char=""/>
            </a:pPr>
            <a:r>
              <a:rPr lang="fr-FR" sz="3200" dirty="0">
                <a:latin typeface="Times New Roman" panose="02020603050405020304" pitchFamily="18" charset="0"/>
                <a:ea typeface="Times New Roman" panose="02020603050405020304" pitchFamily="18" charset="0"/>
                <a:cs typeface="Times New Roman" panose="02020603050405020304" pitchFamily="18" charset="0"/>
              </a:rPr>
              <a:t>fabrică produse şi prestează servicii în condiţii de eficienţă.</a:t>
            </a:r>
            <a:endParaRPr lang="ru-RU" sz="3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27434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337050" y="266411"/>
            <a:ext cx="7697941" cy="584775"/>
          </a:xfrm>
          <a:prstGeom prst="rect">
            <a:avLst/>
          </a:prstGeom>
        </p:spPr>
        <p:txBody>
          <a:bodyPr wrap="none">
            <a:spAutoFit/>
          </a:bodyPr>
          <a:lstStyle/>
          <a:p>
            <a:r>
              <a:rPr lang="ro-RO" sz="3200" b="1" dirty="0" smtClean="0">
                <a:latin typeface="Arial" panose="020B0604020202020204" pitchFamily="34" charset="0"/>
                <a:ea typeface="Times New Roman" panose="02020603050405020304" pitchFamily="18" charset="0"/>
                <a:cs typeface="Arial" panose="020B0604020202020204" pitchFamily="34" charset="0"/>
              </a:rPr>
              <a:t>4. Susținerea </a:t>
            </a:r>
            <a:r>
              <a:rPr lang="ro-RO" sz="3200" b="1" dirty="0">
                <a:latin typeface="Arial" panose="020B0604020202020204" pitchFamily="34" charset="0"/>
                <a:ea typeface="Times New Roman" panose="02020603050405020304" pitchFamily="18" charset="0"/>
                <a:cs typeface="Arial" panose="020B0604020202020204" pitchFamily="34" charset="0"/>
              </a:rPr>
              <a:t>de către stat a </a:t>
            </a:r>
            <a:r>
              <a:rPr lang="ro-RO" sz="3200" b="1" dirty="0" smtClean="0">
                <a:latin typeface="Arial" panose="020B0604020202020204" pitchFamily="34" charset="0"/>
                <a:ea typeface="Times New Roman" panose="02020603050405020304" pitchFamily="18" charset="0"/>
                <a:cs typeface="Arial" panose="020B0604020202020204" pitchFamily="34" charset="0"/>
              </a:rPr>
              <a:t>ÎMM-urilor</a:t>
            </a:r>
            <a:endParaRPr lang="ru-RU" sz="3200" dirty="0">
              <a:latin typeface="Arial" panose="020B0604020202020204" pitchFamily="34" charset="0"/>
              <a:cs typeface="Arial" panose="020B0604020202020204" pitchFamily="34" charset="0"/>
            </a:endParaRPr>
          </a:p>
        </p:txBody>
      </p:sp>
      <p:sp>
        <p:nvSpPr>
          <p:cNvPr id="3" name="Прямоугольник 2"/>
          <p:cNvSpPr/>
          <p:nvPr/>
        </p:nvSpPr>
        <p:spPr>
          <a:xfrm>
            <a:off x="406901" y="1158963"/>
            <a:ext cx="3606299" cy="1477328"/>
          </a:xfrm>
          <a:prstGeom prst="rect">
            <a:avLst/>
          </a:prstGeom>
        </p:spPr>
        <p:txBody>
          <a:bodyPr wrap="square">
            <a:spAutoFit/>
          </a:bodyPr>
          <a:lstStyle/>
          <a:p>
            <a:pPr algn="ctr"/>
            <a:r>
              <a:rPr lang="ro-RO" dirty="0">
                <a:latin typeface="Times New Roman" panose="02020603050405020304" pitchFamily="18" charset="0"/>
                <a:ea typeface="Times New Roman" panose="02020603050405020304" pitchFamily="18" charset="0"/>
              </a:rPr>
              <a:t>în </a:t>
            </a:r>
            <a:r>
              <a:rPr lang="ro-RO" b="1" dirty="0">
                <a:latin typeface="Times New Roman" panose="02020603050405020304" pitchFamily="18" charset="0"/>
                <a:ea typeface="Times New Roman" panose="02020603050405020304" pitchFamily="18" charset="0"/>
              </a:rPr>
              <a:t>SUA </a:t>
            </a:r>
            <a:r>
              <a:rPr lang="ro-RO" dirty="0">
                <a:latin typeface="Times New Roman" panose="02020603050405020304" pitchFamily="18" charset="0"/>
                <a:ea typeface="Times New Roman" panose="02020603050405020304" pitchFamily="18" charset="0"/>
              </a:rPr>
              <a:t>există un mecanism de stimulare financiar-creditară a întreprinderilor mici, ce include </a:t>
            </a:r>
            <a:r>
              <a:rPr lang="ro-RO" dirty="0" err="1">
                <a:latin typeface="Times New Roman" panose="02020603050405020304" pitchFamily="18" charset="0"/>
                <a:ea typeface="Times New Roman" panose="02020603050405020304" pitchFamily="18" charset="0"/>
              </a:rPr>
              <a:t>subvenţii</a:t>
            </a:r>
            <a:r>
              <a:rPr lang="ro-RO" dirty="0">
                <a:latin typeface="Times New Roman" panose="02020603050405020304" pitchFamily="18" charset="0"/>
                <a:ea typeface="Times New Roman" panose="02020603050405020304" pitchFamily="18" charset="0"/>
              </a:rPr>
              <a:t>, </a:t>
            </a:r>
            <a:r>
              <a:rPr lang="ro-RO" dirty="0" err="1">
                <a:latin typeface="Times New Roman" panose="02020603050405020304" pitchFamily="18" charset="0"/>
                <a:ea typeface="Times New Roman" panose="02020603050405020304" pitchFamily="18" charset="0"/>
              </a:rPr>
              <a:t>facilităţi</a:t>
            </a:r>
            <a:r>
              <a:rPr lang="ro-RO" dirty="0">
                <a:latin typeface="Times New Roman" panose="02020603050405020304" pitchFamily="18" charset="0"/>
                <a:ea typeface="Times New Roman" panose="02020603050405020304" pitchFamily="18" charset="0"/>
              </a:rPr>
              <a:t> fiscale </a:t>
            </a:r>
            <a:r>
              <a:rPr lang="ro-RO" dirty="0" err="1">
                <a:latin typeface="Times New Roman" panose="02020603050405020304" pitchFamily="18" charset="0"/>
                <a:ea typeface="Times New Roman" panose="02020603050405020304" pitchFamily="18" charset="0"/>
              </a:rPr>
              <a:t>şi</a:t>
            </a:r>
            <a:r>
              <a:rPr lang="ro-RO" dirty="0">
                <a:latin typeface="Times New Roman" panose="02020603050405020304" pitchFamily="18" charset="0"/>
                <a:ea typeface="Times New Roman" panose="02020603050405020304" pitchFamily="18" charset="0"/>
              </a:rPr>
              <a:t> amortizare accelerată</a:t>
            </a:r>
            <a:endParaRPr lang="ru-RU" dirty="0"/>
          </a:p>
        </p:txBody>
      </p:sp>
      <p:sp>
        <p:nvSpPr>
          <p:cNvPr id="4" name="Прямоугольник 3"/>
          <p:cNvSpPr/>
          <p:nvPr/>
        </p:nvSpPr>
        <p:spPr>
          <a:xfrm>
            <a:off x="8242300" y="1247863"/>
            <a:ext cx="3771900" cy="2031325"/>
          </a:xfrm>
          <a:prstGeom prst="rect">
            <a:avLst/>
          </a:prstGeom>
        </p:spPr>
        <p:txBody>
          <a:bodyPr wrap="square">
            <a:spAutoFit/>
          </a:bodyPr>
          <a:lstStyle/>
          <a:p>
            <a:pPr algn="ctr"/>
            <a:r>
              <a:rPr lang="ro-RO" b="1" dirty="0" err="1">
                <a:latin typeface="Times New Roman" panose="02020603050405020304" pitchFamily="18" charset="0"/>
                <a:ea typeface="Times New Roman" panose="02020603050405020304" pitchFamily="18" charset="0"/>
              </a:rPr>
              <a:t>Franţa</a:t>
            </a:r>
            <a:r>
              <a:rPr lang="ro-RO" dirty="0">
                <a:latin typeface="Times New Roman" panose="02020603050405020304" pitchFamily="18" charset="0"/>
                <a:ea typeface="Times New Roman" panose="02020603050405020304" pitchFamily="18" charset="0"/>
              </a:rPr>
              <a:t> oferă firmelor mici împrumuturi de stat pentru </a:t>
            </a:r>
            <a:r>
              <a:rPr lang="ro-RO" dirty="0" err="1">
                <a:latin typeface="Times New Roman" panose="02020603050405020304" pitchFamily="18" charset="0"/>
                <a:ea typeface="Times New Roman" panose="02020603050405020304" pitchFamily="18" charset="0"/>
              </a:rPr>
              <a:t>investiţiile</a:t>
            </a:r>
            <a:r>
              <a:rPr lang="ro-RO" dirty="0">
                <a:latin typeface="Times New Roman" panose="02020603050405020304" pitchFamily="18" charset="0"/>
                <a:ea typeface="Times New Roman" panose="02020603050405020304" pitchFamily="18" charset="0"/>
              </a:rPr>
              <a:t> capitale, precum </a:t>
            </a:r>
            <a:r>
              <a:rPr lang="ro-RO" dirty="0" err="1">
                <a:latin typeface="Times New Roman" panose="02020603050405020304" pitchFamily="18" charset="0"/>
                <a:ea typeface="Times New Roman" panose="02020603050405020304" pitchFamily="18" charset="0"/>
              </a:rPr>
              <a:t>şi</a:t>
            </a:r>
            <a:r>
              <a:rPr lang="ro-RO" dirty="0">
                <a:latin typeface="Times New Roman" panose="02020603050405020304" pitchFamily="18" charset="0"/>
                <a:ea typeface="Times New Roman" panose="02020603050405020304" pitchFamily="18" charset="0"/>
              </a:rPr>
              <a:t> împrumuturi pe termen lung. Pe parcursul primilor 3 ani de </a:t>
            </a:r>
            <a:r>
              <a:rPr lang="ro-RO" dirty="0" err="1">
                <a:latin typeface="Times New Roman" panose="02020603050405020304" pitchFamily="18" charset="0"/>
                <a:ea typeface="Times New Roman" panose="02020603050405020304" pitchFamily="18" charset="0"/>
              </a:rPr>
              <a:t>funcţionare</a:t>
            </a:r>
            <a:r>
              <a:rPr lang="ro-RO" dirty="0">
                <a:latin typeface="Times New Roman" panose="02020603050405020304" pitchFamily="18" charset="0"/>
                <a:ea typeface="Times New Roman" panose="02020603050405020304" pitchFamily="18" charset="0"/>
              </a:rPr>
              <a:t> a întreprinderilor mici, </a:t>
            </a:r>
            <a:r>
              <a:rPr lang="ro-RO" dirty="0" smtClean="0">
                <a:latin typeface="Times New Roman" panose="02020603050405020304" pitchFamily="18" charset="0"/>
                <a:ea typeface="Times New Roman" panose="02020603050405020304" pitchFamily="18" charset="0"/>
              </a:rPr>
              <a:t>sunt </a:t>
            </a:r>
            <a:r>
              <a:rPr lang="ro-RO" dirty="0">
                <a:latin typeface="Times New Roman" panose="02020603050405020304" pitchFamily="18" charset="0"/>
                <a:ea typeface="Times New Roman" panose="02020603050405020304" pitchFamily="18" charset="0"/>
              </a:rPr>
              <a:t>prevăzute </a:t>
            </a:r>
            <a:r>
              <a:rPr lang="ro-RO" dirty="0" err="1">
                <a:latin typeface="Times New Roman" panose="02020603050405020304" pitchFamily="18" charset="0"/>
                <a:ea typeface="Times New Roman" panose="02020603050405020304" pitchFamily="18" charset="0"/>
              </a:rPr>
              <a:t>facilităţi</a:t>
            </a:r>
            <a:r>
              <a:rPr lang="ro-RO" dirty="0">
                <a:latin typeface="Times New Roman" panose="02020603050405020304" pitchFamily="18" charset="0"/>
                <a:ea typeface="Times New Roman" panose="02020603050405020304" pitchFamily="18" charset="0"/>
              </a:rPr>
              <a:t> </a:t>
            </a:r>
            <a:r>
              <a:rPr lang="ro-RO" dirty="0" smtClean="0">
                <a:latin typeface="Times New Roman" panose="02020603050405020304" pitchFamily="18" charset="0"/>
                <a:ea typeface="Times New Roman" panose="02020603050405020304" pitchFamily="18" charset="0"/>
              </a:rPr>
              <a:t>impozitare</a:t>
            </a:r>
            <a:r>
              <a:rPr lang="en-US" dirty="0">
                <a:latin typeface="Times New Roman" panose="02020603050405020304" pitchFamily="18" charset="0"/>
                <a:ea typeface="Times New Roman" panose="02020603050405020304" pitchFamily="18" charset="0"/>
              </a:rPr>
              <a:t> </a:t>
            </a:r>
            <a:r>
              <a:rPr lang="en-US" dirty="0" smtClean="0">
                <a:latin typeface="Times New Roman" panose="02020603050405020304" pitchFamily="18" charset="0"/>
                <a:ea typeface="Times New Roman" panose="02020603050405020304" pitchFamily="18" charset="0"/>
              </a:rPr>
              <a:t>etc</a:t>
            </a:r>
            <a:r>
              <a:rPr lang="en-US" dirty="0">
                <a:latin typeface="Times New Roman" panose="02020603050405020304" pitchFamily="18" charset="0"/>
                <a:ea typeface="Times New Roman" panose="02020603050405020304" pitchFamily="18" charset="0"/>
              </a:rPr>
              <a:t>.</a:t>
            </a:r>
            <a:endParaRPr lang="ru-RU" dirty="0"/>
          </a:p>
        </p:txBody>
      </p:sp>
      <p:sp>
        <p:nvSpPr>
          <p:cNvPr id="5" name="Прямоугольник 4"/>
          <p:cNvSpPr/>
          <p:nvPr/>
        </p:nvSpPr>
        <p:spPr>
          <a:xfrm>
            <a:off x="355850" y="3030050"/>
            <a:ext cx="3962400" cy="1754326"/>
          </a:xfrm>
          <a:prstGeom prst="rect">
            <a:avLst/>
          </a:prstGeom>
        </p:spPr>
        <p:txBody>
          <a:bodyPr wrap="square">
            <a:spAutoFit/>
          </a:bodyPr>
          <a:lstStyle/>
          <a:p>
            <a:pPr algn="ctr"/>
            <a:r>
              <a:rPr lang="ro-RO" dirty="0">
                <a:latin typeface="Times New Roman" panose="02020603050405020304" pitchFamily="18" charset="0"/>
                <a:ea typeface="Times New Roman" panose="02020603050405020304" pitchFamily="18" charset="0"/>
              </a:rPr>
              <a:t>În </a:t>
            </a:r>
            <a:r>
              <a:rPr lang="ro-RO" b="1" dirty="0">
                <a:latin typeface="Times New Roman" panose="02020603050405020304" pitchFamily="18" charset="0"/>
                <a:ea typeface="Times New Roman" panose="02020603050405020304" pitchFamily="18" charset="0"/>
              </a:rPr>
              <a:t>Marea Britanie</a:t>
            </a:r>
            <a:r>
              <a:rPr lang="ro-RO" dirty="0">
                <a:latin typeface="Times New Roman" panose="02020603050405020304" pitchFamily="18" charset="0"/>
                <a:ea typeface="Times New Roman" panose="02020603050405020304" pitchFamily="18" charset="0"/>
              </a:rPr>
              <a:t> </a:t>
            </a:r>
            <a:r>
              <a:rPr lang="en-US" dirty="0" smtClean="0">
                <a:latin typeface="Times New Roman" panose="02020603050405020304" pitchFamily="18" charset="0"/>
                <a:ea typeface="Times New Roman" panose="02020603050405020304" pitchFamily="18" charset="0"/>
              </a:rPr>
              <a:t>-</a:t>
            </a:r>
            <a:r>
              <a:rPr lang="ro-RO" dirty="0" smtClean="0">
                <a:latin typeface="Times New Roman" panose="02020603050405020304" pitchFamily="18" charset="0"/>
                <a:ea typeface="Times New Roman" panose="02020603050405020304" pitchFamily="18" charset="0"/>
              </a:rPr>
              <a:t> </a:t>
            </a:r>
            <a:r>
              <a:rPr lang="ro-RO" dirty="0">
                <a:latin typeface="Times New Roman" panose="02020603050405020304" pitchFamily="18" charset="0"/>
                <a:ea typeface="Times New Roman" panose="02020603050405020304" pitchFamily="18" charset="0"/>
              </a:rPr>
              <a:t>programe </a:t>
            </a:r>
            <a:r>
              <a:rPr lang="ro-RO" dirty="0" err="1">
                <a:latin typeface="Times New Roman" panose="02020603050405020304" pitchFamily="18" charset="0"/>
                <a:ea typeface="Times New Roman" panose="02020603050405020304" pitchFamily="18" charset="0"/>
              </a:rPr>
              <a:t>inovaţionale</a:t>
            </a:r>
            <a:r>
              <a:rPr lang="ro-RO" dirty="0">
                <a:latin typeface="Times New Roman" panose="02020603050405020304" pitchFamily="18" charset="0"/>
                <a:ea typeface="Times New Roman" panose="02020603050405020304" pitchFamily="18" charset="0"/>
              </a:rPr>
              <a:t>, sisteme de asigurare a </a:t>
            </a:r>
            <a:r>
              <a:rPr lang="ro-RO" dirty="0" smtClean="0">
                <a:latin typeface="Times New Roman" panose="02020603050405020304" pitchFamily="18" charset="0"/>
                <a:ea typeface="Times New Roman" panose="02020603050405020304" pitchFamily="18" charset="0"/>
              </a:rPr>
              <a:t>împrumuturilor, </a:t>
            </a:r>
            <a:r>
              <a:rPr lang="ro-RO" dirty="0">
                <a:latin typeface="Times New Roman" panose="02020603050405020304" pitchFamily="18" charset="0"/>
                <a:ea typeface="Times New Roman" panose="02020603050405020304" pitchFamily="18" charset="0"/>
              </a:rPr>
              <a:t>orientate spre asigurarea creditelor bancare </a:t>
            </a:r>
            <a:r>
              <a:rPr lang="ro-RO" dirty="0" err="1">
                <a:latin typeface="Times New Roman" panose="02020603050405020304" pitchFamily="18" charset="0"/>
                <a:ea typeface="Times New Roman" panose="02020603050405020304" pitchFamily="18" charset="0"/>
              </a:rPr>
              <a:t>şi</a:t>
            </a:r>
            <a:r>
              <a:rPr lang="ro-RO" dirty="0">
                <a:latin typeface="Times New Roman" panose="02020603050405020304" pitchFamily="18" charset="0"/>
                <a:ea typeface="Times New Roman" panose="02020603050405020304" pitchFamily="18" charset="0"/>
              </a:rPr>
              <a:t> garantarea rambursării a 70% din împrumuturile pe termen mediu (2-7 ani)</a:t>
            </a:r>
            <a:endParaRPr lang="ru-RU" dirty="0"/>
          </a:p>
        </p:txBody>
      </p:sp>
      <p:sp>
        <p:nvSpPr>
          <p:cNvPr id="6" name="Прямоугольник 5"/>
          <p:cNvSpPr/>
          <p:nvPr/>
        </p:nvSpPr>
        <p:spPr>
          <a:xfrm>
            <a:off x="7188200" y="3668730"/>
            <a:ext cx="4114800" cy="1754326"/>
          </a:xfrm>
          <a:prstGeom prst="rect">
            <a:avLst/>
          </a:prstGeom>
        </p:spPr>
        <p:txBody>
          <a:bodyPr wrap="square">
            <a:spAutoFit/>
          </a:bodyPr>
          <a:lstStyle/>
          <a:p>
            <a:pPr algn="ctr"/>
            <a:r>
              <a:rPr lang="ro-RO" dirty="0">
                <a:latin typeface="Times New Roman" panose="02020603050405020304" pitchFamily="18" charset="0"/>
                <a:ea typeface="Times New Roman" panose="02020603050405020304" pitchFamily="18" charset="0"/>
              </a:rPr>
              <a:t>În </a:t>
            </a:r>
            <a:r>
              <a:rPr lang="ro-RO" b="1" dirty="0">
                <a:latin typeface="Times New Roman" panose="02020603050405020304" pitchFamily="18" charset="0"/>
                <a:ea typeface="Times New Roman" panose="02020603050405020304" pitchFamily="18" charset="0"/>
              </a:rPr>
              <a:t>Germania</a:t>
            </a:r>
            <a:r>
              <a:rPr lang="ro-RO" dirty="0">
                <a:latin typeface="Times New Roman" panose="02020603050405020304" pitchFamily="18" charset="0"/>
                <a:ea typeface="Times New Roman" panose="02020603050405020304" pitchFamily="18" charset="0"/>
              </a:rPr>
              <a:t> </a:t>
            </a:r>
            <a:r>
              <a:rPr lang="ro-RO" dirty="0" err="1">
                <a:latin typeface="Times New Roman" panose="02020603050405020304" pitchFamily="18" charset="0"/>
                <a:ea typeface="Times New Roman" panose="02020603050405020304" pitchFamily="18" charset="0"/>
              </a:rPr>
              <a:t>funcţionează</a:t>
            </a:r>
            <a:r>
              <a:rPr lang="ro-RO" dirty="0">
                <a:latin typeface="Times New Roman" panose="02020603050405020304" pitchFamily="18" charset="0"/>
                <a:ea typeface="Times New Roman" panose="02020603050405020304" pitchFamily="18" charset="0"/>
              </a:rPr>
              <a:t> un sistem de asigurări ale creditelor, garantând băncilor comerciale, pentru o perioadă de 15-23 de ani, rambursarea a 80% din împrumuturi. </a:t>
            </a:r>
            <a:r>
              <a:rPr lang="en-US" dirty="0" smtClean="0">
                <a:latin typeface="Times New Roman" panose="02020603050405020304" pitchFamily="18" charset="0"/>
                <a:ea typeface="Times New Roman" panose="02020603050405020304" pitchFamily="18" charset="0"/>
              </a:rPr>
              <a:t>Exist</a:t>
            </a:r>
            <a:r>
              <a:rPr lang="ro-RO" dirty="0" smtClean="0">
                <a:latin typeface="Times New Roman" panose="02020603050405020304" pitchFamily="18" charset="0"/>
                <a:ea typeface="Times New Roman" panose="02020603050405020304" pitchFamily="18" charset="0"/>
              </a:rPr>
              <a:t>ă</a:t>
            </a:r>
            <a:r>
              <a:rPr lang="en-US" dirty="0" smtClean="0">
                <a:latin typeface="Times New Roman" panose="02020603050405020304" pitchFamily="18" charset="0"/>
                <a:ea typeface="Times New Roman" panose="02020603050405020304" pitchFamily="18" charset="0"/>
              </a:rPr>
              <a:t> un s</a:t>
            </a:r>
            <a:r>
              <a:rPr lang="ro-RO" dirty="0" err="1" smtClean="0">
                <a:latin typeface="Times New Roman" panose="02020603050405020304" pitchFamily="18" charset="0"/>
                <a:ea typeface="Times New Roman" panose="02020603050405020304" pitchFamily="18" charset="0"/>
              </a:rPr>
              <a:t>istem</a:t>
            </a:r>
            <a:r>
              <a:rPr lang="ro-RO" dirty="0" smtClean="0">
                <a:latin typeface="Times New Roman" panose="02020603050405020304" pitchFamily="18" charset="0"/>
                <a:ea typeface="Times New Roman" panose="02020603050405020304" pitchFamily="18" charset="0"/>
              </a:rPr>
              <a:t> fiscal care </a:t>
            </a:r>
            <a:r>
              <a:rPr lang="ro-RO" dirty="0">
                <a:latin typeface="Times New Roman" panose="02020603050405020304" pitchFamily="18" charset="0"/>
                <a:ea typeface="Times New Roman" panose="02020603050405020304" pitchFamily="18" charset="0"/>
              </a:rPr>
              <a:t>prevede multe </a:t>
            </a:r>
            <a:r>
              <a:rPr lang="ro-RO" dirty="0" err="1">
                <a:latin typeface="Times New Roman" panose="02020603050405020304" pitchFamily="18" charset="0"/>
                <a:ea typeface="Times New Roman" panose="02020603050405020304" pitchFamily="18" charset="0"/>
              </a:rPr>
              <a:t>facilităţi</a:t>
            </a:r>
            <a:r>
              <a:rPr lang="ro-RO" dirty="0">
                <a:latin typeface="Times New Roman" panose="02020603050405020304" pitchFamily="18" charset="0"/>
                <a:ea typeface="Times New Roman" panose="02020603050405020304" pitchFamily="18" charset="0"/>
              </a:rPr>
              <a:t> pentru afacerile mici.</a:t>
            </a:r>
            <a:endParaRPr lang="ru-RU" dirty="0"/>
          </a:p>
        </p:txBody>
      </p:sp>
      <p:sp>
        <p:nvSpPr>
          <p:cNvPr id="7" name="Прямоугольник 6"/>
          <p:cNvSpPr/>
          <p:nvPr/>
        </p:nvSpPr>
        <p:spPr>
          <a:xfrm>
            <a:off x="3733800" y="5178136"/>
            <a:ext cx="3327400" cy="1200329"/>
          </a:xfrm>
          <a:prstGeom prst="rect">
            <a:avLst/>
          </a:prstGeom>
        </p:spPr>
        <p:txBody>
          <a:bodyPr wrap="square">
            <a:spAutoFit/>
          </a:bodyPr>
          <a:lstStyle/>
          <a:p>
            <a:pPr algn="just">
              <a:spcAft>
                <a:spcPts val="0"/>
              </a:spcAft>
            </a:pPr>
            <a:r>
              <a:rPr lang="ro-RO" b="1" dirty="0">
                <a:latin typeface="Times New Roman" panose="02020603050405020304" pitchFamily="18" charset="0"/>
                <a:ea typeface="Times New Roman" panose="02020603050405020304" pitchFamily="18" charset="0"/>
              </a:rPr>
              <a:t>Japonia</a:t>
            </a:r>
            <a:r>
              <a:rPr lang="ro-RO" dirty="0">
                <a:latin typeface="Times New Roman" panose="02020603050405020304" pitchFamily="18" charset="0"/>
                <a:ea typeface="Times New Roman" panose="02020603050405020304" pitchFamily="18" charset="0"/>
              </a:rPr>
              <a:t> – cota redusă a impozitului pe profit, amortizarea accelerată, sistemul de leasing al utilajului</a:t>
            </a:r>
            <a:endParaRPr lang="ru-RU" dirty="0">
              <a:effectLst/>
              <a:latin typeface="Times New Roman" panose="02020603050405020304" pitchFamily="18" charset="0"/>
              <a:ea typeface="Times New Roman" panose="02020603050405020304" pitchFamily="18" charset="0"/>
            </a:endParaRPr>
          </a:p>
        </p:txBody>
      </p:sp>
      <p:sp>
        <p:nvSpPr>
          <p:cNvPr id="8" name="Нашивка 7"/>
          <p:cNvSpPr/>
          <p:nvPr/>
        </p:nvSpPr>
        <p:spPr>
          <a:xfrm rot="8249826">
            <a:off x="3886200" y="1460500"/>
            <a:ext cx="800100" cy="660400"/>
          </a:xfrm>
          <a:prstGeom prst="chevr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9" name="Нашивка 8"/>
          <p:cNvSpPr/>
          <p:nvPr/>
        </p:nvSpPr>
        <p:spPr>
          <a:xfrm rot="8249826">
            <a:off x="4131175" y="2868236"/>
            <a:ext cx="800100" cy="660400"/>
          </a:xfrm>
          <a:prstGeom prst="chevr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0" name="Нашивка 9"/>
          <p:cNvSpPr/>
          <p:nvPr/>
        </p:nvSpPr>
        <p:spPr>
          <a:xfrm rot="5400000">
            <a:off x="5558344" y="4089734"/>
            <a:ext cx="800100" cy="660400"/>
          </a:xfrm>
          <a:prstGeom prst="chevr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1" name="Нашивка 10"/>
          <p:cNvSpPr/>
          <p:nvPr/>
        </p:nvSpPr>
        <p:spPr>
          <a:xfrm rot="2064069">
            <a:off x="7126990" y="2833060"/>
            <a:ext cx="800100" cy="660400"/>
          </a:xfrm>
          <a:prstGeom prst="chevr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2" name="Нашивка 11"/>
          <p:cNvSpPr/>
          <p:nvPr/>
        </p:nvSpPr>
        <p:spPr>
          <a:xfrm rot="2064069">
            <a:off x="7226300" y="1445247"/>
            <a:ext cx="800100" cy="660400"/>
          </a:xfrm>
          <a:prstGeom prst="chevro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Tree>
    <p:extLst>
      <p:ext uri="{BB962C8B-B14F-4D97-AF65-F5344CB8AC3E}">
        <p14:creationId xmlns:p14="http://schemas.microsoft.com/office/powerpoint/2010/main" val="34708927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1" y="112753"/>
            <a:ext cx="1462572" cy="1331874"/>
          </a:xfrm>
          <a:prstGeom prst="rect">
            <a:avLst/>
          </a:prstGeom>
        </p:spPr>
      </p:pic>
      <p:sp>
        <p:nvSpPr>
          <p:cNvPr id="3" name="Прямоугольник 2"/>
          <p:cNvSpPr/>
          <p:nvPr/>
        </p:nvSpPr>
        <p:spPr>
          <a:xfrm>
            <a:off x="1536700" y="345898"/>
            <a:ext cx="10223500" cy="2554545"/>
          </a:xfrm>
          <a:prstGeom prst="rect">
            <a:avLst/>
          </a:prstGeom>
        </p:spPr>
        <p:txBody>
          <a:bodyPr wrap="square">
            <a:spAutoFit/>
          </a:bodyPr>
          <a:lstStyle/>
          <a:p>
            <a:pPr algn="ctr"/>
            <a:r>
              <a:rPr lang="ro-RO" sz="3200" dirty="0">
                <a:latin typeface="Arial" panose="020B0604020202020204" pitchFamily="34" charset="0"/>
                <a:ea typeface="Times New Roman" panose="02020603050405020304" pitchFamily="18" charset="0"/>
                <a:cs typeface="Arial" panose="020B0604020202020204" pitchFamily="34" charset="0"/>
              </a:rPr>
              <a:t>În 2006 Republica Moldova a aprobat </a:t>
            </a:r>
            <a:r>
              <a:rPr lang="ro-RO" sz="3200" b="1" dirty="0">
                <a:latin typeface="Arial" panose="020B0604020202020204" pitchFamily="34" charset="0"/>
                <a:ea typeface="Times New Roman" panose="02020603050405020304" pitchFamily="18" charset="0"/>
                <a:cs typeface="Arial" panose="020B0604020202020204" pitchFamily="34" charset="0"/>
              </a:rPr>
              <a:t>Legea privind susţinerea sectorului întreprinderilor mici şi mijlocii</a:t>
            </a:r>
            <a:r>
              <a:rPr lang="ro-RO" sz="3200" dirty="0">
                <a:latin typeface="Arial" panose="020B0604020202020204" pitchFamily="34" charset="0"/>
                <a:ea typeface="Times New Roman" panose="02020603050405020304" pitchFamily="18" charset="0"/>
                <a:cs typeface="Arial" panose="020B0604020202020204" pitchFamily="34" charset="0"/>
              </a:rPr>
              <a:t>, care prevede direcţiile susţinerii de stat a </a:t>
            </a:r>
            <a:r>
              <a:rPr lang="ro-RO" sz="3200" dirty="0" smtClean="0">
                <a:latin typeface="Arial" panose="020B0604020202020204" pitchFamily="34" charset="0"/>
                <a:ea typeface="Times New Roman" panose="02020603050405020304" pitchFamily="18" charset="0"/>
                <a:cs typeface="Arial" panose="020B0604020202020204" pitchFamily="34" charset="0"/>
              </a:rPr>
              <a:t>ÎMM-urilor</a:t>
            </a:r>
            <a:r>
              <a:rPr lang="ro-RO" sz="3200" dirty="0">
                <a:latin typeface="Arial" panose="020B0604020202020204" pitchFamily="34" charset="0"/>
                <a:ea typeface="Times New Roman" panose="02020603050405020304" pitchFamily="18" charset="0"/>
                <a:cs typeface="Arial" panose="020B0604020202020204" pitchFamily="34" charset="0"/>
              </a:rPr>
              <a:t>, subiectele şi obiectele susţinerii, fondurile specializate, strategiile de stat </a:t>
            </a:r>
            <a:r>
              <a:rPr lang="ro-RO" sz="3200" dirty="0" smtClean="0">
                <a:latin typeface="Arial" panose="020B0604020202020204" pitchFamily="34" charset="0"/>
                <a:ea typeface="Times New Roman" panose="02020603050405020304" pitchFamily="18" charset="0"/>
                <a:cs typeface="Arial" panose="020B0604020202020204" pitchFamily="34" charset="0"/>
              </a:rPr>
              <a:t>etc.</a:t>
            </a:r>
            <a:endParaRPr lang="ru-RU" sz="3200" dirty="0">
              <a:latin typeface="Arial" panose="020B0604020202020204" pitchFamily="34" charset="0"/>
              <a:cs typeface="Arial" panose="020B0604020202020204" pitchFamily="34" charset="0"/>
            </a:endParaRPr>
          </a:p>
        </p:txBody>
      </p:sp>
      <p:sp>
        <p:nvSpPr>
          <p:cNvPr id="4" name="Прямоугольник 3"/>
          <p:cNvSpPr/>
          <p:nvPr/>
        </p:nvSpPr>
        <p:spPr>
          <a:xfrm>
            <a:off x="762000" y="3566636"/>
            <a:ext cx="10642600" cy="2554545"/>
          </a:xfrm>
          <a:prstGeom prst="rect">
            <a:avLst/>
          </a:prstGeom>
        </p:spPr>
        <p:txBody>
          <a:bodyPr wrap="square">
            <a:spAutoFit/>
          </a:bodyPr>
          <a:lstStyle/>
          <a:p>
            <a:pPr algn="ctr"/>
            <a:r>
              <a:rPr lang="ro-RO" sz="3200" dirty="0" err="1">
                <a:latin typeface="Arial" panose="020B0604020202020204" pitchFamily="34" charset="0"/>
                <a:ea typeface="Times New Roman" panose="02020603050405020304" pitchFamily="18" charset="0"/>
                <a:cs typeface="Arial" panose="020B0604020202020204" pitchFamily="34" charset="0"/>
              </a:rPr>
              <a:t>Susţinerea</a:t>
            </a:r>
            <a:r>
              <a:rPr lang="ro-RO" sz="3200" dirty="0">
                <a:latin typeface="Arial" panose="020B0604020202020204" pitchFamily="34" charset="0"/>
                <a:ea typeface="Times New Roman" panose="02020603050405020304" pitchFamily="18" charset="0"/>
                <a:cs typeface="Arial" panose="020B0604020202020204" pitchFamily="34" charset="0"/>
              </a:rPr>
              <a:t> de către stat a întreprinderilor mici </a:t>
            </a:r>
            <a:r>
              <a:rPr lang="ro-RO" sz="3200" dirty="0" err="1">
                <a:latin typeface="Arial" panose="020B0604020202020204" pitchFamily="34" charset="0"/>
                <a:ea typeface="Times New Roman" panose="02020603050405020304" pitchFamily="18" charset="0"/>
                <a:cs typeface="Arial" panose="020B0604020202020204" pitchFamily="34" charset="0"/>
              </a:rPr>
              <a:t>şi</a:t>
            </a:r>
            <a:r>
              <a:rPr lang="ro-RO" sz="3200" dirty="0">
                <a:latin typeface="Arial" panose="020B0604020202020204" pitchFamily="34" charset="0"/>
                <a:ea typeface="Times New Roman" panose="02020603050405020304" pitchFamily="18" charset="0"/>
                <a:cs typeface="Arial" panose="020B0604020202020204" pitchFamily="34" charset="0"/>
              </a:rPr>
              <a:t> mijlocii se efectuează </a:t>
            </a:r>
            <a:r>
              <a:rPr lang="ro-RO" sz="3200" dirty="0" err="1">
                <a:latin typeface="Arial" panose="020B0604020202020204" pitchFamily="34" charset="0"/>
                <a:ea typeface="Times New Roman" panose="02020603050405020304" pitchFamily="18" charset="0"/>
                <a:cs typeface="Arial" panose="020B0604020202020204" pitchFamily="34" charset="0"/>
              </a:rPr>
              <a:t>diferenţiat</a:t>
            </a:r>
            <a:r>
              <a:rPr lang="ro-RO" sz="3200" dirty="0">
                <a:latin typeface="Arial" panose="020B0604020202020204" pitchFamily="34" charset="0"/>
                <a:ea typeface="Times New Roman" panose="02020603050405020304" pitchFamily="18" charset="0"/>
                <a:cs typeface="Arial" panose="020B0604020202020204" pitchFamily="34" charset="0"/>
              </a:rPr>
              <a:t>, în </a:t>
            </a:r>
            <a:r>
              <a:rPr lang="ro-RO" sz="3200" dirty="0" err="1">
                <a:latin typeface="Arial" panose="020B0604020202020204" pitchFamily="34" charset="0"/>
                <a:ea typeface="Times New Roman" panose="02020603050405020304" pitchFamily="18" charset="0"/>
                <a:cs typeface="Arial" panose="020B0604020202020204" pitchFamily="34" charset="0"/>
              </a:rPr>
              <a:t>funcţie</a:t>
            </a:r>
            <a:r>
              <a:rPr lang="ro-RO" sz="3200" dirty="0">
                <a:latin typeface="Arial" panose="020B0604020202020204" pitchFamily="34" charset="0"/>
                <a:ea typeface="Times New Roman" panose="02020603050405020304" pitchFamily="18" charset="0"/>
                <a:cs typeface="Arial" panose="020B0604020202020204" pitchFamily="34" charset="0"/>
              </a:rPr>
              <a:t> de genul de activitate, de perioada de </a:t>
            </a:r>
            <a:r>
              <a:rPr lang="ro-RO" sz="3200" dirty="0" err="1">
                <a:latin typeface="Arial" panose="020B0604020202020204" pitchFamily="34" charset="0"/>
                <a:ea typeface="Times New Roman" panose="02020603050405020304" pitchFamily="18" charset="0"/>
                <a:cs typeface="Arial" panose="020B0604020202020204" pitchFamily="34" charset="0"/>
              </a:rPr>
              <a:t>funcţionare</a:t>
            </a:r>
            <a:r>
              <a:rPr lang="ro-RO" sz="3200" dirty="0">
                <a:latin typeface="Arial" panose="020B0604020202020204" pitchFamily="34" charset="0"/>
                <a:ea typeface="Times New Roman" panose="02020603050405020304" pitchFamily="18" charset="0"/>
                <a:cs typeface="Arial" panose="020B0604020202020204" pitchFamily="34" charset="0"/>
              </a:rPr>
              <a:t> </a:t>
            </a:r>
            <a:r>
              <a:rPr lang="ro-RO" sz="3200" dirty="0" err="1">
                <a:latin typeface="Arial" panose="020B0604020202020204" pitchFamily="34" charset="0"/>
                <a:ea typeface="Times New Roman" panose="02020603050405020304" pitchFamily="18" charset="0"/>
                <a:cs typeface="Arial" panose="020B0604020202020204" pitchFamily="34" charset="0"/>
              </a:rPr>
              <a:t>şi</a:t>
            </a:r>
            <a:r>
              <a:rPr lang="ro-RO" sz="3200" dirty="0">
                <a:latin typeface="Arial" panose="020B0604020202020204" pitchFamily="34" charset="0"/>
                <a:ea typeface="Times New Roman" panose="02020603050405020304" pitchFamily="18" charset="0"/>
                <a:cs typeface="Arial" panose="020B0604020202020204" pitchFamily="34" charset="0"/>
              </a:rPr>
              <a:t> de numărul </a:t>
            </a:r>
            <a:r>
              <a:rPr lang="ro-RO" sz="3200" dirty="0" err="1">
                <a:latin typeface="Arial" panose="020B0604020202020204" pitchFamily="34" charset="0"/>
                <a:ea typeface="Times New Roman" panose="02020603050405020304" pitchFamily="18" charset="0"/>
                <a:cs typeface="Arial" panose="020B0604020202020204" pitchFamily="34" charset="0"/>
              </a:rPr>
              <a:t>agenţilor</a:t>
            </a:r>
            <a:r>
              <a:rPr lang="ro-RO" sz="3200" dirty="0">
                <a:latin typeface="Arial" panose="020B0604020202020204" pitchFamily="34" charset="0"/>
                <a:ea typeface="Times New Roman" panose="02020603050405020304" pitchFamily="18" charset="0"/>
                <a:cs typeface="Arial" panose="020B0604020202020204" pitchFamily="34" charset="0"/>
              </a:rPr>
              <a:t> economici, cu utilizarea diferitor forme </a:t>
            </a:r>
            <a:r>
              <a:rPr lang="ro-RO" sz="3200" dirty="0" err="1">
                <a:latin typeface="Arial" panose="020B0604020202020204" pitchFamily="34" charset="0"/>
                <a:ea typeface="Times New Roman" panose="02020603050405020304" pitchFamily="18" charset="0"/>
                <a:cs typeface="Arial" panose="020B0604020202020204" pitchFamily="34" charset="0"/>
              </a:rPr>
              <a:t>şi</a:t>
            </a:r>
            <a:r>
              <a:rPr lang="ro-RO" sz="3200" dirty="0">
                <a:latin typeface="Arial" panose="020B0604020202020204" pitchFamily="34" charset="0"/>
                <a:ea typeface="Times New Roman" panose="02020603050405020304" pitchFamily="18" charset="0"/>
                <a:cs typeface="Arial" panose="020B0604020202020204" pitchFamily="34" charset="0"/>
              </a:rPr>
              <a:t> metode de </a:t>
            </a:r>
            <a:r>
              <a:rPr lang="ro-RO" sz="3200" dirty="0" err="1">
                <a:latin typeface="Arial" panose="020B0604020202020204" pitchFamily="34" charset="0"/>
                <a:ea typeface="Times New Roman" panose="02020603050405020304" pitchFamily="18" charset="0"/>
                <a:cs typeface="Arial" panose="020B0604020202020204" pitchFamily="34" charset="0"/>
              </a:rPr>
              <a:t>susţinere</a:t>
            </a:r>
            <a:r>
              <a:rPr lang="ro-RO" sz="3200" dirty="0">
                <a:latin typeface="Arial" panose="020B0604020202020204" pitchFamily="34" charset="0"/>
                <a:ea typeface="Times New Roman" panose="02020603050405020304" pitchFamily="18" charset="0"/>
                <a:cs typeface="Arial" panose="020B0604020202020204" pitchFamily="34" charset="0"/>
              </a:rPr>
              <a:t> </a:t>
            </a:r>
            <a:r>
              <a:rPr lang="ro-RO" sz="3200" dirty="0" err="1">
                <a:latin typeface="Arial" panose="020B0604020202020204" pitchFamily="34" charset="0"/>
                <a:ea typeface="Times New Roman" panose="02020603050405020304" pitchFamily="18" charset="0"/>
                <a:cs typeface="Arial" panose="020B0604020202020204" pitchFamily="34" charset="0"/>
              </a:rPr>
              <a:t>şi</a:t>
            </a:r>
            <a:r>
              <a:rPr lang="ro-RO" sz="3200" dirty="0">
                <a:latin typeface="Arial" panose="020B0604020202020204" pitchFamily="34" charset="0"/>
                <a:ea typeface="Times New Roman" panose="02020603050405020304" pitchFamily="18" charset="0"/>
                <a:cs typeface="Arial" panose="020B0604020202020204" pitchFamily="34" charset="0"/>
              </a:rPr>
              <a:t> surse de </a:t>
            </a:r>
            <a:r>
              <a:rPr lang="ro-RO" sz="3200" dirty="0" err="1" smtClean="0">
                <a:latin typeface="Arial" panose="020B0604020202020204" pitchFamily="34" charset="0"/>
                <a:ea typeface="Times New Roman" panose="02020603050405020304" pitchFamily="18" charset="0"/>
                <a:cs typeface="Arial" panose="020B0604020202020204" pitchFamily="34" charset="0"/>
              </a:rPr>
              <a:t>finanţare</a:t>
            </a:r>
            <a:r>
              <a:rPr lang="ro-RO" sz="3200" dirty="0" smtClean="0">
                <a:latin typeface="Arial" panose="020B0604020202020204" pitchFamily="34" charset="0"/>
                <a:ea typeface="Times New Roman" panose="02020603050405020304" pitchFamily="18" charset="0"/>
                <a:cs typeface="Arial" panose="020B0604020202020204" pitchFamily="34" charset="0"/>
              </a:rPr>
              <a:t>.</a:t>
            </a:r>
            <a:endParaRPr lang="ru-RU" sz="3200"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5526476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6400" y="1838327"/>
            <a:ext cx="11328400" cy="5078313"/>
          </a:xfrm>
          <a:prstGeom prst="rect">
            <a:avLst/>
          </a:prstGeom>
        </p:spPr>
        <p:txBody>
          <a:bodyPr wrap="square">
            <a:spAutoFit/>
          </a:bodyPr>
          <a:lstStyle/>
          <a:p>
            <a:pPr algn="ctr"/>
            <a:r>
              <a:rPr lang="ro-RO" sz="3600" dirty="0">
                <a:latin typeface="Arial" panose="020B0604020202020204" pitchFamily="34" charset="0"/>
                <a:ea typeface="Times New Roman" panose="02020603050405020304" pitchFamily="18" charset="0"/>
                <a:cs typeface="Arial" panose="020B0604020202020204" pitchFamily="34" charset="0"/>
              </a:rPr>
              <a:t>Organizaţia pentru Dezvoltarea </a:t>
            </a:r>
            <a:r>
              <a:rPr lang="ro-RO" sz="3600" dirty="0" smtClean="0">
                <a:latin typeface="Arial" panose="020B0604020202020204" pitchFamily="34" charset="0"/>
                <a:ea typeface="Times New Roman" panose="02020603050405020304" pitchFamily="18" charset="0"/>
                <a:cs typeface="Arial" panose="020B0604020202020204" pitchFamily="34" charset="0"/>
              </a:rPr>
              <a:t>Antreprenoriatului </a:t>
            </a:r>
            <a:r>
              <a:rPr lang="ro-RO" sz="3600" dirty="0">
                <a:latin typeface="Arial" panose="020B0604020202020204" pitchFamily="34" charset="0"/>
                <a:ea typeface="Times New Roman" panose="02020603050405020304" pitchFamily="18" charset="0"/>
                <a:cs typeface="Arial" panose="020B0604020202020204" pitchFamily="34" charset="0"/>
              </a:rPr>
              <a:t>(</a:t>
            </a:r>
            <a:r>
              <a:rPr lang="ro-RO" sz="3600" dirty="0" smtClean="0">
                <a:latin typeface="Arial" panose="020B0604020202020204" pitchFamily="34" charset="0"/>
                <a:ea typeface="Times New Roman" panose="02020603050405020304" pitchFamily="18" charset="0"/>
                <a:cs typeface="Arial" panose="020B0604020202020204" pitchFamily="34" charset="0"/>
              </a:rPr>
              <a:t>ODA) </a:t>
            </a:r>
            <a:r>
              <a:rPr lang="ro-RO" sz="3600" dirty="0" smtClean="0">
                <a:latin typeface="Arial" panose="020B0604020202020204" pitchFamily="34" charset="0"/>
                <a:ea typeface="Times New Roman" panose="02020603050405020304" pitchFamily="18" charset="0"/>
                <a:cs typeface="Arial" panose="020B0604020202020204" pitchFamily="34" charset="0"/>
              </a:rPr>
              <a:t>- </a:t>
            </a:r>
            <a:r>
              <a:rPr lang="ro-RO" sz="3600" dirty="0">
                <a:latin typeface="Arial" panose="020B0604020202020204" pitchFamily="34" charset="0"/>
                <a:ea typeface="Times New Roman" panose="02020603050405020304" pitchFamily="18" charset="0"/>
                <a:cs typeface="Arial" panose="020B0604020202020204" pitchFamily="34" charset="0"/>
              </a:rPr>
              <a:t>care are statut de organizaţie necomercială pe lângă Ministerul Economiei, şi are drept scop implementarea politicii de stat privind susţinerea dezvoltării întreprinderilor micro, mici şi mijlocii, în conformitate cu strategiile de susţinere a dezvoltării acestui sector şi cu alte strategii şi programe ale </a:t>
            </a:r>
            <a:r>
              <a:rPr lang="ro-RO" sz="3600" dirty="0" smtClean="0">
                <a:latin typeface="Arial" panose="020B0604020202020204" pitchFamily="34" charset="0"/>
                <a:ea typeface="Times New Roman" panose="02020603050405020304" pitchFamily="18" charset="0"/>
                <a:cs typeface="Arial" panose="020B0604020202020204" pitchFamily="34" charset="0"/>
              </a:rPr>
              <a:t>Guvernului.</a:t>
            </a:r>
          </a:p>
          <a:p>
            <a:pPr algn="ctr"/>
            <a:r>
              <a:rPr lang="ro-RO" sz="3600" i="1" dirty="0" smtClean="0">
                <a:latin typeface="Arial" panose="020B0604020202020204" pitchFamily="34" charset="0"/>
                <a:ea typeface="Times New Roman" panose="02020603050405020304" pitchFamily="18" charset="0"/>
                <a:cs typeface="Arial" panose="020B0604020202020204" pitchFamily="34" charset="0"/>
              </a:rPr>
              <a:t>www.odimm.md</a:t>
            </a:r>
            <a:endParaRPr lang="ru-RU" sz="3600" i="1" dirty="0">
              <a:latin typeface="Arial" panose="020B0604020202020204" pitchFamily="34" charset="0"/>
              <a:ea typeface="Times New Roman" panose="02020603050405020304" pitchFamily="18" charset="0"/>
              <a:cs typeface="Arial" panose="020B0604020202020204" pitchFamily="34" charset="0"/>
            </a:endParaRP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1" y="112753"/>
            <a:ext cx="1462572" cy="1331874"/>
          </a:xfrm>
          <a:prstGeom prst="rect">
            <a:avLst/>
          </a:prstGeom>
        </p:spPr>
      </p:pic>
      <p:pic>
        <p:nvPicPr>
          <p:cNvPr id="5" name="Рисунок 4"/>
          <p:cNvPicPr>
            <a:picLocks noChangeAspect="1"/>
          </p:cNvPicPr>
          <p:nvPr/>
        </p:nvPicPr>
        <p:blipFill>
          <a:blip r:embed="rId3"/>
          <a:stretch>
            <a:fillRect/>
          </a:stretch>
        </p:blipFill>
        <p:spPr>
          <a:xfrm>
            <a:off x="2955636" y="212436"/>
            <a:ext cx="6751781" cy="1080604"/>
          </a:xfrm>
          <a:prstGeom prst="rect">
            <a:avLst/>
          </a:prstGeom>
        </p:spPr>
      </p:pic>
    </p:spTree>
    <p:extLst>
      <p:ext uri="{BB962C8B-B14F-4D97-AF65-F5344CB8AC3E}">
        <p14:creationId xmlns:p14="http://schemas.microsoft.com/office/powerpoint/2010/main" val="18859335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p:nvPr/>
        </p:nvPicPr>
        <p:blipFill rotWithShape="1">
          <a:blip r:embed="rId2">
            <a:extLst>
              <a:ext uri="{28A0092B-C50C-407E-A947-70E740481C1C}">
                <a14:useLocalDpi xmlns:a14="http://schemas.microsoft.com/office/drawing/2010/main" val="0"/>
              </a:ext>
            </a:extLst>
          </a:blip>
          <a:srcRect l="716" t="84513" r="84258" b="5554"/>
          <a:stretch/>
        </p:blipFill>
        <p:spPr bwMode="auto">
          <a:xfrm>
            <a:off x="10098759" y="2022178"/>
            <a:ext cx="1344613" cy="563880"/>
          </a:xfrm>
          <a:prstGeom prst="rect">
            <a:avLst/>
          </a:prstGeom>
          <a:ln>
            <a:noFill/>
          </a:ln>
          <a:extLst>
            <a:ext uri="{53640926-AAD7-44D8-BBD7-CCE9431645EC}">
              <a14:shadowObscured xmlns:a14="http://schemas.microsoft.com/office/drawing/2010/main"/>
            </a:ext>
          </a:extLst>
        </p:spPr>
      </p:pic>
      <p:pic>
        <p:nvPicPr>
          <p:cNvPr id="4" name="Рисунок 3"/>
          <p:cNvPicPr/>
          <p:nvPr/>
        </p:nvPicPr>
        <p:blipFill rotWithShape="1">
          <a:blip r:embed="rId2">
            <a:extLst>
              <a:ext uri="{28A0092B-C50C-407E-A947-70E740481C1C}">
                <a14:useLocalDpi xmlns:a14="http://schemas.microsoft.com/office/drawing/2010/main" val="0"/>
              </a:ext>
            </a:extLst>
          </a:blip>
          <a:srcRect l="716" t="13738" r="84258" b="72513"/>
          <a:stretch/>
        </p:blipFill>
        <p:spPr bwMode="auto">
          <a:xfrm>
            <a:off x="814629" y="1644530"/>
            <a:ext cx="1712912" cy="752793"/>
          </a:xfrm>
          <a:prstGeom prst="rect">
            <a:avLst/>
          </a:prstGeom>
          <a:ln>
            <a:noFill/>
          </a:ln>
          <a:extLst>
            <a:ext uri="{53640926-AAD7-44D8-BBD7-CCE9431645EC}">
              <a14:shadowObscured xmlns:a14="http://schemas.microsoft.com/office/drawing/2010/main"/>
            </a:ext>
          </a:extLst>
        </p:spPr>
      </p:pic>
      <p:pic>
        <p:nvPicPr>
          <p:cNvPr id="6" name="Рисунок 5"/>
          <p:cNvPicPr/>
          <p:nvPr/>
        </p:nvPicPr>
        <p:blipFill rotWithShape="1">
          <a:blip r:embed="rId2">
            <a:extLst>
              <a:ext uri="{28A0092B-C50C-407E-A947-70E740481C1C}">
                <a14:useLocalDpi xmlns:a14="http://schemas.microsoft.com/office/drawing/2010/main" val="0"/>
              </a:ext>
            </a:extLst>
          </a:blip>
          <a:srcRect l="716" t="48111" r="84258" b="43485"/>
          <a:stretch/>
        </p:blipFill>
        <p:spPr bwMode="auto">
          <a:xfrm>
            <a:off x="6363701" y="2202654"/>
            <a:ext cx="1867370" cy="600869"/>
          </a:xfrm>
          <a:prstGeom prst="rect">
            <a:avLst/>
          </a:prstGeom>
          <a:ln>
            <a:noFill/>
          </a:ln>
          <a:extLst>
            <a:ext uri="{53640926-AAD7-44D8-BBD7-CCE9431645EC}">
              <a14:shadowObscured xmlns:a14="http://schemas.microsoft.com/office/drawing/2010/main"/>
            </a:ext>
          </a:extLst>
        </p:spPr>
      </p:pic>
      <p:pic>
        <p:nvPicPr>
          <p:cNvPr id="7" name="Рисунок 6"/>
          <p:cNvPicPr/>
          <p:nvPr/>
        </p:nvPicPr>
        <p:blipFill rotWithShape="1">
          <a:blip r:embed="rId2">
            <a:extLst>
              <a:ext uri="{28A0092B-C50C-407E-A947-70E740481C1C}">
                <a14:useLocalDpi xmlns:a14="http://schemas.microsoft.com/office/drawing/2010/main" val="0"/>
              </a:ext>
            </a:extLst>
          </a:blip>
          <a:srcRect l="716" t="56004" r="84258" b="20313"/>
          <a:stretch/>
        </p:blipFill>
        <p:spPr bwMode="auto">
          <a:xfrm>
            <a:off x="8933898" y="4292203"/>
            <a:ext cx="1340402" cy="1027450"/>
          </a:xfrm>
          <a:prstGeom prst="rect">
            <a:avLst/>
          </a:prstGeom>
          <a:ln>
            <a:noFill/>
          </a:ln>
          <a:extLst>
            <a:ext uri="{53640926-AAD7-44D8-BBD7-CCE9431645EC}">
              <a14:shadowObscured xmlns:a14="http://schemas.microsoft.com/office/drawing/2010/main"/>
            </a:ext>
          </a:extLst>
        </p:spPr>
      </p:pic>
      <p:sp>
        <p:nvSpPr>
          <p:cNvPr id="8" name="Прямоугольник 7"/>
          <p:cNvSpPr/>
          <p:nvPr/>
        </p:nvSpPr>
        <p:spPr>
          <a:xfrm>
            <a:off x="597776" y="2358270"/>
            <a:ext cx="2478722" cy="923330"/>
          </a:xfrm>
          <a:prstGeom prst="rect">
            <a:avLst/>
          </a:prstGeom>
        </p:spPr>
        <p:txBody>
          <a:bodyPr wrap="square">
            <a:spAutoFit/>
          </a:bodyPr>
          <a:lstStyle/>
          <a:p>
            <a:r>
              <a:rPr lang="ro-RO" b="1" i="1" dirty="0">
                <a:latin typeface="Times New Roman" panose="02020603050405020304" pitchFamily="18" charset="0"/>
                <a:ea typeface="Times New Roman" panose="02020603050405020304" pitchFamily="18" charset="0"/>
              </a:rPr>
              <a:t>Programul de atragere a remitențelor în economie „PARE 1+1”</a:t>
            </a:r>
            <a:r>
              <a:rPr lang="ro-RO" dirty="0">
                <a:latin typeface="Times New Roman" panose="02020603050405020304" pitchFamily="18" charset="0"/>
                <a:ea typeface="Times New Roman" panose="02020603050405020304" pitchFamily="18" charset="0"/>
              </a:rPr>
              <a:t> </a:t>
            </a:r>
            <a:endParaRPr lang="ru-RU" dirty="0"/>
          </a:p>
        </p:txBody>
      </p:sp>
      <p:sp>
        <p:nvSpPr>
          <p:cNvPr id="9" name="Прямоугольник 8"/>
          <p:cNvSpPr/>
          <p:nvPr/>
        </p:nvSpPr>
        <p:spPr>
          <a:xfrm>
            <a:off x="6363701" y="2780941"/>
            <a:ext cx="1867370" cy="923330"/>
          </a:xfrm>
          <a:prstGeom prst="rect">
            <a:avLst/>
          </a:prstGeom>
        </p:spPr>
        <p:txBody>
          <a:bodyPr wrap="square">
            <a:spAutoFit/>
          </a:bodyPr>
          <a:lstStyle/>
          <a:p>
            <a:pPr algn="ctr"/>
            <a:r>
              <a:rPr lang="ro-RO" b="1" i="1" dirty="0">
                <a:latin typeface="Times New Roman" panose="02020603050405020304" pitchFamily="18" charset="0"/>
                <a:ea typeface="Times New Roman" panose="02020603050405020304" pitchFamily="18" charset="0"/>
              </a:rPr>
              <a:t>Programul - pilot ”Femei în Afaceri”</a:t>
            </a:r>
            <a:endParaRPr lang="ru-RU" dirty="0"/>
          </a:p>
        </p:txBody>
      </p:sp>
      <p:sp>
        <p:nvSpPr>
          <p:cNvPr id="10" name="Прямоугольник 9"/>
          <p:cNvSpPr/>
          <p:nvPr/>
        </p:nvSpPr>
        <p:spPr>
          <a:xfrm>
            <a:off x="8716452" y="5301296"/>
            <a:ext cx="1775294" cy="923330"/>
          </a:xfrm>
          <a:prstGeom prst="rect">
            <a:avLst/>
          </a:prstGeom>
        </p:spPr>
        <p:txBody>
          <a:bodyPr wrap="square">
            <a:spAutoFit/>
          </a:bodyPr>
          <a:lstStyle/>
          <a:p>
            <a:pPr algn="ctr"/>
            <a:r>
              <a:rPr lang="ro-RO" b="1" i="1" dirty="0">
                <a:latin typeface="Times New Roman" panose="02020603050405020304" pitchFamily="18" charset="0"/>
                <a:ea typeface="Times New Roman" panose="02020603050405020304" pitchFamily="18" charset="0"/>
              </a:rPr>
              <a:t>Fondul de garantare a creditelor </a:t>
            </a:r>
            <a:r>
              <a:rPr lang="ro-RO" b="1" i="1" dirty="0" err="1">
                <a:latin typeface="Times New Roman" panose="02020603050405020304" pitchFamily="18" charset="0"/>
                <a:ea typeface="Times New Roman" panose="02020603050405020304" pitchFamily="18" charset="0"/>
              </a:rPr>
              <a:t>FGC</a:t>
            </a:r>
            <a:r>
              <a:rPr lang="ro-RO" dirty="0">
                <a:latin typeface="Times New Roman" panose="02020603050405020304" pitchFamily="18" charset="0"/>
                <a:ea typeface="Times New Roman" panose="02020603050405020304" pitchFamily="18" charset="0"/>
              </a:rPr>
              <a:t> </a:t>
            </a:r>
            <a:endParaRPr lang="ru-RU" dirty="0"/>
          </a:p>
        </p:txBody>
      </p:sp>
      <p:sp>
        <p:nvSpPr>
          <p:cNvPr id="11" name="Прямоугольник 10"/>
          <p:cNvSpPr/>
          <p:nvPr/>
        </p:nvSpPr>
        <p:spPr>
          <a:xfrm>
            <a:off x="9799399" y="2557026"/>
            <a:ext cx="1943335" cy="1200329"/>
          </a:xfrm>
          <a:prstGeom prst="rect">
            <a:avLst/>
          </a:prstGeom>
        </p:spPr>
        <p:txBody>
          <a:bodyPr wrap="square">
            <a:spAutoFit/>
          </a:bodyPr>
          <a:lstStyle/>
          <a:p>
            <a:pPr algn="ctr"/>
            <a:r>
              <a:rPr lang="ro-RO" b="1" i="1" dirty="0">
                <a:latin typeface="Times New Roman" panose="02020603050405020304" pitchFamily="18" charset="0"/>
                <a:ea typeface="Times New Roman" panose="02020603050405020304" pitchFamily="18" charset="0"/>
              </a:rPr>
              <a:t>Programul Gestiunea Eficientă a Afacerii (</a:t>
            </a:r>
            <a:r>
              <a:rPr lang="ro-RO" b="1" i="1" dirty="0" err="1">
                <a:latin typeface="Times New Roman" panose="02020603050405020304" pitchFamily="18" charset="0"/>
                <a:ea typeface="Times New Roman" panose="02020603050405020304" pitchFamily="18" charset="0"/>
              </a:rPr>
              <a:t>GEA</a:t>
            </a:r>
            <a:r>
              <a:rPr lang="ro-RO" b="1" i="1" dirty="0">
                <a:latin typeface="Times New Roman" panose="02020603050405020304" pitchFamily="18" charset="0"/>
                <a:ea typeface="Times New Roman" panose="02020603050405020304" pitchFamily="18" charset="0"/>
              </a:rPr>
              <a:t>)</a:t>
            </a:r>
            <a:endParaRPr lang="ru-RU" dirty="0"/>
          </a:p>
        </p:txBody>
      </p:sp>
      <p:pic>
        <p:nvPicPr>
          <p:cNvPr id="12" name="Рисунок 11"/>
          <p:cNvPicPr/>
          <p:nvPr/>
        </p:nvPicPr>
        <p:blipFill rotWithShape="1">
          <a:blip r:embed="rId3"/>
          <a:srcRect l="13163" t="48082" r="69964" b="39703"/>
          <a:stretch/>
        </p:blipFill>
        <p:spPr bwMode="auto">
          <a:xfrm>
            <a:off x="1187352" y="4256661"/>
            <a:ext cx="1543525" cy="767636"/>
          </a:xfrm>
          <a:prstGeom prst="rect">
            <a:avLst/>
          </a:prstGeom>
          <a:ln>
            <a:noFill/>
          </a:ln>
          <a:extLst>
            <a:ext uri="{53640926-AAD7-44D8-BBD7-CCE9431645EC}">
              <a14:shadowObscured xmlns:a14="http://schemas.microsoft.com/office/drawing/2010/main"/>
            </a:ext>
          </a:extLst>
        </p:spPr>
      </p:pic>
      <p:sp>
        <p:nvSpPr>
          <p:cNvPr id="14" name="Прямоугольник 13"/>
          <p:cNvSpPr/>
          <p:nvPr/>
        </p:nvSpPr>
        <p:spPr>
          <a:xfrm>
            <a:off x="3688204" y="3899376"/>
            <a:ext cx="2019771" cy="1754326"/>
          </a:xfrm>
          <a:prstGeom prst="rect">
            <a:avLst/>
          </a:prstGeom>
        </p:spPr>
        <p:txBody>
          <a:bodyPr wrap="square">
            <a:spAutoFit/>
          </a:bodyPr>
          <a:lstStyle/>
          <a:p>
            <a:pPr algn="ctr"/>
            <a:r>
              <a:rPr lang="ro-RO" b="1" i="1" dirty="0" smtClean="0">
                <a:latin typeface="Times New Roman" panose="02020603050405020304" pitchFamily="18" charset="0"/>
                <a:ea typeface="Times New Roman" panose="02020603050405020304" pitchFamily="18" charset="0"/>
              </a:rPr>
              <a:t>Programul național de atragere a tinerilor în circuitul economic „Start pentru tineri”</a:t>
            </a:r>
            <a:endParaRPr lang="ru-RU" dirty="0"/>
          </a:p>
        </p:txBody>
      </p:sp>
      <p:sp>
        <p:nvSpPr>
          <p:cNvPr id="15" name="Прямоугольник 14"/>
          <p:cNvSpPr/>
          <p:nvPr/>
        </p:nvSpPr>
        <p:spPr>
          <a:xfrm>
            <a:off x="1105540" y="5024297"/>
            <a:ext cx="1829561" cy="1200329"/>
          </a:xfrm>
          <a:prstGeom prst="rect">
            <a:avLst/>
          </a:prstGeom>
        </p:spPr>
        <p:txBody>
          <a:bodyPr wrap="square">
            <a:spAutoFit/>
          </a:bodyPr>
          <a:lstStyle/>
          <a:p>
            <a:pPr algn="ctr"/>
            <a:r>
              <a:rPr lang="ro-RO" b="1" i="1" dirty="0">
                <a:latin typeface="Times New Roman" panose="02020603050405020304" pitchFamily="18" charset="0"/>
                <a:ea typeface="Times New Roman" panose="02020603050405020304" pitchFamily="18" charset="0"/>
              </a:rPr>
              <a:t>Centrul de </a:t>
            </a:r>
            <a:r>
              <a:rPr lang="ro-RO" b="1" i="1" dirty="0" err="1">
                <a:latin typeface="Times New Roman" panose="02020603050405020304" pitchFamily="18" charset="0"/>
                <a:ea typeface="Times New Roman" panose="02020603050405020304" pitchFamily="18" charset="0"/>
              </a:rPr>
              <a:t>Consultanţă</a:t>
            </a:r>
            <a:r>
              <a:rPr lang="ro-RO" b="1" i="1" dirty="0">
                <a:latin typeface="Times New Roman" panose="02020603050405020304" pitchFamily="18" charset="0"/>
                <a:ea typeface="Times New Roman" panose="02020603050405020304" pitchFamily="18" charset="0"/>
              </a:rPr>
              <a:t> </a:t>
            </a:r>
            <a:r>
              <a:rPr lang="ro-RO" b="1" i="1" dirty="0" err="1">
                <a:latin typeface="Times New Roman" panose="02020603050405020304" pitchFamily="18" charset="0"/>
                <a:ea typeface="Times New Roman" panose="02020603050405020304" pitchFamily="18" charset="0"/>
              </a:rPr>
              <a:t>şi</a:t>
            </a:r>
            <a:r>
              <a:rPr lang="ro-RO" b="1" i="1" dirty="0">
                <a:latin typeface="Times New Roman" panose="02020603050405020304" pitchFamily="18" charset="0"/>
                <a:ea typeface="Times New Roman" panose="02020603050405020304" pitchFamily="18" charset="0"/>
              </a:rPr>
              <a:t> </a:t>
            </a:r>
            <a:r>
              <a:rPr lang="ro-RO" b="1" i="1" dirty="0" err="1">
                <a:latin typeface="Times New Roman" panose="02020603050405020304" pitchFamily="18" charset="0"/>
                <a:ea typeface="Times New Roman" panose="02020603050405020304" pitchFamily="18" charset="0"/>
              </a:rPr>
              <a:t>Asistenţă</a:t>
            </a:r>
            <a:r>
              <a:rPr lang="ro-RO" b="1" i="1" dirty="0">
                <a:latin typeface="Times New Roman" panose="02020603050405020304" pitchFamily="18" charset="0"/>
                <a:ea typeface="Times New Roman" panose="02020603050405020304" pitchFamily="18" charset="0"/>
              </a:rPr>
              <a:t> în Afaceri (</a:t>
            </a:r>
            <a:r>
              <a:rPr lang="ro-RO" b="1" i="1" dirty="0" err="1">
                <a:latin typeface="Times New Roman" panose="02020603050405020304" pitchFamily="18" charset="0"/>
                <a:ea typeface="Times New Roman" panose="02020603050405020304" pitchFamily="18" charset="0"/>
              </a:rPr>
              <a:t>CCAA</a:t>
            </a:r>
            <a:r>
              <a:rPr lang="ro-RO" b="1" i="1" dirty="0">
                <a:latin typeface="Times New Roman" panose="02020603050405020304" pitchFamily="18" charset="0"/>
                <a:ea typeface="Times New Roman" panose="02020603050405020304" pitchFamily="18" charset="0"/>
              </a:rPr>
              <a:t>)</a:t>
            </a:r>
            <a:endParaRPr lang="ru-RU" dirty="0"/>
          </a:p>
        </p:txBody>
      </p:sp>
      <p:pic>
        <p:nvPicPr>
          <p:cNvPr id="16" name="Рисунок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98759" y="357465"/>
            <a:ext cx="1462572" cy="1331874"/>
          </a:xfrm>
          <a:prstGeom prst="rect">
            <a:avLst/>
          </a:prstGeom>
        </p:spPr>
      </p:pic>
      <p:sp>
        <p:nvSpPr>
          <p:cNvPr id="17" name="Прямоугольник 16"/>
          <p:cNvSpPr/>
          <p:nvPr/>
        </p:nvSpPr>
        <p:spPr>
          <a:xfrm>
            <a:off x="6461078" y="3899376"/>
            <a:ext cx="2177743" cy="1200329"/>
          </a:xfrm>
          <a:prstGeom prst="rect">
            <a:avLst/>
          </a:prstGeom>
        </p:spPr>
        <p:txBody>
          <a:bodyPr wrap="square">
            <a:spAutoFit/>
          </a:bodyPr>
          <a:lstStyle/>
          <a:p>
            <a:pPr algn="ctr"/>
            <a:r>
              <a:rPr lang="ro-MD" b="1" i="1" dirty="0">
                <a:solidFill>
                  <a:srgbClr val="000000"/>
                </a:solidFill>
                <a:latin typeface="Times New Roman" panose="02020603050405020304" pitchFamily="18" charset="0"/>
                <a:cs typeface="Times New Roman" panose="02020603050405020304" pitchFamily="18" charset="0"/>
              </a:rPr>
              <a:t>Programul de Ecologizare a Întreprinderilor Mici și </a:t>
            </a:r>
            <a:r>
              <a:rPr lang="ro-MD" b="1" i="1" dirty="0" smtClean="0">
                <a:solidFill>
                  <a:srgbClr val="000000"/>
                </a:solidFill>
                <a:latin typeface="Times New Roman" panose="02020603050405020304" pitchFamily="18" charset="0"/>
                <a:cs typeface="Times New Roman" panose="02020603050405020304" pitchFamily="18" charset="0"/>
              </a:rPr>
              <a:t>Mijlocii</a:t>
            </a:r>
            <a:endParaRPr lang="ru-RU" b="1" i="1" dirty="0">
              <a:latin typeface="Times New Roman" panose="02020603050405020304" pitchFamily="18" charset="0"/>
              <a:cs typeface="Times New Roman" panose="02020603050405020304" pitchFamily="18" charset="0"/>
            </a:endParaRPr>
          </a:p>
        </p:txBody>
      </p:sp>
      <p:pic>
        <p:nvPicPr>
          <p:cNvPr id="5" name="Рисунок 4"/>
          <p:cNvPicPr>
            <a:picLocks noChangeAspect="1"/>
          </p:cNvPicPr>
          <p:nvPr/>
        </p:nvPicPr>
        <p:blipFill>
          <a:blip r:embed="rId5"/>
          <a:stretch>
            <a:fillRect/>
          </a:stretch>
        </p:blipFill>
        <p:spPr>
          <a:xfrm>
            <a:off x="2185041" y="382771"/>
            <a:ext cx="6748857" cy="1079086"/>
          </a:xfrm>
          <a:prstGeom prst="rect">
            <a:avLst/>
          </a:prstGeom>
        </p:spPr>
      </p:pic>
    </p:spTree>
    <p:extLst>
      <p:ext uri="{BB962C8B-B14F-4D97-AF65-F5344CB8AC3E}">
        <p14:creationId xmlns:p14="http://schemas.microsoft.com/office/powerpoint/2010/main" val="22831092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01752" y="1261872"/>
            <a:ext cx="5877560" cy="3354765"/>
          </a:xfrm>
          <a:prstGeom prst="rect">
            <a:avLst/>
          </a:prstGeom>
        </p:spPr>
        <p:txBody>
          <a:bodyPr wrap="square">
            <a:spAutoFit/>
          </a:bodyPr>
          <a:lstStyle/>
          <a:p>
            <a:pPr algn="ctr">
              <a:spcAft>
                <a:spcPts val="0"/>
              </a:spcAft>
            </a:pPr>
            <a:r>
              <a:rPr lang="ro-RO" sz="4400" b="1" i="1" dirty="0">
                <a:latin typeface="Arial" panose="020B0604020202020204" pitchFamily="34" charset="0"/>
                <a:ea typeface="Times New Roman" panose="02020603050405020304" pitchFamily="18" charset="0"/>
                <a:cs typeface="Arial" panose="020B0604020202020204" pitchFamily="34" charset="0"/>
              </a:rPr>
              <a:t>Antreprenor</a:t>
            </a:r>
            <a:r>
              <a:rPr lang="ro-RO" sz="4400" dirty="0">
                <a:latin typeface="Arial" panose="020B0604020202020204" pitchFamily="34" charset="0"/>
                <a:ea typeface="Times New Roman" panose="02020603050405020304" pitchFamily="18" charset="0"/>
                <a:cs typeface="Arial" panose="020B0604020202020204" pitchFamily="34" charset="0"/>
              </a:rPr>
              <a:t> </a:t>
            </a:r>
            <a:endParaRPr lang="ro-RO" sz="2800" dirty="0" smtClean="0">
              <a:latin typeface="Arial" panose="020B0604020202020204" pitchFamily="34" charset="0"/>
              <a:ea typeface="Times New Roman" panose="02020603050405020304" pitchFamily="18" charset="0"/>
              <a:cs typeface="Arial" panose="020B0604020202020204" pitchFamily="34" charset="0"/>
            </a:endParaRPr>
          </a:p>
          <a:p>
            <a:pPr algn="ctr">
              <a:spcAft>
                <a:spcPts val="0"/>
              </a:spcAft>
            </a:pPr>
            <a:r>
              <a:rPr lang="ro-RO" sz="2800" dirty="0" smtClean="0">
                <a:latin typeface="Arial" panose="020B0604020202020204" pitchFamily="34" charset="0"/>
                <a:ea typeface="Times New Roman" panose="02020603050405020304" pitchFamily="18" charset="0"/>
                <a:cs typeface="Arial" panose="020B0604020202020204" pitchFamily="34" charset="0"/>
              </a:rPr>
              <a:t>este </a:t>
            </a:r>
            <a:r>
              <a:rPr lang="ro-RO" sz="2800" dirty="0">
                <a:latin typeface="Arial" panose="020B0604020202020204" pitchFamily="34" charset="0"/>
                <a:ea typeface="Times New Roman" panose="02020603050405020304" pitchFamily="18" charset="0"/>
                <a:cs typeface="Arial" panose="020B0604020202020204" pitchFamily="34" charset="0"/>
              </a:rPr>
              <a:t>persoana care identifică oportunitatea unei afaceri</a:t>
            </a:r>
            <a:r>
              <a:rPr lang="ro-RO" sz="2800" dirty="0" smtClean="0">
                <a:latin typeface="Arial" panose="020B0604020202020204" pitchFamily="34" charset="0"/>
                <a:ea typeface="Times New Roman" panose="02020603050405020304" pitchFamily="18" charset="0"/>
                <a:cs typeface="Arial" panose="020B0604020202020204" pitchFamily="34" charset="0"/>
              </a:rPr>
              <a:t>, </a:t>
            </a:r>
            <a:r>
              <a:rPr lang="ro-RO" sz="2800" dirty="0" err="1" smtClean="0">
                <a:latin typeface="Arial" panose="020B0604020202020204" pitchFamily="34" charset="0"/>
                <a:ea typeface="Times New Roman" panose="02020603050405020304" pitchFamily="18" charset="0"/>
                <a:cs typeface="Arial" panose="020B0604020202020204" pitchFamily="34" charset="0"/>
              </a:rPr>
              <a:t>îşi</a:t>
            </a:r>
            <a:r>
              <a:rPr lang="ro-RO" sz="2800" dirty="0" smtClean="0">
                <a:latin typeface="Arial" panose="020B0604020202020204" pitchFamily="34" charset="0"/>
                <a:ea typeface="Times New Roman" panose="02020603050405020304" pitchFamily="18" charset="0"/>
                <a:cs typeface="Arial" panose="020B0604020202020204" pitchFamily="34" charset="0"/>
              </a:rPr>
              <a:t> </a:t>
            </a:r>
            <a:r>
              <a:rPr lang="ro-RO" sz="2800" dirty="0">
                <a:latin typeface="Arial" panose="020B0604020202020204" pitchFamily="34" charset="0"/>
                <a:ea typeface="Times New Roman" panose="02020603050405020304" pitchFamily="18" charset="0"/>
                <a:cs typeface="Arial" panose="020B0604020202020204" pitchFamily="34" charset="0"/>
              </a:rPr>
              <a:t>asumă responsabilitatea </a:t>
            </a:r>
            <a:r>
              <a:rPr lang="ro-RO" sz="2800" dirty="0" err="1">
                <a:latin typeface="Arial" panose="020B0604020202020204" pitchFamily="34" charset="0"/>
                <a:ea typeface="Times New Roman" panose="02020603050405020304" pitchFamily="18" charset="0"/>
                <a:cs typeface="Arial" panose="020B0604020202020204" pitchFamily="34" charset="0"/>
              </a:rPr>
              <a:t>iniţierii</a:t>
            </a:r>
            <a:r>
              <a:rPr lang="ro-RO" sz="2800" dirty="0">
                <a:latin typeface="Arial" panose="020B0604020202020204" pitchFamily="34" charset="0"/>
                <a:ea typeface="Times New Roman" panose="02020603050405020304" pitchFamily="18" charset="0"/>
                <a:cs typeface="Arial" panose="020B0604020202020204" pitchFamily="34" charset="0"/>
              </a:rPr>
              <a:t> acesteia </a:t>
            </a:r>
            <a:r>
              <a:rPr lang="ro-RO" sz="2800" dirty="0" err="1">
                <a:latin typeface="Arial" panose="020B0604020202020204" pitchFamily="34" charset="0"/>
                <a:ea typeface="Times New Roman" panose="02020603050405020304" pitchFamily="18" charset="0"/>
                <a:cs typeface="Arial" panose="020B0604020202020204" pitchFamily="34" charset="0"/>
              </a:rPr>
              <a:t>şi</a:t>
            </a:r>
            <a:r>
              <a:rPr lang="ro-RO" sz="2800" dirty="0">
                <a:latin typeface="Arial" panose="020B0604020202020204" pitchFamily="34" charset="0"/>
                <a:ea typeface="Times New Roman" panose="02020603050405020304" pitchFamily="18" charset="0"/>
                <a:cs typeface="Arial" panose="020B0604020202020204" pitchFamily="34" charset="0"/>
              </a:rPr>
              <a:t> </a:t>
            </a:r>
            <a:r>
              <a:rPr lang="ro-RO" sz="2800" dirty="0" err="1">
                <a:latin typeface="Arial" panose="020B0604020202020204" pitchFamily="34" charset="0"/>
                <a:ea typeface="Times New Roman" panose="02020603050405020304" pitchFamily="18" charset="0"/>
                <a:cs typeface="Arial" panose="020B0604020202020204" pitchFamily="34" charset="0"/>
              </a:rPr>
              <a:t>obţine</a:t>
            </a:r>
            <a:r>
              <a:rPr lang="ro-RO" sz="2800" dirty="0">
                <a:latin typeface="Arial" panose="020B0604020202020204" pitchFamily="34" charset="0"/>
                <a:ea typeface="Times New Roman" panose="02020603050405020304" pitchFamily="18" charset="0"/>
                <a:cs typeface="Arial" panose="020B0604020202020204" pitchFamily="34" charset="0"/>
              </a:rPr>
              <a:t> resursele necesare pentru începerea </a:t>
            </a:r>
            <a:r>
              <a:rPr lang="ro-RO" sz="2800" dirty="0" err="1">
                <a:latin typeface="Arial" panose="020B0604020202020204" pitchFamily="34" charset="0"/>
                <a:ea typeface="Times New Roman" panose="02020603050405020304" pitchFamily="18" charset="0"/>
                <a:cs typeface="Arial" panose="020B0604020202020204" pitchFamily="34" charset="0"/>
              </a:rPr>
              <a:t>activităţii</a:t>
            </a:r>
            <a:r>
              <a:rPr lang="ro-RO" sz="2800" dirty="0">
                <a:latin typeface="Arial" panose="020B0604020202020204" pitchFamily="34" charset="0"/>
                <a:ea typeface="Times New Roman" panose="02020603050405020304" pitchFamily="18" charset="0"/>
                <a:cs typeface="Arial" panose="020B0604020202020204" pitchFamily="34" charset="0"/>
              </a:rPr>
              <a:t>.</a:t>
            </a:r>
            <a:endParaRPr lang="ru-RU" sz="28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3" name="Прямоугольник 2"/>
          <p:cNvSpPr/>
          <p:nvPr/>
        </p:nvSpPr>
        <p:spPr>
          <a:xfrm>
            <a:off x="2368296" y="4616637"/>
            <a:ext cx="5658104" cy="2062103"/>
          </a:xfrm>
          <a:prstGeom prst="rect">
            <a:avLst/>
          </a:prstGeom>
        </p:spPr>
        <p:txBody>
          <a:bodyPr wrap="square">
            <a:spAutoFit/>
          </a:bodyPr>
          <a:lstStyle/>
          <a:p>
            <a:pPr algn="ctr">
              <a:spcAft>
                <a:spcPts val="0"/>
              </a:spcAft>
            </a:pPr>
            <a:r>
              <a:rPr lang="ro-RO" sz="4400" b="1" i="1" dirty="0">
                <a:latin typeface="Arial" panose="020B0604020202020204" pitchFamily="34" charset="0"/>
                <a:ea typeface="Times New Roman" panose="02020603050405020304" pitchFamily="18" charset="0"/>
                <a:cs typeface="Arial" panose="020B0604020202020204" pitchFamily="34" charset="0"/>
              </a:rPr>
              <a:t>Antreprenor</a:t>
            </a:r>
            <a:r>
              <a:rPr lang="ro-RO" sz="4400" dirty="0">
                <a:latin typeface="Arial" panose="020B0604020202020204" pitchFamily="34" charset="0"/>
                <a:ea typeface="Times New Roman" panose="02020603050405020304" pitchFamily="18" charset="0"/>
                <a:cs typeface="Arial" panose="020B0604020202020204" pitchFamily="34" charset="0"/>
              </a:rPr>
              <a:t> </a:t>
            </a:r>
            <a:endParaRPr lang="ro-RO" sz="2800" dirty="0" smtClean="0">
              <a:latin typeface="Arial" panose="020B0604020202020204" pitchFamily="34" charset="0"/>
              <a:ea typeface="Times New Roman" panose="02020603050405020304" pitchFamily="18" charset="0"/>
              <a:cs typeface="Arial" panose="020B0604020202020204" pitchFamily="34" charset="0"/>
            </a:endParaRPr>
          </a:p>
          <a:p>
            <a:pPr algn="ctr">
              <a:spcAft>
                <a:spcPts val="0"/>
              </a:spcAft>
            </a:pPr>
            <a:r>
              <a:rPr lang="ro-RO" sz="2800" dirty="0" smtClean="0">
                <a:latin typeface="Arial" panose="020B0604020202020204" pitchFamily="34" charset="0"/>
                <a:ea typeface="Times New Roman" panose="02020603050405020304" pitchFamily="18" charset="0"/>
                <a:cs typeface="Arial" panose="020B0604020202020204" pitchFamily="34" charset="0"/>
              </a:rPr>
              <a:t>este </a:t>
            </a:r>
            <a:r>
              <a:rPr lang="ro-RO" sz="2800" dirty="0">
                <a:latin typeface="Arial" panose="020B0604020202020204" pitchFamily="34" charset="0"/>
                <a:ea typeface="Times New Roman" panose="02020603050405020304" pitchFamily="18" charset="0"/>
                <a:cs typeface="Arial" panose="020B0604020202020204" pitchFamily="34" charset="0"/>
              </a:rPr>
              <a:t>cel care gestionează resursele necesare </a:t>
            </a:r>
            <a:r>
              <a:rPr lang="ro-RO" sz="2800" dirty="0" err="1">
                <a:latin typeface="Arial" panose="020B0604020202020204" pitchFamily="34" charset="0"/>
                <a:ea typeface="Times New Roman" panose="02020603050405020304" pitchFamily="18" charset="0"/>
                <a:cs typeface="Arial" panose="020B0604020202020204" pitchFamily="34" charset="0"/>
              </a:rPr>
              <a:t>funcţionării</a:t>
            </a:r>
            <a:r>
              <a:rPr lang="ro-RO" sz="2800" dirty="0">
                <a:latin typeface="Arial" panose="020B0604020202020204" pitchFamily="34" charset="0"/>
                <a:ea typeface="Times New Roman" panose="02020603050405020304" pitchFamily="18" charset="0"/>
                <a:cs typeface="Arial" panose="020B0604020202020204" pitchFamily="34" charset="0"/>
              </a:rPr>
              <a:t> unei afaceri bazate pe </a:t>
            </a:r>
            <a:r>
              <a:rPr lang="ro-RO" sz="2800" dirty="0" err="1">
                <a:latin typeface="Arial" panose="020B0604020202020204" pitchFamily="34" charset="0"/>
                <a:ea typeface="Times New Roman" panose="02020603050405020304" pitchFamily="18" charset="0"/>
                <a:cs typeface="Arial" panose="020B0604020202020204" pitchFamily="34" charset="0"/>
              </a:rPr>
              <a:t>inovaţie</a:t>
            </a:r>
            <a:r>
              <a:rPr lang="ro-RO" sz="2800" dirty="0">
                <a:latin typeface="Arial" panose="020B0604020202020204" pitchFamily="34" charset="0"/>
                <a:ea typeface="Times New Roman" panose="02020603050405020304" pitchFamily="18" charset="0"/>
                <a:cs typeface="Arial" panose="020B0604020202020204" pitchFamily="34" charset="0"/>
              </a:rPr>
              <a:t>.</a:t>
            </a:r>
            <a:endParaRPr lang="ru-RU" sz="2800" dirty="0">
              <a:latin typeface="Arial" panose="020B0604020202020204" pitchFamily="34" charset="0"/>
              <a:ea typeface="Times New Roman" panose="02020603050405020304" pitchFamily="18" charset="0"/>
              <a:cs typeface="Arial" panose="020B0604020202020204" pitchFamily="34" charset="0"/>
            </a:endParaRPr>
          </a:p>
        </p:txBody>
      </p:sp>
      <p:sp>
        <p:nvSpPr>
          <p:cNvPr id="4" name="Прямоугольник 3"/>
          <p:cNvSpPr/>
          <p:nvPr/>
        </p:nvSpPr>
        <p:spPr>
          <a:xfrm>
            <a:off x="6362700" y="2434342"/>
            <a:ext cx="5562600" cy="1631216"/>
          </a:xfrm>
          <a:prstGeom prst="rect">
            <a:avLst/>
          </a:prstGeom>
        </p:spPr>
        <p:txBody>
          <a:bodyPr wrap="square">
            <a:spAutoFit/>
          </a:bodyPr>
          <a:lstStyle/>
          <a:p>
            <a:pPr algn="ctr">
              <a:spcAft>
                <a:spcPts val="0"/>
              </a:spcAft>
            </a:pPr>
            <a:r>
              <a:rPr lang="ro-RO" sz="4400" b="1" i="1" dirty="0">
                <a:latin typeface="Arial" panose="020B0604020202020204" pitchFamily="34" charset="0"/>
                <a:ea typeface="Times New Roman" panose="02020603050405020304" pitchFamily="18" charset="0"/>
                <a:cs typeface="Arial" panose="020B0604020202020204" pitchFamily="34" charset="0"/>
              </a:rPr>
              <a:t>Antreprenor</a:t>
            </a:r>
            <a:r>
              <a:rPr lang="ro-RO" sz="4400" dirty="0">
                <a:latin typeface="Arial" panose="020B0604020202020204" pitchFamily="34" charset="0"/>
                <a:ea typeface="Times New Roman" panose="02020603050405020304" pitchFamily="18" charset="0"/>
                <a:cs typeface="Arial" panose="020B0604020202020204" pitchFamily="34" charset="0"/>
              </a:rPr>
              <a:t> </a:t>
            </a:r>
            <a:endParaRPr lang="ro-RO" sz="2800" dirty="0" smtClean="0">
              <a:latin typeface="Arial" panose="020B0604020202020204" pitchFamily="34" charset="0"/>
              <a:ea typeface="Times New Roman" panose="02020603050405020304" pitchFamily="18" charset="0"/>
              <a:cs typeface="Arial" panose="020B0604020202020204" pitchFamily="34" charset="0"/>
            </a:endParaRPr>
          </a:p>
          <a:p>
            <a:pPr algn="ctr">
              <a:spcAft>
                <a:spcPts val="0"/>
              </a:spcAft>
            </a:pPr>
            <a:r>
              <a:rPr lang="ro-RO" sz="2800" dirty="0" smtClean="0">
                <a:latin typeface="Arial" panose="020B0604020202020204" pitchFamily="34" charset="0"/>
                <a:ea typeface="Times New Roman" panose="02020603050405020304" pitchFamily="18" charset="0"/>
                <a:cs typeface="Arial" panose="020B0604020202020204" pitchFamily="34" charset="0"/>
              </a:rPr>
              <a:t>este </a:t>
            </a:r>
            <a:r>
              <a:rPr lang="ro-RO" sz="2800" dirty="0">
                <a:latin typeface="Arial" panose="020B0604020202020204" pitchFamily="34" charset="0"/>
                <a:ea typeface="Times New Roman" panose="02020603050405020304" pitchFamily="18" charset="0"/>
                <a:cs typeface="Arial" panose="020B0604020202020204" pitchFamily="34" charset="0"/>
              </a:rPr>
              <a:t>persoana care </a:t>
            </a:r>
            <a:r>
              <a:rPr lang="ro-RO" sz="2800" dirty="0" err="1">
                <a:latin typeface="Arial" panose="020B0604020202020204" pitchFamily="34" charset="0"/>
                <a:ea typeface="Times New Roman" panose="02020603050405020304" pitchFamily="18" charset="0"/>
                <a:cs typeface="Arial" panose="020B0604020202020204" pitchFamily="34" charset="0"/>
              </a:rPr>
              <a:t>îşi</a:t>
            </a:r>
            <a:r>
              <a:rPr lang="ro-RO" sz="2800" dirty="0">
                <a:latin typeface="Arial" panose="020B0604020202020204" pitchFamily="34" charset="0"/>
                <a:ea typeface="Times New Roman" panose="02020603050405020304" pitchFamily="18" charset="0"/>
                <a:cs typeface="Arial" panose="020B0604020202020204" pitchFamily="34" charset="0"/>
              </a:rPr>
              <a:t> asumă riscurile conducerii unei afaceri.</a:t>
            </a:r>
            <a:endParaRPr lang="ru-RU" sz="2800" dirty="0">
              <a:latin typeface="Arial" panose="020B0604020202020204" pitchFamily="34" charset="0"/>
              <a:ea typeface="Times New Roman" panose="02020603050405020304" pitchFamily="18" charset="0"/>
              <a:cs typeface="Arial" panose="020B0604020202020204" pitchFamily="34" charset="0"/>
            </a:endParaRPr>
          </a:p>
        </p:txBody>
      </p:sp>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20150" y="268170"/>
            <a:ext cx="3105150" cy="1631929"/>
          </a:xfrm>
          <a:prstGeom prst="rect">
            <a:avLst/>
          </a:prstGeom>
        </p:spPr>
      </p:pic>
      <p:sp>
        <p:nvSpPr>
          <p:cNvPr id="7" name="Прямоугольник 6"/>
          <p:cNvSpPr/>
          <p:nvPr/>
        </p:nvSpPr>
        <p:spPr>
          <a:xfrm>
            <a:off x="182881" y="266411"/>
            <a:ext cx="8540496" cy="1569660"/>
          </a:xfrm>
          <a:prstGeom prst="rect">
            <a:avLst/>
          </a:prstGeom>
        </p:spPr>
        <p:txBody>
          <a:bodyPr wrap="square">
            <a:spAutoFit/>
          </a:bodyPr>
          <a:lstStyle/>
          <a:p>
            <a:pPr lvl="0"/>
            <a:r>
              <a:rPr lang="ro-RO" sz="3200" b="1" dirty="0" smtClean="0">
                <a:latin typeface="Arial" panose="020B0604020202020204" pitchFamily="34" charset="0"/>
                <a:ea typeface="Times New Roman" panose="02020603050405020304" pitchFamily="18" charset="0"/>
                <a:cs typeface="Arial" panose="020B0604020202020204" pitchFamily="34" charset="0"/>
              </a:rPr>
              <a:t>4. </a:t>
            </a:r>
            <a:r>
              <a:rPr lang="fr-FR" sz="3200" b="1" dirty="0">
                <a:latin typeface="Arial" panose="020B0604020202020204" pitchFamily="34" charset="0"/>
                <a:ea typeface="Times New Roman" panose="02020603050405020304" pitchFamily="18" charset="0"/>
                <a:cs typeface="Arial" panose="020B0604020202020204" pitchFamily="34" charset="0"/>
              </a:rPr>
              <a:t>Ce se cere pentru a deveni un antreprenor de </a:t>
            </a:r>
            <a:r>
              <a:rPr lang="fr-FR" sz="3200" b="1" dirty="0" smtClean="0">
                <a:latin typeface="Arial" panose="020B0604020202020204" pitchFamily="34" charset="0"/>
                <a:ea typeface="Times New Roman" panose="02020603050405020304" pitchFamily="18" charset="0"/>
                <a:cs typeface="Arial" panose="020B0604020202020204" pitchFamily="34" charset="0"/>
              </a:rPr>
              <a:t>succes</a:t>
            </a:r>
            <a:r>
              <a:rPr lang="ro-RO" sz="3200" b="1" dirty="0" smtClean="0">
                <a:latin typeface="Arial" panose="020B0604020202020204" pitchFamily="34" charset="0"/>
                <a:ea typeface="Times New Roman" panose="02020603050405020304" pitchFamily="18" charset="0"/>
                <a:cs typeface="Arial" panose="020B0604020202020204" pitchFamily="34" charset="0"/>
              </a:rPr>
              <a:t>?</a:t>
            </a:r>
            <a:endParaRPr lang="ru-RU" sz="3200" b="1" dirty="0">
              <a:latin typeface="Arial" panose="020B0604020202020204" pitchFamily="34" charset="0"/>
              <a:ea typeface="Times New Roman" panose="02020603050405020304" pitchFamily="18" charset="0"/>
              <a:cs typeface="Arial" panose="020B0604020202020204" pitchFamily="34" charset="0"/>
            </a:endParaRPr>
          </a:p>
          <a:p>
            <a:endParaRPr lang="ru-RU"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94540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904111" y="152111"/>
            <a:ext cx="8358378" cy="584775"/>
          </a:xfrm>
          <a:prstGeom prst="rect">
            <a:avLst/>
          </a:prstGeom>
        </p:spPr>
        <p:txBody>
          <a:bodyPr wrap="none">
            <a:spAutoFit/>
          </a:bodyPr>
          <a:lstStyle/>
          <a:p>
            <a:pPr lvl="0"/>
            <a:r>
              <a:rPr lang="ro-RO" sz="3200" b="1" dirty="0" smtClean="0">
                <a:latin typeface="Arial" panose="020B0604020202020204" pitchFamily="34" charset="0"/>
                <a:ea typeface="Times New Roman" panose="02020603050405020304" pitchFamily="18" charset="0"/>
                <a:cs typeface="Arial" panose="020B0604020202020204" pitchFamily="34" charset="0"/>
              </a:rPr>
              <a:t>Caracteristicile </a:t>
            </a:r>
            <a:r>
              <a:rPr lang="ro-RO" sz="3200" b="1" dirty="0">
                <a:latin typeface="Arial" panose="020B0604020202020204" pitchFamily="34" charset="0"/>
                <a:ea typeface="Times New Roman" panose="02020603050405020304" pitchFamily="18" charset="0"/>
                <a:cs typeface="Arial" panose="020B0604020202020204" pitchFamily="34" charset="0"/>
              </a:rPr>
              <a:t>antreprenorului de </a:t>
            </a:r>
            <a:r>
              <a:rPr lang="ro-RO" sz="3200" b="1" dirty="0" smtClean="0">
                <a:latin typeface="Arial" panose="020B0604020202020204" pitchFamily="34" charset="0"/>
                <a:ea typeface="Times New Roman" panose="02020603050405020304" pitchFamily="18" charset="0"/>
                <a:cs typeface="Arial" panose="020B0604020202020204" pitchFamily="34" charset="0"/>
              </a:rPr>
              <a:t>succes</a:t>
            </a:r>
            <a:endParaRPr lang="ru-RU" sz="3200" b="1" dirty="0">
              <a:latin typeface="Arial" panose="020B0604020202020204" pitchFamily="34" charset="0"/>
              <a:ea typeface="Times New Roman" panose="02020603050405020304" pitchFamily="18" charset="0"/>
              <a:cs typeface="Arial" panose="020B0604020202020204" pitchFamily="34" charset="0"/>
            </a:endParaRPr>
          </a:p>
        </p:txBody>
      </p:sp>
      <p:sp>
        <p:nvSpPr>
          <p:cNvPr id="7" name="Прямоугольник 6"/>
          <p:cNvSpPr/>
          <p:nvPr/>
        </p:nvSpPr>
        <p:spPr>
          <a:xfrm>
            <a:off x="3181350" y="863886"/>
            <a:ext cx="5803900" cy="5763116"/>
          </a:xfrm>
          <a:prstGeom prst="rect">
            <a:avLst/>
          </a:prstGeom>
        </p:spPr>
        <p:txBody>
          <a:bodyPr wrap="square">
            <a:spAutoFit/>
          </a:bodyPr>
          <a:lstStyle/>
          <a:p>
            <a:pPr marL="342900" lvl="0" indent="-342900" algn="just">
              <a:spcBef>
                <a:spcPts val="300"/>
              </a:spcBef>
              <a:spcAft>
                <a:spcPts val="0"/>
              </a:spcAft>
              <a:buFont typeface="+mj-lt"/>
              <a:buAutoNum type="alphaUcPeriod"/>
            </a:pPr>
            <a:r>
              <a:rPr lang="ro-RO" sz="2400" i="1" dirty="0">
                <a:latin typeface="Arial" panose="020B0604020202020204" pitchFamily="34" charset="0"/>
                <a:ea typeface="Times New Roman" panose="02020603050405020304" pitchFamily="18" charset="0"/>
                <a:cs typeface="Arial" panose="020B0604020202020204" pitchFamily="34" charset="0"/>
              </a:rPr>
              <a:t>Determinare </a:t>
            </a:r>
            <a:r>
              <a:rPr lang="ro-RO" sz="2400" i="1" dirty="0" err="1">
                <a:latin typeface="Arial" panose="020B0604020202020204" pitchFamily="34" charset="0"/>
                <a:ea typeface="Times New Roman" panose="02020603050405020304" pitchFamily="18" charset="0"/>
                <a:cs typeface="Arial" panose="020B0604020202020204" pitchFamily="34" charset="0"/>
              </a:rPr>
              <a:t>şi</a:t>
            </a:r>
            <a:r>
              <a:rPr lang="ro-RO" sz="2400" i="1" dirty="0">
                <a:latin typeface="Arial" panose="020B0604020202020204" pitchFamily="34" charset="0"/>
                <a:ea typeface="Times New Roman" panose="02020603050405020304" pitchFamily="18" charset="0"/>
                <a:cs typeface="Arial" panose="020B0604020202020204" pitchFamily="34" charset="0"/>
              </a:rPr>
              <a:t> </a:t>
            </a:r>
            <a:r>
              <a:rPr lang="ro-RO" sz="2400" i="1" dirty="0" err="1">
                <a:latin typeface="Arial" panose="020B0604020202020204" pitchFamily="34" charset="0"/>
                <a:ea typeface="Times New Roman" panose="02020603050405020304" pitchFamily="18" charset="0"/>
                <a:cs typeface="Arial" panose="020B0604020202020204" pitchFamily="34" charset="0"/>
              </a:rPr>
              <a:t>perseverenţǎ</a:t>
            </a:r>
            <a:r>
              <a:rPr lang="ro-RO" sz="2400" dirty="0">
                <a:latin typeface="Arial" panose="020B0604020202020204" pitchFamily="34" charset="0"/>
                <a:ea typeface="Times New Roman" panose="02020603050405020304" pitchFamily="18" charset="0"/>
                <a:cs typeface="Arial" panose="020B0604020202020204" pitchFamily="34" charset="0"/>
              </a:rPr>
              <a:t>.</a:t>
            </a:r>
            <a:endParaRPr lang="ru-RU" sz="2400" dirty="0">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spcBef>
                <a:spcPts val="300"/>
              </a:spcBef>
              <a:spcAft>
                <a:spcPts val="0"/>
              </a:spcAft>
              <a:buFont typeface="+mj-lt"/>
              <a:buAutoNum type="alphaUcPeriod"/>
            </a:pPr>
            <a:r>
              <a:rPr lang="ro-RO" sz="2400" i="1" dirty="0" err="1">
                <a:latin typeface="Arial" panose="020B0604020202020204" pitchFamily="34" charset="0"/>
                <a:ea typeface="Times New Roman" panose="02020603050405020304" pitchFamily="18" charset="0"/>
                <a:cs typeface="Arial" panose="020B0604020202020204" pitchFamily="34" charset="0"/>
              </a:rPr>
              <a:t>Dorinţa</a:t>
            </a:r>
            <a:r>
              <a:rPr lang="ro-RO" sz="2400" i="1" dirty="0">
                <a:latin typeface="Arial" panose="020B0604020202020204" pitchFamily="34" charset="0"/>
                <a:ea typeface="Times New Roman" panose="02020603050405020304" pitchFamily="18" charset="0"/>
                <a:cs typeface="Arial" panose="020B0604020202020204" pitchFamily="34" charset="0"/>
              </a:rPr>
              <a:t> de a </a:t>
            </a:r>
            <a:r>
              <a:rPr lang="ro-RO" sz="2400" i="1" dirty="0" err="1">
                <a:latin typeface="Arial" panose="020B0604020202020204" pitchFamily="34" charset="0"/>
                <a:ea typeface="Times New Roman" panose="02020603050405020304" pitchFamily="18" charset="0"/>
                <a:cs typeface="Arial" panose="020B0604020202020204" pitchFamily="34" charset="0"/>
              </a:rPr>
              <a:t>câştiga</a:t>
            </a:r>
            <a:r>
              <a:rPr lang="ro-RO" sz="2400" dirty="0">
                <a:latin typeface="Arial" panose="020B0604020202020204" pitchFamily="34" charset="0"/>
                <a:ea typeface="Times New Roman" panose="02020603050405020304" pitchFamily="18" charset="0"/>
                <a:cs typeface="Arial" panose="020B0604020202020204" pitchFamily="34" charset="0"/>
              </a:rPr>
              <a:t>.</a:t>
            </a:r>
            <a:endParaRPr lang="ru-RU" sz="2400" dirty="0">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spcBef>
                <a:spcPts val="300"/>
              </a:spcBef>
              <a:spcAft>
                <a:spcPts val="0"/>
              </a:spcAft>
              <a:buFont typeface="+mj-lt"/>
              <a:buAutoNum type="alphaUcPeriod"/>
            </a:pPr>
            <a:r>
              <a:rPr lang="ro-RO" sz="2400" i="1" dirty="0">
                <a:latin typeface="Arial" panose="020B0604020202020204" pitchFamily="34" charset="0"/>
                <a:ea typeface="Times New Roman" panose="02020603050405020304" pitchFamily="18" charset="0"/>
                <a:cs typeface="Arial" panose="020B0604020202020204" pitchFamily="34" charset="0"/>
              </a:rPr>
              <a:t>Căutarea feedback-ului</a:t>
            </a:r>
            <a:r>
              <a:rPr lang="ro-RO" sz="2400" dirty="0">
                <a:latin typeface="Arial" panose="020B0604020202020204" pitchFamily="34" charset="0"/>
                <a:ea typeface="Times New Roman" panose="02020603050405020304" pitchFamily="18" charset="0"/>
                <a:cs typeface="Arial" panose="020B0604020202020204" pitchFamily="34" charset="0"/>
              </a:rPr>
              <a:t>.</a:t>
            </a:r>
            <a:endParaRPr lang="ru-RU" sz="2400" dirty="0">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spcBef>
                <a:spcPts val="300"/>
              </a:spcBef>
              <a:spcAft>
                <a:spcPts val="0"/>
              </a:spcAft>
              <a:buFont typeface="+mj-lt"/>
              <a:buAutoNum type="alphaUcPeriod"/>
            </a:pPr>
            <a:r>
              <a:rPr lang="ro-RO" sz="2400" i="1" dirty="0">
                <a:latin typeface="Arial" panose="020B0604020202020204" pitchFamily="34" charset="0"/>
                <a:ea typeface="Times New Roman" panose="02020603050405020304" pitchFamily="18" charset="0"/>
                <a:cs typeface="Arial" panose="020B0604020202020204" pitchFamily="34" charset="0"/>
              </a:rPr>
              <a:t>Rezolvarea problemelor persistente</a:t>
            </a:r>
            <a:r>
              <a:rPr lang="ro-RO" sz="2400" dirty="0">
                <a:latin typeface="Arial" panose="020B0604020202020204" pitchFamily="34" charset="0"/>
                <a:ea typeface="Times New Roman" panose="02020603050405020304" pitchFamily="18" charset="0"/>
                <a:cs typeface="Arial" panose="020B0604020202020204" pitchFamily="34" charset="0"/>
              </a:rPr>
              <a:t>.</a:t>
            </a:r>
            <a:endParaRPr lang="ru-RU" sz="2400" dirty="0">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spcBef>
                <a:spcPts val="300"/>
              </a:spcBef>
              <a:spcAft>
                <a:spcPts val="0"/>
              </a:spcAft>
              <a:buFont typeface="+mj-lt"/>
              <a:buAutoNum type="alphaUcPeriod"/>
            </a:pPr>
            <a:r>
              <a:rPr lang="ro-RO" sz="2400" i="1" dirty="0" err="1">
                <a:latin typeface="Arial" panose="020B0604020202020204" pitchFamily="34" charset="0"/>
                <a:ea typeface="Times New Roman" panose="02020603050405020304" pitchFamily="18" charset="0"/>
                <a:cs typeface="Arial" panose="020B0604020202020204" pitchFamily="34" charset="0"/>
              </a:rPr>
              <a:t>Iniţiativǎ</a:t>
            </a:r>
            <a:r>
              <a:rPr lang="ro-RO" sz="2400" i="1" dirty="0">
                <a:latin typeface="Arial" panose="020B0604020202020204" pitchFamily="34" charset="0"/>
                <a:ea typeface="Times New Roman" panose="02020603050405020304" pitchFamily="18" charset="0"/>
                <a:cs typeface="Arial" panose="020B0604020202020204" pitchFamily="34" charset="0"/>
              </a:rPr>
              <a:t> </a:t>
            </a:r>
            <a:r>
              <a:rPr lang="ro-RO" sz="2400" i="1" dirty="0" err="1">
                <a:latin typeface="Arial" panose="020B0604020202020204" pitchFamily="34" charset="0"/>
                <a:ea typeface="Times New Roman" panose="02020603050405020304" pitchFamily="18" charset="0"/>
                <a:cs typeface="Arial" panose="020B0604020202020204" pitchFamily="34" charset="0"/>
              </a:rPr>
              <a:t>şi</a:t>
            </a:r>
            <a:r>
              <a:rPr lang="ro-RO" sz="2400" i="1" dirty="0">
                <a:latin typeface="Arial" panose="020B0604020202020204" pitchFamily="34" charset="0"/>
                <a:ea typeface="Times New Roman" panose="02020603050405020304" pitchFamily="18" charset="0"/>
                <a:cs typeface="Arial" panose="020B0604020202020204" pitchFamily="34" charset="0"/>
              </a:rPr>
              <a:t> responsabilitate</a:t>
            </a:r>
            <a:r>
              <a:rPr lang="ro-RO" sz="2400" dirty="0">
                <a:latin typeface="Arial" panose="020B0604020202020204" pitchFamily="34" charset="0"/>
                <a:ea typeface="Times New Roman" panose="02020603050405020304" pitchFamily="18" charset="0"/>
                <a:cs typeface="Arial" panose="020B0604020202020204" pitchFamily="34" charset="0"/>
              </a:rPr>
              <a:t>. </a:t>
            </a:r>
            <a:endParaRPr lang="ru-RU" sz="2400" dirty="0">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spcBef>
                <a:spcPts val="300"/>
              </a:spcBef>
              <a:spcAft>
                <a:spcPts val="0"/>
              </a:spcAft>
              <a:buFont typeface="+mj-lt"/>
              <a:buAutoNum type="alphaUcPeriod"/>
            </a:pPr>
            <a:r>
              <a:rPr lang="ro-RO" sz="2400" i="1" dirty="0">
                <a:latin typeface="Arial" panose="020B0604020202020204" pitchFamily="34" charset="0"/>
                <a:ea typeface="Times New Roman" panose="02020603050405020304" pitchFamily="18" charset="0"/>
                <a:cs typeface="Arial" panose="020B0604020202020204" pitchFamily="34" charset="0"/>
              </a:rPr>
              <a:t>Orientare spre </a:t>
            </a:r>
            <a:r>
              <a:rPr lang="ro-RO" sz="2400" i="1" dirty="0" err="1">
                <a:latin typeface="Arial" panose="020B0604020202020204" pitchFamily="34" charset="0"/>
                <a:ea typeface="Times New Roman" panose="02020603050405020304" pitchFamily="18" charset="0"/>
                <a:cs typeface="Arial" panose="020B0604020202020204" pitchFamily="34" charset="0"/>
              </a:rPr>
              <a:t>oportunităţi</a:t>
            </a:r>
            <a:r>
              <a:rPr lang="ro-RO" sz="2400" dirty="0">
                <a:latin typeface="Arial" panose="020B0604020202020204" pitchFamily="34" charset="0"/>
                <a:ea typeface="Times New Roman" panose="02020603050405020304" pitchFamily="18" charset="0"/>
                <a:cs typeface="Arial" panose="020B0604020202020204" pitchFamily="34" charset="0"/>
              </a:rPr>
              <a:t>.</a:t>
            </a:r>
            <a:endParaRPr lang="ru-RU" sz="2400" dirty="0">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spcBef>
                <a:spcPts val="300"/>
              </a:spcBef>
              <a:spcAft>
                <a:spcPts val="0"/>
              </a:spcAft>
              <a:buFont typeface="+mj-lt"/>
              <a:buAutoNum type="alphaUcPeriod"/>
            </a:pPr>
            <a:r>
              <a:rPr lang="ro-RO" sz="2400" i="1" dirty="0" err="1">
                <a:latin typeface="Arial" panose="020B0604020202020204" pitchFamily="34" charset="0"/>
                <a:ea typeface="Times New Roman" panose="02020603050405020304" pitchFamily="18" charset="0"/>
                <a:cs typeface="Arial" panose="020B0604020202020204" pitchFamily="34" charset="0"/>
              </a:rPr>
              <a:t>Toleranţǎ</a:t>
            </a:r>
            <a:r>
              <a:rPr lang="ro-RO" sz="2400" i="1" dirty="0">
                <a:latin typeface="Arial" panose="020B0604020202020204" pitchFamily="34" charset="0"/>
                <a:ea typeface="Times New Roman" panose="02020603050405020304" pitchFamily="18" charset="0"/>
                <a:cs typeface="Arial" panose="020B0604020202020204" pitchFamily="34" charset="0"/>
              </a:rPr>
              <a:t> pentru </a:t>
            </a:r>
            <a:r>
              <a:rPr lang="ro-RO" sz="2400" i="1" dirty="0" err="1">
                <a:latin typeface="Arial" panose="020B0604020202020204" pitchFamily="34" charset="0"/>
                <a:ea typeface="Times New Roman" panose="02020603050405020304" pitchFamily="18" charset="0"/>
                <a:cs typeface="Arial" panose="020B0604020202020204" pitchFamily="34" charset="0"/>
              </a:rPr>
              <a:t>eşec</a:t>
            </a:r>
            <a:r>
              <a:rPr lang="ro-RO" sz="2400" dirty="0">
                <a:latin typeface="Arial" panose="020B0604020202020204" pitchFamily="34" charset="0"/>
                <a:ea typeface="Times New Roman" panose="02020603050405020304" pitchFamily="18" charset="0"/>
                <a:cs typeface="Arial" panose="020B0604020202020204" pitchFamily="34" charset="0"/>
              </a:rPr>
              <a:t>.</a:t>
            </a:r>
            <a:endParaRPr lang="ru-RU" sz="2400" dirty="0">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spcBef>
                <a:spcPts val="300"/>
              </a:spcBef>
              <a:spcAft>
                <a:spcPts val="0"/>
              </a:spcAft>
              <a:buFont typeface="+mj-lt"/>
              <a:buAutoNum type="alphaUcPeriod"/>
            </a:pPr>
            <a:r>
              <a:rPr lang="ro-RO" sz="2400" i="1" dirty="0">
                <a:latin typeface="Arial" panose="020B0604020202020204" pitchFamily="34" charset="0"/>
                <a:ea typeface="Times New Roman" panose="02020603050405020304" pitchFamily="18" charset="0"/>
                <a:cs typeface="Arial" panose="020B0604020202020204" pitchFamily="34" charset="0"/>
              </a:rPr>
              <a:t>Încredere în sine </a:t>
            </a:r>
            <a:r>
              <a:rPr lang="ro-RO" sz="2400" i="1" dirty="0" err="1">
                <a:latin typeface="Arial" panose="020B0604020202020204" pitchFamily="34" charset="0"/>
                <a:ea typeface="Times New Roman" panose="02020603050405020304" pitchFamily="18" charset="0"/>
                <a:cs typeface="Arial" panose="020B0604020202020204" pitchFamily="34" charset="0"/>
              </a:rPr>
              <a:t>şi</a:t>
            </a:r>
            <a:r>
              <a:rPr lang="ro-RO" sz="2400" i="1" dirty="0">
                <a:latin typeface="Arial" panose="020B0604020202020204" pitchFamily="34" charset="0"/>
                <a:ea typeface="Times New Roman" panose="02020603050405020304" pitchFamily="18" charset="0"/>
                <a:cs typeface="Arial" panose="020B0604020202020204" pitchFamily="34" charset="0"/>
              </a:rPr>
              <a:t> optimism</a:t>
            </a:r>
            <a:r>
              <a:rPr lang="ro-RO" sz="2400" dirty="0">
                <a:latin typeface="Arial" panose="020B0604020202020204" pitchFamily="34" charset="0"/>
                <a:ea typeface="Times New Roman" panose="02020603050405020304" pitchFamily="18" charset="0"/>
                <a:cs typeface="Arial" panose="020B0604020202020204" pitchFamily="34" charset="0"/>
              </a:rPr>
              <a:t>.</a:t>
            </a:r>
            <a:endParaRPr lang="ru-RU" sz="2400" dirty="0">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spcBef>
                <a:spcPts val="300"/>
              </a:spcBef>
              <a:spcAft>
                <a:spcPts val="0"/>
              </a:spcAft>
              <a:buFont typeface="+mj-lt"/>
              <a:buAutoNum type="alphaUcPeriod"/>
            </a:pPr>
            <a:r>
              <a:rPr lang="ro-RO" sz="2400" i="1" dirty="0">
                <a:latin typeface="Arial" panose="020B0604020202020204" pitchFamily="34" charset="0"/>
                <a:ea typeface="Times New Roman" panose="02020603050405020304" pitchFamily="18" charset="0"/>
                <a:cs typeface="Arial" panose="020B0604020202020204" pitchFamily="34" charset="0"/>
              </a:rPr>
              <a:t>Clarviziune</a:t>
            </a:r>
            <a:r>
              <a:rPr lang="ro-RO" sz="2400" dirty="0">
                <a:latin typeface="Arial" panose="020B0604020202020204" pitchFamily="34" charset="0"/>
                <a:ea typeface="Times New Roman" panose="02020603050405020304" pitchFamily="18" charset="0"/>
                <a:cs typeface="Arial" panose="020B0604020202020204" pitchFamily="34" charset="0"/>
              </a:rPr>
              <a:t>.</a:t>
            </a:r>
            <a:endParaRPr lang="ru-RU" sz="2400" dirty="0">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spcBef>
                <a:spcPts val="300"/>
              </a:spcBef>
              <a:spcAft>
                <a:spcPts val="0"/>
              </a:spcAft>
              <a:buFont typeface="+mj-lt"/>
              <a:buAutoNum type="alphaUcPeriod"/>
            </a:pPr>
            <a:r>
              <a:rPr lang="ro-RO" sz="2400" i="1" dirty="0">
                <a:latin typeface="Arial" panose="020B0604020202020204" pitchFamily="34" charset="0"/>
                <a:ea typeface="Times New Roman" panose="02020603050405020304" pitchFamily="18" charset="0"/>
                <a:cs typeface="Arial" panose="020B0604020202020204" pitchFamily="34" charset="0"/>
              </a:rPr>
              <a:t>Nivel mare de energie</a:t>
            </a:r>
            <a:r>
              <a:rPr lang="ro-RO" sz="2400" dirty="0">
                <a:latin typeface="Arial" panose="020B0604020202020204" pitchFamily="34" charset="0"/>
                <a:ea typeface="Times New Roman" panose="02020603050405020304" pitchFamily="18" charset="0"/>
                <a:cs typeface="Arial" panose="020B0604020202020204" pitchFamily="34" charset="0"/>
              </a:rPr>
              <a:t>.</a:t>
            </a:r>
            <a:endParaRPr lang="ru-RU" sz="2400" dirty="0">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spcBef>
                <a:spcPts val="300"/>
              </a:spcBef>
              <a:spcAft>
                <a:spcPts val="0"/>
              </a:spcAft>
              <a:buFont typeface="+mj-lt"/>
              <a:buAutoNum type="alphaUcPeriod"/>
            </a:pPr>
            <a:r>
              <a:rPr lang="ro-RO" sz="2400" i="1" dirty="0">
                <a:latin typeface="Arial" panose="020B0604020202020204" pitchFamily="34" charset="0"/>
                <a:ea typeface="Times New Roman" panose="02020603050405020304" pitchFamily="18" charset="0"/>
                <a:cs typeface="Arial" panose="020B0604020202020204" pitchFamily="34" charset="0"/>
              </a:rPr>
              <a:t>Creativitate </a:t>
            </a:r>
            <a:r>
              <a:rPr lang="ro-RO" sz="2400" i="1" dirty="0" err="1">
                <a:latin typeface="Arial" panose="020B0604020202020204" pitchFamily="34" charset="0"/>
                <a:ea typeface="Times New Roman" panose="02020603050405020304" pitchFamily="18" charset="0"/>
                <a:cs typeface="Arial" panose="020B0604020202020204" pitchFamily="34" charset="0"/>
              </a:rPr>
              <a:t>şi</a:t>
            </a:r>
            <a:r>
              <a:rPr lang="ro-RO" sz="2400" i="1" dirty="0">
                <a:latin typeface="Arial" panose="020B0604020202020204" pitchFamily="34" charset="0"/>
                <a:ea typeface="Times New Roman" panose="02020603050405020304" pitchFamily="18" charset="0"/>
                <a:cs typeface="Arial" panose="020B0604020202020204" pitchFamily="34" charset="0"/>
              </a:rPr>
              <a:t> spirit de </a:t>
            </a:r>
            <a:r>
              <a:rPr lang="ro-RO" sz="2400" i="1" dirty="0" err="1">
                <a:latin typeface="Arial" panose="020B0604020202020204" pitchFamily="34" charset="0"/>
                <a:ea typeface="Times New Roman" panose="02020603050405020304" pitchFamily="18" charset="0"/>
                <a:cs typeface="Arial" panose="020B0604020202020204" pitchFamily="34" charset="0"/>
              </a:rPr>
              <a:t>inovaţie</a:t>
            </a:r>
            <a:r>
              <a:rPr lang="ro-RO" sz="2400" dirty="0">
                <a:latin typeface="Arial" panose="020B0604020202020204" pitchFamily="34" charset="0"/>
                <a:ea typeface="Times New Roman" panose="02020603050405020304" pitchFamily="18" charset="0"/>
                <a:cs typeface="Arial" panose="020B0604020202020204" pitchFamily="34" charset="0"/>
              </a:rPr>
              <a:t>.</a:t>
            </a:r>
            <a:endParaRPr lang="ru-RU" sz="2400" dirty="0">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spcBef>
                <a:spcPts val="300"/>
              </a:spcBef>
              <a:spcAft>
                <a:spcPts val="0"/>
              </a:spcAft>
              <a:buFont typeface="+mj-lt"/>
              <a:buAutoNum type="alphaUcPeriod"/>
            </a:pPr>
            <a:r>
              <a:rPr lang="ro-RO" sz="2400" i="1" dirty="0" err="1">
                <a:latin typeface="Arial" panose="020B0604020202020204" pitchFamily="34" charset="0"/>
                <a:ea typeface="Times New Roman" panose="02020603050405020304" pitchFamily="18" charset="0"/>
                <a:cs typeface="Arial" panose="020B0604020202020204" pitchFamily="34" charset="0"/>
              </a:rPr>
              <a:t>Independenţa</a:t>
            </a:r>
            <a:r>
              <a:rPr lang="ro-RO" sz="2400" dirty="0">
                <a:latin typeface="Arial" panose="020B0604020202020204" pitchFamily="34" charset="0"/>
                <a:ea typeface="Times New Roman" panose="02020603050405020304" pitchFamily="18" charset="0"/>
                <a:cs typeface="Arial" panose="020B0604020202020204" pitchFamily="34" charset="0"/>
              </a:rPr>
              <a:t>.</a:t>
            </a:r>
            <a:endParaRPr lang="ru-RU" sz="2400" dirty="0">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spcBef>
                <a:spcPts val="300"/>
              </a:spcBef>
              <a:spcAft>
                <a:spcPts val="0"/>
              </a:spcAft>
              <a:buFont typeface="+mj-lt"/>
              <a:buAutoNum type="alphaUcPeriod"/>
            </a:pPr>
            <a:r>
              <a:rPr lang="ro-RO" sz="2400" i="1" dirty="0">
                <a:latin typeface="Arial" panose="020B0604020202020204" pitchFamily="34" charset="0"/>
                <a:ea typeface="Times New Roman" panose="02020603050405020304" pitchFamily="18" charset="0"/>
                <a:cs typeface="Arial" panose="020B0604020202020204" pitchFamily="34" charset="0"/>
              </a:rPr>
              <a:t>Lucru în </a:t>
            </a:r>
            <a:r>
              <a:rPr lang="ro-RO" sz="2400" i="1" dirty="0" err="1">
                <a:latin typeface="Arial" panose="020B0604020202020204" pitchFamily="34" charset="0"/>
                <a:ea typeface="Times New Roman" panose="02020603050405020304" pitchFamily="18" charset="0"/>
                <a:cs typeface="Arial" panose="020B0604020202020204" pitchFamily="34" charset="0"/>
              </a:rPr>
              <a:t>echipǎ</a:t>
            </a:r>
            <a:r>
              <a:rPr lang="ro-RO" sz="2400" dirty="0">
                <a:latin typeface="Arial" panose="020B0604020202020204" pitchFamily="34" charset="0"/>
                <a:ea typeface="Times New Roman" panose="02020603050405020304" pitchFamily="18" charset="0"/>
                <a:cs typeface="Arial" panose="020B0604020202020204" pitchFamily="34" charset="0"/>
              </a:rPr>
              <a:t>.</a:t>
            </a:r>
            <a:endParaRPr lang="ru-RU" sz="2400" dirty="0">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spcBef>
                <a:spcPts val="300"/>
              </a:spcBef>
              <a:spcAft>
                <a:spcPts val="0"/>
              </a:spcAft>
              <a:buFont typeface="+mj-lt"/>
              <a:buAutoNum type="alphaUcPeriod"/>
            </a:pPr>
            <a:r>
              <a:rPr lang="ro-RO" sz="2400" i="1" dirty="0" err="1">
                <a:latin typeface="Arial" panose="020B0604020202020204" pitchFamily="34" charset="0"/>
                <a:ea typeface="Times New Roman" panose="02020603050405020304" pitchFamily="18" charset="0"/>
                <a:cs typeface="Arial" panose="020B0604020202020204" pitchFamily="34" charset="0"/>
              </a:rPr>
              <a:t>Abilitǎţi</a:t>
            </a:r>
            <a:r>
              <a:rPr lang="ro-RO" sz="2400" i="1" dirty="0">
                <a:latin typeface="Arial" panose="020B0604020202020204" pitchFamily="34" charset="0"/>
                <a:ea typeface="Times New Roman" panose="02020603050405020304" pitchFamily="18" charset="0"/>
                <a:cs typeface="Arial" panose="020B0604020202020204" pitchFamily="34" charset="0"/>
              </a:rPr>
              <a:t> manageriale</a:t>
            </a:r>
            <a:r>
              <a:rPr lang="ro-RO" sz="2400" dirty="0" smtClean="0">
                <a:latin typeface="Arial" panose="020B0604020202020204" pitchFamily="34" charset="0"/>
                <a:ea typeface="Times New Roman" panose="02020603050405020304" pitchFamily="18" charset="0"/>
                <a:cs typeface="Arial" panose="020B0604020202020204" pitchFamily="34" charset="0"/>
              </a:rPr>
              <a:t>.</a:t>
            </a:r>
            <a:endParaRPr lang="ru-RU" sz="2400"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4698708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69849" y="152111"/>
            <a:ext cx="10420542" cy="1077218"/>
          </a:xfrm>
          <a:prstGeom prst="rect">
            <a:avLst/>
          </a:prstGeom>
        </p:spPr>
        <p:txBody>
          <a:bodyPr wrap="square">
            <a:spAutoFit/>
          </a:bodyPr>
          <a:lstStyle/>
          <a:p>
            <a:pPr lvl="0" algn="ctr"/>
            <a:r>
              <a:rPr lang="ro-RO" sz="3200" b="1" dirty="0" smtClean="0">
                <a:latin typeface="Arial" panose="020B0604020202020204" pitchFamily="34" charset="0"/>
                <a:ea typeface="Times New Roman" panose="02020603050405020304" pitchFamily="18" charset="0"/>
                <a:cs typeface="Arial" panose="020B0604020202020204" pitchFamily="34" charset="0"/>
              </a:rPr>
              <a:t>6. Etica și eticheta antreprenorului contemporan</a:t>
            </a:r>
          </a:p>
          <a:p>
            <a:pPr lvl="0" algn="ctr"/>
            <a:r>
              <a:rPr lang="ro-RO" sz="3200" b="1" dirty="0" smtClean="0">
                <a:latin typeface="Arial" panose="020B0604020202020204" pitchFamily="34" charset="0"/>
                <a:ea typeface="Times New Roman" panose="02020603050405020304" pitchFamily="18" charset="0"/>
                <a:cs typeface="Arial" panose="020B0604020202020204" pitchFamily="34" charset="0"/>
              </a:rPr>
              <a:t>Regulile de etichetă:</a:t>
            </a:r>
            <a:endParaRPr lang="ru-RU" sz="3200" b="1" dirty="0">
              <a:latin typeface="Arial" panose="020B0604020202020204" pitchFamily="34" charset="0"/>
              <a:ea typeface="Times New Roman" panose="02020603050405020304" pitchFamily="18" charset="0"/>
              <a:cs typeface="Arial" panose="020B0604020202020204" pitchFamily="34" charset="0"/>
            </a:endParaRPr>
          </a:p>
        </p:txBody>
      </p:sp>
      <p:sp>
        <p:nvSpPr>
          <p:cNvPr id="2" name="Прямоугольник 1"/>
          <p:cNvSpPr/>
          <p:nvPr/>
        </p:nvSpPr>
        <p:spPr>
          <a:xfrm>
            <a:off x="850392" y="1426464"/>
            <a:ext cx="10332720" cy="3539430"/>
          </a:xfrm>
          <a:prstGeom prst="rect">
            <a:avLst/>
          </a:prstGeom>
        </p:spPr>
        <p:txBody>
          <a:bodyPr wrap="square">
            <a:spAutoFit/>
          </a:bodyPr>
          <a:lstStyle/>
          <a:p>
            <a:pPr algn="just">
              <a:spcAft>
                <a:spcPts val="0"/>
              </a:spcAft>
            </a:pPr>
            <a:r>
              <a:rPr lang="ro-RO" sz="2800" b="1" i="1" spc="-10" dirty="0" smtClean="0">
                <a:latin typeface="Times New Roman" panose="02020603050405020304" pitchFamily="18" charset="0"/>
                <a:ea typeface="Times New Roman" panose="02020603050405020304" pitchFamily="18" charset="0"/>
              </a:rPr>
              <a:t>1. Ținuta </a:t>
            </a:r>
            <a:r>
              <a:rPr lang="ro-RO" sz="2800" b="1" i="1" spc="-10" dirty="0">
                <a:latin typeface="Times New Roman" panose="02020603050405020304" pitchFamily="18" charset="0"/>
                <a:ea typeface="Times New Roman" panose="02020603050405020304" pitchFamily="18" charset="0"/>
              </a:rPr>
              <a:t>fizică (pe stradă și în societate).</a:t>
            </a:r>
            <a:r>
              <a:rPr lang="ro-RO" sz="2800" b="1" spc="-10" dirty="0">
                <a:latin typeface="Times New Roman" panose="02020603050405020304" pitchFamily="18" charset="0"/>
                <a:ea typeface="Times New Roman" panose="02020603050405020304" pitchFamily="18" charset="0"/>
              </a:rPr>
              <a:t> </a:t>
            </a:r>
            <a:endParaRPr lang="ro-RO" sz="2800" b="1" spc="-10" dirty="0" smtClean="0">
              <a:latin typeface="Times New Roman" panose="02020603050405020304" pitchFamily="18" charset="0"/>
              <a:ea typeface="Times New Roman" panose="02020603050405020304" pitchFamily="18" charset="0"/>
            </a:endParaRPr>
          </a:p>
          <a:p>
            <a:pPr algn="just">
              <a:spcAft>
                <a:spcPts val="0"/>
              </a:spcAft>
            </a:pPr>
            <a:r>
              <a:rPr lang="ro-RO" sz="2800" spc="-10" dirty="0" smtClean="0">
                <a:latin typeface="Times New Roman" panose="02020603050405020304" pitchFamily="18" charset="0"/>
                <a:ea typeface="Times New Roman" panose="02020603050405020304" pitchFamily="18" charset="0"/>
              </a:rPr>
              <a:t>Este </a:t>
            </a:r>
            <a:r>
              <a:rPr lang="ro-RO" sz="2800" spc="-10" dirty="0">
                <a:latin typeface="Times New Roman" panose="02020603050405020304" pitchFamily="18" charset="0"/>
                <a:ea typeface="Times New Roman" panose="02020603050405020304" pitchFamily="18" charset="0"/>
              </a:rPr>
              <a:t>foarte important ca partenerii să aibă o ținută corectă, îngrijită. În societate este greșit să te sprijini de spătarul unui scaun sau de perete, să ții mâinile în buzunar sau să te joci nervos cu bricheta, batista sau alt obiect. Pe cât posibil, trebuie evitat să stai cu spatele la altă persoană care este așezată pe scaun, fotoliu sau canapea. Trebuie evitată strângerea genunchilor cu mâinile, sprijinirea capului de spătar, bătutul cu degetele pe brațele scaunului. </a:t>
            </a:r>
            <a:endParaRPr lang="ru-RU" sz="2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52316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txBox="1">
            <a:spLocks/>
          </p:cNvSpPr>
          <p:nvPr/>
        </p:nvSpPr>
        <p:spPr>
          <a:xfrm>
            <a:off x="172831" y="355600"/>
            <a:ext cx="11635408" cy="13326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i="1" u="sng" dirty="0" err="1" smtClean="0">
                <a:latin typeface="Arial" panose="020B0604020202020204" pitchFamily="34" charset="0"/>
                <a:cs typeface="Arial" panose="020B0604020202020204" pitchFamily="34" charset="0"/>
              </a:rPr>
              <a:t>Tema</a:t>
            </a:r>
            <a:r>
              <a:rPr lang="en-US" sz="4000" b="1" i="1" u="sng" dirty="0" smtClean="0">
                <a:latin typeface="Arial" panose="020B0604020202020204" pitchFamily="34" charset="0"/>
                <a:cs typeface="Arial" panose="020B0604020202020204" pitchFamily="34" charset="0"/>
              </a:rPr>
              <a:t> 1</a:t>
            </a:r>
            <a:r>
              <a:rPr lang="en-US" sz="4000" b="1" i="1" dirty="0" smtClean="0">
                <a:latin typeface="Arial" panose="020B0604020202020204" pitchFamily="34" charset="0"/>
                <a:cs typeface="Arial" panose="020B0604020202020204" pitchFamily="34" charset="0"/>
              </a:rPr>
              <a:t>. </a:t>
            </a:r>
            <a:r>
              <a:rPr lang="ro-RO" sz="4000" b="1" i="1" dirty="0">
                <a:latin typeface="Arial" panose="020B0604020202020204" pitchFamily="34" charset="0"/>
                <a:cs typeface="Arial" panose="020B0604020202020204" pitchFamily="34" charset="0"/>
              </a:rPr>
              <a:t>Elemente introductive privind </a:t>
            </a:r>
            <a:r>
              <a:rPr lang="ro-RO" sz="4000" b="1" i="1" dirty="0" err="1" smtClean="0">
                <a:latin typeface="Arial" panose="020B0604020202020204" pitchFamily="34" charset="0"/>
                <a:cs typeface="Arial" panose="020B0604020202020204" pitchFamily="34" charset="0"/>
              </a:rPr>
              <a:t>antreprenoria</a:t>
            </a:r>
            <a:r>
              <a:rPr lang="en-US" sz="4000" b="1" i="1" dirty="0" smtClean="0">
                <a:latin typeface="Arial" panose="020B0604020202020204" pitchFamily="34" charset="0"/>
                <a:cs typeface="Arial" panose="020B0604020202020204" pitchFamily="34" charset="0"/>
              </a:rPr>
              <a:t>t</a:t>
            </a:r>
            <a:r>
              <a:rPr lang="ro-RO" sz="4000" b="1" i="1" dirty="0" err="1" smtClean="0">
                <a:latin typeface="Arial" panose="020B0604020202020204" pitchFamily="34" charset="0"/>
                <a:cs typeface="Arial" panose="020B0604020202020204" pitchFamily="34" charset="0"/>
              </a:rPr>
              <a:t>ul</a:t>
            </a:r>
            <a:r>
              <a:rPr lang="ro-RO" sz="4000" b="1" i="1" dirty="0" smtClean="0">
                <a:latin typeface="Arial" panose="020B0604020202020204" pitchFamily="34" charset="0"/>
                <a:cs typeface="Arial" panose="020B0604020202020204" pitchFamily="34" charset="0"/>
              </a:rPr>
              <a:t> </a:t>
            </a:r>
            <a:r>
              <a:rPr lang="en-US" sz="4000" b="1" i="1" dirty="0" smtClean="0">
                <a:latin typeface="Arial" panose="020B0604020202020204" pitchFamily="34" charset="0"/>
                <a:cs typeface="Arial" panose="020B0604020202020204" pitchFamily="34" charset="0"/>
              </a:rPr>
              <a:t> </a:t>
            </a:r>
            <a:endParaRPr lang="ru-RU" sz="4000" b="1" i="1" dirty="0">
              <a:latin typeface="Arial" panose="020B0604020202020204" pitchFamily="34" charset="0"/>
              <a:cs typeface="Arial" panose="020B0604020202020204" pitchFamily="34" charset="0"/>
            </a:endParaRPr>
          </a:p>
        </p:txBody>
      </p:sp>
      <p:sp>
        <p:nvSpPr>
          <p:cNvPr id="3" name="Прямоугольник 2"/>
          <p:cNvSpPr/>
          <p:nvPr/>
        </p:nvSpPr>
        <p:spPr>
          <a:xfrm>
            <a:off x="393701" y="1942237"/>
            <a:ext cx="11414538" cy="3970318"/>
          </a:xfrm>
          <a:prstGeom prst="rect">
            <a:avLst/>
          </a:prstGeom>
        </p:spPr>
        <p:txBody>
          <a:bodyPr wrap="square">
            <a:spAutoFit/>
          </a:bodyPr>
          <a:lstStyle/>
          <a:p>
            <a:pPr marL="342900" lvl="0" indent="-342900">
              <a:spcAft>
                <a:spcPts val="0"/>
              </a:spcAft>
              <a:buFont typeface="+mj-lt"/>
              <a:buAutoNum type="arabicPeriod"/>
            </a:pPr>
            <a:r>
              <a:rPr lang="fr-FR" sz="3600" dirty="0">
                <a:latin typeface="Arial" panose="020B0604020202020204" pitchFamily="34" charset="0"/>
                <a:ea typeface="Times New Roman" panose="02020603050405020304" pitchFamily="18" charset="0"/>
                <a:cs typeface="Arial" panose="020B0604020202020204" pitchFamily="34" charset="0"/>
              </a:rPr>
              <a:t>Antreprenoriat: concept, forme şi tipologii</a:t>
            </a:r>
            <a:r>
              <a:rPr lang="ro-RO" sz="3600" dirty="0">
                <a:latin typeface="Arial" panose="020B0604020202020204" pitchFamily="34" charset="0"/>
                <a:ea typeface="Times New Roman" panose="02020603050405020304" pitchFamily="18" charset="0"/>
                <a:cs typeface="Arial" panose="020B0604020202020204" pitchFamily="34" charset="0"/>
              </a:rPr>
              <a:t>.</a:t>
            </a:r>
            <a:endParaRPr lang="ru-RU" sz="3600" dirty="0">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Font typeface="+mj-lt"/>
              <a:buAutoNum type="arabicPeriod"/>
            </a:pPr>
            <a:r>
              <a:rPr lang="ro-RO" sz="3600" dirty="0">
                <a:latin typeface="Arial" panose="020B0604020202020204" pitchFamily="34" charset="0"/>
                <a:ea typeface="Times New Roman" panose="02020603050405020304" pitchFamily="18" charset="0"/>
                <a:cs typeface="Arial" panose="020B0604020202020204" pitchFamily="34" charset="0"/>
              </a:rPr>
              <a:t>Formele </a:t>
            </a:r>
            <a:r>
              <a:rPr lang="ro-RO" sz="3600" dirty="0" err="1">
                <a:latin typeface="Arial" panose="020B0604020202020204" pitchFamily="34" charset="0"/>
                <a:ea typeface="Times New Roman" panose="02020603050405020304" pitchFamily="18" charset="0"/>
                <a:cs typeface="Arial" panose="020B0604020202020204" pitchFamily="34" charset="0"/>
              </a:rPr>
              <a:t>organizatorico</a:t>
            </a:r>
            <a:r>
              <a:rPr lang="ro-RO" sz="3600" dirty="0">
                <a:latin typeface="Arial" panose="020B0604020202020204" pitchFamily="34" charset="0"/>
                <a:ea typeface="Times New Roman" panose="02020603050405020304" pitchFamily="18" charset="0"/>
                <a:cs typeface="Arial" panose="020B0604020202020204" pitchFamily="34" charset="0"/>
              </a:rPr>
              <a:t>-juridice de </a:t>
            </a:r>
            <a:r>
              <a:rPr lang="ro-RO" sz="3600" dirty="0" err="1">
                <a:latin typeface="Arial" panose="020B0604020202020204" pitchFamily="34" charset="0"/>
                <a:ea typeface="Times New Roman" panose="02020603050405020304" pitchFamily="18" charset="0"/>
                <a:cs typeface="Arial" panose="020B0604020202020204" pitchFamily="34" charset="0"/>
              </a:rPr>
              <a:t>antreprenoriat</a:t>
            </a:r>
            <a:r>
              <a:rPr lang="ro-RO" sz="3600" dirty="0">
                <a:latin typeface="Arial" panose="020B0604020202020204" pitchFamily="34" charset="0"/>
                <a:ea typeface="Times New Roman" panose="02020603050405020304" pitchFamily="18" charset="0"/>
                <a:cs typeface="Arial" panose="020B0604020202020204" pitchFamily="34" charset="0"/>
              </a:rPr>
              <a:t>.</a:t>
            </a:r>
            <a:endParaRPr lang="ru-RU" sz="3600" dirty="0">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Font typeface="+mj-lt"/>
              <a:buAutoNum type="arabicPeriod"/>
            </a:pPr>
            <a:r>
              <a:rPr lang="ro-RO" sz="3600" dirty="0">
                <a:latin typeface="Arial" panose="020B0604020202020204" pitchFamily="34" charset="0"/>
                <a:ea typeface="Times New Roman" panose="02020603050405020304" pitchFamily="18" charset="0"/>
                <a:cs typeface="Arial" panose="020B0604020202020204" pitchFamily="34" charset="0"/>
              </a:rPr>
              <a:t>Î</a:t>
            </a:r>
            <a:r>
              <a:rPr lang="fr-FR" sz="3600" dirty="0" smtClean="0">
                <a:latin typeface="Arial" panose="020B0604020202020204" pitchFamily="34" charset="0"/>
                <a:ea typeface="Times New Roman" panose="02020603050405020304" pitchFamily="18" charset="0"/>
                <a:cs typeface="Arial" panose="020B0604020202020204" pitchFamily="34" charset="0"/>
              </a:rPr>
              <a:t>MM </a:t>
            </a:r>
            <a:r>
              <a:rPr lang="fr-FR" sz="3600" dirty="0">
                <a:latin typeface="Arial" panose="020B0604020202020204" pitchFamily="34" charset="0"/>
                <a:ea typeface="Times New Roman" panose="02020603050405020304" pitchFamily="18" charset="0"/>
                <a:cs typeface="Arial" panose="020B0604020202020204" pitchFamily="34" charset="0"/>
              </a:rPr>
              <a:t>– componenta de bază a antreprenoriatului.</a:t>
            </a:r>
            <a:endParaRPr lang="ru-RU" sz="3600" dirty="0">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Font typeface="+mj-lt"/>
              <a:buAutoNum type="arabicPeriod"/>
            </a:pPr>
            <a:r>
              <a:rPr lang="fr-FR" sz="3600" dirty="0">
                <a:latin typeface="Arial" panose="020B0604020202020204" pitchFamily="34" charset="0"/>
                <a:ea typeface="Times New Roman" panose="02020603050405020304" pitchFamily="18" charset="0"/>
                <a:cs typeface="Arial" panose="020B0604020202020204" pitchFamily="34" charset="0"/>
              </a:rPr>
              <a:t>Susţinerea de către stat a ÎMM.</a:t>
            </a:r>
            <a:endParaRPr lang="ru-RU" sz="3600" dirty="0">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Font typeface="+mj-lt"/>
              <a:buAutoNum type="arabicPeriod"/>
            </a:pPr>
            <a:r>
              <a:rPr lang="fr-FR" sz="3600" dirty="0">
                <a:latin typeface="Arial" panose="020B0604020202020204" pitchFamily="34" charset="0"/>
                <a:ea typeface="Times New Roman" panose="02020603050405020304" pitchFamily="18" charset="0"/>
                <a:cs typeface="Arial" panose="020B0604020202020204" pitchFamily="34" charset="0"/>
              </a:rPr>
              <a:t>Ce se cere pentru a deveni un antreprenor de </a:t>
            </a:r>
            <a:r>
              <a:rPr lang="fr-FR" sz="3600" dirty="0" smtClean="0">
                <a:latin typeface="Arial" panose="020B0604020202020204" pitchFamily="34" charset="0"/>
                <a:ea typeface="Times New Roman" panose="02020603050405020304" pitchFamily="18" charset="0"/>
                <a:cs typeface="Arial" panose="020B0604020202020204" pitchFamily="34" charset="0"/>
              </a:rPr>
              <a:t>succes</a:t>
            </a:r>
            <a:r>
              <a:rPr lang="fr-FR" sz="3600" dirty="0">
                <a:latin typeface="Arial" panose="020B0604020202020204" pitchFamily="34" charset="0"/>
                <a:ea typeface="Times New Roman" panose="02020603050405020304" pitchFamily="18" charset="0"/>
                <a:cs typeface="Arial" panose="020B0604020202020204" pitchFamily="34" charset="0"/>
              </a:rPr>
              <a:t>.</a:t>
            </a:r>
            <a:endParaRPr lang="ru-RU" sz="3600" dirty="0">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Font typeface="+mj-lt"/>
              <a:buAutoNum type="arabicPeriod"/>
            </a:pPr>
            <a:r>
              <a:rPr lang="fr-FR" sz="3600" dirty="0">
                <a:latin typeface="Arial" panose="020B0604020202020204" pitchFamily="34" charset="0"/>
                <a:ea typeface="Times New Roman" panose="02020603050405020304" pitchFamily="18" charset="0"/>
                <a:cs typeface="Arial" panose="020B0604020202020204" pitchFamily="34" charset="0"/>
              </a:rPr>
              <a:t>Etica şi eticheta antreprenorului contemporan.</a:t>
            </a:r>
            <a:endParaRPr lang="ru-RU" sz="36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4832406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69849" y="152111"/>
            <a:ext cx="10420542" cy="584775"/>
          </a:xfrm>
          <a:prstGeom prst="rect">
            <a:avLst/>
          </a:prstGeom>
        </p:spPr>
        <p:txBody>
          <a:bodyPr wrap="square">
            <a:spAutoFit/>
          </a:bodyPr>
          <a:lstStyle/>
          <a:p>
            <a:pPr lvl="0" algn="ctr"/>
            <a:r>
              <a:rPr lang="ro-RO" sz="3200" b="1" dirty="0" smtClean="0">
                <a:latin typeface="Arial" panose="020B0604020202020204" pitchFamily="34" charset="0"/>
                <a:ea typeface="Times New Roman" panose="02020603050405020304" pitchFamily="18" charset="0"/>
                <a:cs typeface="Arial" panose="020B0604020202020204" pitchFamily="34" charset="0"/>
              </a:rPr>
              <a:t>Regulile de etichetă:</a:t>
            </a:r>
            <a:endParaRPr lang="ru-RU" sz="3200" b="1" dirty="0">
              <a:latin typeface="Arial" panose="020B0604020202020204" pitchFamily="34" charset="0"/>
              <a:ea typeface="Times New Roman" panose="02020603050405020304" pitchFamily="18" charset="0"/>
              <a:cs typeface="Arial" panose="020B0604020202020204" pitchFamily="34" charset="0"/>
            </a:endParaRPr>
          </a:p>
        </p:txBody>
      </p:sp>
      <p:sp>
        <p:nvSpPr>
          <p:cNvPr id="2" name="Прямоугольник 1"/>
          <p:cNvSpPr/>
          <p:nvPr/>
        </p:nvSpPr>
        <p:spPr>
          <a:xfrm>
            <a:off x="813816" y="923544"/>
            <a:ext cx="10332720" cy="5632311"/>
          </a:xfrm>
          <a:prstGeom prst="rect">
            <a:avLst/>
          </a:prstGeom>
        </p:spPr>
        <p:txBody>
          <a:bodyPr wrap="square">
            <a:spAutoFit/>
          </a:bodyPr>
          <a:lstStyle/>
          <a:p>
            <a:r>
              <a:rPr lang="ro-RO" sz="2400" b="1" i="1" dirty="0">
                <a:latin typeface="Times New Roman" panose="02020603050405020304" pitchFamily="18" charset="0"/>
                <a:cs typeface="Times New Roman" panose="02020603050405020304" pitchFamily="18" charset="0"/>
              </a:rPr>
              <a:t>2. Salutul</a:t>
            </a:r>
            <a:r>
              <a:rPr lang="ro-RO" sz="2400" i="1" dirty="0">
                <a:latin typeface="Times New Roman" panose="02020603050405020304" pitchFamily="18" charset="0"/>
                <a:cs typeface="Times New Roman" panose="02020603050405020304" pitchFamily="18" charset="0"/>
              </a:rPr>
              <a:t>.</a:t>
            </a:r>
            <a:r>
              <a:rPr lang="ro-RO" sz="2400" dirty="0">
                <a:latin typeface="Times New Roman" panose="02020603050405020304" pitchFamily="18" charset="0"/>
                <a:cs typeface="Times New Roman" panose="02020603050405020304" pitchFamily="18" charset="0"/>
              </a:rPr>
              <a:t> </a:t>
            </a:r>
            <a:endParaRPr lang="ro-RO" sz="2400" dirty="0" smtClean="0">
              <a:latin typeface="Times New Roman" panose="02020603050405020304" pitchFamily="18" charset="0"/>
              <a:cs typeface="Times New Roman" panose="02020603050405020304" pitchFamily="18" charset="0"/>
            </a:endParaRPr>
          </a:p>
          <a:p>
            <a:r>
              <a:rPr lang="ro-RO" sz="2400" dirty="0" smtClean="0">
                <a:latin typeface="Times New Roman" panose="02020603050405020304" pitchFamily="18" charset="0"/>
                <a:cs typeface="Times New Roman" panose="02020603050405020304" pitchFamily="18" charset="0"/>
              </a:rPr>
              <a:t>Salutul </a:t>
            </a:r>
            <a:r>
              <a:rPr lang="ro-RO" sz="2400" dirty="0">
                <a:latin typeface="Times New Roman" panose="02020603050405020304" pitchFamily="18" charset="0"/>
                <a:cs typeface="Times New Roman" panose="02020603050405020304" pitchFamily="18" charset="0"/>
              </a:rPr>
              <a:t>este o manifestare de curtoazie față de o altă persoană sau de un grup de persoane. El comportă, în mimică și în ținută, o serie de nuanțe care pot să-i modifice sau să-i completeze sensul, să constituie o expresie de stimă sau o simplă obligație formală. Câteva reguli de baza în legătură cu salutul:</a:t>
            </a:r>
            <a:endParaRPr lang="ru-RU" sz="24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ro-RO" sz="2400" dirty="0">
                <a:latin typeface="Times New Roman" panose="02020603050405020304" pitchFamily="18" charset="0"/>
                <a:cs typeface="Times New Roman" panose="02020603050405020304" pitchFamily="18" charset="0"/>
              </a:rPr>
              <a:t>bărbații salută primii femeile;</a:t>
            </a:r>
            <a:endParaRPr lang="ru-RU" sz="24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ro-RO" sz="2400" dirty="0">
                <a:latin typeface="Times New Roman" panose="02020603050405020304" pitchFamily="18" charset="0"/>
                <a:cs typeface="Times New Roman" panose="02020603050405020304" pitchFamily="18" charset="0"/>
              </a:rPr>
              <a:t>persoanele mai tinere salută primele pe cele mai în vârstă;</a:t>
            </a:r>
            <a:endParaRPr lang="ru-RU" sz="24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ro-RO" sz="2400" dirty="0">
                <a:latin typeface="Times New Roman" panose="02020603050405020304" pitchFamily="18" charset="0"/>
                <a:cs typeface="Times New Roman" panose="02020603050405020304" pitchFamily="18" charset="0"/>
              </a:rPr>
              <a:t>subalternii salută pe superiorii în grad.</a:t>
            </a:r>
            <a:endParaRPr lang="ru-RU" sz="2400" dirty="0">
              <a:latin typeface="Times New Roman" panose="02020603050405020304" pitchFamily="18" charset="0"/>
              <a:cs typeface="Times New Roman" panose="02020603050405020304" pitchFamily="18" charset="0"/>
            </a:endParaRPr>
          </a:p>
          <a:p>
            <a:r>
              <a:rPr lang="ro-RO" sz="2400" dirty="0">
                <a:latin typeface="Times New Roman" panose="02020603050405020304" pitchFamily="18" charset="0"/>
                <a:cs typeface="Times New Roman" panose="02020603050405020304" pitchFamily="18" charset="0"/>
              </a:rPr>
              <a:t>Dacă persoana cunoscută este împreună cu mai mulți prieteni, necunoscuți celui care salută, se salută tot grupul. În timpul salutului se folosesc și formulele: „bună dimineața, bună ziua sau bună seara”. La întâlnirile oficiale se pronunță denumirea rangului: „bună ziua domnule director, președinte, ministru etc.”</a:t>
            </a:r>
            <a:endParaRPr lang="ru-RU" sz="2400" dirty="0">
              <a:latin typeface="Times New Roman" panose="02020603050405020304" pitchFamily="18" charset="0"/>
              <a:cs typeface="Times New Roman" panose="02020603050405020304" pitchFamily="18" charset="0"/>
            </a:endParaRPr>
          </a:p>
          <a:p>
            <a:r>
              <a:rPr lang="ro-RO" sz="2400" dirty="0">
                <a:latin typeface="Times New Roman" panose="02020603050405020304" pitchFamily="18" charset="0"/>
                <a:cs typeface="Times New Roman" panose="02020603050405020304" pitchFamily="18" charset="0"/>
              </a:rPr>
              <a:t>În toate împrejurările, bărbații se scoală pentru a strânge mâna interlocutorului; femeile, în schimb, nu se ridică în picioare decât când este vorba de o persoană mult mai în vârstă sau pe care dorește s-o onoreze în mod special.</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88404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69849" y="152111"/>
            <a:ext cx="10420542" cy="584775"/>
          </a:xfrm>
          <a:prstGeom prst="rect">
            <a:avLst/>
          </a:prstGeom>
        </p:spPr>
        <p:txBody>
          <a:bodyPr wrap="square">
            <a:spAutoFit/>
          </a:bodyPr>
          <a:lstStyle/>
          <a:p>
            <a:pPr lvl="0" algn="ctr"/>
            <a:r>
              <a:rPr lang="ro-RO" sz="3200" b="1" dirty="0" smtClean="0">
                <a:latin typeface="Arial" panose="020B0604020202020204" pitchFamily="34" charset="0"/>
                <a:ea typeface="Times New Roman" panose="02020603050405020304" pitchFamily="18" charset="0"/>
                <a:cs typeface="Arial" panose="020B0604020202020204" pitchFamily="34" charset="0"/>
              </a:rPr>
              <a:t>Regulile de etichetă:</a:t>
            </a:r>
            <a:endParaRPr lang="ru-RU" sz="3200" b="1" dirty="0">
              <a:latin typeface="Arial" panose="020B0604020202020204" pitchFamily="34" charset="0"/>
              <a:ea typeface="Times New Roman" panose="02020603050405020304" pitchFamily="18" charset="0"/>
              <a:cs typeface="Arial" panose="020B0604020202020204" pitchFamily="34" charset="0"/>
            </a:endParaRPr>
          </a:p>
        </p:txBody>
      </p:sp>
      <p:sp>
        <p:nvSpPr>
          <p:cNvPr id="2" name="Прямоугольник 1"/>
          <p:cNvSpPr/>
          <p:nvPr/>
        </p:nvSpPr>
        <p:spPr>
          <a:xfrm>
            <a:off x="1069849" y="1042416"/>
            <a:ext cx="10332720" cy="3970318"/>
          </a:xfrm>
          <a:prstGeom prst="rect">
            <a:avLst/>
          </a:prstGeom>
        </p:spPr>
        <p:txBody>
          <a:bodyPr wrap="square">
            <a:spAutoFit/>
          </a:bodyPr>
          <a:lstStyle/>
          <a:p>
            <a:r>
              <a:rPr lang="ro-RO" sz="2800" b="1" i="1" dirty="0">
                <a:latin typeface="Times New Roman" panose="02020603050405020304" pitchFamily="18" charset="0"/>
                <a:cs typeface="Times New Roman" panose="02020603050405020304" pitchFamily="18" charset="0"/>
              </a:rPr>
              <a:t>3. Prezentările. </a:t>
            </a:r>
            <a:endParaRPr lang="ro-RO" sz="2800" b="1" i="1" dirty="0" smtClean="0">
              <a:latin typeface="Times New Roman" panose="02020603050405020304" pitchFamily="18" charset="0"/>
              <a:cs typeface="Times New Roman" panose="02020603050405020304" pitchFamily="18" charset="0"/>
            </a:endParaRPr>
          </a:p>
          <a:p>
            <a:r>
              <a:rPr lang="ro-RO" sz="2800" dirty="0" smtClean="0">
                <a:latin typeface="Times New Roman" panose="02020603050405020304" pitchFamily="18" charset="0"/>
                <a:cs typeface="Times New Roman" panose="02020603050405020304" pitchFamily="18" charset="0"/>
              </a:rPr>
              <a:t>În </a:t>
            </a:r>
            <a:r>
              <a:rPr lang="ro-RO" sz="2800" dirty="0">
                <a:latin typeface="Times New Roman" panose="02020603050405020304" pitchFamily="18" charset="0"/>
                <a:cs typeface="Times New Roman" panose="02020603050405020304" pitchFamily="18" charset="0"/>
              </a:rPr>
              <a:t>probleme de etichetă, de o deosebită importanță în activitatea partenerilor este felul în care se fac prezentările. În această privință trebuie respectate următoarele reguli:</a:t>
            </a:r>
            <a:endParaRPr lang="ru-RU" sz="28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ro-RO" sz="2800" dirty="0">
                <a:latin typeface="Times New Roman" panose="02020603050405020304" pitchFamily="18" charset="0"/>
                <a:cs typeface="Times New Roman" panose="02020603050405020304" pitchFamily="18" charset="0"/>
              </a:rPr>
              <a:t>bărbatul este prezentat femeii;</a:t>
            </a:r>
            <a:endParaRPr lang="ru-RU" sz="28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ro-RO" sz="2800" dirty="0">
                <a:latin typeface="Times New Roman" panose="02020603050405020304" pitchFamily="18" charset="0"/>
                <a:cs typeface="Times New Roman" panose="02020603050405020304" pitchFamily="18" charset="0"/>
              </a:rPr>
              <a:t>persoana mai tânără este prezentată celei mai în vârstă;</a:t>
            </a:r>
            <a:endParaRPr lang="ru-RU" sz="2800" dirty="0">
              <a:latin typeface="Times New Roman" panose="02020603050405020304" pitchFamily="18" charset="0"/>
              <a:cs typeface="Times New Roman" panose="02020603050405020304" pitchFamily="18" charset="0"/>
            </a:endParaRPr>
          </a:p>
          <a:p>
            <a:pPr marL="457200" lvl="0" indent="-457200">
              <a:buFont typeface="Arial" panose="020B0604020202020204" pitchFamily="34" charset="0"/>
              <a:buChar char="•"/>
            </a:pPr>
            <a:r>
              <a:rPr lang="ro-RO" sz="2800" dirty="0">
                <a:latin typeface="Times New Roman" panose="02020603050405020304" pitchFamily="18" charset="0"/>
                <a:cs typeface="Times New Roman" panose="02020603050405020304" pitchFamily="18" charset="0"/>
              </a:rPr>
              <a:t>persoana cu gradul inferior este prezentată celei cu grad superior.</a:t>
            </a:r>
            <a:endParaRPr lang="ru-RU" sz="2800" dirty="0">
              <a:latin typeface="Times New Roman" panose="02020603050405020304" pitchFamily="18" charset="0"/>
              <a:cs typeface="Times New Roman" panose="02020603050405020304" pitchFamily="18" charset="0"/>
            </a:endParaRPr>
          </a:p>
          <a:p>
            <a:r>
              <a:rPr lang="ro-RO" sz="2800" dirty="0">
                <a:latin typeface="Times New Roman" panose="02020603050405020304" pitchFamily="18" charset="0"/>
                <a:cs typeface="Times New Roman" panose="02020603050405020304" pitchFamily="18" charset="0"/>
              </a:rPr>
              <a:t>Persoana care face prezentările se adresează cu formula: „îmi permiteți să vă prezint pe…”.</a:t>
            </a:r>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91912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69849" y="152111"/>
            <a:ext cx="10420542" cy="584775"/>
          </a:xfrm>
          <a:prstGeom prst="rect">
            <a:avLst/>
          </a:prstGeom>
        </p:spPr>
        <p:txBody>
          <a:bodyPr wrap="square">
            <a:spAutoFit/>
          </a:bodyPr>
          <a:lstStyle/>
          <a:p>
            <a:pPr lvl="0" algn="ctr"/>
            <a:r>
              <a:rPr lang="ro-RO" sz="3200" b="1" dirty="0" smtClean="0">
                <a:latin typeface="Arial" panose="020B0604020202020204" pitchFamily="34" charset="0"/>
                <a:ea typeface="Times New Roman" panose="02020603050405020304" pitchFamily="18" charset="0"/>
                <a:cs typeface="Arial" panose="020B0604020202020204" pitchFamily="34" charset="0"/>
              </a:rPr>
              <a:t>Regulile de etichetă:</a:t>
            </a:r>
            <a:endParaRPr lang="ru-RU" sz="3200" b="1" dirty="0">
              <a:latin typeface="Arial" panose="020B0604020202020204" pitchFamily="34" charset="0"/>
              <a:ea typeface="Times New Roman" panose="02020603050405020304" pitchFamily="18" charset="0"/>
              <a:cs typeface="Arial" panose="020B0604020202020204" pitchFamily="34" charset="0"/>
            </a:endParaRPr>
          </a:p>
        </p:txBody>
      </p:sp>
      <p:sp>
        <p:nvSpPr>
          <p:cNvPr id="2" name="Прямоугольник 1"/>
          <p:cNvSpPr/>
          <p:nvPr/>
        </p:nvSpPr>
        <p:spPr>
          <a:xfrm>
            <a:off x="1069849" y="1042416"/>
            <a:ext cx="10332720" cy="4832092"/>
          </a:xfrm>
          <a:prstGeom prst="rect">
            <a:avLst/>
          </a:prstGeom>
        </p:spPr>
        <p:txBody>
          <a:bodyPr wrap="square">
            <a:spAutoFit/>
          </a:bodyPr>
          <a:lstStyle/>
          <a:p>
            <a:r>
              <a:rPr lang="ro-RO" sz="2800" b="1" i="1" dirty="0">
                <a:latin typeface="Times New Roman" panose="02020603050405020304" pitchFamily="18" charset="0"/>
                <a:cs typeface="Times New Roman" panose="02020603050405020304" pitchFamily="18" charset="0"/>
              </a:rPr>
              <a:t>4. Conversația. </a:t>
            </a:r>
            <a:endParaRPr lang="ro-RO" sz="2800" b="1" i="1" dirty="0" smtClean="0">
              <a:latin typeface="Times New Roman" panose="02020603050405020304" pitchFamily="18" charset="0"/>
              <a:cs typeface="Times New Roman" panose="02020603050405020304" pitchFamily="18" charset="0"/>
            </a:endParaRPr>
          </a:p>
          <a:p>
            <a:r>
              <a:rPr lang="ro-RO" sz="2800" dirty="0" smtClean="0">
                <a:latin typeface="Times New Roman" panose="02020603050405020304" pitchFamily="18" charset="0"/>
                <a:cs typeface="Times New Roman" panose="02020603050405020304" pitchFamily="18" charset="0"/>
              </a:rPr>
              <a:t>În </a:t>
            </a:r>
            <a:r>
              <a:rPr lang="ro-RO" sz="2800" dirty="0">
                <a:latin typeface="Times New Roman" panose="02020603050405020304" pitchFamily="18" charset="0"/>
                <a:cs typeface="Times New Roman" panose="02020603050405020304" pitchFamily="18" charset="0"/>
              </a:rPr>
              <a:t>ceea ce privește atitudinea în timpul unei conversații, de obicei se spune că nu este frumos „să pari nici mai inteligent și nici mai instruit decât interlocutorul tău”. În timpul unei conversații, persoana trebuie să aibă o atitudine corectă, însă degajată, să fie plăcut în conversație și să o canalizeze în problemele care îl interesează. Desigur, respectul opiniei personale obligă pe oricine să asculte cu politețe tezele interlocutorului său. Aceasta nu înseamnă că nu se poate interveni, ci este chiar recomandabil să se intervină însă într-o formă politicoasă, dar fermă, în explicarea pozițiilor proprii atunci când ele sunt interpretate în mod eronat. </a:t>
            </a:r>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19622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69849" y="152111"/>
            <a:ext cx="10420542" cy="584775"/>
          </a:xfrm>
          <a:prstGeom prst="rect">
            <a:avLst/>
          </a:prstGeom>
        </p:spPr>
        <p:txBody>
          <a:bodyPr wrap="square">
            <a:spAutoFit/>
          </a:bodyPr>
          <a:lstStyle/>
          <a:p>
            <a:pPr lvl="0" algn="ctr"/>
            <a:r>
              <a:rPr lang="ro-RO" sz="3200" b="1" dirty="0" smtClean="0">
                <a:latin typeface="Arial" panose="020B0604020202020204" pitchFamily="34" charset="0"/>
                <a:ea typeface="Times New Roman" panose="02020603050405020304" pitchFamily="18" charset="0"/>
                <a:cs typeface="Arial" panose="020B0604020202020204" pitchFamily="34" charset="0"/>
              </a:rPr>
              <a:t>Regulile de etichetă:</a:t>
            </a:r>
            <a:endParaRPr lang="ru-RU" sz="3200" b="1" dirty="0">
              <a:latin typeface="Arial" panose="020B0604020202020204" pitchFamily="34" charset="0"/>
              <a:ea typeface="Times New Roman" panose="02020603050405020304" pitchFamily="18" charset="0"/>
              <a:cs typeface="Arial" panose="020B0604020202020204" pitchFamily="34" charset="0"/>
            </a:endParaRPr>
          </a:p>
        </p:txBody>
      </p:sp>
      <p:sp>
        <p:nvSpPr>
          <p:cNvPr id="2" name="Прямоугольник 1"/>
          <p:cNvSpPr/>
          <p:nvPr/>
        </p:nvSpPr>
        <p:spPr>
          <a:xfrm>
            <a:off x="850393" y="1033272"/>
            <a:ext cx="10332720" cy="5632311"/>
          </a:xfrm>
          <a:prstGeom prst="rect">
            <a:avLst/>
          </a:prstGeom>
        </p:spPr>
        <p:txBody>
          <a:bodyPr wrap="square">
            <a:spAutoFit/>
          </a:bodyPr>
          <a:lstStyle/>
          <a:p>
            <a:r>
              <a:rPr lang="ro-RO" sz="2400" b="1" i="1" dirty="0">
                <a:latin typeface="Times New Roman" panose="02020603050405020304" pitchFamily="18" charset="0"/>
                <a:cs typeface="Times New Roman" panose="02020603050405020304" pitchFamily="18" charset="0"/>
              </a:rPr>
              <a:t>5. Convorbirea telefonica.</a:t>
            </a:r>
            <a:r>
              <a:rPr lang="ro-RO" sz="2400" b="1" dirty="0">
                <a:latin typeface="Times New Roman" panose="02020603050405020304" pitchFamily="18" charset="0"/>
                <a:cs typeface="Times New Roman" panose="02020603050405020304" pitchFamily="18" charset="0"/>
              </a:rPr>
              <a:t> </a:t>
            </a:r>
            <a:endParaRPr lang="ro-RO" sz="2400" b="1" dirty="0" smtClean="0">
              <a:latin typeface="Times New Roman" panose="02020603050405020304" pitchFamily="18" charset="0"/>
              <a:cs typeface="Times New Roman" panose="02020603050405020304" pitchFamily="18" charset="0"/>
            </a:endParaRPr>
          </a:p>
          <a:p>
            <a:r>
              <a:rPr lang="ro-RO" sz="2400" dirty="0" smtClean="0">
                <a:latin typeface="Times New Roman" panose="02020603050405020304" pitchFamily="18" charset="0"/>
                <a:cs typeface="Times New Roman" panose="02020603050405020304" pitchFamily="18" charset="0"/>
              </a:rPr>
              <a:t>Telefonul </a:t>
            </a:r>
            <a:r>
              <a:rPr lang="ro-RO" sz="2400" dirty="0">
                <a:latin typeface="Times New Roman" panose="02020603050405020304" pitchFamily="18" charset="0"/>
                <a:cs typeface="Times New Roman" panose="02020603050405020304" pitchFamily="18" charset="0"/>
              </a:rPr>
              <a:t>este un mijloc important și extrem de util în rezolvarea sarcinilor profesionale curente, cât și în menținerea legăturilor firești între cunoscuți, prieteni. </a:t>
            </a:r>
            <a:endParaRPr lang="ru-RU" sz="2400" dirty="0">
              <a:latin typeface="Times New Roman" panose="02020603050405020304" pitchFamily="18" charset="0"/>
              <a:cs typeface="Times New Roman" panose="02020603050405020304" pitchFamily="18" charset="0"/>
            </a:endParaRPr>
          </a:p>
          <a:p>
            <a:r>
              <a:rPr lang="ro-RO" sz="2400" b="1" i="1" dirty="0">
                <a:latin typeface="Times New Roman" panose="02020603050405020304" pitchFamily="18" charset="0"/>
                <a:cs typeface="Times New Roman" panose="02020603050405020304" pitchFamily="18" charset="0"/>
              </a:rPr>
              <a:t>6. Reguli ce urmează a fi respectate cu prilejul unor acțiuni protocolare (mese, recepții).</a:t>
            </a:r>
            <a:r>
              <a:rPr lang="ro-RO" sz="2400" b="1" dirty="0">
                <a:latin typeface="Times New Roman" panose="02020603050405020304" pitchFamily="18" charset="0"/>
                <a:cs typeface="Times New Roman" panose="02020603050405020304" pitchFamily="18" charset="0"/>
              </a:rPr>
              <a:t> </a:t>
            </a:r>
            <a:endParaRPr lang="ro-RO" sz="2400" b="1" dirty="0" smtClean="0">
              <a:latin typeface="Times New Roman" panose="02020603050405020304" pitchFamily="18" charset="0"/>
              <a:cs typeface="Times New Roman" panose="02020603050405020304" pitchFamily="18" charset="0"/>
            </a:endParaRPr>
          </a:p>
          <a:p>
            <a:r>
              <a:rPr lang="ro-RO" sz="2400" dirty="0" smtClean="0">
                <a:latin typeface="Times New Roman" panose="02020603050405020304" pitchFamily="18" charset="0"/>
                <a:cs typeface="Times New Roman" panose="02020603050405020304" pitchFamily="18" charset="0"/>
              </a:rPr>
              <a:t>Ținuta </a:t>
            </a:r>
            <a:r>
              <a:rPr lang="ro-RO" sz="2400" dirty="0">
                <a:latin typeface="Times New Roman" panose="02020603050405020304" pitchFamily="18" charset="0"/>
                <a:cs typeface="Times New Roman" panose="02020603050405020304" pitchFamily="18" charset="0"/>
              </a:rPr>
              <a:t>și comportarea persoanei în timpul acțiunilor protocolare menționate prezintă o deosebită importanță.</a:t>
            </a:r>
            <a:endParaRPr lang="ru-RU" sz="2400" dirty="0">
              <a:latin typeface="Times New Roman" panose="02020603050405020304" pitchFamily="18" charset="0"/>
              <a:cs typeface="Times New Roman" panose="02020603050405020304" pitchFamily="18" charset="0"/>
            </a:endParaRPr>
          </a:p>
          <a:p>
            <a:r>
              <a:rPr lang="ro-RO" sz="2400" dirty="0">
                <a:latin typeface="Times New Roman" panose="02020603050405020304" pitchFamily="18" charset="0"/>
                <a:cs typeface="Times New Roman" panose="02020603050405020304" pitchFamily="18" charset="0"/>
              </a:rPr>
              <a:t>Ținuta vestimentară va fi cea indicată în invitație. În cazul când o asemenea precizare nu există, se va îmbrăca un costum adecvat ocaziei respective.</a:t>
            </a:r>
            <a:endParaRPr lang="ru-RU" sz="2400" dirty="0">
              <a:latin typeface="Times New Roman" panose="02020603050405020304" pitchFamily="18" charset="0"/>
              <a:cs typeface="Times New Roman" panose="02020603050405020304" pitchFamily="18" charset="0"/>
            </a:endParaRPr>
          </a:p>
          <a:p>
            <a:r>
              <a:rPr lang="ro-RO" sz="2400" dirty="0">
                <a:latin typeface="Times New Roman" panose="02020603050405020304" pitchFamily="18" charset="0"/>
                <a:cs typeface="Times New Roman" panose="02020603050405020304" pitchFamily="18" charset="0"/>
              </a:rPr>
              <a:t>Ținuta fizică trebuie să fie degajată, nu forțată. Picioarele se țin normal pentru a nu incomoda vecinii. Coatele nu se țin pe masă. În timpul mesei numai capul poate să fie puțin aplecat deasupra marginii mesei și nicidecum umerii sau întregul bust. În mod normal ducerea mâncării la gură se execută cu antebrațul și mâinile fără a antrena mișcarea brațului și a umerilor.</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21891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69849" y="152111"/>
            <a:ext cx="10420542" cy="584775"/>
          </a:xfrm>
          <a:prstGeom prst="rect">
            <a:avLst/>
          </a:prstGeom>
        </p:spPr>
        <p:txBody>
          <a:bodyPr wrap="square">
            <a:spAutoFit/>
          </a:bodyPr>
          <a:lstStyle/>
          <a:p>
            <a:pPr lvl="0" algn="ctr"/>
            <a:r>
              <a:rPr lang="ro-RO" sz="3200" b="1" dirty="0" smtClean="0">
                <a:latin typeface="Arial" panose="020B0604020202020204" pitchFamily="34" charset="0"/>
                <a:ea typeface="Times New Roman" panose="02020603050405020304" pitchFamily="18" charset="0"/>
                <a:cs typeface="Arial" panose="020B0604020202020204" pitchFamily="34" charset="0"/>
              </a:rPr>
              <a:t>Regulile de etichetă:</a:t>
            </a:r>
            <a:endParaRPr lang="ru-RU" sz="3200" b="1" dirty="0">
              <a:latin typeface="Arial" panose="020B0604020202020204" pitchFamily="34" charset="0"/>
              <a:ea typeface="Times New Roman" panose="02020603050405020304" pitchFamily="18" charset="0"/>
              <a:cs typeface="Arial" panose="020B0604020202020204" pitchFamily="34" charset="0"/>
            </a:endParaRPr>
          </a:p>
        </p:txBody>
      </p:sp>
      <p:sp>
        <p:nvSpPr>
          <p:cNvPr id="2" name="Прямоугольник 1"/>
          <p:cNvSpPr/>
          <p:nvPr/>
        </p:nvSpPr>
        <p:spPr>
          <a:xfrm>
            <a:off x="850393" y="1033272"/>
            <a:ext cx="10332720" cy="4893647"/>
          </a:xfrm>
          <a:prstGeom prst="rect">
            <a:avLst/>
          </a:prstGeom>
        </p:spPr>
        <p:txBody>
          <a:bodyPr wrap="square">
            <a:spAutoFit/>
          </a:bodyPr>
          <a:lstStyle/>
          <a:p>
            <a:r>
              <a:rPr lang="ro-RO" sz="2400" b="1" i="1" dirty="0">
                <a:latin typeface="Times New Roman" panose="02020603050405020304" pitchFamily="18" charset="0"/>
                <a:cs typeface="Times New Roman" panose="02020603050405020304" pitchFamily="18" charset="0"/>
              </a:rPr>
              <a:t>7. Fumatul</a:t>
            </a:r>
            <a:r>
              <a:rPr lang="ro-RO" sz="2400" b="1" i="1" dirty="0" smtClean="0">
                <a:latin typeface="Times New Roman" panose="02020603050405020304" pitchFamily="18" charset="0"/>
                <a:cs typeface="Times New Roman" panose="02020603050405020304" pitchFamily="18" charset="0"/>
              </a:rPr>
              <a:t>.</a:t>
            </a:r>
          </a:p>
          <a:p>
            <a:r>
              <a:rPr lang="ro-RO" sz="2400" dirty="0" smtClean="0">
                <a:latin typeface="Times New Roman" panose="02020603050405020304" pitchFamily="18" charset="0"/>
                <a:cs typeface="Times New Roman" panose="02020603050405020304" pitchFamily="18" charset="0"/>
              </a:rPr>
              <a:t> </a:t>
            </a:r>
            <a:r>
              <a:rPr lang="ro-RO" sz="2400" dirty="0">
                <a:latin typeface="Times New Roman" panose="02020603050405020304" pitchFamily="18" charset="0"/>
                <a:cs typeface="Times New Roman" panose="02020603050405020304" pitchFamily="18" charset="0"/>
              </a:rPr>
              <a:t>În această problemă, o primă regulă de politețe impune ca nefumătorii să nu fie stingheriți de către fumători. Se recomandă ca un bărbat să nu fumeze în apropierea unei femei, un tânăr lângă o persoană mai în vârstă, un funcționar în fața sau lângă superiorul său, dacă știe că toți aceștia nu suportă fumul de țigară. De asemenea, trebuie avute în vedere și alte câteva reguli esențiale:</a:t>
            </a:r>
            <a:endParaRPr lang="ru-RU" sz="24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ro-RO" sz="2400" dirty="0">
                <a:latin typeface="Times New Roman" panose="02020603050405020304" pitchFamily="18" charset="0"/>
                <a:cs typeface="Times New Roman" panose="02020603050405020304" pitchFamily="18" charset="0"/>
              </a:rPr>
              <a:t>nu se salută cu țigara în gură;</a:t>
            </a:r>
            <a:endParaRPr lang="ru-RU" sz="24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ro-RO" sz="2400" dirty="0">
                <a:latin typeface="Times New Roman" panose="02020603050405020304" pitchFamily="18" charset="0"/>
                <a:cs typeface="Times New Roman" panose="02020603050405020304" pitchFamily="18" charset="0"/>
              </a:rPr>
              <a:t>nu se vorbește cu țigara sau pipa în coltul gurii și nu se ține țigara permanent în gură pufăind din ea;</a:t>
            </a:r>
            <a:endParaRPr lang="ru-RU" sz="24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ro-RO" sz="2400" dirty="0">
                <a:latin typeface="Times New Roman" panose="02020603050405020304" pitchFamily="18" charset="0"/>
                <a:cs typeface="Times New Roman" panose="02020603050405020304" pitchFamily="18" charset="0"/>
              </a:rPr>
              <a:t>nu se intră cu țigara sau pipa aprinsă în locuința unde ești invitat sau în biroul superiorilor în grad.</a:t>
            </a:r>
            <a:endParaRPr lang="ru-RU" sz="2400" dirty="0">
              <a:latin typeface="Times New Roman" panose="02020603050405020304" pitchFamily="18" charset="0"/>
              <a:cs typeface="Times New Roman" panose="02020603050405020304" pitchFamily="18" charset="0"/>
            </a:endParaRPr>
          </a:p>
          <a:p>
            <a:r>
              <a:rPr lang="ro-RO" sz="2400" dirty="0">
                <a:latin typeface="Times New Roman" panose="02020603050405020304" pitchFamily="18" charset="0"/>
                <a:cs typeface="Times New Roman" panose="02020603050405020304" pitchFamily="18" charset="0"/>
              </a:rPr>
              <a:t>Se recomandă ca femeile să nu fumeze pe stradă sau dacă fumează să nu dea fumul pe nas.</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72145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69849" y="152111"/>
            <a:ext cx="10420542" cy="584775"/>
          </a:xfrm>
          <a:prstGeom prst="rect">
            <a:avLst/>
          </a:prstGeom>
        </p:spPr>
        <p:txBody>
          <a:bodyPr wrap="square">
            <a:spAutoFit/>
          </a:bodyPr>
          <a:lstStyle/>
          <a:p>
            <a:pPr lvl="0" algn="ctr"/>
            <a:r>
              <a:rPr lang="ro-RO" sz="3200" b="1" dirty="0" smtClean="0">
                <a:latin typeface="Arial" panose="020B0604020202020204" pitchFamily="34" charset="0"/>
                <a:ea typeface="Times New Roman" panose="02020603050405020304" pitchFamily="18" charset="0"/>
                <a:cs typeface="Arial" panose="020B0604020202020204" pitchFamily="34" charset="0"/>
              </a:rPr>
              <a:t>Regulile de etichetă:</a:t>
            </a:r>
            <a:endParaRPr lang="ru-RU" sz="3200" b="1" dirty="0">
              <a:latin typeface="Arial" panose="020B0604020202020204" pitchFamily="34" charset="0"/>
              <a:ea typeface="Times New Roman" panose="02020603050405020304" pitchFamily="18" charset="0"/>
              <a:cs typeface="Arial" panose="020B0604020202020204" pitchFamily="34" charset="0"/>
            </a:endParaRPr>
          </a:p>
        </p:txBody>
      </p:sp>
      <p:sp>
        <p:nvSpPr>
          <p:cNvPr id="2" name="Прямоугольник 1"/>
          <p:cNvSpPr/>
          <p:nvPr/>
        </p:nvSpPr>
        <p:spPr>
          <a:xfrm>
            <a:off x="850393" y="1033272"/>
            <a:ext cx="10332720" cy="4401205"/>
          </a:xfrm>
          <a:prstGeom prst="rect">
            <a:avLst/>
          </a:prstGeom>
        </p:spPr>
        <p:txBody>
          <a:bodyPr wrap="square">
            <a:spAutoFit/>
          </a:bodyPr>
          <a:lstStyle/>
          <a:p>
            <a:r>
              <a:rPr lang="ro-RO" sz="2800" b="1" i="1" dirty="0">
                <a:latin typeface="Times New Roman" panose="02020603050405020304" pitchFamily="18" charset="0"/>
                <a:cs typeface="Times New Roman" panose="02020603050405020304" pitchFamily="18" charset="0"/>
              </a:rPr>
              <a:t>8. Ținuta vestimentară</a:t>
            </a:r>
            <a:r>
              <a:rPr lang="ro-RO" sz="2800" b="1" i="1" dirty="0" smtClean="0">
                <a:latin typeface="Times New Roman" panose="02020603050405020304" pitchFamily="18" charset="0"/>
                <a:cs typeface="Times New Roman" panose="02020603050405020304" pitchFamily="18" charset="0"/>
              </a:rPr>
              <a:t>.</a:t>
            </a:r>
          </a:p>
          <a:p>
            <a:r>
              <a:rPr lang="ro-RO" sz="2800" dirty="0" smtClean="0">
                <a:latin typeface="Times New Roman" panose="02020603050405020304" pitchFamily="18" charset="0"/>
                <a:cs typeface="Times New Roman" panose="02020603050405020304" pitchFamily="18" charset="0"/>
              </a:rPr>
              <a:t> </a:t>
            </a:r>
            <a:r>
              <a:rPr lang="ro-RO" sz="2800" dirty="0">
                <a:latin typeface="Times New Roman" panose="02020603050405020304" pitchFamily="18" charset="0"/>
                <a:cs typeface="Times New Roman" panose="02020603050405020304" pitchFamily="18" charset="0"/>
              </a:rPr>
              <a:t>În activitatea de relații cu publicul, ținuta vestimentară are o deosebită importanță. Regula de etichetă vestimentară cere o îmbrăcăminte corectă, în plina armonie cu conformația corpului și împrejurările în care este purtată. În aceasta constă și adevărata eleganță. A fi elegant nu înseamnă preocuparea exclusivă pentru numărul și prețul toaletelor, copierea fidelă a modei lansate de diferite case de specialitate, ci preocuparea pentru alegerea unor materiale de bună calitate și o croială corespunzătoare, capabile să răspundă unor nevoi cât mai variate și fără a se demoda prea repede. </a:t>
            </a:r>
            <a:endParaRPr lang="ru-RU"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215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extLst>
              <p:ext uri="{D42A27DB-BD31-4B8C-83A1-F6EECF244321}">
                <p14:modId xmlns:p14="http://schemas.microsoft.com/office/powerpoint/2010/main" val="3387691694"/>
              </p:ext>
            </p:extLst>
          </p:nvPr>
        </p:nvGraphicFramePr>
        <p:xfrm>
          <a:off x="266701" y="849154"/>
          <a:ext cx="11696700" cy="5608320"/>
        </p:xfrm>
        <a:graphic>
          <a:graphicData uri="http://schemas.openxmlformats.org/drawingml/2006/table">
            <a:tbl>
              <a:tblPr firstRow="1" firstCol="1" bandRow="1">
                <a:tableStyleId>{2D5ABB26-0587-4C30-8999-92F81FD0307C}</a:tableStyleId>
              </a:tblPr>
              <a:tblGrid>
                <a:gridCol w="2564356">
                  <a:extLst>
                    <a:ext uri="{9D8B030D-6E8A-4147-A177-3AD203B41FA5}">
                      <a16:colId xmlns:a16="http://schemas.microsoft.com/office/drawing/2014/main" val="20000"/>
                    </a:ext>
                  </a:extLst>
                </a:gridCol>
                <a:gridCol w="9132344">
                  <a:extLst>
                    <a:ext uri="{9D8B030D-6E8A-4147-A177-3AD203B41FA5}">
                      <a16:colId xmlns:a16="http://schemas.microsoft.com/office/drawing/2014/main" val="20001"/>
                    </a:ext>
                  </a:extLst>
                </a:gridCol>
              </a:tblGrid>
              <a:tr h="0">
                <a:tc>
                  <a:txBody>
                    <a:bodyPr/>
                    <a:lstStyle/>
                    <a:p>
                      <a:pPr>
                        <a:spcAft>
                          <a:spcPts val="0"/>
                        </a:spcAft>
                      </a:pPr>
                      <a:r>
                        <a:rPr lang="ro-RO" sz="2800" b="1" dirty="0">
                          <a:effectLst/>
                        </a:rPr>
                        <a:t>Scopul temei:</a:t>
                      </a:r>
                      <a:endParaRPr lang="ru-RU" sz="28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spcAft>
                          <a:spcPts val="0"/>
                        </a:spcAft>
                      </a:pPr>
                      <a:r>
                        <a:rPr lang="ro-RO" sz="2600" dirty="0">
                          <a:effectLst/>
                        </a:rPr>
                        <a:t>Formarea unei viziuni clare privind activitatea de </a:t>
                      </a:r>
                      <a:r>
                        <a:rPr lang="ro-RO" sz="2600" dirty="0" err="1">
                          <a:effectLst/>
                        </a:rPr>
                        <a:t>antreprenoriat</a:t>
                      </a:r>
                      <a:r>
                        <a:rPr lang="ro-RO" sz="2600" dirty="0">
                          <a:effectLst/>
                        </a:rPr>
                        <a:t> prin prisma aspectelor </a:t>
                      </a:r>
                      <a:r>
                        <a:rPr lang="ro-RO" sz="2600" dirty="0" err="1">
                          <a:effectLst/>
                        </a:rPr>
                        <a:t>organizatorico</a:t>
                      </a:r>
                      <a:r>
                        <a:rPr lang="ro-RO" sz="2600" dirty="0">
                          <a:effectLst/>
                        </a:rPr>
                        <a:t>-juridice, evidențiind rolul întreprinderilor mici și mijlocii în contextul dat.</a:t>
                      </a:r>
                      <a:endParaRPr lang="ru-RU" sz="2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spcAft>
                          <a:spcPts val="0"/>
                        </a:spcAft>
                      </a:pPr>
                      <a:endParaRPr lang="en-US" sz="2800" b="1" kern="1200" dirty="0" smtClean="0">
                        <a:effectLst/>
                      </a:endParaRPr>
                    </a:p>
                    <a:p>
                      <a:pPr>
                        <a:spcAft>
                          <a:spcPts val="0"/>
                        </a:spcAft>
                      </a:pPr>
                      <a:r>
                        <a:rPr lang="ro-RO" sz="2800" b="1" kern="1200" dirty="0" smtClean="0">
                          <a:effectLst/>
                        </a:rPr>
                        <a:t>Obiectivele</a:t>
                      </a:r>
                      <a:endParaRPr lang="ru-RU" sz="2800" b="1" kern="1200" dirty="0">
                        <a:solidFill>
                          <a:schemeClr val="tx1"/>
                        </a:solidFill>
                        <a:effectLst/>
                        <a:latin typeface="+mn-lt"/>
                        <a:ea typeface="+mn-ea"/>
                        <a:cs typeface="+mn-cs"/>
                      </a:endParaRPr>
                    </a:p>
                  </a:txBody>
                  <a:tcPr marL="68580" marR="68580" marT="0" marB="0"/>
                </a:tc>
                <a:tc>
                  <a:txBody>
                    <a:bodyPr/>
                    <a:lstStyle/>
                    <a:p>
                      <a:pPr marL="457200" indent="-457200" algn="just">
                        <a:spcAft>
                          <a:spcPts val="0"/>
                        </a:spcAft>
                        <a:buFont typeface="Wingdings" panose="05000000000000000000" pitchFamily="2" charset="2"/>
                        <a:buChar char="§"/>
                      </a:pPr>
                      <a:endParaRPr lang="en-US" sz="2600" dirty="0" smtClean="0">
                        <a:effectLst/>
                      </a:endParaRPr>
                    </a:p>
                    <a:p>
                      <a:pPr marL="457200" indent="-457200" algn="just">
                        <a:spcAft>
                          <a:spcPts val="0"/>
                        </a:spcAft>
                        <a:buFont typeface="Wingdings" panose="05000000000000000000" pitchFamily="2" charset="2"/>
                        <a:buChar char="§"/>
                      </a:pPr>
                      <a:r>
                        <a:rPr lang="ro-RO" sz="2600" dirty="0" smtClean="0">
                          <a:effectLst/>
                        </a:rPr>
                        <a:t>Definirea </a:t>
                      </a:r>
                      <a:r>
                        <a:rPr lang="ro-RO" sz="2600" dirty="0">
                          <a:effectLst/>
                        </a:rPr>
                        <a:t>activității de </a:t>
                      </a:r>
                      <a:r>
                        <a:rPr lang="ro-RO" sz="2600" dirty="0" err="1">
                          <a:effectLst/>
                        </a:rPr>
                        <a:t>antreprenoriat</a:t>
                      </a:r>
                      <a:r>
                        <a:rPr lang="ro-RO" sz="2600" dirty="0">
                          <a:effectLst/>
                        </a:rPr>
                        <a:t>. </a:t>
                      </a:r>
                      <a:endParaRPr lang="ru-RU" sz="2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o-RO" sz="2800" b="1" kern="1200" dirty="0">
                          <a:effectLst/>
                        </a:rPr>
                        <a:t> </a:t>
                      </a:r>
                      <a:r>
                        <a:rPr lang="ro-RO" sz="2800" b="1" kern="1200" dirty="0" smtClean="0">
                          <a:effectLst/>
                        </a:rPr>
                        <a:t>temei:</a:t>
                      </a:r>
                      <a:endParaRPr lang="ru-RU" sz="2800" b="1" kern="1200" dirty="0" smtClean="0">
                        <a:solidFill>
                          <a:schemeClr val="tx1"/>
                        </a:solidFill>
                        <a:effectLst/>
                        <a:latin typeface="+mn-lt"/>
                        <a:ea typeface="+mn-ea"/>
                        <a:cs typeface="+mn-cs"/>
                      </a:endParaRPr>
                    </a:p>
                  </a:txBody>
                  <a:tcPr marL="68580" marR="68580" marT="0" marB="0"/>
                </a:tc>
                <a:tc>
                  <a:txBody>
                    <a:bodyPr/>
                    <a:lstStyle/>
                    <a:p>
                      <a:pPr marL="457200" indent="-457200" algn="just">
                        <a:spcAft>
                          <a:spcPts val="0"/>
                        </a:spcAft>
                        <a:buFont typeface="Wingdings" panose="05000000000000000000" pitchFamily="2" charset="2"/>
                        <a:buChar char="§"/>
                      </a:pPr>
                      <a:r>
                        <a:rPr lang="ro-RO" sz="2600" dirty="0">
                          <a:effectLst/>
                        </a:rPr>
                        <a:t>Nominalizarea formelor </a:t>
                      </a:r>
                      <a:r>
                        <a:rPr lang="ro-RO" sz="2600" dirty="0" err="1">
                          <a:effectLst/>
                        </a:rPr>
                        <a:t>organizatorico</a:t>
                      </a:r>
                      <a:r>
                        <a:rPr lang="ro-RO" sz="2600" dirty="0">
                          <a:effectLst/>
                        </a:rPr>
                        <a:t>-juridice de </a:t>
                      </a:r>
                      <a:r>
                        <a:rPr lang="ro-RO" sz="2600" dirty="0" err="1">
                          <a:effectLst/>
                        </a:rPr>
                        <a:t>antreprenoriat</a:t>
                      </a:r>
                      <a:r>
                        <a:rPr lang="ro-RO" sz="2600" dirty="0">
                          <a:effectLst/>
                        </a:rPr>
                        <a:t>.</a:t>
                      </a:r>
                      <a:endParaRPr lang="ru-RU" sz="2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spcAft>
                          <a:spcPts val="0"/>
                        </a:spcAft>
                      </a:pPr>
                      <a:r>
                        <a:rPr lang="ro-RO" sz="2600" dirty="0">
                          <a:effectLst/>
                          <a:highlight>
                            <a:srgbClr val="FFFF00"/>
                          </a:highlight>
                        </a:rPr>
                        <a:t> </a:t>
                      </a:r>
                      <a:endParaRPr lang="ru-RU" sz="2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457200" algn="just">
                        <a:spcAft>
                          <a:spcPts val="0"/>
                        </a:spcAft>
                        <a:buFont typeface="Wingdings" panose="05000000000000000000" pitchFamily="2" charset="2"/>
                        <a:buChar char="§"/>
                      </a:pPr>
                      <a:r>
                        <a:rPr lang="ro-RO" sz="2600" dirty="0">
                          <a:effectLst/>
                        </a:rPr>
                        <a:t>Argumentarea rolului ramurii </a:t>
                      </a:r>
                      <a:r>
                        <a:rPr lang="ro-RO" sz="2600" dirty="0" err="1">
                          <a:effectLst/>
                        </a:rPr>
                        <a:t>ÎMM</a:t>
                      </a:r>
                      <a:r>
                        <a:rPr lang="ro-RO" sz="2600" dirty="0">
                          <a:effectLst/>
                        </a:rPr>
                        <a:t>-urilor în dezvoltarea economiei naționale (în special în domeniul IT)</a:t>
                      </a:r>
                      <a:endParaRPr lang="ru-RU" sz="2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a:spcAft>
                          <a:spcPts val="0"/>
                        </a:spcAft>
                      </a:pPr>
                      <a:r>
                        <a:rPr lang="ro-RO" sz="2600">
                          <a:effectLst/>
                          <a:highlight>
                            <a:srgbClr val="FFFF00"/>
                          </a:highlight>
                        </a:rPr>
                        <a:t> </a:t>
                      </a:r>
                      <a:endParaRPr lang="ru-RU" sz="2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457200" algn="just">
                        <a:spcAft>
                          <a:spcPts val="0"/>
                        </a:spcAft>
                        <a:buFont typeface="Wingdings" panose="05000000000000000000" pitchFamily="2" charset="2"/>
                        <a:buChar char="§"/>
                      </a:pPr>
                      <a:r>
                        <a:rPr lang="ro-RO" sz="2600" dirty="0">
                          <a:effectLst/>
                        </a:rPr>
                        <a:t>Stabilirea tendințelor de dezvoltare a ramurii (tehnologiilor informaționale)</a:t>
                      </a:r>
                      <a:endParaRPr lang="ru-RU" sz="2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0">
                <a:tc>
                  <a:txBody>
                    <a:bodyPr/>
                    <a:lstStyle/>
                    <a:p>
                      <a:pPr>
                        <a:spcAft>
                          <a:spcPts val="0"/>
                        </a:spcAft>
                      </a:pPr>
                      <a:r>
                        <a:rPr lang="ro-RO" sz="2600">
                          <a:effectLst/>
                          <a:highlight>
                            <a:srgbClr val="FFFF00"/>
                          </a:highlight>
                        </a:rPr>
                        <a:t> </a:t>
                      </a:r>
                      <a:endParaRPr lang="ru-RU" sz="26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457200" algn="just">
                        <a:spcAft>
                          <a:spcPts val="0"/>
                        </a:spcAft>
                        <a:buFont typeface="Wingdings" panose="05000000000000000000" pitchFamily="2" charset="2"/>
                        <a:buChar char="§"/>
                      </a:pPr>
                      <a:r>
                        <a:rPr lang="ro-RO" sz="2600" dirty="0">
                          <a:effectLst/>
                        </a:rPr>
                        <a:t>Examinarea pârghiilor de susținere a activității antreprenoriale</a:t>
                      </a:r>
                      <a:endParaRPr lang="ru-RU" sz="2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0">
                <a:tc>
                  <a:txBody>
                    <a:bodyPr/>
                    <a:lstStyle/>
                    <a:p>
                      <a:pPr>
                        <a:spcAft>
                          <a:spcPts val="0"/>
                        </a:spcAft>
                      </a:pPr>
                      <a:r>
                        <a:rPr lang="ro-RO" sz="2600" dirty="0">
                          <a:effectLst/>
                          <a:highlight>
                            <a:srgbClr val="FFFF00"/>
                          </a:highlight>
                        </a:rPr>
                        <a:t> </a:t>
                      </a:r>
                      <a:endParaRPr lang="ru-RU" sz="2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457200" algn="just">
                        <a:spcAft>
                          <a:spcPts val="0"/>
                        </a:spcAft>
                        <a:buFont typeface="Wingdings" panose="05000000000000000000" pitchFamily="2" charset="2"/>
                        <a:buChar char="§"/>
                      </a:pPr>
                      <a:r>
                        <a:rPr lang="ro-RO" sz="2600" dirty="0">
                          <a:effectLst/>
                        </a:rPr>
                        <a:t>Stabilirea cerințelor pentru a deveni un antreprenor de succes.</a:t>
                      </a:r>
                      <a:endParaRPr lang="ru-RU" sz="2600" dirty="0">
                        <a:effectLst/>
                      </a:endParaRPr>
                    </a:p>
                    <a:p>
                      <a:pPr marL="457200" indent="-457200" algn="just">
                        <a:spcAft>
                          <a:spcPts val="0"/>
                        </a:spcAft>
                        <a:buFont typeface="Wingdings" panose="05000000000000000000" pitchFamily="2" charset="2"/>
                        <a:buChar char="§"/>
                      </a:pPr>
                      <a:r>
                        <a:rPr lang="ro-RO" sz="2600" dirty="0">
                          <a:effectLst/>
                        </a:rPr>
                        <a:t>Familiarizarea în domeniul eticii antreprenorului contemporan.</a:t>
                      </a:r>
                      <a:endParaRPr lang="ru-RU" sz="2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757163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txBox="1">
            <a:spLocks/>
          </p:cNvSpPr>
          <p:nvPr/>
        </p:nvSpPr>
        <p:spPr>
          <a:xfrm>
            <a:off x="185531" y="114300"/>
            <a:ext cx="11635408" cy="13326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ro-RO" sz="4400" b="1" i="1" dirty="0" smtClean="0">
              <a:latin typeface="Arial" panose="020B0604020202020204" pitchFamily="34" charset="0"/>
              <a:cs typeface="Arial" panose="020B0604020202020204" pitchFamily="34" charset="0"/>
            </a:endParaRPr>
          </a:p>
          <a:p>
            <a:r>
              <a:rPr lang="fr-FR" sz="4400" b="1" i="1" dirty="0" smtClean="0">
                <a:latin typeface="Arial" panose="020B0604020202020204" pitchFamily="34" charset="0"/>
                <a:cs typeface="Arial" panose="020B0604020202020204" pitchFamily="34" charset="0"/>
              </a:rPr>
              <a:t>În </a:t>
            </a:r>
            <a:r>
              <a:rPr lang="fr-FR" sz="4400" b="1" i="1" dirty="0">
                <a:latin typeface="Arial" panose="020B0604020202020204" pitchFamily="34" charset="0"/>
                <a:cs typeface="Arial" panose="020B0604020202020204" pitchFamily="34" charset="0"/>
              </a:rPr>
              <a:t>Evul Mediu noţiunea de „antreprenor</a:t>
            </a:r>
            <a:r>
              <a:rPr lang="fr-FR" sz="4400" b="1" i="1" dirty="0" smtClean="0">
                <a:latin typeface="Arial" panose="020B0604020202020204" pitchFamily="34" charset="0"/>
                <a:cs typeface="Arial" panose="020B0604020202020204" pitchFamily="34" charset="0"/>
              </a:rPr>
              <a:t>”</a:t>
            </a:r>
          </a:p>
          <a:p>
            <a:r>
              <a:rPr lang="fr-FR" sz="4400" i="1" dirty="0" smtClean="0">
                <a:latin typeface="Arial" panose="020B0604020202020204" pitchFamily="34" charset="0"/>
                <a:cs typeface="Arial" panose="020B0604020202020204" pitchFamily="34" charset="0"/>
              </a:rPr>
              <a:t>avea </a:t>
            </a:r>
            <a:r>
              <a:rPr lang="fr-FR" sz="4400" i="1" dirty="0">
                <a:latin typeface="Arial" panose="020B0604020202020204" pitchFamily="34" charset="0"/>
                <a:cs typeface="Arial" panose="020B0604020202020204" pitchFamily="34" charset="0"/>
              </a:rPr>
              <a:t>mai multe </a:t>
            </a:r>
            <a:r>
              <a:rPr lang="fr-FR" sz="4400" i="1" dirty="0" smtClean="0">
                <a:latin typeface="Arial" panose="020B0604020202020204" pitchFamily="34" charset="0"/>
                <a:cs typeface="Arial" panose="020B0604020202020204" pitchFamily="34" charset="0"/>
              </a:rPr>
              <a:t>sensuri</a:t>
            </a:r>
            <a:r>
              <a:rPr lang="ro-RO" sz="4400" b="1" i="1" dirty="0" smtClean="0">
                <a:latin typeface="Arial" panose="020B0604020202020204" pitchFamily="34" charset="0"/>
                <a:cs typeface="Arial" panose="020B0604020202020204" pitchFamily="34" charset="0"/>
              </a:rPr>
              <a:t>: </a:t>
            </a:r>
            <a:r>
              <a:rPr lang="en-US" sz="4400" b="1" i="1" dirty="0" smtClean="0">
                <a:latin typeface="Arial" panose="020B0604020202020204" pitchFamily="34" charset="0"/>
                <a:cs typeface="Arial" panose="020B0604020202020204" pitchFamily="34" charset="0"/>
              </a:rPr>
              <a:t> </a:t>
            </a:r>
            <a:endParaRPr lang="ru-RU" sz="4400" b="1" i="1" dirty="0">
              <a:latin typeface="Arial" panose="020B0604020202020204" pitchFamily="34" charset="0"/>
              <a:cs typeface="Arial" panose="020B0604020202020204" pitchFamily="34" charset="0"/>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0" y="4259675"/>
            <a:ext cx="4140200" cy="2323687"/>
          </a:xfrm>
          <a:prstGeom prst="rect">
            <a:avLst/>
          </a:prstGeom>
        </p:spPr>
      </p:pic>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5601" y="1600776"/>
            <a:ext cx="4140200" cy="2544497"/>
          </a:xfrm>
          <a:prstGeom prst="rect">
            <a:avLst/>
          </a:prstGeom>
        </p:spPr>
      </p:pic>
      <p:sp>
        <p:nvSpPr>
          <p:cNvPr id="6" name="Прямоугольник 5"/>
          <p:cNvSpPr/>
          <p:nvPr/>
        </p:nvSpPr>
        <p:spPr>
          <a:xfrm>
            <a:off x="5041900" y="1790782"/>
            <a:ext cx="6096000" cy="4708981"/>
          </a:xfrm>
          <a:prstGeom prst="rect">
            <a:avLst/>
          </a:prstGeom>
        </p:spPr>
        <p:txBody>
          <a:bodyPr>
            <a:spAutoFit/>
          </a:bodyPr>
          <a:lstStyle/>
          <a:p>
            <a:pPr marL="342900" lvl="0" indent="-342900" algn="just">
              <a:spcBef>
                <a:spcPts val="600"/>
              </a:spcBef>
              <a:spcAft>
                <a:spcPts val="600"/>
              </a:spcAft>
              <a:buFont typeface="Wingdings" panose="05000000000000000000" pitchFamily="2" charset="2"/>
              <a:buChar char=""/>
            </a:pPr>
            <a:r>
              <a:rPr lang="fr-FR" sz="4000" dirty="0">
                <a:latin typeface="Arial" panose="020B0604020202020204" pitchFamily="34" charset="0"/>
                <a:ea typeface="Times New Roman" panose="02020603050405020304" pitchFamily="18" charset="0"/>
                <a:cs typeface="Arial" panose="020B0604020202020204" pitchFamily="34" charset="0"/>
              </a:rPr>
              <a:t>persoanele care se ocupau cu comerţul exterior;</a:t>
            </a:r>
            <a:endParaRPr lang="ru-RU" sz="4000" dirty="0">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spcBef>
                <a:spcPts val="600"/>
              </a:spcBef>
              <a:spcAft>
                <a:spcPts val="600"/>
              </a:spcAft>
              <a:buFont typeface="Wingdings" panose="05000000000000000000" pitchFamily="2" charset="2"/>
              <a:buChar char=""/>
            </a:pPr>
            <a:r>
              <a:rPr lang="fr-FR" sz="4000" dirty="0">
                <a:latin typeface="Arial" panose="020B0604020202020204" pitchFamily="34" charset="0"/>
                <a:ea typeface="Times New Roman" panose="02020603050405020304" pitchFamily="18" charset="0"/>
                <a:cs typeface="Arial" panose="020B0604020202020204" pitchFamily="34" charset="0"/>
              </a:rPr>
              <a:t>organizatorii de parade, spectacole;</a:t>
            </a:r>
            <a:endParaRPr lang="ru-RU" sz="4000" dirty="0">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spcBef>
                <a:spcPts val="600"/>
              </a:spcBef>
              <a:spcAft>
                <a:spcPts val="600"/>
              </a:spcAft>
              <a:buFont typeface="Wingdings" panose="05000000000000000000" pitchFamily="2" charset="2"/>
              <a:buChar char=""/>
            </a:pPr>
            <a:r>
              <a:rPr lang="fr-FR" sz="4000" dirty="0">
                <a:latin typeface="Arial" panose="020B0604020202020204" pitchFamily="34" charset="0"/>
                <a:ea typeface="Times New Roman" panose="02020603050405020304" pitchFamily="18" charset="0"/>
                <a:cs typeface="Arial" panose="020B0604020202020204" pitchFamily="34" charset="0"/>
              </a:rPr>
              <a:t>responsabilii de obiecte industriale, şantiere. </a:t>
            </a:r>
            <a:endParaRPr lang="ru-RU" sz="40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0804765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1"/>
          <p:cNvSpPr txBox="1">
            <a:spLocks/>
          </p:cNvSpPr>
          <p:nvPr/>
        </p:nvSpPr>
        <p:spPr>
          <a:xfrm>
            <a:off x="185531" y="114300"/>
            <a:ext cx="11635408" cy="13326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ro-RO" sz="4400" b="1" i="1" dirty="0" smtClean="0">
                <a:latin typeface="Arial" panose="020B0604020202020204" pitchFamily="34" charset="0"/>
                <a:cs typeface="Arial" panose="020B0604020202020204" pitchFamily="34" charset="0"/>
              </a:rPr>
              <a:t>N</a:t>
            </a:r>
            <a:r>
              <a:rPr lang="fr-FR" sz="4400" b="1" i="1" dirty="0" smtClean="0">
                <a:latin typeface="Arial" panose="020B0604020202020204" pitchFamily="34" charset="0"/>
                <a:cs typeface="Arial" panose="020B0604020202020204" pitchFamily="34" charset="0"/>
              </a:rPr>
              <a:t>oţiunea </a:t>
            </a:r>
            <a:r>
              <a:rPr lang="fr-FR" sz="4400" b="1" i="1" dirty="0">
                <a:latin typeface="Arial" panose="020B0604020202020204" pitchFamily="34" charset="0"/>
                <a:cs typeface="Arial" panose="020B0604020202020204" pitchFamily="34" charset="0"/>
              </a:rPr>
              <a:t>de „</a:t>
            </a:r>
            <a:r>
              <a:rPr lang="fr-FR" sz="4400" b="1" i="1" dirty="0" smtClean="0">
                <a:latin typeface="Arial" panose="020B0604020202020204" pitchFamily="34" charset="0"/>
                <a:cs typeface="Arial" panose="020B0604020202020204" pitchFamily="34" charset="0"/>
              </a:rPr>
              <a:t>antreprenor</a:t>
            </a:r>
            <a:r>
              <a:rPr lang="ro-RO" sz="4400" b="1" i="1" dirty="0" smtClean="0">
                <a:latin typeface="Arial" panose="020B0604020202020204" pitchFamily="34" charset="0"/>
                <a:cs typeface="Arial" panose="020B0604020202020204" pitchFamily="34" charset="0"/>
              </a:rPr>
              <a:t> DE RISC</a:t>
            </a:r>
            <a:r>
              <a:rPr lang="fr-FR" sz="4400" b="1" i="1" dirty="0" smtClean="0">
                <a:latin typeface="Arial" panose="020B0604020202020204" pitchFamily="34" charset="0"/>
                <a:cs typeface="Arial" panose="020B0604020202020204" pitchFamily="34" charset="0"/>
              </a:rPr>
              <a:t>”</a:t>
            </a:r>
          </a:p>
          <a:p>
            <a:r>
              <a:rPr lang="fr-FR" sz="4400" i="1" dirty="0" smtClean="0">
                <a:latin typeface="Arial" panose="020B0604020202020204" pitchFamily="34" charset="0"/>
                <a:cs typeface="Arial" panose="020B0604020202020204" pitchFamily="34" charset="0"/>
              </a:rPr>
              <a:t>avea </a:t>
            </a:r>
            <a:r>
              <a:rPr lang="fr-FR" sz="4400" i="1" dirty="0">
                <a:latin typeface="Arial" panose="020B0604020202020204" pitchFamily="34" charset="0"/>
                <a:cs typeface="Arial" panose="020B0604020202020204" pitchFamily="34" charset="0"/>
              </a:rPr>
              <a:t>mai multe </a:t>
            </a:r>
            <a:r>
              <a:rPr lang="fr-FR" sz="4400" i="1" dirty="0" smtClean="0">
                <a:latin typeface="Arial" panose="020B0604020202020204" pitchFamily="34" charset="0"/>
                <a:cs typeface="Arial" panose="020B0604020202020204" pitchFamily="34" charset="0"/>
              </a:rPr>
              <a:t>sensuri</a:t>
            </a:r>
            <a:r>
              <a:rPr lang="ro-RO" sz="4400" b="1" i="1" dirty="0" smtClean="0">
                <a:latin typeface="Arial" panose="020B0604020202020204" pitchFamily="34" charset="0"/>
                <a:cs typeface="Arial" panose="020B0604020202020204" pitchFamily="34" charset="0"/>
              </a:rPr>
              <a:t>: </a:t>
            </a:r>
            <a:r>
              <a:rPr lang="en-US" sz="4400" b="1" i="1" dirty="0" smtClean="0">
                <a:latin typeface="Arial" panose="020B0604020202020204" pitchFamily="34" charset="0"/>
                <a:cs typeface="Arial" panose="020B0604020202020204" pitchFamily="34" charset="0"/>
              </a:rPr>
              <a:t> </a:t>
            </a:r>
            <a:endParaRPr lang="ru-RU" sz="4400" b="1" i="1" dirty="0">
              <a:latin typeface="Arial" panose="020B0604020202020204" pitchFamily="34" charset="0"/>
              <a:cs typeface="Arial" panose="020B0604020202020204" pitchFamily="34" charset="0"/>
            </a:endParaRPr>
          </a:p>
        </p:txBody>
      </p:sp>
      <p:pic>
        <p:nvPicPr>
          <p:cNvPr id="3" name="Рисунок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5531" y="1790782"/>
            <a:ext cx="3815511" cy="2426665"/>
          </a:xfrm>
          <a:prstGeom prst="rect">
            <a:avLst/>
          </a:prstGeom>
        </p:spPr>
      </p:pic>
      <p:sp>
        <p:nvSpPr>
          <p:cNvPr id="7" name="Прямоугольник 6"/>
          <p:cNvSpPr/>
          <p:nvPr/>
        </p:nvSpPr>
        <p:spPr>
          <a:xfrm>
            <a:off x="4466535" y="1739184"/>
            <a:ext cx="7312439" cy="2554545"/>
          </a:xfrm>
          <a:prstGeom prst="rect">
            <a:avLst/>
          </a:prstGeom>
        </p:spPr>
        <p:txBody>
          <a:bodyPr wrap="square">
            <a:spAutoFit/>
          </a:bodyPr>
          <a:lstStyle/>
          <a:p>
            <a:pPr algn="ctr"/>
            <a:r>
              <a:rPr lang="ro-RO" sz="3200" dirty="0">
                <a:latin typeface="Arial" panose="020B0604020202020204" pitchFamily="34" charset="0"/>
                <a:ea typeface="Times New Roman" panose="02020603050405020304" pitchFamily="18" charset="0"/>
                <a:cs typeface="Arial" panose="020B0604020202020204" pitchFamily="34" charset="0"/>
              </a:rPr>
              <a:t>A</a:t>
            </a:r>
            <a:r>
              <a:rPr lang="fr-FR" sz="3200" dirty="0" smtClean="0">
                <a:latin typeface="Arial" panose="020B0604020202020204" pitchFamily="34" charset="0"/>
                <a:ea typeface="Times New Roman" panose="02020603050405020304" pitchFamily="18" charset="0"/>
                <a:cs typeface="Arial" panose="020B0604020202020204" pitchFamily="34" charset="0"/>
              </a:rPr>
              <a:t>parte </a:t>
            </a:r>
            <a:r>
              <a:rPr lang="fr-FR" sz="3200" dirty="0">
                <a:latin typeface="Arial" panose="020B0604020202020204" pitchFamily="34" charset="0"/>
                <a:ea typeface="Times New Roman" panose="02020603050405020304" pitchFamily="18" charset="0"/>
                <a:cs typeface="Arial" panose="020B0604020202020204" pitchFamily="34" charset="0"/>
              </a:rPr>
              <a:t>în sec. al XVIIlea, atunci când antreprenor era numită persoana care a încheiat cu statul un contract de îndeplinire a anumitor lucrări sau de desfacere a anumitor produse. </a:t>
            </a:r>
            <a:endParaRPr lang="ru-RU" sz="3200" dirty="0">
              <a:latin typeface="Arial" panose="020B0604020202020204" pitchFamily="34" charset="0"/>
              <a:cs typeface="Arial" panose="020B0604020202020204" pitchFamily="34" charset="0"/>
            </a:endParaRPr>
          </a:p>
        </p:txBody>
      </p:sp>
      <p:sp>
        <p:nvSpPr>
          <p:cNvPr id="8" name="Прямоугольник 7"/>
          <p:cNvSpPr/>
          <p:nvPr/>
        </p:nvSpPr>
        <p:spPr>
          <a:xfrm>
            <a:off x="469900" y="4821535"/>
            <a:ext cx="10655300" cy="1754326"/>
          </a:xfrm>
          <a:prstGeom prst="rect">
            <a:avLst/>
          </a:prstGeom>
        </p:spPr>
        <p:txBody>
          <a:bodyPr wrap="square">
            <a:spAutoFit/>
          </a:bodyPr>
          <a:lstStyle/>
          <a:p>
            <a:pPr algn="ctr"/>
            <a:r>
              <a:rPr lang="fr-FR" sz="3600" i="1" dirty="0">
                <a:latin typeface="Arial" panose="020B0604020202020204" pitchFamily="34" charset="0"/>
                <a:ea typeface="Times New Roman" panose="02020603050405020304" pitchFamily="18" charset="0"/>
                <a:cs typeface="Arial" panose="020B0604020202020204" pitchFamily="34" charset="0"/>
              </a:rPr>
              <a:t>Deoarece valoarea contractului era prestabilită, mărimea profitului sau a pierderilor era determinată în exclusivitate de norocul </a:t>
            </a:r>
            <a:r>
              <a:rPr lang="fr-FR" sz="3600" i="1" dirty="0" smtClean="0">
                <a:latin typeface="Arial" panose="020B0604020202020204" pitchFamily="34" charset="0"/>
                <a:ea typeface="Times New Roman" panose="02020603050405020304" pitchFamily="18" charset="0"/>
                <a:cs typeface="Arial" panose="020B0604020202020204" pitchFamily="34" charset="0"/>
              </a:rPr>
              <a:t>antreprenorilor</a:t>
            </a:r>
            <a:r>
              <a:rPr lang="ro-RO" sz="3600" i="1" dirty="0" smtClean="0">
                <a:latin typeface="Arial" panose="020B0604020202020204" pitchFamily="34" charset="0"/>
                <a:ea typeface="Times New Roman" panose="02020603050405020304" pitchFamily="18" charset="0"/>
                <a:cs typeface="Arial" panose="020B0604020202020204" pitchFamily="34" charset="0"/>
              </a:rPr>
              <a:t>!!!!!</a:t>
            </a:r>
            <a:endParaRPr lang="ru-RU" sz="3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93079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305300" y="627192"/>
            <a:ext cx="7353300" cy="3170099"/>
          </a:xfrm>
          <a:prstGeom prst="rect">
            <a:avLst/>
          </a:prstGeom>
        </p:spPr>
        <p:txBody>
          <a:bodyPr wrap="square">
            <a:spAutoFit/>
          </a:bodyPr>
          <a:lstStyle/>
          <a:p>
            <a:pPr algn="just">
              <a:spcAft>
                <a:spcPts val="0"/>
              </a:spcAft>
            </a:pPr>
            <a:r>
              <a:rPr lang="fr-FR" sz="2800" b="1" i="1" dirty="0">
                <a:latin typeface="Arial" panose="020B0604020202020204" pitchFamily="34" charset="0"/>
                <a:ea typeface="Times New Roman" panose="02020603050405020304" pitchFamily="18" charset="0"/>
                <a:cs typeface="Arial" panose="020B0604020202020204" pitchFamily="34" charset="0"/>
              </a:rPr>
              <a:t>Ca termen ştiinţific</a:t>
            </a:r>
            <a:r>
              <a:rPr lang="fr-FR" sz="2800" dirty="0">
                <a:latin typeface="Arial" panose="020B0604020202020204" pitchFamily="34" charset="0"/>
                <a:ea typeface="Times New Roman" panose="02020603050405020304" pitchFamily="18" charset="0"/>
                <a:cs typeface="Arial" panose="020B0604020202020204" pitchFamily="34" charset="0"/>
              </a:rPr>
              <a:t>, ca subiect de discuţie şi analiză, </a:t>
            </a:r>
            <a:r>
              <a:rPr lang="fr-FR" sz="2800" b="1" i="1" dirty="0">
                <a:latin typeface="Arial" panose="020B0604020202020204" pitchFamily="34" charset="0"/>
                <a:ea typeface="Times New Roman" panose="02020603050405020304" pitchFamily="18" charset="0"/>
                <a:cs typeface="Arial" panose="020B0604020202020204" pitchFamily="34" charset="0"/>
              </a:rPr>
              <a:t>noţiunea de „antreprenor</a:t>
            </a:r>
            <a:r>
              <a:rPr lang="fr-FR" sz="2800" b="1" i="1" dirty="0" smtClean="0">
                <a:latin typeface="Arial" panose="020B0604020202020204" pitchFamily="34" charset="0"/>
                <a:ea typeface="Times New Roman" panose="02020603050405020304" pitchFamily="18" charset="0"/>
                <a:cs typeface="Arial" panose="020B0604020202020204" pitchFamily="34" charset="0"/>
              </a:rPr>
              <a:t>”</a:t>
            </a:r>
            <a:r>
              <a:rPr lang="ro-RO" sz="2800" b="1" i="1" dirty="0" smtClean="0">
                <a:latin typeface="Arial" panose="020B0604020202020204" pitchFamily="34" charset="0"/>
                <a:ea typeface="Times New Roman" panose="02020603050405020304" pitchFamily="18" charset="0"/>
                <a:cs typeface="Arial" panose="020B0604020202020204" pitchFamily="34" charset="0"/>
              </a:rPr>
              <a:t> </a:t>
            </a:r>
            <a:r>
              <a:rPr lang="fr-FR" sz="2800" dirty="0" smtClean="0">
                <a:latin typeface="Arial" panose="020B0604020202020204" pitchFamily="34" charset="0"/>
                <a:ea typeface="Times New Roman" panose="02020603050405020304" pitchFamily="18" charset="0"/>
                <a:cs typeface="Arial" panose="020B0604020202020204" pitchFamily="34" charset="0"/>
              </a:rPr>
              <a:t>datează </a:t>
            </a:r>
            <a:r>
              <a:rPr lang="fr-FR" sz="2800" dirty="0">
                <a:latin typeface="Arial" panose="020B0604020202020204" pitchFamily="34" charset="0"/>
                <a:ea typeface="Times New Roman" panose="02020603050405020304" pitchFamily="18" charset="0"/>
                <a:cs typeface="Arial" panose="020B0604020202020204" pitchFamily="34" charset="0"/>
              </a:rPr>
              <a:t>încă din sec. al XVIII-lea, când economistul francez Richard Cantillon a asociat asumarea de riscuri în economie cu antreprenoriatul, formulând primele teorii cu privire la antreprenoriat. </a:t>
            </a:r>
            <a:endParaRPr lang="ru-RU" sz="28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7" name="Прямоугольник 6"/>
          <p:cNvSpPr/>
          <p:nvPr/>
        </p:nvSpPr>
        <p:spPr>
          <a:xfrm>
            <a:off x="4305300" y="4419600"/>
            <a:ext cx="7353300" cy="1815882"/>
          </a:xfrm>
          <a:prstGeom prst="rect">
            <a:avLst/>
          </a:prstGeom>
        </p:spPr>
        <p:txBody>
          <a:bodyPr wrap="square">
            <a:spAutoFit/>
          </a:bodyPr>
          <a:lstStyle/>
          <a:p>
            <a:pPr algn="just">
              <a:spcAft>
                <a:spcPts val="0"/>
              </a:spcAft>
            </a:pPr>
            <a:r>
              <a:rPr lang="fr-FR" sz="2800" b="1" i="1" dirty="0">
                <a:latin typeface="Arial" panose="020B0604020202020204" pitchFamily="34" charset="0"/>
                <a:ea typeface="Times New Roman" panose="02020603050405020304" pitchFamily="18" charset="0"/>
                <a:cs typeface="Arial" panose="020B0604020202020204" pitchFamily="34" charset="0"/>
              </a:rPr>
              <a:t>În Anglia</a:t>
            </a:r>
            <a:r>
              <a:rPr lang="fr-FR" sz="2800" dirty="0">
                <a:latin typeface="Arial" panose="020B0604020202020204" pitchFamily="34" charset="0"/>
                <a:ea typeface="Times New Roman" panose="02020603050405020304" pitchFamily="18" charset="0"/>
                <a:cs typeface="Arial" panose="020B0604020202020204" pitchFamily="34" charset="0"/>
              </a:rPr>
              <a:t>, în aceeaşi perioadă, Revoluţia Industrială era în plină desfăşurare, iar antreprenorii jucau un rol important în transformarea resurselor.</a:t>
            </a:r>
            <a:endParaRPr lang="ru-RU" sz="2800" dirty="0">
              <a:latin typeface="Arial" panose="020B0604020202020204" pitchFamily="34" charset="0"/>
              <a:ea typeface="Times New Roman" panose="02020603050405020304" pitchFamily="18" charset="0"/>
              <a:cs typeface="Arial" panose="020B0604020202020204" pitchFamily="34" charset="0"/>
            </a:endParaRPr>
          </a:p>
        </p:txBody>
      </p:sp>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310" y="627192"/>
            <a:ext cx="3885051" cy="2839907"/>
          </a:xfrm>
          <a:prstGeom prst="rect">
            <a:avLst/>
          </a:prstGeom>
        </p:spPr>
      </p:pic>
      <p:pic>
        <p:nvPicPr>
          <p:cNvPr id="9" name="Рисунок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5911" y="4828957"/>
            <a:ext cx="2486025" cy="1838325"/>
          </a:xfrm>
          <a:prstGeom prst="rect">
            <a:avLst/>
          </a:prstGeom>
        </p:spPr>
      </p:pic>
      <p:pic>
        <p:nvPicPr>
          <p:cNvPr id="10" name="Рисунок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311" y="3803541"/>
            <a:ext cx="2552700" cy="1790700"/>
          </a:xfrm>
          <a:prstGeom prst="rect">
            <a:avLst/>
          </a:prstGeom>
        </p:spPr>
      </p:pic>
    </p:spTree>
    <p:extLst>
      <p:ext uri="{BB962C8B-B14F-4D97-AF65-F5344CB8AC3E}">
        <p14:creationId xmlns:p14="http://schemas.microsoft.com/office/powerpoint/2010/main" val="4223079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44500" y="1001236"/>
            <a:ext cx="11480800" cy="4755148"/>
          </a:xfrm>
          <a:prstGeom prst="rect">
            <a:avLst/>
          </a:prstGeom>
        </p:spPr>
        <p:txBody>
          <a:bodyPr wrap="square">
            <a:spAutoFit/>
          </a:bodyPr>
          <a:lstStyle/>
          <a:p>
            <a:pPr algn="ctr">
              <a:spcBef>
                <a:spcPts val="1800"/>
              </a:spcBef>
            </a:pPr>
            <a:r>
              <a:rPr lang="fr-FR" sz="4800" b="1" i="1" dirty="0">
                <a:latin typeface="Arial" panose="020B0604020202020204" pitchFamily="34" charset="0"/>
                <a:ea typeface="Times New Roman" panose="02020603050405020304" pitchFamily="18" charset="0"/>
                <a:cs typeface="Arial" panose="020B0604020202020204" pitchFamily="34" charset="0"/>
              </a:rPr>
              <a:t>Activitatea de antreprenoriat</a:t>
            </a:r>
            <a:r>
              <a:rPr lang="fr-FR" sz="4800" dirty="0">
                <a:latin typeface="Arial" panose="020B0604020202020204" pitchFamily="34" charset="0"/>
                <a:ea typeface="Times New Roman" panose="02020603050405020304" pitchFamily="18" charset="0"/>
                <a:cs typeface="Arial" panose="020B0604020202020204" pitchFamily="34" charset="0"/>
              </a:rPr>
              <a:t> </a:t>
            </a:r>
            <a:endParaRPr lang="ro-RO" sz="4800" dirty="0" smtClean="0">
              <a:latin typeface="Arial" panose="020B0604020202020204" pitchFamily="34" charset="0"/>
              <a:ea typeface="Times New Roman" panose="02020603050405020304" pitchFamily="18" charset="0"/>
              <a:cs typeface="Arial" panose="020B0604020202020204" pitchFamily="34" charset="0"/>
            </a:endParaRPr>
          </a:p>
          <a:p>
            <a:pPr algn="ctr">
              <a:spcBef>
                <a:spcPts val="1800"/>
              </a:spcBef>
            </a:pPr>
            <a:r>
              <a:rPr lang="fr-FR" sz="4000" dirty="0" smtClean="0">
                <a:latin typeface="Arial" panose="020B0604020202020204" pitchFamily="34" charset="0"/>
                <a:ea typeface="Times New Roman" panose="02020603050405020304" pitchFamily="18" charset="0"/>
                <a:cs typeface="Arial" panose="020B0604020202020204" pitchFamily="34" charset="0"/>
              </a:rPr>
              <a:t>este </a:t>
            </a:r>
            <a:r>
              <a:rPr lang="fr-FR" sz="4000" dirty="0">
                <a:latin typeface="Arial" panose="020B0604020202020204" pitchFamily="34" charset="0"/>
                <a:ea typeface="Times New Roman" panose="02020603050405020304" pitchFamily="18" charset="0"/>
                <a:cs typeface="Arial" panose="020B0604020202020204" pitchFamily="34" charset="0"/>
              </a:rPr>
              <a:t>o activitate independentă, desfăşurată pe propriul risc şi orientată spre obţinerea profitului ca urmare a utilizării bunurilor, vinderii mărfurilor, executării lucrărilor sau prestării serviciilor de către persoanele înregistrate în această calitate, în modul stabilit de lege. </a:t>
            </a:r>
            <a:endParaRPr lang="ru-RU"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0707483"/>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9058</TotalTime>
  <Words>3981</Words>
  <Application>Microsoft Office PowerPoint</Application>
  <PresentationFormat>Широкоэкранный</PresentationFormat>
  <Paragraphs>471</Paragraphs>
  <Slides>45</Slides>
  <Notes>14</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45</vt:i4>
      </vt:variant>
    </vt:vector>
  </HeadingPairs>
  <TitlesOfParts>
    <vt:vector size="54" baseType="lpstr">
      <vt:lpstr>Arial</vt:lpstr>
      <vt:lpstr>Arial Rounded MT Bold</vt:lpstr>
      <vt:lpstr>Calibri</vt:lpstr>
      <vt:lpstr>Calibri Light</vt:lpstr>
      <vt:lpstr>Calisto MT</vt:lpstr>
      <vt:lpstr>inherit</vt:lpstr>
      <vt:lpstr>Times New Roman</vt:lpstr>
      <vt:lpstr>Wingdings</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2. Formele organizatorico-juridice de antreprenoriat </vt:lpstr>
      <vt:lpstr>Întreprinderea individuală</vt:lpstr>
      <vt:lpstr>Societatea în nume colectiv</vt:lpstr>
      <vt:lpstr>Societatea în nume colectiv</vt:lpstr>
      <vt:lpstr>Societatea în comandită</vt:lpstr>
      <vt:lpstr>Societatea în comandită</vt:lpstr>
      <vt:lpstr>Societatea cu răspundere limitată</vt:lpstr>
      <vt:lpstr>Societatea cu răspundere limitată</vt:lpstr>
      <vt:lpstr>Societatea pe acţiuni</vt:lpstr>
      <vt:lpstr>Societatea pe acţiuni</vt:lpstr>
      <vt:lpstr>Cooperativa de producţie şi cooperativa de întreprinzător</vt:lpstr>
      <vt:lpstr>Cooperativa de producţie</vt:lpstr>
      <vt:lpstr>Întreprinderea de arendă</vt:lpstr>
      <vt:lpstr>Întreprinderea de stat şi  Întreprinderea municipală</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Rezultatele evaluării Programelor de studii a Comisiei de evaluare externă (BA-2)</dc:title>
  <dc:creator>A</dc:creator>
  <cp:lastModifiedBy>Gumeniuc Ina</cp:lastModifiedBy>
  <cp:revision>198</cp:revision>
  <dcterms:created xsi:type="dcterms:W3CDTF">2017-10-03T13:16:48Z</dcterms:created>
  <dcterms:modified xsi:type="dcterms:W3CDTF">2022-09-12T06:24:36Z</dcterms:modified>
</cp:coreProperties>
</file>