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2"/>
    <p:restoredTop sz="94687"/>
  </p:normalViewPr>
  <p:slideViewPr>
    <p:cSldViewPr snapToGrid="0">
      <p:cViewPr>
        <p:scale>
          <a:sx n="161" d="100"/>
          <a:sy n="161" d="100"/>
        </p:scale>
        <p:origin x="144" y="-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AJ REDON" userId="509f8f22-2388-4914-830a-b3f6f4856ff7" providerId="ADAL" clId="{B5082591-0C6B-1F4C-B807-3EB2AECBDD3D}"/>
    <pc:docChg chg="modSld">
      <pc:chgData name="KOKAJ REDON" userId="509f8f22-2388-4914-830a-b3f6f4856ff7" providerId="ADAL" clId="{B5082591-0C6B-1F4C-B807-3EB2AECBDD3D}" dt="2023-01-16T14:20:41.703" v="2" actId="20577"/>
      <pc:docMkLst>
        <pc:docMk/>
      </pc:docMkLst>
      <pc:sldChg chg="modSp mod">
        <pc:chgData name="KOKAJ REDON" userId="509f8f22-2388-4914-830a-b3f6f4856ff7" providerId="ADAL" clId="{B5082591-0C6B-1F4C-B807-3EB2AECBDD3D}" dt="2023-01-16T14:15:10.767" v="1" actId="20577"/>
        <pc:sldMkLst>
          <pc:docMk/>
          <pc:sldMk cId="0" sldId="261"/>
        </pc:sldMkLst>
        <pc:spChg chg="mod">
          <ac:chgData name="KOKAJ REDON" userId="509f8f22-2388-4914-830a-b3f6f4856ff7" providerId="ADAL" clId="{B5082591-0C6B-1F4C-B807-3EB2AECBDD3D}" dt="2023-01-16T14:15:10.767" v="1" actId="20577"/>
          <ac:spMkLst>
            <pc:docMk/>
            <pc:sldMk cId="0" sldId="261"/>
            <ac:spMk id="103" creationId="{00000000-0000-0000-0000-000000000000}"/>
          </ac:spMkLst>
        </pc:spChg>
      </pc:sldChg>
      <pc:sldChg chg="modSp mod">
        <pc:chgData name="KOKAJ REDON" userId="509f8f22-2388-4914-830a-b3f6f4856ff7" providerId="ADAL" clId="{B5082591-0C6B-1F4C-B807-3EB2AECBDD3D}" dt="2023-01-16T14:20:41.703" v="2" actId="20577"/>
        <pc:sldMkLst>
          <pc:docMk/>
          <pc:sldMk cId="0" sldId="271"/>
        </pc:sldMkLst>
        <pc:spChg chg="mod">
          <ac:chgData name="KOKAJ REDON" userId="509f8f22-2388-4914-830a-b3f6f4856ff7" providerId="ADAL" clId="{B5082591-0C6B-1F4C-B807-3EB2AECBDD3D}" dt="2023-01-16T14:20:41.703" v="2" actId="20577"/>
          <ac:spMkLst>
            <pc:docMk/>
            <pc:sldMk cId="0" sldId="271"/>
            <ac:spMk id="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068f01c6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068f01c6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068f01c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1068f01c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068f01c6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1068f01c6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1068f01c6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1068f01c6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1068f01c6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1068f01c6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068f01c6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1068f01c6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1068f01c6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1068f01c6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068f01c6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068f01c6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1068f01c6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1068f01c6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068f01c6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068f01c6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068f01c6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068f01c6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068f01c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068f01c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068f01c6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068f01c6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9535659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9993534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126228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645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50803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251783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619827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289941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5909951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388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4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2755938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07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6790490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480878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6677140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2079189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1574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9187011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779372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61903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graphacademy/training-intro-40/02-neo4j-graph-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neo4j.com/graphacademy/training-intro-40/02-neo4j-graph-platfor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Carrete de cine y claqueta">
            <a:extLst>
              <a:ext uri="{FF2B5EF4-FFF2-40B4-BE49-F238E27FC236}">
                <a16:creationId xmlns:a16="http://schemas.microsoft.com/office/drawing/2014/main" id="{8FA3CB6C-F5CE-BFE3-D0D7-6AAF6331B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496" b="323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28700" y="1677879"/>
            <a:ext cx="7086600" cy="195154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200" dirty="0"/>
              <a:t>Aplicación</a:t>
            </a:r>
            <a:r>
              <a:rPr lang="it-IT" sz="4200" dirty="0"/>
              <a:t> De </a:t>
            </a:r>
            <a:r>
              <a:rPr lang="it-IT" sz="4200" dirty="0" err="1"/>
              <a:t>Recomendación</a:t>
            </a:r>
            <a:r>
              <a:rPr lang="it-IT" sz="4200" dirty="0"/>
              <a:t> de </a:t>
            </a:r>
            <a:r>
              <a:rPr lang="it-IT" sz="4200" dirty="0" err="1"/>
              <a:t>Películas</a:t>
            </a:r>
            <a:endParaRPr lang="it-IT" sz="42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51435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err="1"/>
              <a:t>Realizado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: Rosario Catalfamo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ALGORITMO DE RECOMENDACIÓN</a:t>
            </a:r>
            <a:endParaRPr sz="3500"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 algoritmo de recomendación no es muy complicado, básicamente consiste en un filtrado bastante sencillo: una vez que recibo la película, deduzco la categoría y muestro las películas de ese tipo, pongo </a:t>
            </a:r>
            <a:r>
              <a:rPr lang="es-E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tambie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mas prioridad al las películas con el mismo director . Los ordeno por puntuación para recibir primero los resultados más populares de otros usuarios.</a:t>
            </a:r>
            <a:endParaRPr lang="it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frontend pasaría la película o la categoría al backend y éste haría la consulta a la base de datos. La comunicación entre el frontend y el backend tiene lugar entre '</a:t>
            </a:r>
            <a:r>
              <a:rPr lang="es-E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Main.java</a:t>
            </a: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 y ‘Neo4j.java’.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backend envía la lista al frontend, y en esta ventana introducimos cada película contenida, que ya ha sido previamente ordenada.</a:t>
            </a: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DAFO</a:t>
            </a:r>
            <a:endParaRPr sz="3600"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s" sz="1700" dirty="0">
                <a:solidFill>
                  <a:schemeClr val="accent1"/>
                </a:solidFill>
              </a:rPr>
              <a:t>LIMITACIONES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No puedes guardar una pelicula si te gusta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Funcionamiento simple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No hay favoritos </a:t>
            </a:r>
            <a:endParaRPr sz="17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s" sz="1700" dirty="0">
                <a:solidFill>
                  <a:schemeClr val="accent1"/>
                </a:solidFill>
              </a:rPr>
              <a:t>VENTAJAS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No hay casos malos.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Siempre vas a obtener una respuesta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Eficiente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Sin errores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 dirty="0"/>
              <a:t>Gran capacidad de crecimiento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LÍNEAS DE FUTURO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s" sz="2100" dirty="0"/>
              <a:t>Ampliar la base de datos.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s" sz="2100" dirty="0"/>
              <a:t>Añadir un botón de me gusta para dar recomendaciones personalizadas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endParaRPr lang="es"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GB" sz="2100" dirty="0"/>
              <a:t>M</a:t>
            </a:r>
            <a:r>
              <a:rPr lang="es" sz="2100" dirty="0"/>
              <a:t>ejorar el sistema de reccoendacion en general</a:t>
            </a:r>
            <a:endParaRPr sz="2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712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LECCIONES APRENDIDAS</a:t>
            </a:r>
            <a:endParaRPr sz="3600"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17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primer lugar, quiero decir que podría haber hecho mucho más, pero tengo que decir que tardé más de lo esperado en conseguir un conjunto de datos limpio y completo sobre el que trabajar. 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verdad es que aprendí mucho haciendo este trabajo, porque tuve que investigar mucho por mi cuenta, en el sentido de que no sabía cómo funcionaba Neo4j, y tuve que esforzarme en aprender </a:t>
            </a:r>
            <a:r>
              <a:rPr lang="es-E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Cypher</a:t>
            </a: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it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Aunque el proyecto inicial en </a:t>
            </a:r>
            <a:r>
              <a:rPr lang="es-E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resultó más difícil de lo esperado y me desanimó, volver sobre mis pasos y desarrollarlo en un lenguaje familiar como Java me ayudó mucho. </a:t>
            </a: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próxima vez, antes de lanzarme a un proyecto tan desafiante en un idioma desconocido para mí, me aseguraré de practicar primero para evitar quedarme atascado en trivialidades.</a:t>
            </a: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455"/>
              </a:spcBef>
              <a:buSzPts val="1400"/>
              <a:buFont typeface="Arial MT"/>
              <a:buChar char="●"/>
              <a:tabLst>
                <a:tab pos="572770" algn="l"/>
              </a:tabLst>
            </a:pP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Página</a:t>
            </a:r>
            <a:r>
              <a:rPr lang="es-ES" sz="1800" spc="-2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</a:t>
            </a:r>
            <a:r>
              <a:rPr lang="es-ES" sz="1800" spc="-1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Neo4j:</a:t>
            </a:r>
            <a:endParaRPr lang="it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algn="just">
              <a:spcBef>
                <a:spcPts val="455"/>
              </a:spcBef>
              <a:buFont typeface="Arial MT"/>
              <a:buChar char="●"/>
              <a:tabLst>
                <a:tab pos="572770" algn="l"/>
              </a:tabLst>
            </a:pPr>
            <a:r>
              <a:rPr lang="es-ES" u="sng" spc="-5" dirty="0">
                <a:solidFill>
                  <a:srgbClr val="1154C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https://neo4j.com/graphacademy/training-intro-40/02-neo4j-graph-</a:t>
            </a:r>
            <a:r>
              <a:rPr lang="es-ES" spc="-375" dirty="0">
                <a:solidFill>
                  <a:srgbClr val="1154C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u="sng" dirty="0">
                <a:solidFill>
                  <a:srgbClr val="1154C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platform/</a:t>
            </a:r>
            <a:endParaRPr lang="it-IT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3562985" lvl="0" indent="-342900" algn="just">
              <a:lnSpc>
                <a:spcPct val="115000"/>
              </a:lnSpc>
              <a:spcBef>
                <a:spcPts val="455"/>
              </a:spcBef>
              <a:buSzPts val="1400"/>
              <a:buFont typeface="Arial MT"/>
              <a:buChar char="●"/>
              <a:tabLst>
                <a:tab pos="572770" algn="l"/>
              </a:tabLst>
            </a:pP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Kaggle:</a:t>
            </a:r>
          </a:p>
          <a:p>
            <a:pPr marL="800100" marR="3562985" lvl="1" indent="-342900" algn="just">
              <a:spcBef>
                <a:spcPts val="455"/>
              </a:spcBef>
              <a:buFont typeface="Arial MT"/>
              <a:buChar char="●"/>
              <a:tabLst>
                <a:tab pos="572770" algn="l"/>
              </a:tabLst>
            </a:pPr>
            <a:r>
              <a:rPr lang="es-ES" spc="5" dirty="0">
                <a:solidFill>
                  <a:srgbClr val="1154C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u="sng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https://www.kaggle.com</a:t>
            </a:r>
            <a:endParaRPr lang="it-IT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7592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 largo de este trabajo analizaremos un problema concreto de recomendación y lo resolveremos mediante un algoritmo de recomendación. Para ello he realizado un programa donde se expone el problema.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C97517F4-22D3-3DD0-9B78-6349FB18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74" y="699247"/>
            <a:ext cx="6082839" cy="3817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72745" indent="0" algn="just">
              <a:lnSpc>
                <a:spcPct val="115000"/>
              </a:lnSpc>
              <a:spcBef>
                <a:spcPts val="1915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problema al que me he enfrentado ha sido realizar un programa de</a:t>
            </a:r>
            <a:r>
              <a:rPr lang="es-ES" sz="18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recomendación de películas. Cuando empecé a plantearme las</a:t>
            </a:r>
            <a:r>
              <a:rPr lang="es-ES" sz="18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diferentes opciones que tenía lo primero que pensé es de qué forma lo</a:t>
            </a:r>
            <a:r>
              <a:rPr lang="es-ES" sz="18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iba a hacer, si iba a recomendar en función del género, del autor, puntuación, ….</a:t>
            </a:r>
            <a:endParaRPr lang="it-IT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principal problema que encontré fue como determinar qué película es adecuado para cada persona. Por ello decidí establecer categorias.</a:t>
            </a:r>
            <a:endParaRPr sz="1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mi caso son los </a:t>
            </a:r>
            <a:r>
              <a:rPr lang="it-IT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géneros de </a:t>
            </a:r>
            <a:r>
              <a:rPr lang="it-IT" sz="1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películas</a:t>
            </a:r>
            <a:r>
              <a:rPr lang="it-IT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41415" y="573280"/>
            <a:ext cx="6457950" cy="96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HERRAMIENTAS</a:t>
            </a:r>
            <a:endParaRPr dirty="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93" y="1638428"/>
            <a:ext cx="30384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Download Java Logo PNG and Vector (PDF, SVG, Ai, EPS) Free">
            <a:extLst>
              <a:ext uri="{FF2B5EF4-FFF2-40B4-BE49-F238E27FC236}">
                <a16:creationId xmlns:a16="http://schemas.microsoft.com/office/drawing/2014/main" id="{8F5438CF-6C12-0019-BCC6-F00F864F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62" y="1371599"/>
            <a:ext cx="3390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: ¿Qué es Maven? ¿Qué es el archivo pom.xml? | campusMVP.es">
            <a:extLst>
              <a:ext uri="{FF2B5EF4-FFF2-40B4-BE49-F238E27FC236}">
                <a16:creationId xmlns:a16="http://schemas.microsoft.com/office/drawing/2014/main" id="{3E633B53-59D2-6526-B25D-447FABCD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79" y="1369415"/>
            <a:ext cx="2127083" cy="53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75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APLICACIÓN</a:t>
            </a:r>
            <a:endParaRPr sz="350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855274" y="2019151"/>
            <a:ext cx="7632026" cy="3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 aplicación comienza con la creación de un conjunto de datos que luego utilizaré para crear la base de datos. Empecé a buscar en </a:t>
            </a:r>
            <a:r>
              <a:rPr lang="es-E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</a:t>
            </a: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conjunto de datos que se ajustara a lo que tenía en mente, hasta que encontré uno adecuado.</a:t>
            </a:r>
            <a:endParaRPr lang="it-IT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89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dirty="0"/>
              <a:t>APLICACIÓN</a:t>
            </a:r>
            <a:endParaRPr sz="3500"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846050"/>
            <a:ext cx="2924700" cy="3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círculos que aparecen en naranja son las películas, es decir, los atributos que componen la base de datos. Los círculos morados son las categorías de </a:t>
            </a:r>
            <a:r>
              <a:rPr lang="it-IT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</a:t>
            </a:r>
            <a:r>
              <a:rPr lang="it-IT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películas</a:t>
            </a: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Una vez que le he dicho a Neo4j lo que es cada nodo, tengo que especificar qué atributos va a tener cada uno, si se fija en el conjunto de datos, en la primera línea aparecen el nombre de cada uno de los atributos. </a:t>
            </a: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group of dandelions&#10;&#10;Description automatically generated with medium confidence">
            <a:extLst>
              <a:ext uri="{FF2B5EF4-FFF2-40B4-BE49-F238E27FC236}">
                <a16:creationId xmlns:a16="http://schemas.microsoft.com/office/drawing/2014/main" id="{B52291A0-0ACD-4FE5-C4B0-99BBD956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146" y="1311300"/>
            <a:ext cx="4421654" cy="37039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89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APLICACIÓN</a:t>
            </a:r>
            <a:endParaRPr sz="350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137125" y="1346868"/>
            <a:ext cx="4684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s-E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un principio, mi idea era mostrar las categorías de películas inmediatamente y seguir a partir de ahí. Más tarde, pensé que era mejor ofrecer la posibilidad de hacer una sugerencia a partir de una categoría o de una película, desarrollando así un frontend que servirá de menú principal, donde el usuario podrá seleccionar el tipo de sugerencia que más le guste.</a:t>
            </a: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0AF9D3-62D1-5CD6-14B2-19690952B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68" y="2137036"/>
            <a:ext cx="4179607" cy="2811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89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APLICACIÓN</a:t>
            </a:r>
            <a:endParaRPr sz="350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FEBAD8-D536-79B9-DDD8-4AD86578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6053"/>
            <a:ext cx="4571999" cy="2861716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2E131F-BF05-BA65-6F1A-2A5E8F96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416053"/>
            <a:ext cx="4571999" cy="28617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377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APLICACIÓN</a:t>
            </a:r>
            <a:endParaRPr sz="350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6C80C4-F413-E8BD-7829-E6E988AAE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0580"/>
            <a:ext cx="4547827" cy="286154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F1A155-3A50-371A-7FDB-0D8E33C6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74" y="1567365"/>
            <a:ext cx="4438889" cy="2778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{F9F9730E-723C-0946-98F5-B55B5BB23764}tf10001079_mac</Template>
  <TotalTime>23</TotalTime>
  <Words>689</Words>
  <Application>Microsoft Macintosh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Arial</vt:lpstr>
      <vt:lpstr>Arial MT</vt:lpstr>
      <vt:lpstr>Open Sans</vt:lpstr>
      <vt:lpstr>Vapor Trail</vt:lpstr>
      <vt:lpstr>Aplicación De Recomendación de Películas</vt:lpstr>
      <vt:lpstr>INTRODUCCIÓN</vt:lpstr>
      <vt:lpstr>DESCRIPCIÓN DEL PROBLEMA</vt:lpstr>
      <vt:lpstr>HERRAMIENTAS</vt:lpstr>
      <vt:lpstr>APLICACIÓN</vt:lpstr>
      <vt:lpstr>APLICACIÓN</vt:lpstr>
      <vt:lpstr>APLICACIÓN</vt:lpstr>
      <vt:lpstr>APLICACIÓN</vt:lpstr>
      <vt:lpstr>APLICACIÓN</vt:lpstr>
      <vt:lpstr>ALGORITMO DE RECOMENDACIÓN</vt:lpstr>
      <vt:lpstr>DAFO</vt:lpstr>
      <vt:lpstr>LÍNEAS DE FUTURO</vt:lpstr>
      <vt:lpstr>LECCIONES APRENDIDAS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Recomendación de Libros</dc:title>
  <cp:lastModifiedBy>CATALFAMO ROSARIO</cp:lastModifiedBy>
  <cp:revision>2</cp:revision>
  <dcterms:modified xsi:type="dcterms:W3CDTF">2023-01-17T14:20:27Z</dcterms:modified>
</cp:coreProperties>
</file>