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9" r:id="rId1"/>
  </p:sldMasterIdLst>
  <p:notesMasterIdLst>
    <p:notesMasterId r:id="rId29"/>
  </p:notesMasterIdLst>
  <p:handoutMasterIdLst>
    <p:handoutMasterId r:id="rId30"/>
  </p:handoutMasterIdLst>
  <p:sldIdLst>
    <p:sldId id="614" r:id="rId2"/>
    <p:sldId id="665" r:id="rId3"/>
    <p:sldId id="691" r:id="rId4"/>
    <p:sldId id="653" r:id="rId5"/>
    <p:sldId id="652" r:id="rId6"/>
    <p:sldId id="676" r:id="rId7"/>
    <p:sldId id="692" r:id="rId8"/>
    <p:sldId id="661" r:id="rId9"/>
    <p:sldId id="677" r:id="rId10"/>
    <p:sldId id="668" r:id="rId11"/>
    <p:sldId id="659" r:id="rId12"/>
    <p:sldId id="670" r:id="rId13"/>
    <p:sldId id="671" r:id="rId14"/>
    <p:sldId id="672" r:id="rId15"/>
    <p:sldId id="678" r:id="rId16"/>
    <p:sldId id="693" r:id="rId17"/>
    <p:sldId id="658" r:id="rId18"/>
    <p:sldId id="657" r:id="rId19"/>
    <p:sldId id="654" r:id="rId20"/>
    <p:sldId id="666" r:id="rId21"/>
    <p:sldId id="667" r:id="rId22"/>
    <p:sldId id="662" r:id="rId23"/>
    <p:sldId id="663" r:id="rId24"/>
    <p:sldId id="664" r:id="rId25"/>
    <p:sldId id="679" r:id="rId26"/>
    <p:sldId id="680" r:id="rId27"/>
    <p:sldId id="675" r:id="rId28"/>
  </p:sldIdLst>
  <p:sldSz cx="9906000" cy="6858000" type="A4"/>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ezione predefinita" id="{5A8546C1-7D90-4C4D-BBC0-AA61FD136EE7}">
          <p14:sldIdLst>
            <p14:sldId id="614"/>
            <p14:sldId id="665"/>
            <p14:sldId id="691"/>
            <p14:sldId id="653"/>
            <p14:sldId id="652"/>
            <p14:sldId id="676"/>
            <p14:sldId id="692"/>
            <p14:sldId id="661"/>
            <p14:sldId id="677"/>
            <p14:sldId id="668"/>
            <p14:sldId id="659"/>
            <p14:sldId id="670"/>
            <p14:sldId id="671"/>
            <p14:sldId id="672"/>
            <p14:sldId id="678"/>
            <p14:sldId id="693"/>
            <p14:sldId id="658"/>
            <p14:sldId id="657"/>
            <p14:sldId id="654"/>
            <p14:sldId id="666"/>
            <p14:sldId id="667"/>
            <p14:sldId id="662"/>
            <p14:sldId id="663"/>
            <p14:sldId id="664"/>
            <p14:sldId id="679"/>
            <p14:sldId id="680"/>
            <p14:sldId id="675"/>
          </p14:sldIdLst>
        </p14:section>
      </p14:sectionLst>
    </p:ext>
    <p:ext uri="{EFAFB233-063F-42B5-8137-9DF3F51BA10A}">
      <p15:sldGuideLst xmlns:p15="http://schemas.microsoft.com/office/powerpoint/2012/main">
        <p15:guide id="1" orient="horz" pos="4183">
          <p15:clr>
            <a:srgbClr val="A4A3A4"/>
          </p15:clr>
        </p15:guide>
        <p15:guide id="2" orient="horz" pos="3534">
          <p15:clr>
            <a:srgbClr val="A4A3A4"/>
          </p15:clr>
        </p15:guide>
        <p15:guide id="3" orient="horz" pos="3937">
          <p15:clr>
            <a:srgbClr val="A4A3A4"/>
          </p15:clr>
        </p15:guide>
        <p15:guide id="4" orient="horz" pos="784">
          <p15:clr>
            <a:srgbClr val="A4A3A4"/>
          </p15:clr>
        </p15:guide>
        <p15:guide id="5" pos="1405">
          <p15:clr>
            <a:srgbClr val="A4A3A4"/>
          </p15:clr>
        </p15:guide>
        <p15:guide id="6" pos="5928">
          <p15:clr>
            <a:srgbClr val="A4A3A4"/>
          </p15:clr>
        </p15:guide>
        <p15:guide id="7" pos="234">
          <p15:clr>
            <a:srgbClr val="A4A3A4"/>
          </p15:clr>
        </p15:guide>
        <p15:guide id="8" pos="236">
          <p15:clr>
            <a:srgbClr val="A4A3A4"/>
          </p15:clr>
        </p15:guide>
        <p15:guide id="9" pos="5574">
          <p15:clr>
            <a:srgbClr val="A4A3A4"/>
          </p15:clr>
        </p15:guide>
        <p15:guide id="10" pos="229">
          <p15:clr>
            <a:srgbClr val="A4A3A4"/>
          </p15:clr>
        </p15:guide>
        <p15:guide id="11" pos="1410">
          <p15:clr>
            <a:srgbClr val="A4A3A4"/>
          </p15:clr>
        </p15:guide>
        <p15:guide id="12" pos="1403">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64"/>
    <a:srgbClr val="5151FD"/>
    <a:srgbClr val="EE672A"/>
    <a:srgbClr val="002496"/>
    <a:srgbClr val="883D1C"/>
    <a:srgbClr val="E3BE35"/>
    <a:srgbClr val="4F81BD"/>
    <a:srgbClr val="D0EDF4"/>
    <a:srgbClr val="0032D2"/>
    <a:srgbClr val="002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6529" autoAdjust="0"/>
  </p:normalViewPr>
  <p:slideViewPr>
    <p:cSldViewPr snapToGrid="0">
      <p:cViewPr varScale="1">
        <p:scale>
          <a:sx n="86" d="100"/>
          <a:sy n="86" d="100"/>
        </p:scale>
        <p:origin x="994" y="67"/>
      </p:cViewPr>
      <p:guideLst>
        <p:guide orient="horz" pos="4183"/>
        <p:guide orient="horz" pos="3534"/>
        <p:guide orient="horz" pos="3937"/>
        <p:guide orient="horz" pos="784"/>
        <p:guide pos="1405"/>
        <p:guide pos="5928"/>
        <p:guide pos="234"/>
        <p:guide pos="236"/>
        <p:guide pos="5574"/>
        <p:guide pos="229"/>
        <p:guide pos="1410"/>
        <p:guide pos="1403"/>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3" d="100"/>
          <a:sy n="53" d="100"/>
        </p:scale>
        <p:origin x="-1770" y="-7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2.xml"/><Relationship Id="rId3" Type="http://schemas.openxmlformats.org/officeDocument/2006/relationships/slide" Target="slides/slide5.xml"/><Relationship Id="rId21" Type="http://schemas.openxmlformats.org/officeDocument/2006/relationships/slide" Target="slides/slide26.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1.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3.xml"/><Relationship Id="rId19" Type="http://schemas.openxmlformats.org/officeDocument/2006/relationships/slide" Target="slides/slide23.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7.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7CDF4-10AD-46FF-870E-7F8CAD570D86}" type="doc">
      <dgm:prSet loTypeId="urn:microsoft.com/office/officeart/2005/8/layout/vList3" loCatId="picture" qsTypeId="urn:microsoft.com/office/officeart/2005/8/quickstyle/simple2" qsCatId="simple" csTypeId="urn:microsoft.com/office/officeart/2005/8/colors/colorful5" csCatId="colorful" phldr="1"/>
      <dgm:spPr/>
    </dgm:pt>
    <dgm:pt modelId="{BA7F92A5-F1C1-40B6-B40F-F616429D5205}">
      <dgm:prSet phldrT="[Text]"/>
      <dgm:spPr/>
      <dgm:t>
        <a:bodyPr/>
        <a:lstStyle/>
        <a:p>
          <a:pPr>
            <a:buFont typeface="Arial" panose="020B0604020202020204" pitchFamily="34" charset="0"/>
            <a:buChar char="•"/>
          </a:pPr>
          <a:r>
            <a:rPr lang="en-US" b="1" dirty="0"/>
            <a:t>Precise:</a:t>
          </a:r>
          <a:r>
            <a:rPr lang="en-US" dirty="0"/>
            <a:t> Algorithm should be clear and precise. Each of its steps (or phases), and their inputs/outputs should be clear and must lead to only one meaning.</a:t>
          </a:r>
        </a:p>
      </dgm:t>
    </dgm:pt>
    <dgm:pt modelId="{3155CA7D-D410-46CA-8092-AFA3F3B1BBEE}" type="parTrans" cxnId="{8C4EF4AF-9851-4867-8D7A-4B5C659F0E8E}">
      <dgm:prSet/>
      <dgm:spPr/>
      <dgm:t>
        <a:bodyPr/>
        <a:lstStyle/>
        <a:p>
          <a:endParaRPr lang="en-US"/>
        </a:p>
      </dgm:t>
    </dgm:pt>
    <dgm:pt modelId="{24A11CAD-D1BA-4E9D-84D3-37804C22ABA8}" type="sibTrans" cxnId="{8C4EF4AF-9851-4867-8D7A-4B5C659F0E8E}">
      <dgm:prSet/>
      <dgm:spPr/>
      <dgm:t>
        <a:bodyPr/>
        <a:lstStyle/>
        <a:p>
          <a:endParaRPr lang="en-US"/>
        </a:p>
      </dgm:t>
    </dgm:pt>
    <dgm:pt modelId="{DCDED917-4EF8-4835-A91B-BCE7DEA2588D}">
      <dgm:prSet phldrT="[Text]"/>
      <dgm:spPr/>
      <dgm:t>
        <a:bodyPr/>
        <a:lstStyle/>
        <a:p>
          <a:pPr>
            <a:buFont typeface="Arial" panose="020B0604020202020204" pitchFamily="34" charset="0"/>
            <a:buChar char="•"/>
          </a:pPr>
          <a:r>
            <a:rPr lang="en-US" b="1" dirty="0"/>
            <a:t>Input</a:t>
          </a:r>
          <a:r>
            <a:rPr lang="en-US" dirty="0"/>
            <a:t> and </a:t>
          </a:r>
          <a:r>
            <a:rPr lang="en-US" b="1" dirty="0"/>
            <a:t>Output</a:t>
          </a:r>
          <a:r>
            <a:rPr lang="en-US" dirty="0"/>
            <a:t> :  An algorithm should have 0 or more well-defined inputs and should have 1 or more well-defined outputs. </a:t>
          </a:r>
        </a:p>
      </dgm:t>
    </dgm:pt>
    <dgm:pt modelId="{6150D582-CB08-4D51-89A4-69F6543812BD}" type="parTrans" cxnId="{058E766C-0836-4D30-981D-C82AF50D3F26}">
      <dgm:prSet/>
      <dgm:spPr/>
      <dgm:t>
        <a:bodyPr/>
        <a:lstStyle/>
        <a:p>
          <a:endParaRPr lang="en-US"/>
        </a:p>
      </dgm:t>
    </dgm:pt>
    <dgm:pt modelId="{F41FF800-5101-421E-9881-56AD27EAD9B8}" type="sibTrans" cxnId="{058E766C-0836-4D30-981D-C82AF50D3F26}">
      <dgm:prSet/>
      <dgm:spPr/>
      <dgm:t>
        <a:bodyPr/>
        <a:lstStyle/>
        <a:p>
          <a:endParaRPr lang="en-US"/>
        </a:p>
      </dgm:t>
    </dgm:pt>
    <dgm:pt modelId="{0226A875-947E-4791-B898-13A37E064F88}">
      <dgm:prSet phldrT="[Text]"/>
      <dgm:spPr/>
      <dgm:t>
        <a:bodyPr/>
        <a:lstStyle/>
        <a:p>
          <a:pPr>
            <a:buFont typeface="Arial" panose="020B0604020202020204" pitchFamily="34" charset="0"/>
            <a:buChar char="•"/>
          </a:pPr>
          <a:r>
            <a:rPr lang="en-US" b="1" dirty="0"/>
            <a:t>Finiteness:</a:t>
          </a:r>
          <a:r>
            <a:rPr lang="en-US" dirty="0"/>
            <a:t> Algorithms must terminate after a finite number of steps.</a:t>
          </a:r>
        </a:p>
      </dgm:t>
    </dgm:pt>
    <dgm:pt modelId="{993A5535-82E4-4943-A1EA-368D993BED5B}" type="parTrans" cxnId="{D9F0AAF8-84CF-4E4B-9048-31B0D4BE1B9B}">
      <dgm:prSet/>
      <dgm:spPr/>
      <dgm:t>
        <a:bodyPr/>
        <a:lstStyle/>
        <a:p>
          <a:endParaRPr lang="en-US"/>
        </a:p>
      </dgm:t>
    </dgm:pt>
    <dgm:pt modelId="{D2A1988A-03D3-4289-B151-46EDC525196E}" type="sibTrans" cxnId="{D9F0AAF8-84CF-4E4B-9048-31B0D4BE1B9B}">
      <dgm:prSet/>
      <dgm:spPr/>
      <dgm:t>
        <a:bodyPr/>
        <a:lstStyle/>
        <a:p>
          <a:endParaRPr lang="en-US"/>
        </a:p>
      </dgm:t>
    </dgm:pt>
    <dgm:pt modelId="{E1FA574B-AB49-4169-B9C5-D7DF79CA10D9}" type="pres">
      <dgm:prSet presAssocID="{C1D7CDF4-10AD-46FF-870E-7F8CAD570D86}" presName="linearFlow" presStyleCnt="0">
        <dgm:presLayoutVars>
          <dgm:dir/>
          <dgm:resizeHandles val="exact"/>
        </dgm:presLayoutVars>
      </dgm:prSet>
      <dgm:spPr/>
    </dgm:pt>
    <dgm:pt modelId="{27746B07-D5EE-43BF-91C9-D213835F664D}" type="pres">
      <dgm:prSet presAssocID="{BA7F92A5-F1C1-40B6-B40F-F616429D5205}" presName="composite" presStyleCnt="0"/>
      <dgm:spPr/>
    </dgm:pt>
    <dgm:pt modelId="{26994B7A-7922-4522-B551-8AC0890C8BBF}" type="pres">
      <dgm:prSet presAssocID="{BA7F92A5-F1C1-40B6-B40F-F616429D520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EB1AD4C-7CD6-41BD-9AB8-EA49FE37287F}" type="pres">
      <dgm:prSet presAssocID="{BA7F92A5-F1C1-40B6-B40F-F616429D5205}" presName="txShp" presStyleLbl="node1" presStyleIdx="0" presStyleCnt="3">
        <dgm:presLayoutVars>
          <dgm:bulletEnabled val="1"/>
        </dgm:presLayoutVars>
      </dgm:prSet>
      <dgm:spPr/>
    </dgm:pt>
    <dgm:pt modelId="{057A5682-047D-4029-9724-366C6AC8FB05}" type="pres">
      <dgm:prSet presAssocID="{24A11CAD-D1BA-4E9D-84D3-37804C22ABA8}" presName="spacing" presStyleCnt="0"/>
      <dgm:spPr/>
    </dgm:pt>
    <dgm:pt modelId="{5D22D91A-15F4-4E86-B249-D09E29825C8E}" type="pres">
      <dgm:prSet presAssocID="{DCDED917-4EF8-4835-A91B-BCE7DEA2588D}" presName="composite" presStyleCnt="0"/>
      <dgm:spPr/>
    </dgm:pt>
    <dgm:pt modelId="{2CFDB1A4-AF82-4D3B-A666-2374718C254B}" type="pres">
      <dgm:prSet presAssocID="{DCDED917-4EF8-4835-A91B-BCE7DEA2588D}"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9000" r="-69000"/>
          </a:stretch>
        </a:blipFill>
      </dgm:spPr>
    </dgm:pt>
    <dgm:pt modelId="{A4684F6A-EF73-429E-B234-FFB631DB5E6C}" type="pres">
      <dgm:prSet presAssocID="{DCDED917-4EF8-4835-A91B-BCE7DEA2588D}" presName="txShp" presStyleLbl="node1" presStyleIdx="1" presStyleCnt="3">
        <dgm:presLayoutVars>
          <dgm:bulletEnabled val="1"/>
        </dgm:presLayoutVars>
      </dgm:prSet>
      <dgm:spPr/>
    </dgm:pt>
    <dgm:pt modelId="{600ABA5B-9473-4452-80CD-AC75BD8E1FFE}" type="pres">
      <dgm:prSet presAssocID="{F41FF800-5101-421E-9881-56AD27EAD9B8}" presName="spacing" presStyleCnt="0"/>
      <dgm:spPr/>
    </dgm:pt>
    <dgm:pt modelId="{F026AA45-0BD9-4828-BDD0-7BAC45B05518}" type="pres">
      <dgm:prSet presAssocID="{0226A875-947E-4791-B898-13A37E064F88}" presName="composite" presStyleCnt="0"/>
      <dgm:spPr/>
    </dgm:pt>
    <dgm:pt modelId="{0479BCA6-C5FD-496F-85E8-E2C947092613}" type="pres">
      <dgm:prSet presAssocID="{0226A875-947E-4791-B898-13A37E064F88}"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E4275133-0FDF-4F15-A708-C09D2F20B186}" type="pres">
      <dgm:prSet presAssocID="{0226A875-947E-4791-B898-13A37E064F88}" presName="txShp" presStyleLbl="node1" presStyleIdx="2" presStyleCnt="3">
        <dgm:presLayoutVars>
          <dgm:bulletEnabled val="1"/>
        </dgm:presLayoutVars>
      </dgm:prSet>
      <dgm:spPr/>
    </dgm:pt>
  </dgm:ptLst>
  <dgm:cxnLst>
    <dgm:cxn modelId="{4BDD0505-A932-4B12-B7E7-95EDA088F9FF}" type="presOf" srcId="{BA7F92A5-F1C1-40B6-B40F-F616429D5205}" destId="{CEB1AD4C-7CD6-41BD-9AB8-EA49FE37287F}" srcOrd="0" destOrd="0" presId="urn:microsoft.com/office/officeart/2005/8/layout/vList3"/>
    <dgm:cxn modelId="{058E766C-0836-4D30-981D-C82AF50D3F26}" srcId="{C1D7CDF4-10AD-46FF-870E-7F8CAD570D86}" destId="{DCDED917-4EF8-4835-A91B-BCE7DEA2588D}" srcOrd="1" destOrd="0" parTransId="{6150D582-CB08-4D51-89A4-69F6543812BD}" sibTransId="{F41FF800-5101-421E-9881-56AD27EAD9B8}"/>
    <dgm:cxn modelId="{0E46524E-4B33-49E5-B184-438FD3913470}" type="presOf" srcId="{0226A875-947E-4791-B898-13A37E064F88}" destId="{E4275133-0FDF-4F15-A708-C09D2F20B186}" srcOrd="0" destOrd="0" presId="urn:microsoft.com/office/officeart/2005/8/layout/vList3"/>
    <dgm:cxn modelId="{70CA838F-B392-45F1-BD1E-C17AE9D6E9DA}" type="presOf" srcId="{C1D7CDF4-10AD-46FF-870E-7F8CAD570D86}" destId="{E1FA574B-AB49-4169-B9C5-D7DF79CA10D9}" srcOrd="0" destOrd="0" presId="urn:microsoft.com/office/officeart/2005/8/layout/vList3"/>
    <dgm:cxn modelId="{935644A0-8306-4134-899E-EF40EDF8024C}" type="presOf" srcId="{DCDED917-4EF8-4835-A91B-BCE7DEA2588D}" destId="{A4684F6A-EF73-429E-B234-FFB631DB5E6C}" srcOrd="0" destOrd="0" presId="urn:microsoft.com/office/officeart/2005/8/layout/vList3"/>
    <dgm:cxn modelId="{8C4EF4AF-9851-4867-8D7A-4B5C659F0E8E}" srcId="{C1D7CDF4-10AD-46FF-870E-7F8CAD570D86}" destId="{BA7F92A5-F1C1-40B6-B40F-F616429D5205}" srcOrd="0" destOrd="0" parTransId="{3155CA7D-D410-46CA-8092-AFA3F3B1BBEE}" sibTransId="{24A11CAD-D1BA-4E9D-84D3-37804C22ABA8}"/>
    <dgm:cxn modelId="{D9F0AAF8-84CF-4E4B-9048-31B0D4BE1B9B}" srcId="{C1D7CDF4-10AD-46FF-870E-7F8CAD570D86}" destId="{0226A875-947E-4791-B898-13A37E064F88}" srcOrd="2" destOrd="0" parTransId="{993A5535-82E4-4943-A1EA-368D993BED5B}" sibTransId="{D2A1988A-03D3-4289-B151-46EDC525196E}"/>
    <dgm:cxn modelId="{7C9E8C9E-99EE-443A-B646-8B9A75B5B73C}" type="presParOf" srcId="{E1FA574B-AB49-4169-B9C5-D7DF79CA10D9}" destId="{27746B07-D5EE-43BF-91C9-D213835F664D}" srcOrd="0" destOrd="0" presId="urn:microsoft.com/office/officeart/2005/8/layout/vList3"/>
    <dgm:cxn modelId="{6B892812-47E2-44F8-8F70-722FCAA3D8C0}" type="presParOf" srcId="{27746B07-D5EE-43BF-91C9-D213835F664D}" destId="{26994B7A-7922-4522-B551-8AC0890C8BBF}" srcOrd="0" destOrd="0" presId="urn:microsoft.com/office/officeart/2005/8/layout/vList3"/>
    <dgm:cxn modelId="{D2CB904A-103C-4510-A071-54829C88A457}" type="presParOf" srcId="{27746B07-D5EE-43BF-91C9-D213835F664D}" destId="{CEB1AD4C-7CD6-41BD-9AB8-EA49FE37287F}" srcOrd="1" destOrd="0" presId="urn:microsoft.com/office/officeart/2005/8/layout/vList3"/>
    <dgm:cxn modelId="{8E0DD196-30D5-43B3-BFE1-0176A8F36F77}" type="presParOf" srcId="{E1FA574B-AB49-4169-B9C5-D7DF79CA10D9}" destId="{057A5682-047D-4029-9724-366C6AC8FB05}" srcOrd="1" destOrd="0" presId="urn:microsoft.com/office/officeart/2005/8/layout/vList3"/>
    <dgm:cxn modelId="{09249FB0-8207-4D41-A46F-3F66E0359026}" type="presParOf" srcId="{E1FA574B-AB49-4169-B9C5-D7DF79CA10D9}" destId="{5D22D91A-15F4-4E86-B249-D09E29825C8E}" srcOrd="2" destOrd="0" presId="urn:microsoft.com/office/officeart/2005/8/layout/vList3"/>
    <dgm:cxn modelId="{766909B0-9FAE-40C8-856A-E2DA5D625F39}" type="presParOf" srcId="{5D22D91A-15F4-4E86-B249-D09E29825C8E}" destId="{2CFDB1A4-AF82-4D3B-A666-2374718C254B}" srcOrd="0" destOrd="0" presId="urn:microsoft.com/office/officeart/2005/8/layout/vList3"/>
    <dgm:cxn modelId="{A1974E13-200B-4BA0-8214-C7BB14561A38}" type="presParOf" srcId="{5D22D91A-15F4-4E86-B249-D09E29825C8E}" destId="{A4684F6A-EF73-429E-B234-FFB631DB5E6C}" srcOrd="1" destOrd="0" presId="urn:microsoft.com/office/officeart/2005/8/layout/vList3"/>
    <dgm:cxn modelId="{0C3BA3E6-4EEC-4DF8-B5D5-9061DA358D70}" type="presParOf" srcId="{E1FA574B-AB49-4169-B9C5-D7DF79CA10D9}" destId="{600ABA5B-9473-4452-80CD-AC75BD8E1FFE}" srcOrd="3" destOrd="0" presId="urn:microsoft.com/office/officeart/2005/8/layout/vList3"/>
    <dgm:cxn modelId="{5ED295BF-AD57-407E-8630-A14AEC39E3BB}" type="presParOf" srcId="{E1FA574B-AB49-4169-B9C5-D7DF79CA10D9}" destId="{F026AA45-0BD9-4828-BDD0-7BAC45B05518}" srcOrd="4" destOrd="0" presId="urn:microsoft.com/office/officeart/2005/8/layout/vList3"/>
    <dgm:cxn modelId="{9427F1E4-AD9C-473A-90AC-467E2836F1AC}" type="presParOf" srcId="{F026AA45-0BD9-4828-BDD0-7BAC45B05518}" destId="{0479BCA6-C5FD-496F-85E8-E2C947092613}" srcOrd="0" destOrd="0" presId="urn:microsoft.com/office/officeart/2005/8/layout/vList3"/>
    <dgm:cxn modelId="{D5E25DDF-9A4D-43C2-8ADC-5A3CFAB8A4F4}" type="presParOf" srcId="{F026AA45-0BD9-4828-BDD0-7BAC45B05518}" destId="{E4275133-0FDF-4F15-A708-C09D2F20B18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1AD4C-7CD6-41BD-9AB8-EA49FE37287F}">
      <dsp:nvSpPr>
        <dsp:cNvPr id="0" name=""/>
        <dsp:cNvSpPr/>
      </dsp:nvSpPr>
      <dsp:spPr>
        <a:xfrm rot="10800000">
          <a:off x="2104008" y="206"/>
          <a:ext cx="7138498" cy="1223863"/>
        </a:xfrm>
        <a:prstGeom prst="homePlat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9690" tIns="76200" rIns="14224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t>Precise:</a:t>
          </a:r>
          <a:r>
            <a:rPr lang="en-US" sz="2000" kern="1200" dirty="0"/>
            <a:t> Algorithm should be clear and precise. Each of its steps (or phases), and their inputs/outputs should be clear and must lead to only one meaning.</a:t>
          </a:r>
        </a:p>
      </dsp:txBody>
      <dsp:txXfrm rot="10800000">
        <a:off x="2409974" y="206"/>
        <a:ext cx="6832532" cy="1223863"/>
      </dsp:txXfrm>
    </dsp:sp>
    <dsp:sp modelId="{26994B7A-7922-4522-B551-8AC0890C8BBF}">
      <dsp:nvSpPr>
        <dsp:cNvPr id="0" name=""/>
        <dsp:cNvSpPr/>
      </dsp:nvSpPr>
      <dsp:spPr>
        <a:xfrm>
          <a:off x="1492077" y="206"/>
          <a:ext cx="1223863" cy="12238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4684F6A-EF73-429E-B234-FFB631DB5E6C}">
      <dsp:nvSpPr>
        <dsp:cNvPr id="0" name=""/>
        <dsp:cNvSpPr/>
      </dsp:nvSpPr>
      <dsp:spPr>
        <a:xfrm rot="10800000">
          <a:off x="2104008" y="1589401"/>
          <a:ext cx="7138498" cy="1223863"/>
        </a:xfrm>
        <a:prstGeom prst="homePlate">
          <a:avLst/>
        </a:prstGeom>
        <a:solidFill>
          <a:schemeClr val="accent5">
            <a:hueOff val="1192378"/>
            <a:satOff val="9677"/>
            <a:lumOff val="-1960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9690" tIns="76200" rIns="14224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t>Input</a:t>
          </a:r>
          <a:r>
            <a:rPr lang="en-US" sz="2000" kern="1200" dirty="0"/>
            <a:t> and </a:t>
          </a:r>
          <a:r>
            <a:rPr lang="en-US" sz="2000" b="1" kern="1200" dirty="0"/>
            <a:t>Output</a:t>
          </a:r>
          <a:r>
            <a:rPr lang="en-US" sz="2000" kern="1200" dirty="0"/>
            <a:t> :  An algorithm should have 0 or more well-defined inputs and should have 1 or more well-defined outputs. </a:t>
          </a:r>
        </a:p>
      </dsp:txBody>
      <dsp:txXfrm rot="10800000">
        <a:off x="2409974" y="1589401"/>
        <a:ext cx="6832532" cy="1223863"/>
      </dsp:txXfrm>
    </dsp:sp>
    <dsp:sp modelId="{2CFDB1A4-AF82-4D3B-A666-2374718C254B}">
      <dsp:nvSpPr>
        <dsp:cNvPr id="0" name=""/>
        <dsp:cNvSpPr/>
      </dsp:nvSpPr>
      <dsp:spPr>
        <a:xfrm>
          <a:off x="1492077" y="1589401"/>
          <a:ext cx="1223863" cy="122386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9000" r="-6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4275133-0FDF-4F15-A708-C09D2F20B186}">
      <dsp:nvSpPr>
        <dsp:cNvPr id="0" name=""/>
        <dsp:cNvSpPr/>
      </dsp:nvSpPr>
      <dsp:spPr>
        <a:xfrm rot="10800000">
          <a:off x="2104008" y="3178597"/>
          <a:ext cx="7138498" cy="1223863"/>
        </a:xfrm>
        <a:prstGeom prst="homePlate">
          <a:avLst/>
        </a:prstGeom>
        <a:solidFill>
          <a:schemeClr val="accent5">
            <a:hueOff val="2384756"/>
            <a:satOff val="19355"/>
            <a:lumOff val="-3921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9690" tIns="76200" rIns="14224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b="1" kern="1200" dirty="0"/>
            <a:t>Finiteness:</a:t>
          </a:r>
          <a:r>
            <a:rPr lang="en-US" sz="2000" kern="1200" dirty="0"/>
            <a:t> Algorithms must terminate after a finite number of steps.</a:t>
          </a:r>
        </a:p>
      </dsp:txBody>
      <dsp:txXfrm rot="10800000">
        <a:off x="2409974" y="3178597"/>
        <a:ext cx="6832532" cy="1223863"/>
      </dsp:txXfrm>
    </dsp:sp>
    <dsp:sp modelId="{0479BCA6-C5FD-496F-85E8-E2C947092613}">
      <dsp:nvSpPr>
        <dsp:cNvPr id="0" name=""/>
        <dsp:cNvSpPr/>
      </dsp:nvSpPr>
      <dsp:spPr>
        <a:xfrm>
          <a:off x="1492077" y="3178597"/>
          <a:ext cx="1223863" cy="122386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7811" name="Rectangle 3"/>
          <p:cNvSpPr>
            <a:spLocks noGrp="1" noChangeArrowheads="1"/>
          </p:cNvSpPr>
          <p:nvPr>
            <p:ph type="dt" sz="quarter"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247812" name="Rectangle 4"/>
          <p:cNvSpPr>
            <a:spLocks noGrp="1" noChangeArrowheads="1"/>
          </p:cNvSpPr>
          <p:nvPr>
            <p:ph type="ftr" sz="quarter" idx="2"/>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7813" name="Rectangle 5"/>
          <p:cNvSpPr>
            <a:spLocks noGrp="1" noChangeArrowheads="1"/>
          </p:cNvSpPr>
          <p:nvPr>
            <p:ph type="sldNum" sz="quarter" idx="3"/>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6696726F-AEC1-4F31-B316-C81ACB7F3516}" type="slidenum">
              <a:rPr lang="en-US"/>
              <a:pPr>
                <a:defRPr/>
              </a:pPr>
              <a:t>‹#›</a:t>
            </a:fld>
            <a:endParaRPr lang="en-US" dirty="0"/>
          </a:p>
        </p:txBody>
      </p:sp>
    </p:spTree>
    <p:extLst>
      <p:ext uri="{BB962C8B-B14F-4D97-AF65-F5344CB8AC3E}">
        <p14:creationId xmlns:p14="http://schemas.microsoft.com/office/powerpoint/2010/main" val="3350281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cs typeface="+mn-cs"/>
              </a:defRPr>
            </a:lvl1pPr>
          </a:lstStyle>
          <a:p>
            <a:pPr>
              <a:defRPr/>
            </a:pPr>
            <a:endParaRPr lang="en-US" dirty="0"/>
          </a:p>
        </p:txBody>
      </p:sp>
      <p:sp>
        <p:nvSpPr>
          <p:cNvPr id="246787" name="Rectangle 3"/>
          <p:cNvSpPr>
            <a:spLocks noGrp="1" noChangeArrowheads="1"/>
          </p:cNvSpPr>
          <p:nvPr>
            <p:ph type="dt" idx="1"/>
          </p:nvPr>
        </p:nvSpPr>
        <p:spPr bwMode="auto">
          <a:xfrm>
            <a:off x="3884852" y="0"/>
            <a:ext cx="2971593" cy="49668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735013" y="746125"/>
            <a:ext cx="5387975" cy="3730625"/>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6112" y="4725296"/>
            <a:ext cx="5485778" cy="4475254"/>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cs typeface="+mn-cs"/>
              </a:defRPr>
            </a:lvl1pPr>
          </a:lstStyle>
          <a:p>
            <a:pPr>
              <a:defRPr/>
            </a:pPr>
            <a:endParaRPr lang="en-US" dirty="0"/>
          </a:p>
        </p:txBody>
      </p:sp>
      <p:sp>
        <p:nvSpPr>
          <p:cNvPr id="246791" name="Rectangle 7"/>
          <p:cNvSpPr>
            <a:spLocks noGrp="1" noChangeArrowheads="1"/>
          </p:cNvSpPr>
          <p:nvPr>
            <p:ph type="sldNum" sz="quarter" idx="5"/>
          </p:nvPr>
        </p:nvSpPr>
        <p:spPr bwMode="auto">
          <a:xfrm>
            <a:off x="3884852" y="9448891"/>
            <a:ext cx="2971593" cy="496683"/>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33A073C1-5D2F-4BE4-B172-2DB647AB3E31}" type="slidenum">
              <a:rPr lang="en-US"/>
              <a:pPr>
                <a:defRPr/>
              </a:pPr>
              <a:t>‹#›</a:t>
            </a:fld>
            <a:endParaRPr lang="en-US" dirty="0"/>
          </a:p>
        </p:txBody>
      </p:sp>
    </p:spTree>
    <p:extLst>
      <p:ext uri="{BB962C8B-B14F-4D97-AF65-F5344CB8AC3E}">
        <p14:creationId xmlns:p14="http://schemas.microsoft.com/office/powerpoint/2010/main" val="218932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61F7879C-183A-4B08-91D6-221A075A83DA}" type="slidenum">
              <a:rPr lang="en-US" smtClean="0"/>
              <a:pPr>
                <a:defRPr/>
              </a:pPr>
              <a:t>1</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it-IT"/>
          </a:p>
        </p:txBody>
      </p:sp>
    </p:spTree>
    <p:extLst>
      <p:ext uri="{BB962C8B-B14F-4D97-AF65-F5344CB8AC3E}">
        <p14:creationId xmlns:p14="http://schemas.microsoft.com/office/powerpoint/2010/main" val="3433566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3147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13</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38109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14</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318231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15</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50052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17</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748725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18</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499803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19</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427394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20</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13267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21</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3045513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99309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677391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23</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4287675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24</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971097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26</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370349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27</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6361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4</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227555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5</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93082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6</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364009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8</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89195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9</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95528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10</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36595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660AD-7293-4A66-8BB8-1875731A5028}" type="slidenum">
              <a:rPr lang="en-GB" altLang="ro-RO"/>
              <a:pPr/>
              <a:t>11</a:t>
            </a:fld>
            <a:endParaRPr lang="en-GB" altLang="ro-RO"/>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ro-RO"/>
          </a:p>
        </p:txBody>
      </p:sp>
    </p:spTree>
    <p:extLst>
      <p:ext uri="{BB962C8B-B14F-4D97-AF65-F5344CB8AC3E}">
        <p14:creationId xmlns:p14="http://schemas.microsoft.com/office/powerpoint/2010/main" val="1242459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3" name="Rettangolo 2"/>
          <p:cNvSpPr/>
          <p:nvPr userDrawn="1"/>
        </p:nvSpPr>
        <p:spPr bwMode="auto">
          <a:xfrm>
            <a:off x="6209818" y="2563192"/>
            <a:ext cx="3696182" cy="2295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11" name="Rettangolo 10"/>
          <p:cNvSpPr/>
          <p:nvPr userDrawn="1"/>
        </p:nvSpPr>
        <p:spPr bwMode="auto">
          <a:xfrm>
            <a:off x="0" y="2563194"/>
            <a:ext cx="6198168" cy="2306874"/>
          </a:xfrm>
          <a:prstGeom prst="rect">
            <a:avLst/>
          </a:prstGeom>
          <a:solidFill>
            <a:srgbClr val="00186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charset="0"/>
            </a:endParaRPr>
          </a:p>
        </p:txBody>
      </p:sp>
      <p:sp>
        <p:nvSpPr>
          <p:cNvPr id="205827" name="Rectangle 3"/>
          <p:cNvSpPr>
            <a:spLocks noGrp="1" noChangeArrowheads="1"/>
          </p:cNvSpPr>
          <p:nvPr>
            <p:ph type="subTitle" idx="1"/>
          </p:nvPr>
        </p:nvSpPr>
        <p:spPr>
          <a:xfrm>
            <a:off x="6182942" y="5212301"/>
            <a:ext cx="3615290" cy="393700"/>
          </a:xfrm>
        </p:spPr>
        <p:txBody>
          <a:bodyPr/>
          <a:lstStyle>
            <a:lvl1pPr marL="0" indent="0">
              <a:buFont typeface="Arial" charset="0"/>
              <a:buNone/>
              <a:defRPr sz="1400"/>
            </a:lvl1pPr>
          </a:lstStyle>
          <a:p>
            <a:r>
              <a:rPr lang="en-US"/>
              <a:t>Click to edit Master subtitle style</a:t>
            </a:r>
          </a:p>
        </p:txBody>
      </p:sp>
      <p:sp>
        <p:nvSpPr>
          <p:cNvPr id="205826" name="Rectangle 2"/>
          <p:cNvSpPr>
            <a:spLocks noGrp="1" noChangeArrowheads="1"/>
          </p:cNvSpPr>
          <p:nvPr>
            <p:ph type="ctrTitle"/>
          </p:nvPr>
        </p:nvSpPr>
        <p:spPr>
          <a:xfrm>
            <a:off x="803899" y="2736850"/>
            <a:ext cx="4149102" cy="1625600"/>
          </a:xfrm>
        </p:spPr>
        <p:txBody>
          <a:bodyPr/>
          <a:lstStyle>
            <a:lvl1pPr>
              <a:defRPr>
                <a:solidFill>
                  <a:schemeClr val="bg1"/>
                </a:solidFill>
              </a:defRPr>
            </a:lvl1pPr>
          </a:lstStyle>
          <a:p>
            <a:r>
              <a:rPr lang="en-US"/>
              <a:t>Click to edit Master title style</a:t>
            </a:r>
          </a:p>
        </p:txBody>
      </p:sp>
      <p:pic>
        <p:nvPicPr>
          <p:cNvPr id="2" name="Immagine 1"/>
          <p:cNvPicPr>
            <a:picLocks noChangeAspect="1"/>
          </p:cNvPicPr>
          <p:nvPr userDrawn="1"/>
        </p:nvPicPr>
        <p:blipFill>
          <a:blip r:embed="rId2" cstate="print"/>
          <a:stretch>
            <a:fillRect/>
          </a:stretch>
        </p:blipFill>
        <p:spPr>
          <a:xfrm>
            <a:off x="8016014" y="2551543"/>
            <a:ext cx="1889986" cy="2331667"/>
          </a:xfrm>
          <a:prstGeom prst="rect">
            <a:avLst/>
          </a:prstGeom>
        </p:spPr>
      </p:pic>
      <p:pic>
        <p:nvPicPr>
          <p:cNvPr id="12" name="Immagine 11"/>
          <p:cNvPicPr>
            <a:picLocks noChangeAspect="1"/>
          </p:cNvPicPr>
          <p:nvPr userDrawn="1"/>
        </p:nvPicPr>
        <p:blipFill>
          <a:blip r:embed="rId3" cstate="print"/>
          <a:stretch>
            <a:fillRect/>
          </a:stretch>
        </p:blipFill>
        <p:spPr>
          <a:xfrm>
            <a:off x="6184211" y="2563195"/>
            <a:ext cx="1878067" cy="2316963"/>
          </a:xfrm>
          <a:prstGeom prst="rect">
            <a:avLst/>
          </a:prstGeom>
        </p:spPr>
      </p:pic>
      <p:pic>
        <p:nvPicPr>
          <p:cNvPr id="9" name="Picture 8"/>
          <p:cNvPicPr>
            <a:picLocks noChangeAspect="1"/>
          </p:cNvPicPr>
          <p:nvPr userDrawn="1"/>
        </p:nvPicPr>
        <p:blipFill>
          <a:blip r:embed="rId4" cstate="print"/>
          <a:stretch>
            <a:fillRect/>
          </a:stretch>
        </p:blipFill>
        <p:spPr>
          <a:xfrm>
            <a:off x="478150" y="421172"/>
            <a:ext cx="2400300" cy="1485900"/>
          </a:xfrm>
          <a:prstGeom prst="rect">
            <a:avLst/>
          </a:prstGeom>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202488" y="307975"/>
            <a:ext cx="2246312" cy="580231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8788" y="307975"/>
            <a:ext cx="6591300" cy="580231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50355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Date Placeholder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239640C0-D936-4B05-BE0C-A620AE2684CE}" type="datetime1">
              <a:rPr lang="it-IT"/>
              <a:pPr>
                <a:defRPr/>
              </a:pPr>
              <a:t>25/03/2020</a:t>
            </a:fld>
            <a:endParaRPr lang="it-IT"/>
          </a:p>
        </p:txBody>
      </p:sp>
      <p:sp>
        <p:nvSpPr>
          <p:cNvPr id="6" name="Footer Placeholder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7" name="Slide Number Placeholder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419ED963-ADC3-40C4-B969-0812A10D1E7E}"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42950" y="609600"/>
            <a:ext cx="8420100" cy="1143000"/>
          </a:xfrm>
        </p:spPr>
        <p:txBody>
          <a:bodyPr/>
          <a:lstStyle/>
          <a:p>
            <a:r>
              <a:rPr lang="nl-NL"/>
              <a:t>Klik om de stijl te bewerken</a:t>
            </a:r>
            <a:endParaRPr lang="nl-BE"/>
          </a:p>
        </p:txBody>
      </p:sp>
      <p:sp>
        <p:nvSpPr>
          <p:cNvPr id="3" name="Tijdelijke aanduiding voor tekst 2"/>
          <p:cNvSpPr>
            <a:spLocks noGrp="1"/>
          </p:cNvSpPr>
          <p:nvPr>
            <p:ph type="body" sz="half" idx="1"/>
          </p:nvPr>
        </p:nvSpPr>
        <p:spPr>
          <a:xfrm>
            <a:off x="742950" y="1981200"/>
            <a:ext cx="412750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quarter" idx="2"/>
          </p:nvPr>
        </p:nvSpPr>
        <p:spPr>
          <a:xfrm>
            <a:off x="5035550" y="19812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inhoud 4"/>
          <p:cNvSpPr>
            <a:spLocks noGrp="1"/>
          </p:cNvSpPr>
          <p:nvPr>
            <p:ph sz="quarter" idx="3"/>
          </p:nvPr>
        </p:nvSpPr>
        <p:spPr>
          <a:xfrm>
            <a:off x="5035550" y="4114800"/>
            <a:ext cx="4127500" cy="1981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Rectangle 4"/>
          <p:cNvSpPr>
            <a:spLocks noGrp="1" noChangeArrowheads="1"/>
          </p:cNvSpPr>
          <p:nvPr>
            <p:ph type="dt" sz="half" idx="10"/>
          </p:nvPr>
        </p:nvSpPr>
        <p:spPr>
          <a:xfrm>
            <a:off x="742950" y="6248400"/>
            <a:ext cx="2063750" cy="457200"/>
          </a:xfrm>
          <a:prstGeom prst="rect">
            <a:avLst/>
          </a:prstGeom>
        </p:spPr>
        <p:txBody>
          <a:bodyPr/>
          <a:lstStyle>
            <a:lvl1pPr>
              <a:defRPr>
                <a:cs typeface="+mn-cs"/>
              </a:defRPr>
            </a:lvl1pPr>
          </a:lstStyle>
          <a:p>
            <a:pPr>
              <a:defRPr/>
            </a:pPr>
            <a:fld id="{B8AD204B-2163-454A-8956-4378912D8DC8}" type="datetime1">
              <a:rPr lang="it-IT"/>
              <a:pPr>
                <a:defRPr/>
              </a:pPr>
              <a:t>25/03/2020</a:t>
            </a:fld>
            <a:endParaRPr lang="it-IT"/>
          </a:p>
        </p:txBody>
      </p:sp>
      <p:sp>
        <p:nvSpPr>
          <p:cNvPr id="7" name="Rectangle 5"/>
          <p:cNvSpPr>
            <a:spLocks noGrp="1" noChangeArrowheads="1"/>
          </p:cNvSpPr>
          <p:nvPr>
            <p:ph type="ftr" sz="quarter" idx="11"/>
          </p:nvPr>
        </p:nvSpPr>
        <p:spPr>
          <a:xfrm>
            <a:off x="3384550" y="6248400"/>
            <a:ext cx="3136900" cy="457200"/>
          </a:xfrm>
          <a:prstGeom prst="rect">
            <a:avLst/>
          </a:prstGeom>
        </p:spPr>
        <p:txBody>
          <a:bodyPr/>
          <a:lstStyle>
            <a:lvl1pPr>
              <a:defRPr>
                <a:cs typeface="+mn-cs"/>
              </a:defRPr>
            </a:lvl1pPr>
          </a:lstStyle>
          <a:p>
            <a:pPr>
              <a:defRPr/>
            </a:pPr>
            <a:endParaRPr lang="it-IT"/>
          </a:p>
        </p:txBody>
      </p:sp>
      <p:sp>
        <p:nvSpPr>
          <p:cNvPr id="8" name="Rectangle 6"/>
          <p:cNvSpPr>
            <a:spLocks noGrp="1" noChangeArrowheads="1"/>
          </p:cNvSpPr>
          <p:nvPr>
            <p:ph type="sldNum" sz="quarter" idx="12"/>
          </p:nvPr>
        </p:nvSpPr>
        <p:spPr>
          <a:xfrm>
            <a:off x="7099300" y="6248400"/>
            <a:ext cx="2063750" cy="457200"/>
          </a:xfrm>
          <a:prstGeom prst="rect">
            <a:avLst/>
          </a:prstGeom>
        </p:spPr>
        <p:txBody>
          <a:bodyPr/>
          <a:lstStyle>
            <a:lvl1pPr>
              <a:defRPr>
                <a:cs typeface="+mn-cs"/>
              </a:defRPr>
            </a:lvl1pPr>
          </a:lstStyle>
          <a:p>
            <a:pPr>
              <a:defRPr/>
            </a:pPr>
            <a:fld id="{066A740D-0FF6-4BC2-94BF-C761C8CE5A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Tree>
    <p:extLst>
      <p:ext uri="{BB962C8B-B14F-4D97-AF65-F5344CB8AC3E}">
        <p14:creationId xmlns:p14="http://schemas.microsoft.com/office/powerpoint/2010/main" val="59409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Rectangle 87"/>
          <p:cNvSpPr>
            <a:spLocks noChangeArrowheads="1"/>
          </p:cNvSpPr>
          <p:nvPr userDrawn="1"/>
        </p:nvSpPr>
        <p:spPr bwMode="auto">
          <a:xfrm>
            <a:off x="47500" y="549275"/>
            <a:ext cx="9144000" cy="71438"/>
          </a:xfrm>
          <a:prstGeom prst="rect">
            <a:avLst/>
          </a:prstGeom>
          <a:gradFill rotWithShape="1">
            <a:gsLst>
              <a:gs pos="0">
                <a:srgbClr val="DDDDDD">
                  <a:gamma/>
                  <a:shade val="46275"/>
                  <a:invGamma/>
                </a:srgbClr>
              </a:gs>
              <a:gs pos="100000">
                <a:srgbClr val="DDDDDD"/>
              </a:gs>
            </a:gsLst>
            <a:lin ang="0" scaled="1"/>
          </a:gradFill>
          <a:ln w="9525">
            <a:noFill/>
            <a:miter lim="800000"/>
            <a:headEnd/>
            <a:tailEnd/>
          </a:ln>
          <a:effectLst/>
        </p:spPr>
        <p:txBody>
          <a:bodyPr wrap="none" anchor="ctr"/>
          <a:lstStyle/>
          <a:p>
            <a:pPr eaLnBrk="1" hangingPunct="1">
              <a:defRPr/>
            </a:pPr>
            <a:r>
              <a:rPr lang="it-IT" sz="800">
                <a:latin typeface="Arial" pitchFamily="34" charset="0"/>
              </a:rPr>
              <a:t> </a:t>
            </a:r>
          </a:p>
        </p:txBody>
      </p:sp>
      <p:sp>
        <p:nvSpPr>
          <p:cNvPr id="5" name="Line 95"/>
          <p:cNvSpPr>
            <a:spLocks noChangeShapeType="1"/>
          </p:cNvSpPr>
          <p:nvPr userDrawn="1"/>
        </p:nvSpPr>
        <p:spPr bwMode="auto">
          <a:xfrm>
            <a:off x="803150" y="115888"/>
            <a:ext cx="0" cy="792162"/>
          </a:xfrm>
          <a:prstGeom prst="line">
            <a:avLst/>
          </a:prstGeom>
          <a:noFill/>
          <a:ln w="19050">
            <a:solidFill>
              <a:srgbClr val="C4004B"/>
            </a:solidFill>
            <a:round/>
            <a:headEnd/>
            <a:tailEnd/>
          </a:ln>
          <a:effectLst/>
        </p:spPr>
        <p:txBody>
          <a:bodyPr/>
          <a:lstStyle/>
          <a:p>
            <a:pPr>
              <a:defRPr/>
            </a:pPr>
            <a:endParaRPr lang="it-IT">
              <a:latin typeface="Times" charset="0"/>
            </a:endParaRPr>
          </a:p>
        </p:txBody>
      </p:sp>
      <p:pic>
        <p:nvPicPr>
          <p:cNvPr id="9" name="Picture 8"/>
          <p:cNvPicPr>
            <a:picLocks noChangeAspect="1"/>
          </p:cNvPicPr>
          <p:nvPr userDrawn="1"/>
        </p:nvPicPr>
        <p:blipFill>
          <a:blip r:embed="rId2" cstate="print"/>
          <a:stretch>
            <a:fillRect/>
          </a:stretch>
        </p:blipFill>
        <p:spPr>
          <a:xfrm>
            <a:off x="47500" y="70111"/>
            <a:ext cx="713771" cy="441858"/>
          </a:xfrm>
          <a:prstGeom prst="rect">
            <a:avLst/>
          </a:prstGeom>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8788" y="890588"/>
            <a:ext cx="4418012"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890588"/>
            <a:ext cx="4419600" cy="5219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dirty="0"/>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8788" y="307975"/>
            <a:ext cx="8988425" cy="5016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title style</a:t>
            </a:r>
          </a:p>
        </p:txBody>
      </p:sp>
      <p:sp>
        <p:nvSpPr>
          <p:cNvPr id="34819" name="Rectangle 3"/>
          <p:cNvSpPr>
            <a:spLocks noGrp="1" noChangeArrowheads="1"/>
          </p:cNvSpPr>
          <p:nvPr>
            <p:ph type="body" idx="1"/>
          </p:nvPr>
        </p:nvSpPr>
        <p:spPr bwMode="auto">
          <a:xfrm>
            <a:off x="458788" y="890588"/>
            <a:ext cx="8990012" cy="52197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29" name="Text Box 29"/>
          <p:cNvSpPr txBox="1">
            <a:spLocks noChangeArrowheads="1"/>
          </p:cNvSpPr>
          <p:nvPr/>
        </p:nvSpPr>
        <p:spPr bwMode="auto">
          <a:xfrm>
            <a:off x="7271205" y="6617382"/>
            <a:ext cx="2240932" cy="204993"/>
          </a:xfrm>
          <a:prstGeom prst="rect">
            <a:avLst/>
          </a:prstGeom>
          <a:noFill/>
          <a:ln w="9525">
            <a:noFill/>
            <a:miter lim="800000"/>
            <a:headEnd/>
            <a:tailEnd/>
          </a:ln>
          <a:effectLst/>
        </p:spPr>
        <p:txBody>
          <a:bodyPr wrap="square" lIns="91429" tIns="45714" rIns="91429" bIns="45714">
            <a:spAutoFit/>
          </a:bodyPr>
          <a:lstStyle/>
          <a:p>
            <a:pPr eaLnBrk="0" hangingPunct="0">
              <a:lnSpc>
                <a:spcPct val="101000"/>
              </a:lnSpc>
              <a:spcBef>
                <a:spcPct val="50000"/>
              </a:spcBef>
              <a:defRPr/>
            </a:pPr>
            <a:r>
              <a:rPr lang="en-US" sz="700" dirty="0">
                <a:cs typeface="+mn-cs"/>
              </a:rPr>
              <a:t>© Copyright 2017</a:t>
            </a:r>
            <a:r>
              <a:rPr lang="en-US" sz="700" baseline="0" dirty="0">
                <a:cs typeface="+mn-cs"/>
              </a:rPr>
              <a:t> </a:t>
            </a:r>
            <a:r>
              <a:rPr lang="en-US" sz="700" dirty="0">
                <a:cs typeface="+mn-cs"/>
              </a:rPr>
              <a:t> Crystal System srl  |  Confidential</a:t>
            </a:r>
          </a:p>
        </p:txBody>
      </p:sp>
      <p:sp>
        <p:nvSpPr>
          <p:cNvPr id="9" name="Line 81"/>
          <p:cNvSpPr>
            <a:spLocks noChangeShapeType="1"/>
          </p:cNvSpPr>
          <p:nvPr/>
        </p:nvSpPr>
        <p:spPr bwMode="auto">
          <a:xfrm>
            <a:off x="827088" y="6596063"/>
            <a:ext cx="6337300"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0" name="Line 82"/>
          <p:cNvSpPr>
            <a:spLocks noChangeShapeType="1"/>
          </p:cNvSpPr>
          <p:nvPr/>
        </p:nvSpPr>
        <p:spPr bwMode="auto">
          <a:xfrm>
            <a:off x="755650"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1" name="Line 83"/>
          <p:cNvSpPr>
            <a:spLocks noChangeShapeType="1"/>
          </p:cNvSpPr>
          <p:nvPr/>
        </p:nvSpPr>
        <p:spPr bwMode="auto">
          <a:xfrm>
            <a:off x="34925" y="6596063"/>
            <a:ext cx="647700" cy="1587"/>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2" name="Line 84"/>
          <p:cNvSpPr>
            <a:spLocks noChangeShapeType="1"/>
          </p:cNvSpPr>
          <p:nvPr/>
        </p:nvSpPr>
        <p:spPr bwMode="auto">
          <a:xfrm>
            <a:off x="7308850" y="6596063"/>
            <a:ext cx="1655763" cy="0"/>
          </a:xfrm>
          <a:prstGeom prst="line">
            <a:avLst/>
          </a:prstGeom>
          <a:noFill/>
          <a:ln w="9525">
            <a:solidFill>
              <a:schemeClr val="bg2"/>
            </a:solidFill>
            <a:round/>
            <a:headEnd/>
            <a:tailEnd/>
          </a:ln>
          <a:effectLst/>
        </p:spPr>
        <p:txBody>
          <a:bodyPr/>
          <a:lstStyle/>
          <a:p>
            <a:pPr>
              <a:defRPr/>
            </a:pPr>
            <a:endParaRPr lang="it-IT">
              <a:latin typeface="Times" charset="0"/>
            </a:endParaRPr>
          </a:p>
        </p:txBody>
      </p:sp>
      <p:sp>
        <p:nvSpPr>
          <p:cNvPr id="13" name="Line 85"/>
          <p:cNvSpPr>
            <a:spLocks noChangeShapeType="1"/>
          </p:cNvSpPr>
          <p:nvPr/>
        </p:nvSpPr>
        <p:spPr bwMode="auto">
          <a:xfrm>
            <a:off x="7235825" y="6380163"/>
            <a:ext cx="0" cy="433387"/>
          </a:xfrm>
          <a:prstGeom prst="line">
            <a:avLst/>
          </a:prstGeom>
          <a:noFill/>
          <a:ln w="19050">
            <a:solidFill>
              <a:srgbClr val="C4004B"/>
            </a:solidFill>
            <a:round/>
            <a:headEnd/>
            <a:tailEnd/>
          </a:ln>
          <a:effectLst/>
        </p:spPr>
        <p:txBody>
          <a:bodyPr/>
          <a:lstStyle/>
          <a:p>
            <a:pPr>
              <a:defRPr/>
            </a:pPr>
            <a:endParaRPr lang="it-IT">
              <a:latin typeface="Times" charset="0"/>
            </a:endParaRPr>
          </a:p>
        </p:txBody>
      </p:sp>
      <p:sp>
        <p:nvSpPr>
          <p:cNvPr id="14" name="Rectangle 86"/>
          <p:cNvSpPr>
            <a:spLocks noChangeArrowheads="1"/>
          </p:cNvSpPr>
          <p:nvPr/>
        </p:nvSpPr>
        <p:spPr bwMode="auto">
          <a:xfrm>
            <a:off x="179388" y="6572250"/>
            <a:ext cx="395287" cy="274638"/>
          </a:xfrm>
          <a:prstGeom prst="rect">
            <a:avLst/>
          </a:prstGeom>
          <a:noFill/>
          <a:ln w="9525">
            <a:noFill/>
            <a:miter lim="800000"/>
            <a:headEnd/>
            <a:tailEnd/>
          </a:ln>
          <a:effectLst/>
        </p:spPr>
        <p:txBody>
          <a:bodyPr wrap="none">
            <a:spAutoFit/>
          </a:bodyPr>
          <a:lstStyle/>
          <a:p>
            <a:pPr algn="l" eaLnBrk="1" hangingPunct="1">
              <a:defRPr/>
            </a:pPr>
            <a:fld id="{CFA86A0C-209C-4CCD-95A1-63FDA54D0480}" type="slidenum">
              <a:rPr lang="it-IT" sz="1200">
                <a:latin typeface="Arial" pitchFamily="34" charset="0"/>
              </a:rPr>
              <a:pPr algn="l" eaLnBrk="1" hangingPunct="1">
                <a:defRPr/>
              </a:pPr>
              <a:t>‹#›</a:t>
            </a:fld>
            <a:endParaRPr lang="it-IT" sz="1200"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704" r:id="rId12"/>
    <p:sldLayoutId id="2147483705" r:id="rId13"/>
    <p:sldLayoutId id="2147483706" r:id="rId14"/>
  </p:sldLayoutIdLst>
  <p:transition spd="med">
    <p:fade/>
  </p:transition>
  <p:txStyles>
    <p:title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spcBef>
          <a:spcPct val="20000"/>
        </a:spcBef>
        <a:spcAft>
          <a:spcPct val="0"/>
        </a:spcAft>
        <a:buClr>
          <a:schemeClr val="accent1"/>
        </a:buClr>
        <a:buBlip>
          <a:blip r:embed="rId16"/>
        </a:buBlip>
        <a:defRPr sz="2000">
          <a:solidFill>
            <a:srgbClr val="001864"/>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001864"/>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001864"/>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001864"/>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001864"/>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6hfOvs8pY1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rL8X2mlNHPM&amp;t=279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pixabay.com/en/clock-day-hour-measure-minute-160966/" TargetMode="External"/><Relationship Id="rId3" Type="http://schemas.openxmlformats.org/officeDocument/2006/relationships/image" Target="../media/image10.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ommons.wikimedia.org/wiki/File:PartitionManager_icon.svg" TargetMode="External"/><Relationship Id="rId5" Type="http://schemas.openxmlformats.org/officeDocument/2006/relationships/image" Target="../media/image11.png"/><Relationship Id="rId4" Type="http://schemas.openxmlformats.org/officeDocument/2006/relationships/hyperlink" Target="http://blog.ict-la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ctrTitle"/>
          </p:nvPr>
        </p:nvSpPr>
        <p:spPr>
          <a:xfrm>
            <a:off x="177775" y="2915703"/>
            <a:ext cx="5821006" cy="1608800"/>
          </a:xfrm>
        </p:spPr>
        <p:txBody>
          <a:bodyPr/>
          <a:lstStyle/>
          <a:p>
            <a:pPr algn="ctr" eaLnBrk="1" hangingPunct="1">
              <a:lnSpc>
                <a:spcPct val="150000"/>
              </a:lnSpc>
            </a:pPr>
            <a:r>
              <a:rPr lang="en-GB" sz="3000" dirty="0"/>
              <a:t>Algorithmics</a:t>
            </a:r>
            <a:br>
              <a:rPr lang="en-GB" sz="3000" dirty="0"/>
            </a:br>
            <a:r>
              <a:rPr lang="en-GB" sz="3000" dirty="0"/>
              <a:t>- </a:t>
            </a:r>
            <a:r>
              <a:rPr lang="en-GB" sz="3000" b="0" dirty="0"/>
              <a:t>Introduction -</a:t>
            </a:r>
            <a:endParaRPr lang="en-US" sz="3000" b="0" dirty="0"/>
          </a:p>
        </p:txBody>
      </p:sp>
      <p:sp>
        <p:nvSpPr>
          <p:cNvPr id="8" name="Rectangle 5"/>
          <p:cNvSpPr txBox="1">
            <a:spLocks noChangeArrowheads="1"/>
          </p:cNvSpPr>
          <p:nvPr/>
        </p:nvSpPr>
        <p:spPr bwMode="auto">
          <a:xfrm>
            <a:off x="6104010" y="5426885"/>
            <a:ext cx="1634271" cy="509891"/>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marL="0" indent="0" algn="l" rtl="0" eaLnBrk="0" fontAlgn="base" hangingPunct="0">
              <a:spcBef>
                <a:spcPct val="20000"/>
              </a:spcBef>
              <a:spcAft>
                <a:spcPct val="0"/>
              </a:spcAft>
              <a:buClr>
                <a:schemeClr val="accent1"/>
              </a:buClr>
              <a:buFont typeface="Arial" charset="0"/>
              <a:buNone/>
              <a:defRPr sz="1400">
                <a:solidFill>
                  <a:srgbClr val="4D4D4D"/>
                </a:solidFill>
                <a:latin typeface="+mn-lt"/>
                <a:ea typeface="+mn-ea"/>
                <a:cs typeface="+mn-cs"/>
              </a:defRPr>
            </a:lvl1pPr>
            <a:lvl2pPr marL="742950" indent="-247650" algn="l" rtl="0" eaLnBrk="0" fontAlgn="base" hangingPunct="0">
              <a:spcBef>
                <a:spcPct val="20000"/>
              </a:spcBef>
              <a:spcAft>
                <a:spcPct val="0"/>
              </a:spcAft>
              <a:buClr>
                <a:srgbClr val="0029AC"/>
              </a:buClr>
              <a:buFont typeface="Arial" charset="0"/>
              <a:buChar char="■"/>
              <a:defRPr>
                <a:solidFill>
                  <a:srgbClr val="4D4D4D"/>
                </a:solidFill>
                <a:latin typeface="+mn-lt"/>
              </a:defRPr>
            </a:lvl2pPr>
            <a:lvl3pPr marL="1085850" indent="-228600" algn="l" rtl="0" eaLnBrk="0" fontAlgn="base" hangingPunct="0">
              <a:spcBef>
                <a:spcPct val="20000"/>
              </a:spcBef>
              <a:spcAft>
                <a:spcPct val="0"/>
              </a:spcAft>
              <a:buClr>
                <a:schemeClr val="tx1"/>
              </a:buClr>
              <a:buSzPct val="115000"/>
              <a:buFont typeface="Wingdings" pitchFamily="2" charset="2"/>
              <a:buChar char="§"/>
              <a:defRPr sz="1600">
                <a:solidFill>
                  <a:srgbClr val="4D4D4D"/>
                </a:solidFill>
                <a:latin typeface="+mn-lt"/>
              </a:defRPr>
            </a:lvl3pPr>
            <a:lvl4pPr marL="1422400" indent="-168275" algn="l" rtl="0" eaLnBrk="0" fontAlgn="base" hangingPunct="0">
              <a:spcBef>
                <a:spcPct val="20000"/>
              </a:spcBef>
              <a:spcAft>
                <a:spcPct val="0"/>
              </a:spcAft>
              <a:buClr>
                <a:schemeClr val="tx1"/>
              </a:buClr>
              <a:buFont typeface="Wingdings" pitchFamily="2" charset="2"/>
              <a:buChar char="§"/>
              <a:defRPr sz="1400">
                <a:solidFill>
                  <a:srgbClr val="4D4D4D"/>
                </a:solidFill>
                <a:latin typeface="+mn-lt"/>
              </a:defRPr>
            </a:lvl4pPr>
            <a:lvl5pPr marL="1778000" indent="-171450" algn="l" rtl="0" eaLnBrk="0" fontAlgn="base" hangingPunct="0">
              <a:spcBef>
                <a:spcPct val="20000"/>
              </a:spcBef>
              <a:spcAft>
                <a:spcPct val="0"/>
              </a:spcAft>
              <a:buClr>
                <a:srgbClr val="5F5F5F"/>
              </a:buClr>
              <a:buFont typeface="Arial" charset="0"/>
              <a:buChar char="–"/>
              <a:defRPr sz="1000">
                <a:solidFill>
                  <a:srgbClr val="4D4D4D"/>
                </a:solidFill>
                <a:latin typeface="+mn-lt"/>
              </a:defRPr>
            </a:lvl5pPr>
            <a:lvl6pPr marL="2235200" indent="-171450" algn="l" rtl="0" fontAlgn="base">
              <a:spcBef>
                <a:spcPct val="20000"/>
              </a:spcBef>
              <a:spcAft>
                <a:spcPct val="0"/>
              </a:spcAft>
              <a:buClr>
                <a:srgbClr val="5F5F5F"/>
              </a:buClr>
              <a:buFont typeface="Arial" charset="0"/>
              <a:buChar char="–"/>
              <a:defRPr sz="1000">
                <a:solidFill>
                  <a:srgbClr val="4D4D4D"/>
                </a:solidFill>
                <a:latin typeface="+mn-lt"/>
              </a:defRPr>
            </a:lvl6pPr>
            <a:lvl7pPr marL="2692400" indent="-171450" algn="l" rtl="0" fontAlgn="base">
              <a:spcBef>
                <a:spcPct val="20000"/>
              </a:spcBef>
              <a:spcAft>
                <a:spcPct val="0"/>
              </a:spcAft>
              <a:buClr>
                <a:srgbClr val="5F5F5F"/>
              </a:buClr>
              <a:buFont typeface="Arial" charset="0"/>
              <a:buChar char="–"/>
              <a:defRPr sz="1000">
                <a:solidFill>
                  <a:srgbClr val="4D4D4D"/>
                </a:solidFill>
                <a:latin typeface="+mn-lt"/>
              </a:defRPr>
            </a:lvl7pPr>
            <a:lvl8pPr marL="3149600" indent="-171450" algn="l" rtl="0" fontAlgn="base">
              <a:spcBef>
                <a:spcPct val="20000"/>
              </a:spcBef>
              <a:spcAft>
                <a:spcPct val="0"/>
              </a:spcAft>
              <a:buClr>
                <a:srgbClr val="5F5F5F"/>
              </a:buClr>
              <a:buFont typeface="Arial" charset="0"/>
              <a:buChar char="–"/>
              <a:defRPr sz="1000">
                <a:solidFill>
                  <a:srgbClr val="4D4D4D"/>
                </a:solidFill>
                <a:latin typeface="+mn-lt"/>
              </a:defRPr>
            </a:lvl8pPr>
            <a:lvl9pPr marL="3606800" indent="-171450" algn="l" rtl="0" fontAlgn="base">
              <a:spcBef>
                <a:spcPct val="20000"/>
              </a:spcBef>
              <a:spcAft>
                <a:spcPct val="0"/>
              </a:spcAft>
              <a:buClr>
                <a:srgbClr val="5F5F5F"/>
              </a:buClr>
              <a:buFont typeface="Arial" charset="0"/>
              <a:buChar char="–"/>
              <a:defRPr sz="1000">
                <a:solidFill>
                  <a:srgbClr val="4D4D4D"/>
                </a:solidFill>
                <a:latin typeface="+mn-lt"/>
              </a:defRPr>
            </a:lvl9pPr>
          </a:lstStyle>
          <a:p>
            <a:pPr eaLnBrk="1" hangingPunct="1"/>
            <a:r>
              <a:rPr lang="en-GB" kern="0" dirty="0">
                <a:solidFill>
                  <a:schemeClr val="bg2"/>
                </a:solidFill>
              </a:rPr>
              <a:t> </a:t>
            </a:r>
            <a:endParaRPr lang="en-US" kern="0" dirty="0">
              <a:solidFill>
                <a:schemeClr val="bg2"/>
              </a:solidFill>
            </a:endParaRPr>
          </a:p>
        </p:txBody>
      </p:sp>
    </p:spTree>
    <p:extLst>
      <p:ext uri="{BB962C8B-B14F-4D97-AF65-F5344CB8AC3E}">
        <p14:creationId xmlns:p14="http://schemas.microsoft.com/office/powerpoint/2010/main" val="87895554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Lifecycle</a:t>
            </a:r>
          </a:p>
        </p:txBody>
      </p:sp>
      <p:sp>
        <p:nvSpPr>
          <p:cNvPr id="44036" name="Rectangle 4"/>
          <p:cNvSpPr>
            <a:spLocks noGrp="1" noChangeArrowheads="1"/>
          </p:cNvSpPr>
          <p:nvPr>
            <p:ph type="body" idx="4294967295"/>
          </p:nvPr>
        </p:nvSpPr>
        <p:spPr>
          <a:xfrm>
            <a:off x="809089" y="648677"/>
            <a:ext cx="9096911" cy="5310888"/>
          </a:xfrm>
        </p:spPr>
        <p:txBody>
          <a:bodyPr/>
          <a:lstStyle/>
          <a:p>
            <a:pPr marL="0" indent="0">
              <a:buNone/>
            </a:pPr>
            <a:r>
              <a:rPr lang="en-US" dirty="0"/>
              <a:t>Those are the 4 steps of an Algorithm Implementation</a:t>
            </a:r>
          </a:p>
        </p:txBody>
      </p:sp>
      <p:pic>
        <p:nvPicPr>
          <p:cNvPr id="1026" name="Picture 2" descr="https://d3njjcbhbojbot.cloudfront.net/api/utilities/v1/imageproxy/https:/coursera-course-photos.s3.amazonaws.com/21/54dd30f05e11e59bf9d905b70dcbd9/cs161logo2.png?auto=format%2Ccompress&amp;dpr=2.625">
            <a:extLst>
              <a:ext uri="{FF2B5EF4-FFF2-40B4-BE49-F238E27FC236}">
                <a16:creationId xmlns:a16="http://schemas.microsoft.com/office/drawing/2014/main" id="{4CA334CB-F4AA-4C97-8A3C-BE1757E4D0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9203" y="1586884"/>
            <a:ext cx="4199138" cy="41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98301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Design</a:t>
            </a:r>
          </a:p>
        </p:txBody>
      </p:sp>
      <p:sp>
        <p:nvSpPr>
          <p:cNvPr id="44036" name="Rectangle 4"/>
          <p:cNvSpPr>
            <a:spLocks noGrp="1" noChangeArrowheads="1"/>
          </p:cNvSpPr>
          <p:nvPr>
            <p:ph type="body" idx="4294967295"/>
          </p:nvPr>
        </p:nvSpPr>
        <p:spPr>
          <a:xfrm>
            <a:off x="809089" y="464162"/>
            <a:ext cx="8601241" cy="5918883"/>
          </a:xfrm>
        </p:spPr>
        <p:txBody>
          <a:bodyPr/>
          <a:lstStyle/>
          <a:p>
            <a:pPr marL="0" indent="0">
              <a:buNone/>
            </a:pPr>
            <a:endParaRPr lang="en-US" dirty="0"/>
          </a:p>
          <a:p>
            <a:pPr marL="0" indent="0">
              <a:buNone/>
            </a:pPr>
            <a:r>
              <a:rPr lang="en-US" dirty="0"/>
              <a:t>The important aspects of algorithm design include creating an efficient algorithm to solve a problem in an efficient way using minimum time and space.</a:t>
            </a:r>
          </a:p>
          <a:p>
            <a:pPr marL="0" indent="0">
              <a:buNone/>
            </a:pPr>
            <a:endParaRPr lang="en-US" dirty="0"/>
          </a:p>
          <a:p>
            <a:pPr marL="0" indent="0">
              <a:buNone/>
            </a:pPr>
            <a:r>
              <a:rPr lang="en-US" dirty="0"/>
              <a:t>To solve a problem, different approaches can be followed. Some of them can be efficient with respect to time consumption, whereas other approaches may be memory efficient. However, one has to keep in mind that both time consumption and memory usage cannot be optimized simultaneously. If we require an algorithm to run in lesser time, we have to invest in more memory and if we require an algorithm to run with lesser memory, we need to have more time.</a:t>
            </a:r>
          </a:p>
        </p:txBody>
      </p:sp>
    </p:spTree>
    <p:extLst>
      <p:ext uri="{BB962C8B-B14F-4D97-AF65-F5344CB8AC3E}">
        <p14:creationId xmlns:p14="http://schemas.microsoft.com/office/powerpoint/2010/main" val="206560060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Analysis</a:t>
            </a:r>
          </a:p>
        </p:txBody>
      </p:sp>
      <p:sp>
        <p:nvSpPr>
          <p:cNvPr id="44036" name="Rectangle 4"/>
          <p:cNvSpPr>
            <a:spLocks noGrp="1" noChangeArrowheads="1"/>
          </p:cNvSpPr>
          <p:nvPr>
            <p:ph type="body" idx="4294967295"/>
          </p:nvPr>
        </p:nvSpPr>
        <p:spPr>
          <a:xfrm>
            <a:off x="809089" y="462247"/>
            <a:ext cx="8388177" cy="5903042"/>
          </a:xfrm>
        </p:spPr>
        <p:txBody>
          <a:bodyPr/>
          <a:lstStyle/>
          <a:p>
            <a:pPr marL="0" indent="0">
              <a:buNone/>
            </a:pPr>
            <a:endParaRPr lang="en-US" dirty="0"/>
          </a:p>
          <a:p>
            <a:pPr marL="0" indent="0">
              <a:buNone/>
            </a:pPr>
            <a:r>
              <a:rPr lang="en-US" dirty="0"/>
              <a:t>Efficiency of an algorithm can be analyzed at two different stages, before implementation and after implementation. They are the following : </a:t>
            </a:r>
          </a:p>
          <a:p>
            <a:pPr>
              <a:buFont typeface="Arial" panose="020B0604020202020204" pitchFamily="34" charset="0"/>
              <a:buChar char="•"/>
            </a:pPr>
            <a:r>
              <a:rPr lang="en-US" b="1" i="1" dirty="0"/>
              <a:t>A Priori</a:t>
            </a:r>
            <a:r>
              <a:rPr lang="en-US" b="1" dirty="0"/>
              <a:t> Analysis</a:t>
            </a:r>
            <a:r>
              <a:rPr lang="en-US" dirty="0"/>
              <a:t> − This is a theoretical analysis of an algorithm. Efficiency of an algorithm is measured by assuming that all other factors, for example, processor speed, are constant and have no effect on the implementation.</a:t>
            </a:r>
          </a:p>
          <a:p>
            <a:pPr>
              <a:buFont typeface="Arial" panose="020B0604020202020204" pitchFamily="34" charset="0"/>
              <a:buChar char="•"/>
            </a:pPr>
            <a:r>
              <a:rPr lang="en-US" b="1" i="1" dirty="0"/>
              <a:t>A Posterior</a:t>
            </a:r>
            <a:r>
              <a:rPr lang="en-US" b="1" dirty="0"/>
              <a:t> Analysis</a:t>
            </a:r>
            <a:r>
              <a:rPr lang="en-US" dirty="0"/>
              <a:t> − This is an empirical analysis of an algorithm. The selected algorithm is implemented using programming language. This is then executed on target computer machine. In this analysis, actual statistics like running time and space required, are collected.</a:t>
            </a:r>
          </a:p>
          <a:p>
            <a:pPr marL="0" indent="0">
              <a:buNone/>
            </a:pPr>
            <a:r>
              <a:rPr lang="en-US" dirty="0"/>
              <a:t>In an industry, we cannot perform </a:t>
            </a:r>
            <a:r>
              <a:rPr lang="en-US" b="1" i="1" dirty="0"/>
              <a:t>A Posterior</a:t>
            </a:r>
            <a:r>
              <a:rPr lang="en-US" b="1" dirty="0"/>
              <a:t> </a:t>
            </a:r>
            <a:r>
              <a:rPr lang="en-US" dirty="0"/>
              <a:t>analysis as the software is generally made for an anonymous user, which runs it on a system different from those present in the industry.</a:t>
            </a:r>
          </a:p>
          <a:p>
            <a:pPr marL="0" indent="0">
              <a:buNone/>
            </a:pPr>
            <a:r>
              <a:rPr lang="en-US" dirty="0"/>
              <a:t>In </a:t>
            </a:r>
            <a:r>
              <a:rPr lang="en-US" b="1" i="1" dirty="0"/>
              <a:t>A Priori</a:t>
            </a:r>
            <a:r>
              <a:rPr lang="en-US" dirty="0"/>
              <a:t>, it is the reason that we use asymptotic notations to determine time and space complexity as they change from computer to computer; however, asymptotically they are the same.</a:t>
            </a:r>
          </a:p>
          <a:p>
            <a:pPr marL="0" indent="0">
              <a:buNone/>
            </a:pPr>
            <a:endParaRPr lang="en-US" dirty="0"/>
          </a:p>
        </p:txBody>
      </p:sp>
    </p:spTree>
    <p:extLst>
      <p:ext uri="{BB962C8B-B14F-4D97-AF65-F5344CB8AC3E}">
        <p14:creationId xmlns:p14="http://schemas.microsoft.com/office/powerpoint/2010/main" val="31532203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Analysis</a:t>
            </a:r>
          </a:p>
        </p:txBody>
      </p:sp>
      <p:sp>
        <p:nvSpPr>
          <p:cNvPr id="44036" name="Rectangle 4"/>
          <p:cNvSpPr>
            <a:spLocks noGrp="1" noChangeArrowheads="1"/>
          </p:cNvSpPr>
          <p:nvPr>
            <p:ph type="body" idx="4294967295"/>
          </p:nvPr>
        </p:nvSpPr>
        <p:spPr>
          <a:xfrm>
            <a:off x="758911" y="666434"/>
            <a:ext cx="8388177" cy="5903042"/>
          </a:xfrm>
        </p:spPr>
        <p:txBody>
          <a:bodyPr/>
          <a:lstStyle/>
          <a:p>
            <a:pPr marL="0" indent="0">
              <a:buNone/>
            </a:pPr>
            <a:r>
              <a:rPr lang="en-US" dirty="0"/>
              <a:t>Algorithms are often quite different from one another, though the objective of these algorithms are the same. For example, we know that a set of numbers can be sorted using different algorithms. Number of comparisons performed by one algorithm may vary with others for the same input. Hence, time complexity of those algorithms may differ. At the same time, we need to calculate the memory space required by each algorithm.</a:t>
            </a:r>
          </a:p>
          <a:p>
            <a:pPr marL="0" indent="0">
              <a:buNone/>
            </a:pPr>
            <a:r>
              <a:rPr lang="en-US" dirty="0"/>
              <a:t>Analysis of algorithm is the process of analyzing the problem-solving capability of the algorithm in terms of the time and size required (the size of memory for storage while implementation). However, the main concern of analysis of algorithms is the required time or performance. </a:t>
            </a:r>
          </a:p>
        </p:txBody>
      </p:sp>
    </p:spTree>
    <p:extLst>
      <p:ext uri="{BB962C8B-B14F-4D97-AF65-F5344CB8AC3E}">
        <p14:creationId xmlns:p14="http://schemas.microsoft.com/office/powerpoint/2010/main" val="374791873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Analysis</a:t>
            </a:r>
          </a:p>
        </p:txBody>
      </p:sp>
      <p:sp>
        <p:nvSpPr>
          <p:cNvPr id="44036" name="Rectangle 4"/>
          <p:cNvSpPr>
            <a:spLocks noGrp="1" noChangeArrowheads="1"/>
          </p:cNvSpPr>
          <p:nvPr>
            <p:ph type="body" idx="4294967295"/>
          </p:nvPr>
        </p:nvSpPr>
        <p:spPr>
          <a:xfrm>
            <a:off x="758911" y="666434"/>
            <a:ext cx="8388177" cy="5903042"/>
          </a:xfrm>
        </p:spPr>
        <p:txBody>
          <a:bodyPr/>
          <a:lstStyle/>
          <a:p>
            <a:pPr marL="0" indent="0">
              <a:buNone/>
            </a:pPr>
            <a:r>
              <a:rPr lang="en-US" dirty="0"/>
              <a:t>Generally, we perform the following types of analysis </a:t>
            </a:r>
          </a:p>
          <a:p>
            <a:pPr>
              <a:buFont typeface="Arial" panose="020B0604020202020204" pitchFamily="34" charset="0"/>
              <a:buChar char="•"/>
            </a:pPr>
            <a:endParaRPr lang="en-US" b="1" dirty="0"/>
          </a:p>
          <a:p>
            <a:pPr>
              <a:buFont typeface="Arial" panose="020B0604020202020204" pitchFamily="34" charset="0"/>
              <a:buChar char="•"/>
            </a:pPr>
            <a:r>
              <a:rPr lang="en-US" b="1" dirty="0"/>
              <a:t>Best case</a:t>
            </a:r>
            <a:r>
              <a:rPr lang="en-US" dirty="0"/>
              <a:t> − The minimum number of steps taken on any instance of size </a:t>
            </a:r>
            <a:r>
              <a:rPr lang="en-US" b="1" dirty="0"/>
              <a:t>a</a:t>
            </a:r>
            <a:r>
              <a:rPr lang="en-US" dirty="0"/>
              <a:t>.</a:t>
            </a:r>
          </a:p>
          <a:p>
            <a:pPr>
              <a:buFont typeface="Arial" panose="020B0604020202020204" pitchFamily="34" charset="0"/>
              <a:buChar char="•"/>
            </a:pPr>
            <a:r>
              <a:rPr lang="en-US" b="1" dirty="0"/>
              <a:t>Average case</a:t>
            </a:r>
            <a:r>
              <a:rPr lang="en-US" dirty="0"/>
              <a:t> − An average number of steps taken on any instance of size </a:t>
            </a:r>
            <a:r>
              <a:rPr lang="en-US" b="1" dirty="0"/>
              <a:t>a</a:t>
            </a:r>
            <a:r>
              <a:rPr lang="en-US" dirty="0"/>
              <a:t>.</a:t>
            </a:r>
          </a:p>
          <a:p>
            <a:pPr>
              <a:buFont typeface="Arial" panose="020B0604020202020204" pitchFamily="34" charset="0"/>
              <a:buChar char="•"/>
            </a:pPr>
            <a:r>
              <a:rPr lang="en-US" b="1" dirty="0"/>
              <a:t>Worst case</a:t>
            </a:r>
            <a:r>
              <a:rPr lang="en-US" dirty="0"/>
              <a:t> − The maximum number of steps taken on any instance of size </a:t>
            </a:r>
            <a:r>
              <a:rPr lang="en-US" b="1" dirty="0"/>
              <a:t>a</a:t>
            </a:r>
            <a:r>
              <a:rPr lang="en-US" dirty="0"/>
              <a:t>.</a:t>
            </a:r>
          </a:p>
        </p:txBody>
      </p:sp>
    </p:spTree>
    <p:extLst>
      <p:ext uri="{BB962C8B-B14F-4D97-AF65-F5344CB8AC3E}">
        <p14:creationId xmlns:p14="http://schemas.microsoft.com/office/powerpoint/2010/main" val="423121494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b="0" dirty="0"/>
              <a:t>Algorithm Analysis: Example </a:t>
            </a:r>
            <a:endParaRPr lang="en-US" altLang="ro-RO" b="0" dirty="0"/>
          </a:p>
        </p:txBody>
      </p:sp>
      <p:sp>
        <p:nvSpPr>
          <p:cNvPr id="44036" name="Rectangle 4"/>
          <p:cNvSpPr>
            <a:spLocks noGrp="1" noChangeArrowheads="1"/>
          </p:cNvSpPr>
          <p:nvPr>
            <p:ph type="body" idx="4294967295"/>
          </p:nvPr>
        </p:nvSpPr>
        <p:spPr>
          <a:xfrm>
            <a:off x="809088" y="631067"/>
            <a:ext cx="9096911" cy="5316972"/>
          </a:xfrm>
        </p:spPr>
        <p:txBody>
          <a:bodyPr/>
          <a:lstStyle/>
          <a:p>
            <a:pPr marL="0" indent="0">
              <a:buNone/>
            </a:pPr>
            <a:r>
              <a:rPr lang="en-US" altLang="ro-RO" b="1" dirty="0">
                <a:latin typeface="Arial" panose="020B0604020202020204" pitchFamily="34" charset="0"/>
              </a:rPr>
              <a:t>Problem: I’m working on my laptop in the office and I want to make a coffee. </a:t>
            </a:r>
          </a:p>
          <a:p>
            <a:pPr marL="0" indent="0">
              <a:buNone/>
            </a:pPr>
            <a:r>
              <a:rPr lang="en-US" altLang="ro-RO" b="1" dirty="0">
                <a:latin typeface="Arial" panose="020B0604020202020204" pitchFamily="34" charset="0"/>
              </a:rPr>
              <a:t> </a:t>
            </a:r>
            <a:endParaRPr lang="en-US" altLang="ro-RO" sz="1400" dirty="0">
              <a:latin typeface="Arial" panose="020B0604020202020204" pitchFamily="34" charset="0"/>
            </a:endParaRPr>
          </a:p>
        </p:txBody>
      </p:sp>
      <p:sp>
        <p:nvSpPr>
          <p:cNvPr id="2" name="Rectangle 1">
            <a:extLst>
              <a:ext uri="{FF2B5EF4-FFF2-40B4-BE49-F238E27FC236}">
                <a16:creationId xmlns:a16="http://schemas.microsoft.com/office/drawing/2014/main" id="{14393996-68EA-4E8A-8580-00EB11235EC8}"/>
              </a:ext>
            </a:extLst>
          </p:cNvPr>
          <p:cNvSpPr/>
          <p:nvPr/>
        </p:nvSpPr>
        <p:spPr>
          <a:xfrm>
            <a:off x="3197165" y="1522499"/>
            <a:ext cx="3227501" cy="3385542"/>
          </a:xfrm>
          <a:prstGeom prst="rect">
            <a:avLst/>
          </a:prstGeom>
        </p:spPr>
        <p:txBody>
          <a:bodyPr wrap="square">
            <a:spAutoFit/>
          </a:bodyPr>
          <a:lstStyle/>
          <a:p>
            <a:pPr marL="0" indent="0">
              <a:buNone/>
            </a:pPr>
            <a:r>
              <a:rPr lang="en-US" altLang="ro-RO" b="1" dirty="0">
                <a:solidFill>
                  <a:srgbClr val="001864"/>
                </a:solidFill>
                <a:latin typeface="Arial" panose="020B0604020202020204" pitchFamily="34" charset="0"/>
              </a:rPr>
              <a:t>Average case : </a:t>
            </a:r>
          </a:p>
          <a:p>
            <a:pPr marL="0" indent="0">
              <a:buNone/>
            </a:pPr>
            <a:endParaRPr lang="en-US" altLang="ro-RO" sz="1400" b="1" dirty="0">
              <a:solidFill>
                <a:srgbClr val="001864"/>
              </a:solidFill>
              <a:latin typeface="Arial" panose="020B0604020202020204" pitchFamily="34" charset="0"/>
            </a:endParaRPr>
          </a:p>
          <a:p>
            <a:pPr marL="0" indent="0">
              <a:buNone/>
            </a:pPr>
            <a:r>
              <a:rPr lang="en-US" altLang="ro-RO" sz="1400" dirty="0">
                <a:solidFill>
                  <a:srgbClr val="001864"/>
                </a:solidFill>
                <a:latin typeface="Arial" panose="020B0604020202020204" pitchFamily="34" charset="0"/>
              </a:rPr>
              <a:t>Step 1: Stand up from your chair.</a:t>
            </a:r>
          </a:p>
          <a:p>
            <a:pPr marL="0" indent="0">
              <a:buNone/>
            </a:pPr>
            <a:r>
              <a:rPr lang="en-US" altLang="ro-RO" sz="1400" dirty="0">
                <a:solidFill>
                  <a:srgbClr val="001864"/>
                </a:solidFill>
                <a:latin typeface="Arial" panose="020B0604020202020204" pitchFamily="34" charset="0"/>
              </a:rPr>
              <a:t>Step 2: Take my mug.</a:t>
            </a:r>
          </a:p>
          <a:p>
            <a:pPr marL="0" indent="0">
              <a:buNone/>
            </a:pPr>
            <a:r>
              <a:rPr lang="en-US" altLang="ro-RO" sz="1400" dirty="0">
                <a:solidFill>
                  <a:srgbClr val="001864"/>
                </a:solidFill>
                <a:latin typeface="Arial" panose="020B0604020202020204" pitchFamily="34" charset="0"/>
              </a:rPr>
              <a:t>Step 3: Go to coffee machine</a:t>
            </a:r>
          </a:p>
          <a:p>
            <a:pPr marL="0" indent="0">
              <a:buNone/>
            </a:pPr>
            <a:r>
              <a:rPr lang="en-US" altLang="ro-RO" sz="1400" dirty="0">
                <a:solidFill>
                  <a:srgbClr val="001864"/>
                </a:solidFill>
                <a:latin typeface="Arial" panose="020B0604020202020204" pitchFamily="34" charset="0"/>
              </a:rPr>
              <a:t>Step 4: Put the mug; </a:t>
            </a:r>
          </a:p>
          <a:p>
            <a:pPr marL="0" indent="0">
              <a:buNone/>
            </a:pPr>
            <a:r>
              <a:rPr lang="en-US" altLang="ro-RO" sz="1400" dirty="0">
                <a:solidFill>
                  <a:srgbClr val="001864"/>
                </a:solidFill>
                <a:latin typeface="Arial" panose="020B0604020202020204" pitchFamily="34" charset="0"/>
              </a:rPr>
              <a:t>Step 5: Press on the button on desired type of coffee</a:t>
            </a:r>
          </a:p>
          <a:p>
            <a:pPr marL="0" indent="0">
              <a:buNone/>
            </a:pPr>
            <a:r>
              <a:rPr lang="en-US" altLang="ro-RO" sz="1400" dirty="0">
                <a:solidFill>
                  <a:srgbClr val="001864"/>
                </a:solidFill>
                <a:latin typeface="Arial" panose="020B0604020202020204" pitchFamily="34" charset="0"/>
              </a:rPr>
              <a:t>Step 6: If coffee is missing then add coffee</a:t>
            </a:r>
          </a:p>
          <a:p>
            <a:pPr marL="0" indent="0">
              <a:buNone/>
            </a:pPr>
            <a:r>
              <a:rPr lang="en-US" altLang="ro-RO" sz="1400" dirty="0">
                <a:solidFill>
                  <a:srgbClr val="001864"/>
                </a:solidFill>
                <a:latin typeface="Arial" panose="020B0604020202020204" pitchFamily="34" charset="0"/>
              </a:rPr>
              <a:t>Step 7: If water is missing then add water </a:t>
            </a:r>
          </a:p>
          <a:p>
            <a:pPr marL="0" indent="0">
              <a:buNone/>
            </a:pPr>
            <a:r>
              <a:rPr lang="en-US" altLang="ro-RO" sz="1400" dirty="0">
                <a:solidFill>
                  <a:srgbClr val="001864"/>
                </a:solidFill>
                <a:latin typeface="Arial" panose="020B0604020202020204" pitchFamily="34" charset="0"/>
              </a:rPr>
              <a:t>Step 8 : Take my coffee</a:t>
            </a:r>
          </a:p>
          <a:p>
            <a:pPr marL="0" indent="0">
              <a:buNone/>
            </a:pPr>
            <a:r>
              <a:rPr lang="en-US" altLang="ro-RO" sz="1400" dirty="0">
                <a:solidFill>
                  <a:srgbClr val="001864"/>
                </a:solidFill>
                <a:latin typeface="Arial" panose="020B0604020202020204" pitchFamily="34" charset="0"/>
              </a:rPr>
              <a:t>Step 9: Go back to my place</a:t>
            </a:r>
          </a:p>
          <a:p>
            <a:pPr marL="0" indent="0">
              <a:buNone/>
            </a:pPr>
            <a:r>
              <a:rPr lang="en-US" altLang="ro-RO" sz="1400" dirty="0">
                <a:solidFill>
                  <a:srgbClr val="001864"/>
                </a:solidFill>
                <a:latin typeface="Arial" panose="020B0604020202020204" pitchFamily="34" charset="0"/>
              </a:rPr>
              <a:t>Step 10: Drink coffee  </a:t>
            </a:r>
          </a:p>
        </p:txBody>
      </p:sp>
      <p:sp>
        <p:nvSpPr>
          <p:cNvPr id="3" name="Rectangle 2">
            <a:extLst>
              <a:ext uri="{FF2B5EF4-FFF2-40B4-BE49-F238E27FC236}">
                <a16:creationId xmlns:a16="http://schemas.microsoft.com/office/drawing/2014/main" id="{AF139216-F753-4EE5-952B-39205BE06C97}"/>
              </a:ext>
            </a:extLst>
          </p:cNvPr>
          <p:cNvSpPr/>
          <p:nvPr/>
        </p:nvSpPr>
        <p:spPr>
          <a:xfrm>
            <a:off x="380670" y="1522499"/>
            <a:ext cx="2845308" cy="2523768"/>
          </a:xfrm>
          <a:prstGeom prst="rect">
            <a:avLst/>
          </a:prstGeom>
        </p:spPr>
        <p:txBody>
          <a:bodyPr wrap="square">
            <a:spAutoFit/>
          </a:bodyPr>
          <a:lstStyle/>
          <a:p>
            <a:pPr marL="0" indent="0">
              <a:buNone/>
            </a:pPr>
            <a:r>
              <a:rPr lang="en-US" altLang="ro-RO" b="1" dirty="0">
                <a:solidFill>
                  <a:srgbClr val="001864"/>
                </a:solidFill>
                <a:latin typeface="Arial" panose="020B0604020202020204" pitchFamily="34" charset="0"/>
              </a:rPr>
              <a:t>Best case: </a:t>
            </a:r>
          </a:p>
          <a:p>
            <a:pPr marL="0" indent="0">
              <a:buNone/>
            </a:pPr>
            <a:endParaRPr lang="en-US" altLang="ro-RO" sz="1400" b="1" dirty="0">
              <a:solidFill>
                <a:srgbClr val="001864"/>
              </a:solidFill>
              <a:latin typeface="Arial" panose="020B0604020202020204" pitchFamily="34" charset="0"/>
            </a:endParaRPr>
          </a:p>
          <a:p>
            <a:pPr marL="0" indent="0">
              <a:buNone/>
            </a:pPr>
            <a:r>
              <a:rPr lang="en-US" altLang="ro-RO" sz="1400" dirty="0">
                <a:solidFill>
                  <a:srgbClr val="001864"/>
                </a:solidFill>
                <a:latin typeface="Arial" panose="020B0604020202020204" pitchFamily="34" charset="0"/>
              </a:rPr>
              <a:t>Step 1: Stand up from your chair.</a:t>
            </a:r>
          </a:p>
          <a:p>
            <a:pPr marL="0" indent="0">
              <a:buNone/>
            </a:pPr>
            <a:r>
              <a:rPr lang="en-US" altLang="ro-RO" sz="1400" dirty="0">
                <a:solidFill>
                  <a:srgbClr val="001864"/>
                </a:solidFill>
                <a:latin typeface="Arial" panose="020B0604020202020204" pitchFamily="34" charset="0"/>
              </a:rPr>
              <a:t>Step 2: Take my mug.</a:t>
            </a:r>
          </a:p>
          <a:p>
            <a:pPr marL="0" indent="0">
              <a:buNone/>
            </a:pPr>
            <a:r>
              <a:rPr lang="en-US" altLang="ro-RO" sz="1400" dirty="0">
                <a:solidFill>
                  <a:srgbClr val="001864"/>
                </a:solidFill>
                <a:latin typeface="Arial" panose="020B0604020202020204" pitchFamily="34" charset="0"/>
              </a:rPr>
              <a:t>Step 3: Go to coffee machine</a:t>
            </a:r>
          </a:p>
          <a:p>
            <a:pPr marL="0" indent="0">
              <a:buNone/>
            </a:pPr>
            <a:r>
              <a:rPr lang="en-US" altLang="ro-RO" sz="1400" dirty="0">
                <a:solidFill>
                  <a:srgbClr val="001864"/>
                </a:solidFill>
                <a:latin typeface="Arial" panose="020B0604020202020204" pitchFamily="34" charset="0"/>
              </a:rPr>
              <a:t>Step 4: Put the mug; </a:t>
            </a:r>
          </a:p>
          <a:p>
            <a:pPr marL="0" indent="0">
              <a:buNone/>
            </a:pPr>
            <a:r>
              <a:rPr lang="en-US" altLang="ro-RO" sz="1400" dirty="0">
                <a:solidFill>
                  <a:srgbClr val="001864"/>
                </a:solidFill>
                <a:latin typeface="Arial" panose="020B0604020202020204" pitchFamily="34" charset="0"/>
              </a:rPr>
              <a:t>Step 5: Press on the button on desired type of coffee</a:t>
            </a:r>
          </a:p>
          <a:p>
            <a:pPr marL="0" indent="0">
              <a:buNone/>
            </a:pPr>
            <a:r>
              <a:rPr lang="en-US" altLang="ro-RO" sz="1400" dirty="0">
                <a:solidFill>
                  <a:srgbClr val="001864"/>
                </a:solidFill>
                <a:latin typeface="Arial" panose="020B0604020202020204" pitchFamily="34" charset="0"/>
              </a:rPr>
              <a:t>Step 6 : Take my coffee</a:t>
            </a:r>
          </a:p>
          <a:p>
            <a:pPr marL="0" indent="0">
              <a:buNone/>
            </a:pPr>
            <a:r>
              <a:rPr lang="en-US" altLang="ro-RO" sz="1400" dirty="0">
                <a:solidFill>
                  <a:srgbClr val="001864"/>
                </a:solidFill>
                <a:latin typeface="Arial" panose="020B0604020202020204" pitchFamily="34" charset="0"/>
              </a:rPr>
              <a:t>Step 7: Go back to my place</a:t>
            </a:r>
          </a:p>
          <a:p>
            <a:pPr marL="0" indent="0">
              <a:buNone/>
            </a:pPr>
            <a:r>
              <a:rPr lang="en-US" altLang="ro-RO" sz="1400" dirty="0">
                <a:solidFill>
                  <a:srgbClr val="001864"/>
                </a:solidFill>
                <a:latin typeface="Arial" panose="020B0604020202020204" pitchFamily="34" charset="0"/>
              </a:rPr>
              <a:t>Step 8: Drink coffee  </a:t>
            </a:r>
          </a:p>
        </p:txBody>
      </p:sp>
      <p:sp>
        <p:nvSpPr>
          <p:cNvPr id="6" name="Rectangle 5">
            <a:extLst>
              <a:ext uri="{FF2B5EF4-FFF2-40B4-BE49-F238E27FC236}">
                <a16:creationId xmlns:a16="http://schemas.microsoft.com/office/drawing/2014/main" id="{2DC2CFD0-200F-47FE-A1F3-5BE037C1F943}"/>
              </a:ext>
            </a:extLst>
          </p:cNvPr>
          <p:cNvSpPr/>
          <p:nvPr/>
        </p:nvSpPr>
        <p:spPr>
          <a:xfrm>
            <a:off x="6678499" y="1522499"/>
            <a:ext cx="3227501" cy="4678204"/>
          </a:xfrm>
          <a:prstGeom prst="rect">
            <a:avLst/>
          </a:prstGeom>
        </p:spPr>
        <p:txBody>
          <a:bodyPr wrap="square">
            <a:spAutoFit/>
          </a:bodyPr>
          <a:lstStyle/>
          <a:p>
            <a:pPr marL="0" indent="0">
              <a:buNone/>
            </a:pPr>
            <a:r>
              <a:rPr lang="en-US" altLang="ro-RO" b="1" dirty="0">
                <a:solidFill>
                  <a:srgbClr val="001864"/>
                </a:solidFill>
                <a:latin typeface="Arial" panose="020B0604020202020204" pitchFamily="34" charset="0"/>
              </a:rPr>
              <a:t>Worst case : </a:t>
            </a:r>
          </a:p>
          <a:p>
            <a:pPr marL="0" indent="0">
              <a:buNone/>
            </a:pPr>
            <a:endParaRPr lang="en-US" altLang="ro-RO" sz="1400" b="1" dirty="0">
              <a:solidFill>
                <a:srgbClr val="001864"/>
              </a:solidFill>
              <a:latin typeface="Arial" panose="020B0604020202020204" pitchFamily="34" charset="0"/>
            </a:endParaRPr>
          </a:p>
          <a:p>
            <a:pPr marL="0" indent="0">
              <a:buNone/>
            </a:pPr>
            <a:r>
              <a:rPr lang="en-US" altLang="ro-RO" sz="1400" dirty="0">
                <a:solidFill>
                  <a:srgbClr val="001864"/>
                </a:solidFill>
                <a:latin typeface="Arial" panose="020B0604020202020204" pitchFamily="34" charset="0"/>
              </a:rPr>
              <a:t>Step 1: Stand up from your chair.</a:t>
            </a:r>
          </a:p>
          <a:p>
            <a:pPr marL="0" indent="0">
              <a:buNone/>
            </a:pPr>
            <a:r>
              <a:rPr lang="en-US" altLang="ro-RO" sz="1400" dirty="0">
                <a:solidFill>
                  <a:srgbClr val="001864"/>
                </a:solidFill>
                <a:latin typeface="Arial" panose="020B0604020202020204" pitchFamily="34" charset="0"/>
              </a:rPr>
              <a:t>Step 2: Take my mug.</a:t>
            </a:r>
          </a:p>
          <a:p>
            <a:pPr marL="0" indent="0">
              <a:buNone/>
            </a:pPr>
            <a:r>
              <a:rPr lang="en-US" altLang="ro-RO" sz="1400" dirty="0">
                <a:solidFill>
                  <a:srgbClr val="001864"/>
                </a:solidFill>
                <a:latin typeface="Arial" panose="020B0604020202020204" pitchFamily="34" charset="0"/>
              </a:rPr>
              <a:t>Step 3: Go to coffee machine</a:t>
            </a:r>
          </a:p>
          <a:p>
            <a:pPr marL="0" indent="0">
              <a:buNone/>
            </a:pPr>
            <a:r>
              <a:rPr lang="en-US" altLang="ro-RO" sz="1400" dirty="0">
                <a:solidFill>
                  <a:srgbClr val="001864"/>
                </a:solidFill>
                <a:latin typeface="Arial" panose="020B0604020202020204" pitchFamily="34" charset="0"/>
              </a:rPr>
              <a:t>Step 4: Put the mug; </a:t>
            </a:r>
          </a:p>
          <a:p>
            <a:pPr marL="0" indent="0">
              <a:buNone/>
            </a:pPr>
            <a:r>
              <a:rPr lang="en-US" altLang="ro-RO" sz="1400" dirty="0">
                <a:solidFill>
                  <a:srgbClr val="001864"/>
                </a:solidFill>
                <a:latin typeface="Arial" panose="020B0604020202020204" pitchFamily="34" charset="0"/>
              </a:rPr>
              <a:t>Step 5: Press on the button on desired type of coffee</a:t>
            </a:r>
          </a:p>
          <a:p>
            <a:pPr marL="0" indent="0">
              <a:buNone/>
            </a:pPr>
            <a:r>
              <a:rPr lang="en-US" altLang="ro-RO" sz="1400" dirty="0">
                <a:solidFill>
                  <a:srgbClr val="001864"/>
                </a:solidFill>
                <a:latin typeface="Arial" panose="020B0604020202020204" pitchFamily="34" charset="0"/>
              </a:rPr>
              <a:t>Step 6 : If Coffee Machine is broken  then call a service for repair to schedule the repair</a:t>
            </a:r>
          </a:p>
          <a:p>
            <a:pPr marL="0" indent="0">
              <a:buNone/>
            </a:pPr>
            <a:r>
              <a:rPr lang="en-US" altLang="ro-RO" sz="1400" dirty="0">
                <a:solidFill>
                  <a:srgbClr val="001864"/>
                </a:solidFill>
                <a:latin typeface="Arial" panose="020B0604020202020204" pitchFamily="34" charset="0"/>
              </a:rPr>
              <a:t>Step 7: Wait for repair</a:t>
            </a:r>
          </a:p>
          <a:p>
            <a:pPr marL="0" indent="0">
              <a:buNone/>
            </a:pPr>
            <a:r>
              <a:rPr lang="en-US" altLang="ro-RO" sz="1400" dirty="0">
                <a:solidFill>
                  <a:srgbClr val="001864"/>
                </a:solidFill>
                <a:latin typeface="Arial" panose="020B0604020202020204" pitchFamily="34" charset="0"/>
              </a:rPr>
              <a:t>Step 8: After it’s repaired and delivered put it on it’s place </a:t>
            </a:r>
          </a:p>
          <a:p>
            <a:pPr marL="0" indent="0">
              <a:buNone/>
            </a:pPr>
            <a:r>
              <a:rPr lang="en-US" altLang="ro-RO" sz="1400" dirty="0">
                <a:solidFill>
                  <a:srgbClr val="001864"/>
                </a:solidFill>
                <a:latin typeface="Arial" panose="020B0604020202020204" pitchFamily="34" charset="0"/>
              </a:rPr>
              <a:t>Step 9: If coffee is missing then add coffee</a:t>
            </a:r>
          </a:p>
          <a:p>
            <a:pPr marL="0" indent="0">
              <a:buNone/>
            </a:pPr>
            <a:r>
              <a:rPr lang="en-US" altLang="ro-RO" sz="1400" dirty="0">
                <a:solidFill>
                  <a:srgbClr val="001864"/>
                </a:solidFill>
                <a:latin typeface="Arial" panose="020B0604020202020204" pitchFamily="34" charset="0"/>
              </a:rPr>
              <a:t>Step 10: If water is missing then add water </a:t>
            </a:r>
          </a:p>
          <a:p>
            <a:pPr marL="0" indent="0">
              <a:buNone/>
            </a:pPr>
            <a:r>
              <a:rPr lang="en-US" altLang="ro-RO" sz="1400" dirty="0">
                <a:solidFill>
                  <a:srgbClr val="001864"/>
                </a:solidFill>
                <a:latin typeface="Arial" panose="020B0604020202020204" pitchFamily="34" charset="0"/>
              </a:rPr>
              <a:t>Step 11 : Take my coffee</a:t>
            </a:r>
          </a:p>
          <a:p>
            <a:pPr marL="0" indent="0">
              <a:buNone/>
            </a:pPr>
            <a:r>
              <a:rPr lang="en-US" altLang="ro-RO" sz="1400" dirty="0">
                <a:solidFill>
                  <a:srgbClr val="001864"/>
                </a:solidFill>
                <a:latin typeface="Arial" panose="020B0604020202020204" pitchFamily="34" charset="0"/>
              </a:rPr>
              <a:t>Step 12: Go back to my place</a:t>
            </a:r>
          </a:p>
          <a:p>
            <a:pPr marL="0" indent="0">
              <a:buNone/>
            </a:pPr>
            <a:r>
              <a:rPr lang="en-US" altLang="ro-RO" sz="1400" dirty="0">
                <a:solidFill>
                  <a:srgbClr val="001864"/>
                </a:solidFill>
                <a:latin typeface="Arial" panose="020B0604020202020204" pitchFamily="34" charset="0"/>
              </a:rPr>
              <a:t>Step 13: Drink coffee  </a:t>
            </a:r>
          </a:p>
        </p:txBody>
      </p:sp>
    </p:spTree>
    <p:extLst>
      <p:ext uri="{BB962C8B-B14F-4D97-AF65-F5344CB8AC3E}">
        <p14:creationId xmlns:p14="http://schemas.microsoft.com/office/powerpoint/2010/main" val="28648894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313899"/>
            <a:ext cx="4309640" cy="1240346"/>
          </a:xfrm>
          <a:ln>
            <a:miter lim="800000"/>
            <a:headEnd/>
            <a:tailEnd/>
          </a:ln>
        </p:spPr>
        <p:txBody>
          <a:bodyPr/>
          <a:lstStyle/>
          <a:p>
            <a:pPr eaLnBrk="1" fontAlgn="auto" hangingPunct="1">
              <a:spcAft>
                <a:spcPts val="0"/>
              </a:spcAft>
              <a:defRPr/>
            </a:pPr>
            <a:r>
              <a:rPr lang="en-US" sz="3000" dirty="0"/>
              <a:t>How to Write an Algorithm?</a:t>
            </a:r>
          </a:p>
        </p:txBody>
      </p:sp>
    </p:spTree>
    <p:extLst>
      <p:ext uri="{BB962C8B-B14F-4D97-AF65-F5344CB8AC3E}">
        <p14:creationId xmlns:p14="http://schemas.microsoft.com/office/powerpoint/2010/main" val="167648059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How to Write an Algorithm?</a:t>
            </a:r>
          </a:p>
        </p:txBody>
      </p:sp>
      <p:sp>
        <p:nvSpPr>
          <p:cNvPr id="44036" name="Rectangle 4"/>
          <p:cNvSpPr>
            <a:spLocks noGrp="1" noChangeArrowheads="1"/>
          </p:cNvSpPr>
          <p:nvPr>
            <p:ph type="body" idx="4294967295"/>
          </p:nvPr>
        </p:nvSpPr>
        <p:spPr>
          <a:xfrm>
            <a:off x="809089" y="462247"/>
            <a:ext cx="8405932" cy="5681101"/>
          </a:xfrm>
        </p:spPr>
        <p:txBody>
          <a:bodyPr/>
          <a:lstStyle/>
          <a:p>
            <a:pPr marL="0" indent="0">
              <a:buNone/>
            </a:pPr>
            <a:endParaRPr lang="en-US" dirty="0"/>
          </a:p>
          <a:p>
            <a:pPr marL="0" indent="0">
              <a:buNone/>
            </a:pPr>
            <a:r>
              <a:rPr lang="en-US" dirty="0"/>
              <a:t>There are no well-defined standards for writing algorithms. Rather, it is problem and resource dependent. </a:t>
            </a:r>
          </a:p>
          <a:p>
            <a:pPr marL="0" indent="0">
              <a:buNone/>
            </a:pPr>
            <a:endParaRPr lang="en-US" dirty="0"/>
          </a:p>
          <a:p>
            <a:pPr marL="0" indent="0">
              <a:buNone/>
            </a:pPr>
            <a:r>
              <a:rPr lang="en-US" dirty="0"/>
              <a:t>We write algorithms in a step-by-step manner, but it is not always the case. Algorithm writing is a process and is executed after the problem domain is well-defined. That is, we should know the problem domain, for which we are designing a solution.</a:t>
            </a:r>
          </a:p>
          <a:p>
            <a:pPr marL="0" indent="0">
              <a:buNone/>
            </a:pPr>
            <a:r>
              <a:rPr lang="en-US" dirty="0"/>
              <a:t>We design an algorithm to get a solution of a given problem. A problem can be solved in more than one ways.</a:t>
            </a:r>
          </a:p>
        </p:txBody>
      </p:sp>
      <p:pic>
        <p:nvPicPr>
          <p:cNvPr id="2050" name="Picture 2" descr="one problem many solutions">
            <a:extLst>
              <a:ext uri="{FF2B5EF4-FFF2-40B4-BE49-F238E27FC236}">
                <a16:creationId xmlns:a16="http://schemas.microsoft.com/office/drawing/2014/main" id="{59B5BA66-6B6D-477A-A3E0-2B5B9E6C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492" y="3822338"/>
            <a:ext cx="261937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7688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Flowchart</a:t>
            </a:r>
          </a:p>
        </p:txBody>
      </p:sp>
      <p:sp>
        <p:nvSpPr>
          <p:cNvPr id="44036" name="Rectangle 4"/>
          <p:cNvSpPr>
            <a:spLocks noGrp="1" noChangeArrowheads="1"/>
          </p:cNvSpPr>
          <p:nvPr>
            <p:ph type="body" idx="4294967295"/>
          </p:nvPr>
        </p:nvSpPr>
        <p:spPr>
          <a:xfrm>
            <a:off x="809089" y="362803"/>
            <a:ext cx="9096911" cy="5933506"/>
          </a:xfrm>
        </p:spPr>
        <p:txBody>
          <a:bodyPr/>
          <a:lstStyle/>
          <a:p>
            <a:pPr marL="0" indent="0">
              <a:buNone/>
            </a:pPr>
            <a:endParaRPr lang="en-US" dirty="0"/>
          </a:p>
          <a:p>
            <a:pPr marL="0" indent="0">
              <a:buNone/>
            </a:pPr>
            <a:r>
              <a:rPr lang="en-US" dirty="0"/>
              <a:t>A flowchart is a blueprint that pictorially represents the algorithm and its steps. The steps of a flowchart do not have a specific size and shape rather it is designed in different shapes and sizes (see the image given below).</a:t>
            </a:r>
            <a:endParaRPr lang="en-US" altLang="ro-RO" sz="1100" dirty="0">
              <a:latin typeface="Arial" panose="020B0604020202020204" pitchFamily="34" charset="0"/>
            </a:endParaRPr>
          </a:p>
        </p:txBody>
      </p:sp>
      <p:pic>
        <p:nvPicPr>
          <p:cNvPr id="1030" name="Picture 6" descr="Algorithm Flowchart">
            <a:extLst>
              <a:ext uri="{FF2B5EF4-FFF2-40B4-BE49-F238E27FC236}">
                <a16:creationId xmlns:a16="http://schemas.microsoft.com/office/drawing/2014/main" id="{338C20C2-3AB7-4861-8C30-4DFD09F0F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99" y="1823071"/>
            <a:ext cx="5715000" cy="345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EA092B7-C3E1-4257-8C29-2448E3E1B66A}"/>
              </a:ext>
            </a:extLst>
          </p:cNvPr>
          <p:cNvSpPr/>
          <p:nvPr/>
        </p:nvSpPr>
        <p:spPr>
          <a:xfrm>
            <a:off x="809089" y="5400234"/>
            <a:ext cx="8757993" cy="1015663"/>
          </a:xfrm>
          <a:prstGeom prst="rect">
            <a:avLst/>
          </a:prstGeom>
        </p:spPr>
        <p:txBody>
          <a:bodyPr wrap="square">
            <a:spAutoFit/>
          </a:bodyPr>
          <a:lstStyle/>
          <a:p>
            <a:r>
              <a:rPr lang="en-US" sz="2000" dirty="0">
                <a:solidFill>
                  <a:srgbClr val="001864"/>
                </a:solidFill>
                <a:latin typeface="+mn-lt"/>
                <a:cs typeface="+mn-cs"/>
              </a:rPr>
              <a:t>As shown in the above image, the boxes in different shapes and interconnected with arrows, are logically making a flow chart. A flow-chart represents the general steps in a process.</a:t>
            </a:r>
          </a:p>
        </p:txBody>
      </p:sp>
    </p:spTree>
    <p:extLst>
      <p:ext uri="{BB962C8B-B14F-4D97-AF65-F5344CB8AC3E}">
        <p14:creationId xmlns:p14="http://schemas.microsoft.com/office/powerpoint/2010/main" val="15704470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Benefits of Flowchart</a:t>
            </a:r>
          </a:p>
        </p:txBody>
      </p:sp>
      <p:sp>
        <p:nvSpPr>
          <p:cNvPr id="44036" name="Rectangle 4"/>
          <p:cNvSpPr>
            <a:spLocks noGrp="1" noChangeArrowheads="1"/>
          </p:cNvSpPr>
          <p:nvPr>
            <p:ph type="body" idx="4294967295"/>
          </p:nvPr>
        </p:nvSpPr>
        <p:spPr>
          <a:xfrm>
            <a:off x="809089" y="728722"/>
            <a:ext cx="8681140" cy="5760855"/>
          </a:xfrm>
        </p:spPr>
        <p:txBody>
          <a:bodyPr/>
          <a:lstStyle/>
          <a:p>
            <a:pPr marL="0" indent="0">
              <a:buNone/>
            </a:pPr>
            <a:r>
              <a:rPr lang="en-US" sz="1800" dirty="0"/>
              <a:t>Let us now discuss the benefits of a flowchart.</a:t>
            </a:r>
          </a:p>
          <a:p>
            <a:pPr>
              <a:buFont typeface="Wingdings" panose="05000000000000000000" pitchFamily="2" charset="2"/>
              <a:buChar char="§"/>
            </a:pPr>
            <a:r>
              <a:rPr lang="en-US" sz="1800" dirty="0"/>
              <a:t>Simplify the Logic</a:t>
            </a:r>
          </a:p>
          <a:p>
            <a:pPr>
              <a:buFont typeface="Wingdings" panose="05000000000000000000" pitchFamily="2" charset="2"/>
              <a:buChar char="§"/>
            </a:pPr>
            <a:r>
              <a:rPr lang="en-US" sz="1800" dirty="0"/>
              <a:t>As it provides the pictorial representation of the steps; therefore, it simplifies the logic and subsequent steps.</a:t>
            </a:r>
          </a:p>
          <a:p>
            <a:pPr>
              <a:buFont typeface="Wingdings" panose="05000000000000000000" pitchFamily="2" charset="2"/>
              <a:buChar char="§"/>
            </a:pPr>
            <a:r>
              <a:rPr lang="en-US" sz="1800" dirty="0"/>
              <a:t>Makes Communication Better</a:t>
            </a:r>
          </a:p>
          <a:p>
            <a:pPr>
              <a:buFont typeface="Wingdings" panose="05000000000000000000" pitchFamily="2" charset="2"/>
              <a:buChar char="§"/>
            </a:pPr>
            <a:r>
              <a:rPr lang="en-US" sz="1800" dirty="0"/>
              <a:t>Because of having easily understandable pictorial logic and steps, it is a better and simple way of representation.</a:t>
            </a:r>
          </a:p>
          <a:p>
            <a:pPr>
              <a:buFont typeface="Wingdings" panose="05000000000000000000" pitchFamily="2" charset="2"/>
              <a:buChar char="§"/>
            </a:pPr>
            <a:r>
              <a:rPr lang="en-US" sz="1800" dirty="0"/>
              <a:t>Effective Analysis</a:t>
            </a:r>
          </a:p>
          <a:p>
            <a:pPr>
              <a:buFont typeface="Wingdings" panose="05000000000000000000" pitchFamily="2" charset="2"/>
              <a:buChar char="§"/>
            </a:pPr>
            <a:r>
              <a:rPr lang="en-US" sz="1800" dirty="0"/>
              <a:t>Once the flow-chart is prepared, it becomes very simple to analyze the problem in an effective way.</a:t>
            </a:r>
          </a:p>
          <a:p>
            <a:pPr>
              <a:buFont typeface="Wingdings" panose="05000000000000000000" pitchFamily="2" charset="2"/>
              <a:buChar char="§"/>
            </a:pPr>
            <a:r>
              <a:rPr lang="en-US" sz="1800" dirty="0"/>
              <a:t>Useful in Coding</a:t>
            </a:r>
          </a:p>
          <a:p>
            <a:pPr>
              <a:buFont typeface="Wingdings" panose="05000000000000000000" pitchFamily="2" charset="2"/>
              <a:buChar char="§"/>
            </a:pPr>
            <a:r>
              <a:rPr lang="en-US" sz="1800" dirty="0"/>
              <a:t>The flow-chart also helps in coding process efficiently, as it gives directions on what to do, when to do, and where to do. It makes the work easier.</a:t>
            </a:r>
          </a:p>
          <a:p>
            <a:pPr>
              <a:buFont typeface="Wingdings" panose="05000000000000000000" pitchFamily="2" charset="2"/>
              <a:buChar char="§"/>
            </a:pPr>
            <a:r>
              <a:rPr lang="en-US" sz="1800" dirty="0"/>
              <a:t>Proper Testing</a:t>
            </a:r>
          </a:p>
          <a:p>
            <a:pPr>
              <a:buFont typeface="Wingdings" panose="05000000000000000000" pitchFamily="2" charset="2"/>
              <a:buChar char="§"/>
            </a:pPr>
            <a:r>
              <a:rPr lang="en-US" sz="1800" dirty="0"/>
              <a:t>Further, flowchart also helps in finding the error (if any) in program</a:t>
            </a:r>
          </a:p>
          <a:p>
            <a:pPr>
              <a:buFont typeface="Wingdings" panose="05000000000000000000" pitchFamily="2" charset="2"/>
              <a:buChar char="§"/>
            </a:pPr>
            <a:r>
              <a:rPr lang="en-US" sz="1800" dirty="0"/>
              <a:t>Applicable Documentation</a:t>
            </a:r>
          </a:p>
          <a:p>
            <a:pPr>
              <a:buFont typeface="Wingdings" panose="05000000000000000000" pitchFamily="2" charset="2"/>
              <a:buChar char="§"/>
            </a:pPr>
            <a:r>
              <a:rPr lang="en-US" sz="1800" dirty="0"/>
              <a:t>Last but not the least, a flowchart also helps in preparing the proper document (once the codes are written).</a:t>
            </a:r>
          </a:p>
          <a:p>
            <a:pPr marL="0" indent="0">
              <a:buNone/>
            </a:pPr>
            <a:endParaRPr lang="en-US" altLang="ro-RO" sz="1100" dirty="0">
              <a:latin typeface="Arial" panose="020B0604020202020204" pitchFamily="34" charset="0"/>
            </a:endParaRPr>
          </a:p>
        </p:txBody>
      </p:sp>
    </p:spTree>
    <p:extLst>
      <p:ext uri="{BB962C8B-B14F-4D97-AF65-F5344CB8AC3E}">
        <p14:creationId xmlns:p14="http://schemas.microsoft.com/office/powerpoint/2010/main" val="5651039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sz="3200" dirty="0">
                <a:latin typeface="Arial" panose="020B0604020202020204" pitchFamily="34" charset="0"/>
              </a:rPr>
              <a:t>Contents</a:t>
            </a:r>
          </a:p>
        </p:txBody>
      </p:sp>
      <p:sp>
        <p:nvSpPr>
          <p:cNvPr id="44036" name="Rectangle 4"/>
          <p:cNvSpPr>
            <a:spLocks noGrp="1" noChangeArrowheads="1"/>
          </p:cNvSpPr>
          <p:nvPr>
            <p:ph type="body" idx="4294967295"/>
          </p:nvPr>
        </p:nvSpPr>
        <p:spPr>
          <a:xfrm>
            <a:off x="809089" y="829764"/>
            <a:ext cx="7713474" cy="5189296"/>
          </a:xfrm>
        </p:spPr>
        <p:txBody>
          <a:bodyPr/>
          <a:lstStyle/>
          <a:p>
            <a:pPr marL="0" indent="0">
              <a:buNone/>
            </a:pPr>
            <a:endParaRPr lang="en-US" dirty="0"/>
          </a:p>
          <a:p>
            <a:r>
              <a:rPr lang="en-US" dirty="0"/>
              <a:t>What is an Algorithm?</a:t>
            </a:r>
          </a:p>
          <a:p>
            <a:endParaRPr lang="en-US" dirty="0"/>
          </a:p>
          <a:p>
            <a:r>
              <a:rPr lang="en-US" dirty="0"/>
              <a:t>What are the Characteristics of an Algorithm?</a:t>
            </a:r>
          </a:p>
          <a:p>
            <a:endParaRPr lang="en-US" dirty="0"/>
          </a:p>
          <a:p>
            <a:r>
              <a:rPr lang="en-US" dirty="0"/>
              <a:t>How to write an Algorithm?</a:t>
            </a:r>
          </a:p>
          <a:p>
            <a:pPr marL="0" indent="0">
              <a:buNone/>
            </a:pPr>
            <a:endParaRPr lang="en-US" dirty="0"/>
          </a:p>
          <a:p>
            <a:r>
              <a:rPr lang="en-US" dirty="0"/>
              <a:t>Time to Practice</a:t>
            </a:r>
          </a:p>
          <a:p>
            <a:endParaRPr lang="en-US" dirty="0"/>
          </a:p>
          <a:p>
            <a:endParaRPr lang="en-US" dirty="0"/>
          </a:p>
        </p:txBody>
      </p:sp>
    </p:spTree>
    <p:extLst>
      <p:ext uri="{BB962C8B-B14F-4D97-AF65-F5344CB8AC3E}">
        <p14:creationId xmlns:p14="http://schemas.microsoft.com/office/powerpoint/2010/main" val="256246268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Flow-Chart Symbols</a:t>
            </a:r>
          </a:p>
        </p:txBody>
      </p:sp>
      <p:sp>
        <p:nvSpPr>
          <p:cNvPr id="44036" name="Rectangle 4"/>
          <p:cNvSpPr>
            <a:spLocks noGrp="1" noChangeArrowheads="1"/>
          </p:cNvSpPr>
          <p:nvPr>
            <p:ph type="body" idx="4294967295"/>
          </p:nvPr>
        </p:nvSpPr>
        <p:spPr>
          <a:xfrm>
            <a:off x="177422" y="631067"/>
            <a:ext cx="9728578" cy="5933506"/>
          </a:xfrm>
        </p:spPr>
        <p:txBody>
          <a:bodyPr/>
          <a:lstStyle/>
          <a:p>
            <a:pPr marL="0" indent="0">
              <a:buNone/>
            </a:pPr>
            <a:r>
              <a:rPr lang="en-US" dirty="0"/>
              <a:t>          The following table illustrates the symbols along with their names (used in a        flow-chart) their names </a:t>
            </a:r>
            <a:endParaRPr lang="en-US" altLang="ro-RO" sz="1100" dirty="0">
              <a:latin typeface="Arial" panose="020B0604020202020204" pitchFamily="34" charset="0"/>
            </a:endParaRPr>
          </a:p>
        </p:txBody>
      </p:sp>
      <p:graphicFrame>
        <p:nvGraphicFramePr>
          <p:cNvPr id="4" name="Table 3">
            <a:extLst>
              <a:ext uri="{FF2B5EF4-FFF2-40B4-BE49-F238E27FC236}">
                <a16:creationId xmlns:a16="http://schemas.microsoft.com/office/drawing/2014/main" id="{A9D8E46F-08FB-49F2-AE25-0A37F4FBBD36}"/>
              </a:ext>
            </a:extLst>
          </p:cNvPr>
          <p:cNvGraphicFramePr>
            <a:graphicFrameLocks noGrp="1"/>
          </p:cNvGraphicFramePr>
          <p:nvPr/>
        </p:nvGraphicFramePr>
        <p:xfrm>
          <a:off x="266329" y="1899822"/>
          <a:ext cx="4686672" cy="4664751"/>
        </p:xfrm>
        <a:graphic>
          <a:graphicData uri="http://schemas.openxmlformats.org/drawingml/2006/table">
            <a:tbl>
              <a:tblPr/>
              <a:tblGrid>
                <a:gridCol w="985422">
                  <a:extLst>
                    <a:ext uri="{9D8B030D-6E8A-4147-A177-3AD203B41FA5}">
                      <a16:colId xmlns:a16="http://schemas.microsoft.com/office/drawing/2014/main" val="2587892509"/>
                    </a:ext>
                  </a:extLst>
                </a:gridCol>
                <a:gridCol w="1063058">
                  <a:extLst>
                    <a:ext uri="{9D8B030D-6E8A-4147-A177-3AD203B41FA5}">
                      <a16:colId xmlns:a16="http://schemas.microsoft.com/office/drawing/2014/main" val="3275239536"/>
                    </a:ext>
                  </a:extLst>
                </a:gridCol>
                <a:gridCol w="2638192">
                  <a:extLst>
                    <a:ext uri="{9D8B030D-6E8A-4147-A177-3AD203B41FA5}">
                      <a16:colId xmlns:a16="http://schemas.microsoft.com/office/drawing/2014/main" val="2451614246"/>
                    </a:ext>
                  </a:extLst>
                </a:gridCol>
              </a:tblGrid>
              <a:tr h="373180">
                <a:tc>
                  <a:txBody>
                    <a:bodyPr/>
                    <a:lstStyle/>
                    <a:p>
                      <a:pPr algn="ctr" fontAlgn="t"/>
                      <a:r>
                        <a:rPr lang="en-US" sz="1100">
                          <a:effectLst/>
                        </a:rPr>
                        <a:t>Symbol</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effectLst/>
                        </a:rPr>
                        <a:t>Symbol Name</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a:effectLst/>
                        </a:rPr>
                        <a:t>Purpose</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5152522"/>
                  </a:ext>
                </a:extLst>
              </a:tr>
              <a:tr h="678509">
                <a:tc>
                  <a:txBody>
                    <a:bodyPr/>
                    <a:lstStyle/>
                    <a:p>
                      <a:pPr fontAlgn="t"/>
                      <a:endParaRPr lang="en-US" sz="110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a:effectLst/>
                        </a:rPr>
                        <a:t>Start/Stop</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Used at the beginning and end of the algorithm to show start and end of the program.</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76958801"/>
                  </a:ext>
                </a:extLst>
              </a:tr>
              <a:tr h="525845">
                <a:tc>
                  <a:txBody>
                    <a:bodyPr/>
                    <a:lstStyle/>
                    <a:p>
                      <a:pPr fontAlgn="t"/>
                      <a:endParaRPr lang="en-US" sz="110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dirty="0">
                          <a:effectLst/>
                        </a:rPr>
                        <a:t>Process</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Indicates processes like mathematical operations.</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0316365"/>
                  </a:ext>
                </a:extLst>
              </a:tr>
              <a:tr h="525845">
                <a:tc>
                  <a:txBody>
                    <a:bodyPr/>
                    <a:lstStyle/>
                    <a:p>
                      <a:pPr fontAlgn="t"/>
                      <a:endParaRPr lang="en-US" sz="110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a:effectLst/>
                        </a:rPr>
                        <a:t>Input/ Output</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Used for denoting program inputs and outputs.</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8882309"/>
                  </a:ext>
                </a:extLst>
              </a:tr>
              <a:tr h="678509">
                <a:tc>
                  <a:txBody>
                    <a:bodyPr/>
                    <a:lstStyle/>
                    <a:p>
                      <a:pPr fontAlgn="t"/>
                      <a:endParaRPr lang="en-US" sz="110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a:effectLst/>
                        </a:rPr>
                        <a:t>Decision</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Stands for decision statements in a program, where answer is usually Yes or No.</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7792145"/>
                  </a:ext>
                </a:extLst>
              </a:tr>
              <a:tr h="525845">
                <a:tc>
                  <a:txBody>
                    <a:bodyPr/>
                    <a:lstStyle/>
                    <a:p>
                      <a:pPr fontAlgn="t"/>
                      <a:endParaRPr lang="en-US" sz="1100" dirty="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dirty="0">
                          <a:effectLst/>
                        </a:rPr>
                        <a:t>Arrow</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Shows relationships between different shapes.</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7796457"/>
                  </a:ext>
                </a:extLst>
              </a:tr>
              <a:tr h="678509">
                <a:tc>
                  <a:txBody>
                    <a:bodyPr/>
                    <a:lstStyle/>
                    <a:p>
                      <a:pPr fontAlgn="t"/>
                      <a:endParaRPr lang="en-US" sz="1100" dirty="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a:effectLst/>
                        </a:rPr>
                        <a:t>On-page Connector</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Connects two or more parts of a flowchart, which are on the same page.</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30125353"/>
                  </a:ext>
                </a:extLst>
              </a:tr>
              <a:tr h="678509">
                <a:tc>
                  <a:txBody>
                    <a:bodyPr/>
                    <a:lstStyle/>
                    <a:p>
                      <a:pPr fontAlgn="t"/>
                      <a:endParaRPr lang="en-US" sz="1100">
                        <a:effectLst/>
                      </a:endParaRP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US" sz="1100">
                          <a:effectLst/>
                        </a:rPr>
                        <a:t>Off-page Connector</a:t>
                      </a:r>
                    </a:p>
                  </a:txBody>
                  <a:tcPr marL="37961" marR="37961" marT="37961" marB="3796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Connects two parts of a flowchart which are spread over different pages.</a:t>
                      </a:r>
                    </a:p>
                  </a:txBody>
                  <a:tcPr marL="37961" marR="37961" marT="37961" marB="379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68608057"/>
                  </a:ext>
                </a:extLst>
              </a:tr>
            </a:tbl>
          </a:graphicData>
        </a:graphic>
      </p:graphicFrame>
      <p:pic>
        <p:nvPicPr>
          <p:cNvPr id="1025" name="Picture 1" descr="Start Stop">
            <a:extLst>
              <a:ext uri="{FF2B5EF4-FFF2-40B4-BE49-F238E27FC236}">
                <a16:creationId xmlns:a16="http://schemas.microsoft.com/office/drawing/2014/main" id="{37B59D16-A824-4F66-BB80-26E221FDE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02" y="2499268"/>
            <a:ext cx="818402" cy="3087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ocess">
            <a:extLst>
              <a:ext uri="{FF2B5EF4-FFF2-40B4-BE49-F238E27FC236}">
                <a16:creationId xmlns:a16="http://schemas.microsoft.com/office/drawing/2014/main" id="{2393DA19-139E-41C2-8675-CC106982D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03" y="3007669"/>
            <a:ext cx="851701" cy="3793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put/ Output">
            <a:extLst>
              <a:ext uri="{FF2B5EF4-FFF2-40B4-BE49-F238E27FC236}">
                <a16:creationId xmlns:a16="http://schemas.microsoft.com/office/drawing/2014/main" id="{1110B342-FCCB-43F9-950D-A4C4EEE195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050" y="3608580"/>
            <a:ext cx="851700" cy="291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cision">
            <a:extLst>
              <a:ext uri="{FF2B5EF4-FFF2-40B4-BE49-F238E27FC236}">
                <a16:creationId xmlns:a16="http://schemas.microsoft.com/office/drawing/2014/main" id="{B77EFC54-C2C4-4EAD-9D0C-EBD8EEC4BD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59" y="4071230"/>
            <a:ext cx="592263" cy="4879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rrow">
            <a:extLst>
              <a:ext uri="{FF2B5EF4-FFF2-40B4-BE49-F238E27FC236}">
                <a16:creationId xmlns:a16="http://schemas.microsoft.com/office/drawing/2014/main" id="{DDF3E8BC-4A70-4596-853D-C51B7A1E86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59" y="4789620"/>
            <a:ext cx="514272" cy="3584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page Connector">
            <a:extLst>
              <a:ext uri="{FF2B5EF4-FFF2-40B4-BE49-F238E27FC236}">
                <a16:creationId xmlns:a16="http://schemas.microsoft.com/office/drawing/2014/main" id="{4555A01B-F9E6-43B9-8AA2-BC77C67540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670" y="5388742"/>
            <a:ext cx="456614" cy="3474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Off-page Connector">
            <a:extLst>
              <a:ext uri="{FF2B5EF4-FFF2-40B4-BE49-F238E27FC236}">
                <a16:creationId xmlns:a16="http://schemas.microsoft.com/office/drawing/2014/main" id="{8BE0A9E0-6C8D-40AE-B825-BE96930BEA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670" y="5976786"/>
            <a:ext cx="452461" cy="2635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BDF39C-3E82-4961-A7D0-850FFB7224E8}"/>
              </a:ext>
            </a:extLst>
          </p:cNvPr>
          <p:cNvSpPr/>
          <p:nvPr/>
        </p:nvSpPr>
        <p:spPr>
          <a:xfrm>
            <a:off x="5344357" y="1858508"/>
            <a:ext cx="4124784" cy="4031873"/>
          </a:xfrm>
          <a:prstGeom prst="rect">
            <a:avLst/>
          </a:prstGeom>
        </p:spPr>
        <p:txBody>
          <a:bodyPr wrap="square">
            <a:spAutoFit/>
          </a:bodyPr>
          <a:lstStyle/>
          <a:p>
            <a:r>
              <a:rPr lang="en-US" dirty="0">
                <a:solidFill>
                  <a:srgbClr val="001864"/>
                </a:solidFill>
                <a:latin typeface="+mn-lt"/>
                <a:cs typeface="+mn-cs"/>
              </a:rPr>
              <a:t>Guidelines for Developing Flowcharts</a:t>
            </a:r>
          </a:p>
          <a:p>
            <a:endParaRPr lang="en-US" sz="1400" dirty="0">
              <a:solidFill>
                <a:srgbClr val="001864"/>
              </a:solidFill>
              <a:latin typeface="+mn-lt"/>
              <a:cs typeface="+mn-cs"/>
            </a:endParaRPr>
          </a:p>
          <a:p>
            <a:pPr algn="just"/>
            <a:r>
              <a:rPr lang="en-US" sz="1400" dirty="0">
                <a:solidFill>
                  <a:srgbClr val="001864"/>
                </a:solidFill>
                <a:latin typeface="+mn-lt"/>
                <a:cs typeface="+mn-cs"/>
              </a:rPr>
              <a:t>These are some points to keep in mind while developing a flowchart: </a:t>
            </a:r>
          </a:p>
          <a:p>
            <a:pPr algn="just"/>
            <a:endParaRPr lang="en-US" sz="1400" dirty="0">
              <a:solidFill>
                <a:srgbClr val="001864"/>
              </a:solidFill>
              <a:latin typeface="+mn-lt"/>
              <a:cs typeface="+mn-cs"/>
            </a:endParaRPr>
          </a:p>
          <a:p>
            <a:pPr algn="just">
              <a:buFont typeface="Arial" panose="020B0604020202020204" pitchFamily="34" charset="0"/>
              <a:buChar char="•"/>
            </a:pPr>
            <a:r>
              <a:rPr lang="en-US" sz="1400" dirty="0">
                <a:solidFill>
                  <a:srgbClr val="001864"/>
                </a:solidFill>
                <a:latin typeface="+mn-lt"/>
                <a:cs typeface="+mn-cs"/>
              </a:rPr>
              <a:t>Flowchart can have only one start and one stop symbol</a:t>
            </a:r>
          </a:p>
          <a:p>
            <a:pPr algn="just">
              <a:buFont typeface="Arial" panose="020B0604020202020204" pitchFamily="34" charset="0"/>
              <a:buChar char="•"/>
            </a:pPr>
            <a:endParaRPr lang="en-US" sz="1400" dirty="0">
              <a:solidFill>
                <a:srgbClr val="001864"/>
              </a:solidFill>
              <a:latin typeface="+mn-lt"/>
              <a:cs typeface="+mn-cs"/>
            </a:endParaRPr>
          </a:p>
          <a:p>
            <a:pPr algn="just">
              <a:buFont typeface="Arial" panose="020B0604020202020204" pitchFamily="34" charset="0"/>
              <a:buChar char="•"/>
            </a:pPr>
            <a:r>
              <a:rPr lang="en-US" sz="1400" dirty="0">
                <a:solidFill>
                  <a:srgbClr val="001864"/>
                </a:solidFill>
                <a:latin typeface="+mn-lt"/>
                <a:cs typeface="+mn-cs"/>
              </a:rPr>
              <a:t>On-page connectors are referenced using numbers</a:t>
            </a:r>
          </a:p>
          <a:p>
            <a:pPr algn="just">
              <a:buFont typeface="Arial" panose="020B0604020202020204" pitchFamily="34" charset="0"/>
              <a:buChar char="•"/>
            </a:pPr>
            <a:endParaRPr lang="en-US" sz="1400" dirty="0">
              <a:solidFill>
                <a:srgbClr val="001864"/>
              </a:solidFill>
              <a:latin typeface="+mn-lt"/>
              <a:cs typeface="+mn-cs"/>
            </a:endParaRPr>
          </a:p>
          <a:p>
            <a:pPr algn="just">
              <a:buFont typeface="Arial" panose="020B0604020202020204" pitchFamily="34" charset="0"/>
              <a:buChar char="•"/>
            </a:pPr>
            <a:r>
              <a:rPr lang="en-US" sz="1400" dirty="0">
                <a:solidFill>
                  <a:srgbClr val="001864"/>
                </a:solidFill>
                <a:latin typeface="+mn-lt"/>
                <a:cs typeface="+mn-cs"/>
              </a:rPr>
              <a:t>Off-page connectors are referenced using alphabets</a:t>
            </a:r>
          </a:p>
          <a:p>
            <a:pPr algn="just">
              <a:buFont typeface="Arial" panose="020B0604020202020204" pitchFamily="34" charset="0"/>
              <a:buChar char="•"/>
            </a:pPr>
            <a:endParaRPr lang="en-US" sz="1400" dirty="0">
              <a:solidFill>
                <a:srgbClr val="001864"/>
              </a:solidFill>
              <a:latin typeface="+mn-lt"/>
              <a:cs typeface="+mn-cs"/>
            </a:endParaRPr>
          </a:p>
          <a:p>
            <a:pPr algn="just">
              <a:buFont typeface="Arial" panose="020B0604020202020204" pitchFamily="34" charset="0"/>
              <a:buChar char="•"/>
            </a:pPr>
            <a:r>
              <a:rPr lang="en-US" sz="1400" dirty="0">
                <a:solidFill>
                  <a:srgbClr val="001864"/>
                </a:solidFill>
                <a:latin typeface="+mn-lt"/>
                <a:cs typeface="+mn-cs"/>
              </a:rPr>
              <a:t>General flow of processes is top to bottom or left to right</a:t>
            </a:r>
          </a:p>
          <a:p>
            <a:pPr algn="just"/>
            <a:endParaRPr lang="en-US" sz="1400" dirty="0">
              <a:solidFill>
                <a:srgbClr val="001864"/>
              </a:solidFill>
              <a:latin typeface="+mn-lt"/>
              <a:cs typeface="+mn-cs"/>
            </a:endParaRPr>
          </a:p>
          <a:p>
            <a:pPr algn="just">
              <a:buFont typeface="Arial" panose="020B0604020202020204" pitchFamily="34" charset="0"/>
              <a:buChar char="•"/>
            </a:pPr>
            <a:r>
              <a:rPr lang="en-US" sz="1400" dirty="0">
                <a:solidFill>
                  <a:srgbClr val="001864"/>
                </a:solidFill>
                <a:latin typeface="+mn-lt"/>
                <a:cs typeface="+mn-cs"/>
              </a:rPr>
              <a:t>Arrows should not cross each other</a:t>
            </a:r>
          </a:p>
        </p:txBody>
      </p:sp>
    </p:spTree>
    <p:extLst>
      <p:ext uri="{BB962C8B-B14F-4D97-AF65-F5344CB8AC3E}">
        <p14:creationId xmlns:p14="http://schemas.microsoft.com/office/powerpoint/2010/main" val="250839196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D765F179-55CA-44BF-91F1-EFBEF2A0CF35}"/>
              </a:ext>
            </a:extLst>
          </p:cNvPr>
          <p:cNvSpPr txBox="1">
            <a:spLocks noChangeArrowheads="1"/>
          </p:cNvSpPr>
          <p:nvPr/>
        </p:nvSpPr>
        <p:spPr bwMode="auto">
          <a:xfrm>
            <a:off x="791333" y="94538"/>
            <a:ext cx="8003655" cy="731838"/>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lvl1pPr algn="l" rtl="0" eaLnBrk="0" fontAlgn="base" hangingPunct="0">
              <a:spcBef>
                <a:spcPct val="0"/>
              </a:spcBef>
              <a:spcAft>
                <a:spcPct val="0"/>
              </a:spcAft>
              <a:defRPr sz="2400" b="1" i="0">
                <a:solidFill>
                  <a:srgbClr val="000090"/>
                </a:solidFill>
                <a:latin typeface="+mj-lt"/>
                <a:ea typeface="+mj-ea"/>
                <a:cs typeface="+mj-cs"/>
              </a:defRPr>
            </a:lvl1pPr>
            <a:lvl2pPr algn="l" rtl="0" eaLnBrk="0" fontAlgn="base" hangingPunct="0">
              <a:spcBef>
                <a:spcPct val="0"/>
              </a:spcBef>
              <a:spcAft>
                <a:spcPct val="0"/>
              </a:spcAft>
              <a:defRPr sz="2400">
                <a:solidFill>
                  <a:srgbClr val="4D4D4D"/>
                </a:solidFill>
                <a:latin typeface="Arial" charset="0"/>
              </a:defRPr>
            </a:lvl2pPr>
            <a:lvl3pPr algn="l" rtl="0" eaLnBrk="0" fontAlgn="base" hangingPunct="0">
              <a:spcBef>
                <a:spcPct val="0"/>
              </a:spcBef>
              <a:spcAft>
                <a:spcPct val="0"/>
              </a:spcAft>
              <a:defRPr sz="2400">
                <a:solidFill>
                  <a:srgbClr val="4D4D4D"/>
                </a:solidFill>
                <a:latin typeface="Arial" charset="0"/>
              </a:defRPr>
            </a:lvl3pPr>
            <a:lvl4pPr algn="l" rtl="0" eaLnBrk="0" fontAlgn="base" hangingPunct="0">
              <a:spcBef>
                <a:spcPct val="0"/>
              </a:spcBef>
              <a:spcAft>
                <a:spcPct val="0"/>
              </a:spcAft>
              <a:defRPr sz="2400">
                <a:solidFill>
                  <a:srgbClr val="4D4D4D"/>
                </a:solidFill>
                <a:latin typeface="Arial" charset="0"/>
              </a:defRPr>
            </a:lvl4pPr>
            <a:lvl5pPr algn="l" rtl="0" eaLnBrk="0" fontAlgn="base" hangingPunct="0">
              <a:spcBef>
                <a:spcPct val="0"/>
              </a:spcBef>
              <a:spcAft>
                <a:spcPct val="0"/>
              </a:spcAft>
              <a:defRPr sz="2400">
                <a:solidFill>
                  <a:srgbClr val="4D4D4D"/>
                </a:solidFill>
                <a:latin typeface="Arial"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r>
              <a:rPr lang="en-US" b="0" kern="0" dirty="0"/>
              <a:t>Flow-Chart Examples</a:t>
            </a:r>
          </a:p>
        </p:txBody>
      </p:sp>
      <p:sp>
        <p:nvSpPr>
          <p:cNvPr id="5" name="Rectangle 4">
            <a:extLst>
              <a:ext uri="{FF2B5EF4-FFF2-40B4-BE49-F238E27FC236}">
                <a16:creationId xmlns:a16="http://schemas.microsoft.com/office/drawing/2014/main" id="{6B60BD3C-F26B-43B0-B29C-C6FB9A917DC7}"/>
              </a:ext>
            </a:extLst>
          </p:cNvPr>
          <p:cNvSpPr/>
          <p:nvPr/>
        </p:nvSpPr>
        <p:spPr>
          <a:xfrm>
            <a:off x="791333" y="879703"/>
            <a:ext cx="8157358" cy="369332"/>
          </a:xfrm>
          <a:prstGeom prst="rect">
            <a:avLst/>
          </a:prstGeom>
        </p:spPr>
        <p:txBody>
          <a:bodyPr wrap="square">
            <a:spAutoFit/>
          </a:bodyPr>
          <a:lstStyle/>
          <a:p>
            <a:r>
              <a:rPr lang="en-US" dirty="0">
                <a:solidFill>
                  <a:srgbClr val="002060"/>
                </a:solidFill>
                <a:latin typeface="Verdana" panose="020B0604030504040204" pitchFamily="34" charset="0"/>
              </a:rPr>
              <a:t>Here is a flowchart to calculate the sum of two numbers: </a:t>
            </a:r>
            <a:endParaRPr lang="en-US" dirty="0">
              <a:solidFill>
                <a:srgbClr val="002060"/>
              </a:solidFill>
            </a:endParaRPr>
          </a:p>
        </p:txBody>
      </p:sp>
      <p:pic>
        <p:nvPicPr>
          <p:cNvPr id="1026" name="Picture 2" descr="Imagini pentru flow chart diagram sum 2 numbers">
            <a:extLst>
              <a:ext uri="{FF2B5EF4-FFF2-40B4-BE49-F238E27FC236}">
                <a16:creationId xmlns:a16="http://schemas.microsoft.com/office/drawing/2014/main" id="{849EF1F2-2575-4DEA-B8B0-7E4775E8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062" y="1482616"/>
            <a:ext cx="2362847" cy="459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11744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Pseudocode</a:t>
            </a:r>
          </a:p>
        </p:txBody>
      </p:sp>
      <p:sp>
        <p:nvSpPr>
          <p:cNvPr id="44036" name="Rectangle 4"/>
          <p:cNvSpPr>
            <a:spLocks noGrp="1" noChangeArrowheads="1"/>
          </p:cNvSpPr>
          <p:nvPr>
            <p:ph type="body" idx="4294967295"/>
          </p:nvPr>
        </p:nvSpPr>
        <p:spPr>
          <a:xfrm>
            <a:off x="809090" y="362803"/>
            <a:ext cx="8287822" cy="5933506"/>
          </a:xfrm>
        </p:spPr>
        <p:txBody>
          <a:bodyPr/>
          <a:lstStyle/>
          <a:p>
            <a:pPr marL="0" indent="0">
              <a:buNone/>
            </a:pPr>
            <a:endParaRPr lang="en-US" dirty="0"/>
          </a:p>
          <a:p>
            <a:pPr marL="0" indent="0">
              <a:buNone/>
            </a:pPr>
            <a:r>
              <a:rPr lang="en-US" dirty="0"/>
              <a:t>Pseudocode is an informal way of programming description that does not require any strict programming language syntax. It is used for creating an outline or a rough draft of a program. Pseudocode summarizes a program’s flow, but excludes underlying details.  </a:t>
            </a:r>
          </a:p>
        </p:txBody>
      </p:sp>
      <p:pic>
        <p:nvPicPr>
          <p:cNvPr id="1026" name="Picture 2" descr="pseudocode Logo">
            <a:extLst>
              <a:ext uri="{FF2B5EF4-FFF2-40B4-BE49-F238E27FC236}">
                <a16:creationId xmlns:a16="http://schemas.microsoft.com/office/drawing/2014/main" id="{146E57BF-767F-42D6-B629-318A3FADF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35081" r="44" b="33851"/>
          <a:stretch/>
        </p:blipFill>
        <p:spPr bwMode="auto">
          <a:xfrm>
            <a:off x="1523153" y="2905218"/>
            <a:ext cx="6859694" cy="2130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9718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Difference between Algorithm and Pseudocode</a:t>
            </a:r>
          </a:p>
        </p:txBody>
      </p:sp>
      <p:sp>
        <p:nvSpPr>
          <p:cNvPr id="44036" name="Rectangle 4"/>
          <p:cNvSpPr>
            <a:spLocks noGrp="1" noChangeArrowheads="1"/>
          </p:cNvSpPr>
          <p:nvPr>
            <p:ph type="body" idx="4294967295"/>
          </p:nvPr>
        </p:nvSpPr>
        <p:spPr>
          <a:xfrm>
            <a:off x="809090" y="462246"/>
            <a:ext cx="8405932" cy="6000697"/>
          </a:xfrm>
        </p:spPr>
        <p:txBody>
          <a:bodyPr/>
          <a:lstStyle/>
          <a:p>
            <a:pPr marL="0" indent="0">
              <a:buNone/>
            </a:pPr>
            <a:endParaRPr lang="en-US" dirty="0"/>
          </a:p>
          <a:p>
            <a:pPr marL="0" indent="0">
              <a:buNone/>
            </a:pPr>
            <a:r>
              <a:rPr lang="en-US" dirty="0"/>
              <a:t>An algorithm is a formal definition with some specific characteristics that describes a process, which could be executed by a computer machine to perform a specific task. Generally, the word "algorithm" can be used to describe any high level task in computer science.</a:t>
            </a:r>
          </a:p>
          <a:p>
            <a:pPr marL="0" indent="0">
              <a:buNone/>
            </a:pPr>
            <a:endParaRPr lang="en-US" dirty="0"/>
          </a:p>
          <a:p>
            <a:pPr marL="0" indent="0">
              <a:buNone/>
            </a:pPr>
            <a:r>
              <a:rPr lang="en-US" dirty="0"/>
              <a:t>On the other hand, pseudocode is an informal and (often rudimentary) human readable description of an algorithm leaving many granular details of it. Writing a pseudocode has no restriction of styles and its only objective is to describe the high level steps of algorithm in a much realistic manner in natural language.</a:t>
            </a:r>
          </a:p>
        </p:txBody>
      </p:sp>
    </p:spTree>
    <p:extLst>
      <p:ext uri="{BB962C8B-B14F-4D97-AF65-F5344CB8AC3E}">
        <p14:creationId xmlns:p14="http://schemas.microsoft.com/office/powerpoint/2010/main" val="16632717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Difference between Algorithm and Pseudocode: Example</a:t>
            </a:r>
          </a:p>
        </p:txBody>
      </p:sp>
      <p:sp>
        <p:nvSpPr>
          <p:cNvPr id="44036" name="Rectangle 4"/>
          <p:cNvSpPr>
            <a:spLocks noGrp="1" noChangeArrowheads="1"/>
          </p:cNvSpPr>
          <p:nvPr>
            <p:ph type="body" idx="4294967295"/>
          </p:nvPr>
        </p:nvSpPr>
        <p:spPr>
          <a:xfrm>
            <a:off x="809089" y="622653"/>
            <a:ext cx="9096911" cy="5933506"/>
          </a:xfrm>
        </p:spPr>
        <p:txBody>
          <a:bodyPr/>
          <a:lstStyle/>
          <a:p>
            <a:pPr marL="0" indent="0">
              <a:buNone/>
            </a:pPr>
            <a:r>
              <a:rPr lang="en-US" b="1" dirty="0"/>
              <a:t>Problem</a:t>
            </a:r>
            <a:r>
              <a:rPr lang="en-US" dirty="0"/>
              <a:t> − Design an algorithm and a pseudocode to add two numbers and display the result.</a:t>
            </a:r>
          </a:p>
          <a:p>
            <a:pPr marL="0" indent="0">
              <a:buNone/>
            </a:pPr>
            <a:endParaRPr lang="en-US" dirty="0"/>
          </a:p>
          <a:p>
            <a:pPr marL="0" indent="0">
              <a:buNone/>
            </a:pPr>
            <a:r>
              <a:rPr lang="en-US" b="1" dirty="0"/>
              <a:t>Algorithm: </a:t>
            </a:r>
          </a:p>
          <a:p>
            <a:pPr marL="0" indent="0">
              <a:buNone/>
            </a:pPr>
            <a:r>
              <a:rPr lang="en-US" dirty="0"/>
              <a:t>Step 1 − START</a:t>
            </a:r>
          </a:p>
          <a:p>
            <a:pPr marL="0" indent="0">
              <a:buNone/>
            </a:pPr>
            <a:r>
              <a:rPr lang="en-US" dirty="0"/>
              <a:t>Step 2 − declare three integers a, b &amp; c</a:t>
            </a:r>
          </a:p>
          <a:p>
            <a:pPr marL="0" indent="0">
              <a:buNone/>
            </a:pPr>
            <a:r>
              <a:rPr lang="en-US" dirty="0"/>
              <a:t>Step 3 − define values of a &amp; b</a:t>
            </a:r>
          </a:p>
          <a:p>
            <a:pPr marL="0" indent="0">
              <a:buNone/>
            </a:pPr>
            <a:r>
              <a:rPr lang="en-US" dirty="0"/>
              <a:t>Step 4 − add values of a &amp; b</a:t>
            </a:r>
          </a:p>
          <a:p>
            <a:pPr marL="0" indent="0">
              <a:buNone/>
            </a:pPr>
            <a:r>
              <a:rPr lang="en-US" dirty="0"/>
              <a:t>Step 5 − store output of step 4 to c</a:t>
            </a:r>
          </a:p>
          <a:p>
            <a:pPr marL="0" indent="0">
              <a:buNone/>
            </a:pPr>
            <a:r>
              <a:rPr lang="en-US" dirty="0"/>
              <a:t>Step 6 − Display c</a:t>
            </a:r>
          </a:p>
          <a:p>
            <a:pPr marL="0" indent="0">
              <a:buNone/>
            </a:pPr>
            <a:r>
              <a:rPr lang="en-US" dirty="0"/>
              <a:t>Step 7 − STOP</a:t>
            </a:r>
          </a:p>
          <a:p>
            <a:pPr marL="0" indent="0">
              <a:buNone/>
            </a:pPr>
            <a:endParaRPr lang="en-US" dirty="0"/>
          </a:p>
          <a:p>
            <a:pPr marL="0" indent="0">
              <a:buNone/>
            </a:pPr>
            <a:r>
              <a:rPr lang="en-US" b="1" dirty="0"/>
              <a:t>Pseudocode: </a:t>
            </a:r>
          </a:p>
          <a:p>
            <a:pPr marL="0" indent="0">
              <a:buNone/>
            </a:pPr>
            <a:r>
              <a:rPr lang="en-US" dirty="0"/>
              <a:t>Data: a, b, c type number </a:t>
            </a:r>
          </a:p>
          <a:p>
            <a:pPr marL="0" indent="0">
              <a:buNone/>
            </a:pPr>
            <a:r>
              <a:rPr lang="en-US" dirty="0"/>
              <a:t>C = a + b</a:t>
            </a:r>
          </a:p>
          <a:p>
            <a:pPr marL="0" indent="0">
              <a:buNone/>
            </a:pPr>
            <a:r>
              <a:rPr lang="en-US" dirty="0"/>
              <a:t>Display C. </a:t>
            </a:r>
          </a:p>
          <a:p>
            <a:pPr marL="0" indent="0">
              <a:buNone/>
            </a:pPr>
            <a:endParaRPr lang="en-US" dirty="0"/>
          </a:p>
        </p:txBody>
      </p:sp>
    </p:spTree>
    <p:extLst>
      <p:ext uri="{BB962C8B-B14F-4D97-AF65-F5344CB8AC3E}">
        <p14:creationId xmlns:p14="http://schemas.microsoft.com/office/powerpoint/2010/main" val="355877846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278388"/>
            <a:ext cx="4149102" cy="1018404"/>
          </a:xfrm>
          <a:ln>
            <a:miter lim="800000"/>
            <a:headEnd/>
            <a:tailEnd/>
          </a:ln>
        </p:spPr>
        <p:txBody>
          <a:bodyPr/>
          <a:lstStyle/>
          <a:p>
            <a:pPr eaLnBrk="1" fontAlgn="auto" hangingPunct="1">
              <a:spcAft>
                <a:spcPts val="0"/>
              </a:spcAft>
              <a:defRPr/>
            </a:pPr>
            <a:r>
              <a:rPr lang="en-US" sz="3000" dirty="0"/>
              <a:t>Time to Practice</a:t>
            </a:r>
          </a:p>
        </p:txBody>
      </p:sp>
    </p:spTree>
    <p:extLst>
      <p:ext uri="{BB962C8B-B14F-4D97-AF65-F5344CB8AC3E}">
        <p14:creationId xmlns:p14="http://schemas.microsoft.com/office/powerpoint/2010/main" val="417117151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dirty="0"/>
              <a:t>Time to Practice: Homework</a:t>
            </a:r>
          </a:p>
        </p:txBody>
      </p:sp>
      <p:sp>
        <p:nvSpPr>
          <p:cNvPr id="44036" name="Rectangle 4"/>
          <p:cNvSpPr>
            <a:spLocks noGrp="1" noChangeArrowheads="1"/>
          </p:cNvSpPr>
          <p:nvPr>
            <p:ph type="body" idx="4294967295"/>
          </p:nvPr>
        </p:nvSpPr>
        <p:spPr>
          <a:xfrm>
            <a:off x="809089" y="622653"/>
            <a:ext cx="9096911" cy="5933506"/>
          </a:xfrm>
        </p:spPr>
        <p:txBody>
          <a:bodyPr/>
          <a:lstStyle/>
          <a:p>
            <a:pPr marL="0" indent="0">
              <a:buNone/>
            </a:pPr>
            <a:r>
              <a:rPr lang="en-US" b="1" dirty="0"/>
              <a:t>Problem</a:t>
            </a:r>
            <a:r>
              <a:rPr lang="en-US" dirty="0"/>
              <a:t> − Design an algorithm and a pseudocode to calculate the average  sum of N numbers.</a:t>
            </a:r>
          </a:p>
          <a:p>
            <a:pPr marL="0" indent="0">
              <a:buNone/>
            </a:pPr>
            <a:endParaRPr lang="en-US" dirty="0"/>
          </a:p>
          <a:p>
            <a:pPr marL="0" indent="0">
              <a:buNone/>
            </a:pPr>
            <a:r>
              <a:rPr lang="en-US" b="1" dirty="0"/>
              <a:t>Algorithm: </a:t>
            </a:r>
          </a:p>
          <a:p>
            <a:pPr marL="0" indent="0">
              <a:buNone/>
            </a:pPr>
            <a:endParaRPr lang="en-US" dirty="0"/>
          </a:p>
          <a:p>
            <a:pPr marL="0" indent="0">
              <a:buNone/>
            </a:pPr>
            <a:r>
              <a:rPr lang="en-US" b="1" dirty="0"/>
              <a:t>Pseudocode: </a:t>
            </a:r>
          </a:p>
          <a:p>
            <a:pPr marL="0" indent="0">
              <a:buNone/>
            </a:pPr>
            <a:endParaRPr lang="en-US" dirty="0"/>
          </a:p>
        </p:txBody>
      </p:sp>
    </p:spTree>
    <p:extLst>
      <p:ext uri="{BB962C8B-B14F-4D97-AF65-F5344CB8AC3E}">
        <p14:creationId xmlns:p14="http://schemas.microsoft.com/office/powerpoint/2010/main" val="247377683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Additional Materials </a:t>
            </a:r>
          </a:p>
        </p:txBody>
      </p:sp>
      <p:sp>
        <p:nvSpPr>
          <p:cNvPr id="44036" name="Rectangle 4"/>
          <p:cNvSpPr>
            <a:spLocks noGrp="1" noChangeArrowheads="1"/>
          </p:cNvSpPr>
          <p:nvPr>
            <p:ph type="body" idx="4294967295"/>
          </p:nvPr>
        </p:nvSpPr>
        <p:spPr>
          <a:xfrm>
            <a:off x="809089" y="622653"/>
            <a:ext cx="9096911" cy="5933506"/>
          </a:xfrm>
        </p:spPr>
        <p:txBody>
          <a:bodyPr/>
          <a:lstStyle/>
          <a:p>
            <a:pPr marL="0" indent="0">
              <a:buNone/>
            </a:pPr>
            <a:endParaRPr lang="en-US" dirty="0"/>
          </a:p>
          <a:p>
            <a:pPr marL="0" indent="0">
              <a:buNone/>
            </a:pPr>
            <a:r>
              <a:rPr lang="en-US" dirty="0"/>
              <a:t>Algorithms: </a:t>
            </a:r>
          </a:p>
          <a:p>
            <a:pPr marL="0" indent="0">
              <a:buNone/>
            </a:pPr>
            <a:r>
              <a:rPr lang="en-US" dirty="0">
                <a:hlinkClick r:id="rId3"/>
              </a:rPr>
              <a:t>https://www.youtube.com/watch?v=6hfOvs8pY1k</a:t>
            </a:r>
            <a:r>
              <a:rPr lang="en-US" dirty="0"/>
              <a:t> </a:t>
            </a:r>
          </a:p>
          <a:p>
            <a:pPr marL="0" indent="0">
              <a:buNone/>
            </a:pPr>
            <a:endParaRPr lang="en-US" dirty="0"/>
          </a:p>
          <a:p>
            <a:pPr marL="0" indent="0">
              <a:buNone/>
            </a:pPr>
            <a:r>
              <a:rPr lang="en-US" dirty="0"/>
              <a:t>Algorithms: Sorting</a:t>
            </a:r>
          </a:p>
          <a:p>
            <a:pPr marL="0" indent="0">
              <a:buNone/>
            </a:pPr>
            <a:r>
              <a:rPr lang="en-US" dirty="0">
                <a:hlinkClick r:id="rId4"/>
              </a:rPr>
              <a:t>https://www.youtube.com/watch?v=rL8X2mlNHPM&amp;t=279s</a:t>
            </a:r>
            <a:endParaRPr lang="en-US" dirty="0"/>
          </a:p>
        </p:txBody>
      </p:sp>
    </p:spTree>
    <p:extLst>
      <p:ext uri="{BB962C8B-B14F-4D97-AF65-F5344CB8AC3E}">
        <p14:creationId xmlns:p14="http://schemas.microsoft.com/office/powerpoint/2010/main" val="395725932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3898" y="3313899"/>
            <a:ext cx="4309640" cy="1240346"/>
          </a:xfrm>
          <a:ln>
            <a:miter lim="800000"/>
            <a:headEnd/>
            <a:tailEnd/>
          </a:ln>
        </p:spPr>
        <p:txBody>
          <a:bodyPr/>
          <a:lstStyle/>
          <a:p>
            <a:pPr eaLnBrk="1" fontAlgn="auto" hangingPunct="1">
              <a:spcAft>
                <a:spcPts val="0"/>
              </a:spcAft>
              <a:defRPr/>
            </a:pPr>
            <a:r>
              <a:rPr lang="en-US" sz="3000" dirty="0"/>
              <a:t>What is an Algorithm?</a:t>
            </a:r>
          </a:p>
        </p:txBody>
      </p:sp>
    </p:spTree>
    <p:extLst>
      <p:ext uri="{BB962C8B-B14F-4D97-AF65-F5344CB8AC3E}">
        <p14:creationId xmlns:p14="http://schemas.microsoft.com/office/powerpoint/2010/main" val="169151334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What is an Algorithm?</a:t>
            </a:r>
          </a:p>
        </p:txBody>
      </p:sp>
      <p:sp>
        <p:nvSpPr>
          <p:cNvPr id="44036" name="Rectangle 4"/>
          <p:cNvSpPr>
            <a:spLocks noGrp="1" noChangeArrowheads="1"/>
          </p:cNvSpPr>
          <p:nvPr>
            <p:ph type="body" idx="4294967295"/>
          </p:nvPr>
        </p:nvSpPr>
        <p:spPr>
          <a:xfrm>
            <a:off x="809090" y="362803"/>
            <a:ext cx="8530220" cy="5958098"/>
          </a:xfrm>
        </p:spPr>
        <p:txBody>
          <a:bodyPr/>
          <a:lstStyle/>
          <a:p>
            <a:pPr marL="0" indent="0">
              <a:buNone/>
            </a:pPr>
            <a:endParaRPr lang="en-US" dirty="0"/>
          </a:p>
          <a:p>
            <a:pPr marL="0" indent="0">
              <a:buNone/>
            </a:pPr>
            <a:r>
              <a:rPr lang="en-US" dirty="0"/>
              <a:t>Algorithm is a step-by-step procedure, which defines a set of instructions to be executed in a certain order to resolve a problem. Algorithms are generally </a:t>
            </a:r>
            <a:r>
              <a:rPr lang="en-US" b="1" dirty="0"/>
              <a:t>independent from any programming languages, </a:t>
            </a:r>
            <a:r>
              <a:rPr lang="en-US" dirty="0"/>
              <a:t>so an algorithm can be implemented in more than one programming language.</a:t>
            </a:r>
            <a:endParaRPr lang="en-US" altLang="ro-RO" sz="1100" dirty="0">
              <a:latin typeface="Arial" panose="020B0604020202020204" pitchFamily="34" charset="0"/>
            </a:endParaRPr>
          </a:p>
        </p:txBody>
      </p:sp>
      <p:pic>
        <p:nvPicPr>
          <p:cNvPr id="1028" name="Picture 4" descr="Defining the Problem">
            <a:extLst>
              <a:ext uri="{FF2B5EF4-FFF2-40B4-BE49-F238E27FC236}">
                <a16:creationId xmlns:a16="http://schemas.microsoft.com/office/drawing/2014/main" id="{5F539E1E-150B-4770-BB83-FC2C210B7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150" y="2502888"/>
            <a:ext cx="46101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9679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b="0" dirty="0"/>
              <a:t>Simple Algorithm Example</a:t>
            </a:r>
          </a:p>
        </p:txBody>
      </p:sp>
      <p:sp>
        <p:nvSpPr>
          <p:cNvPr id="44036" name="Rectangle 4"/>
          <p:cNvSpPr>
            <a:spLocks noGrp="1" noChangeArrowheads="1"/>
          </p:cNvSpPr>
          <p:nvPr>
            <p:ph type="body" idx="4294967295"/>
          </p:nvPr>
        </p:nvSpPr>
        <p:spPr>
          <a:xfrm>
            <a:off x="809088" y="631067"/>
            <a:ext cx="9096911" cy="5316972"/>
          </a:xfrm>
        </p:spPr>
        <p:txBody>
          <a:bodyPr/>
          <a:lstStyle/>
          <a:p>
            <a:pPr marL="0" indent="0">
              <a:buNone/>
            </a:pPr>
            <a:r>
              <a:rPr lang="en-US" altLang="ro-RO" b="1" dirty="0">
                <a:latin typeface="Arial" panose="020B0604020202020204" pitchFamily="34" charset="0"/>
              </a:rPr>
              <a:t>Problem: I’m working on my laptop in the office and I want to make a coffee. </a:t>
            </a:r>
          </a:p>
          <a:p>
            <a:pPr marL="0" indent="0">
              <a:buNone/>
            </a:pPr>
            <a:endParaRPr lang="en-US" altLang="ro-RO" b="1" dirty="0">
              <a:latin typeface="Arial" panose="020B0604020202020204" pitchFamily="34" charset="0"/>
            </a:endParaRPr>
          </a:p>
          <a:p>
            <a:pPr marL="0" indent="0">
              <a:buNone/>
            </a:pPr>
            <a:r>
              <a:rPr lang="en-US" altLang="ro-RO" b="1" dirty="0">
                <a:latin typeface="Arial" panose="020B0604020202020204" pitchFamily="34" charset="0"/>
              </a:rPr>
              <a:t>Algorithm: </a:t>
            </a:r>
          </a:p>
          <a:p>
            <a:pPr marL="0" indent="0">
              <a:buNone/>
            </a:pPr>
            <a:endParaRPr lang="en-US" altLang="ro-RO" sz="1100" b="1" dirty="0">
              <a:latin typeface="Arial" panose="020B0604020202020204" pitchFamily="34" charset="0"/>
            </a:endParaRPr>
          </a:p>
          <a:p>
            <a:pPr marL="0" indent="0">
              <a:buNone/>
            </a:pPr>
            <a:r>
              <a:rPr lang="en-US" altLang="ro-RO" sz="2400" dirty="0">
                <a:latin typeface="Arial" panose="020B0604020202020204" pitchFamily="34" charset="0"/>
              </a:rPr>
              <a:t>Step 1: Stand up from your chair.</a:t>
            </a:r>
          </a:p>
          <a:p>
            <a:pPr marL="0" indent="0">
              <a:buNone/>
            </a:pPr>
            <a:r>
              <a:rPr lang="en-US" altLang="ro-RO" sz="2400" dirty="0">
                <a:latin typeface="Arial" panose="020B0604020202020204" pitchFamily="34" charset="0"/>
              </a:rPr>
              <a:t>Step 2: Take my mug.</a:t>
            </a:r>
          </a:p>
          <a:p>
            <a:pPr marL="0" indent="0">
              <a:buNone/>
            </a:pPr>
            <a:r>
              <a:rPr lang="en-US" altLang="ro-RO" sz="2400" dirty="0">
                <a:latin typeface="Arial" panose="020B0604020202020204" pitchFamily="34" charset="0"/>
              </a:rPr>
              <a:t>Step 3: Go to coffee machine</a:t>
            </a:r>
          </a:p>
          <a:p>
            <a:pPr marL="0" indent="0">
              <a:buNone/>
            </a:pPr>
            <a:r>
              <a:rPr lang="en-US" altLang="ro-RO" sz="2400" dirty="0">
                <a:latin typeface="Arial" panose="020B0604020202020204" pitchFamily="34" charset="0"/>
              </a:rPr>
              <a:t>Step 4: Put the mug; </a:t>
            </a:r>
          </a:p>
          <a:p>
            <a:pPr marL="0" indent="0">
              <a:buNone/>
            </a:pPr>
            <a:r>
              <a:rPr lang="en-US" altLang="ro-RO" sz="2400" dirty="0">
                <a:latin typeface="Arial" panose="020B0604020202020204" pitchFamily="34" charset="0"/>
              </a:rPr>
              <a:t>Step 5: Press on the button on desired type of coffee</a:t>
            </a:r>
          </a:p>
          <a:p>
            <a:pPr marL="0" indent="0">
              <a:buNone/>
            </a:pPr>
            <a:r>
              <a:rPr lang="en-US" altLang="ro-RO" sz="2400" dirty="0">
                <a:latin typeface="Arial" panose="020B0604020202020204" pitchFamily="34" charset="0"/>
              </a:rPr>
              <a:t>Step 6 : Take my coffee</a:t>
            </a:r>
          </a:p>
          <a:p>
            <a:pPr marL="0" indent="0">
              <a:buNone/>
            </a:pPr>
            <a:r>
              <a:rPr lang="en-US" altLang="ro-RO" sz="2400" dirty="0">
                <a:latin typeface="Arial" panose="020B0604020202020204" pitchFamily="34" charset="0"/>
              </a:rPr>
              <a:t>Step 7: Go back to my place</a:t>
            </a:r>
          </a:p>
          <a:p>
            <a:pPr marL="0" indent="0">
              <a:buNone/>
            </a:pPr>
            <a:r>
              <a:rPr lang="en-US" altLang="ro-RO" sz="2400" dirty="0">
                <a:latin typeface="Arial" panose="020B0604020202020204" pitchFamily="34" charset="0"/>
              </a:rPr>
              <a:t>Step 8: Drink coffee  </a:t>
            </a:r>
          </a:p>
        </p:txBody>
      </p:sp>
    </p:spTree>
    <p:extLst>
      <p:ext uri="{BB962C8B-B14F-4D97-AF65-F5344CB8AC3E}">
        <p14:creationId xmlns:p14="http://schemas.microsoft.com/office/powerpoint/2010/main" val="101801249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pPr marL="0" indent="0">
              <a:buNone/>
            </a:pPr>
            <a:r>
              <a:rPr lang="en-US" altLang="ro-RO" b="0" dirty="0"/>
              <a:t>Famous Algorithm Example</a:t>
            </a:r>
          </a:p>
        </p:txBody>
      </p:sp>
      <p:sp>
        <p:nvSpPr>
          <p:cNvPr id="44036" name="Rectangle 4"/>
          <p:cNvSpPr>
            <a:spLocks noGrp="1" noChangeArrowheads="1"/>
          </p:cNvSpPr>
          <p:nvPr>
            <p:ph type="body" idx="4294967295"/>
          </p:nvPr>
        </p:nvSpPr>
        <p:spPr>
          <a:xfrm>
            <a:off x="809088" y="631067"/>
            <a:ext cx="9096911" cy="5316972"/>
          </a:xfrm>
        </p:spPr>
        <p:txBody>
          <a:bodyPr/>
          <a:lstStyle/>
          <a:p>
            <a:pPr marL="0" indent="0">
              <a:buNone/>
            </a:pPr>
            <a:r>
              <a:rPr lang="en-US" altLang="ro-RO" b="1" dirty="0">
                <a:latin typeface="Arial" panose="020B0604020202020204" pitchFamily="34" charset="0"/>
              </a:rPr>
              <a:t>How does Google Maps calculate how to get from our office to UPB ? </a:t>
            </a:r>
          </a:p>
          <a:p>
            <a:pPr marL="0" indent="0">
              <a:buNone/>
            </a:pPr>
            <a:r>
              <a:rPr lang="en-US" altLang="ro-RO" b="1" dirty="0">
                <a:latin typeface="Arial" panose="020B0604020202020204" pitchFamily="34" charset="0"/>
              </a:rPr>
              <a:t> </a:t>
            </a:r>
            <a:endParaRPr lang="en-US" altLang="ro-RO" sz="2400" dirty="0">
              <a:latin typeface="Arial" panose="020B0604020202020204" pitchFamily="34" charset="0"/>
            </a:endParaRPr>
          </a:p>
        </p:txBody>
      </p:sp>
      <p:pic>
        <p:nvPicPr>
          <p:cNvPr id="2" name="Picture 1">
            <a:extLst>
              <a:ext uri="{FF2B5EF4-FFF2-40B4-BE49-F238E27FC236}">
                <a16:creationId xmlns:a16="http://schemas.microsoft.com/office/drawing/2014/main" id="{FE32A9F7-3C6D-476D-A487-79CFD44FB8DA}"/>
              </a:ext>
            </a:extLst>
          </p:cNvPr>
          <p:cNvPicPr>
            <a:picLocks noChangeAspect="1"/>
          </p:cNvPicPr>
          <p:nvPr/>
        </p:nvPicPr>
        <p:blipFill>
          <a:blip r:embed="rId3"/>
          <a:stretch>
            <a:fillRect/>
          </a:stretch>
        </p:blipFill>
        <p:spPr>
          <a:xfrm>
            <a:off x="1169070" y="1046908"/>
            <a:ext cx="7078285" cy="4582945"/>
          </a:xfrm>
          <a:prstGeom prst="rect">
            <a:avLst/>
          </a:prstGeom>
        </p:spPr>
      </p:pic>
      <p:sp>
        <p:nvSpPr>
          <p:cNvPr id="3" name="Rectangle 2">
            <a:extLst>
              <a:ext uri="{FF2B5EF4-FFF2-40B4-BE49-F238E27FC236}">
                <a16:creationId xmlns:a16="http://schemas.microsoft.com/office/drawing/2014/main" id="{08C5795A-9B42-4079-975E-183504C00CAE}"/>
              </a:ext>
            </a:extLst>
          </p:cNvPr>
          <p:cNvSpPr/>
          <p:nvPr/>
        </p:nvSpPr>
        <p:spPr>
          <a:xfrm>
            <a:off x="878520" y="5857601"/>
            <a:ext cx="4953000" cy="400110"/>
          </a:xfrm>
          <a:prstGeom prst="rect">
            <a:avLst/>
          </a:prstGeom>
        </p:spPr>
        <p:txBody>
          <a:bodyPr>
            <a:spAutoFit/>
          </a:bodyPr>
          <a:lstStyle/>
          <a:p>
            <a:pPr marL="0" indent="0">
              <a:buNone/>
            </a:pPr>
            <a:r>
              <a:rPr lang="en-US" altLang="ro-RO" sz="2000" b="1" dirty="0">
                <a:solidFill>
                  <a:srgbClr val="001864"/>
                </a:solidFill>
                <a:latin typeface="Arial" panose="020B0604020202020204" pitchFamily="34" charset="0"/>
                <a:cs typeface="+mn-cs"/>
              </a:rPr>
              <a:t>They use route calculation algorithm </a:t>
            </a:r>
          </a:p>
        </p:txBody>
      </p:sp>
    </p:spTree>
    <p:extLst>
      <p:ext uri="{BB962C8B-B14F-4D97-AF65-F5344CB8AC3E}">
        <p14:creationId xmlns:p14="http://schemas.microsoft.com/office/powerpoint/2010/main" val="265111862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956" y="3189612"/>
            <a:ext cx="5499248" cy="1240346"/>
          </a:xfrm>
          <a:ln>
            <a:miter lim="800000"/>
            <a:headEnd/>
            <a:tailEnd/>
          </a:ln>
        </p:spPr>
        <p:txBody>
          <a:bodyPr/>
          <a:lstStyle/>
          <a:p>
            <a:pPr eaLnBrk="1" fontAlgn="auto" hangingPunct="1">
              <a:spcAft>
                <a:spcPts val="0"/>
              </a:spcAft>
              <a:defRPr/>
            </a:pPr>
            <a:r>
              <a:rPr lang="en-US" sz="3000" dirty="0"/>
              <a:t>What are the Characteristics of an Algorithm?</a:t>
            </a:r>
          </a:p>
        </p:txBody>
      </p:sp>
    </p:spTree>
    <p:extLst>
      <p:ext uri="{BB962C8B-B14F-4D97-AF65-F5344CB8AC3E}">
        <p14:creationId xmlns:p14="http://schemas.microsoft.com/office/powerpoint/2010/main" val="211940950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What are the characteristics of Algorithms</a:t>
            </a:r>
          </a:p>
        </p:txBody>
      </p:sp>
      <p:sp>
        <p:nvSpPr>
          <p:cNvPr id="44036" name="Rectangle 4"/>
          <p:cNvSpPr>
            <a:spLocks noGrp="1" noChangeArrowheads="1"/>
          </p:cNvSpPr>
          <p:nvPr>
            <p:ph type="body" idx="4294967295"/>
          </p:nvPr>
        </p:nvSpPr>
        <p:spPr>
          <a:xfrm>
            <a:off x="809089" y="362803"/>
            <a:ext cx="8708994" cy="6002486"/>
          </a:xfrm>
        </p:spPr>
        <p:txBody>
          <a:bodyPr/>
          <a:lstStyle/>
          <a:p>
            <a:pPr marL="0" indent="0">
              <a:buNone/>
            </a:pPr>
            <a:endParaRPr lang="en-US" dirty="0"/>
          </a:p>
          <a:p>
            <a:pPr marL="0" indent="0">
              <a:buNone/>
            </a:pPr>
            <a:r>
              <a:rPr lang="en-US" dirty="0"/>
              <a:t>Not all procedures can be called an algorithm. An algorithm should have the following characteristics: </a:t>
            </a:r>
          </a:p>
          <a:p>
            <a:pPr marL="0" indent="0">
              <a:buNone/>
            </a:pPr>
            <a:endParaRPr lang="en-US" dirty="0"/>
          </a:p>
        </p:txBody>
      </p:sp>
      <p:graphicFrame>
        <p:nvGraphicFramePr>
          <p:cNvPr id="3" name="Diagram 2">
            <a:extLst>
              <a:ext uri="{FF2B5EF4-FFF2-40B4-BE49-F238E27FC236}">
                <a16:creationId xmlns:a16="http://schemas.microsoft.com/office/drawing/2014/main" id="{81F821EA-35E7-4E05-A112-7E64F4EB71C0}"/>
              </a:ext>
            </a:extLst>
          </p:cNvPr>
          <p:cNvGraphicFramePr/>
          <p:nvPr>
            <p:extLst>
              <p:ext uri="{D42A27DB-BD31-4B8C-83A1-F6EECF244321}">
                <p14:modId xmlns:p14="http://schemas.microsoft.com/office/powerpoint/2010/main" val="2583163043"/>
              </p:ext>
            </p:extLst>
          </p:nvPr>
        </p:nvGraphicFramePr>
        <p:xfrm>
          <a:off x="-729450" y="1786959"/>
          <a:ext cx="10734584"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46697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9089" y="-3116"/>
            <a:ext cx="8003655" cy="731838"/>
          </a:xfrm>
        </p:spPr>
        <p:txBody>
          <a:bodyPr/>
          <a:lstStyle/>
          <a:p>
            <a:r>
              <a:rPr lang="en-US" b="0" dirty="0"/>
              <a:t>Algorithm Complexity</a:t>
            </a:r>
          </a:p>
        </p:txBody>
      </p:sp>
      <p:sp>
        <p:nvSpPr>
          <p:cNvPr id="44036" name="Rectangle 4"/>
          <p:cNvSpPr>
            <a:spLocks noGrp="1" noChangeArrowheads="1"/>
          </p:cNvSpPr>
          <p:nvPr>
            <p:ph type="body" idx="4294967295"/>
          </p:nvPr>
        </p:nvSpPr>
        <p:spPr>
          <a:xfrm>
            <a:off x="809089" y="504112"/>
            <a:ext cx="8503587" cy="5849776"/>
          </a:xfrm>
        </p:spPr>
        <p:txBody>
          <a:bodyPr/>
          <a:lstStyle/>
          <a:p>
            <a:pPr marL="0" indent="0">
              <a:buNone/>
            </a:pPr>
            <a:endParaRPr lang="en-US" dirty="0"/>
          </a:p>
          <a:p>
            <a:pPr marL="0" indent="0">
              <a:buNone/>
            </a:pPr>
            <a:r>
              <a:rPr lang="en-US" dirty="0"/>
              <a:t>Usually, the efficiency or running time of an algorithm is stated as a function relating to :</a:t>
            </a:r>
          </a:p>
          <a:p>
            <a:pPr>
              <a:buFont typeface="Arial" panose="020B0604020202020204" pitchFamily="34" charset="0"/>
              <a:buChar char="•"/>
            </a:pPr>
            <a:r>
              <a:rPr lang="en-US" b="1" dirty="0"/>
              <a:t>Time complexity</a:t>
            </a:r>
            <a:r>
              <a:rPr lang="en-US" dirty="0"/>
              <a:t> −  Represents the amount of time required by the algorithm to run to completion. </a:t>
            </a:r>
          </a:p>
          <a:p>
            <a:pPr>
              <a:buFont typeface="Arial" panose="020B0604020202020204" pitchFamily="34" charset="0"/>
              <a:buChar char="•"/>
            </a:pPr>
            <a:r>
              <a:rPr lang="en-US" b="1" dirty="0"/>
              <a:t>Space complexity</a:t>
            </a:r>
            <a:r>
              <a:rPr lang="en-US" dirty="0"/>
              <a:t> −  Represents the amount of memory space required by the algorithm in its life cycle.</a:t>
            </a:r>
          </a:p>
          <a:p>
            <a:pPr marL="0" indent="0">
              <a:buNone/>
            </a:pPr>
            <a:r>
              <a:rPr lang="en-US" dirty="0"/>
              <a:t> </a:t>
            </a:r>
          </a:p>
        </p:txBody>
      </p:sp>
      <p:pic>
        <p:nvPicPr>
          <p:cNvPr id="11" name="Picture 10">
            <a:extLst>
              <a:ext uri="{FF2B5EF4-FFF2-40B4-BE49-F238E27FC236}">
                <a16:creationId xmlns:a16="http://schemas.microsoft.com/office/drawing/2014/main" id="{FAD3A676-0299-4282-B2D4-381A6D2C972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86916" y="3057144"/>
            <a:ext cx="3048000" cy="3048000"/>
          </a:xfrm>
          <a:prstGeom prst="rect">
            <a:avLst/>
          </a:prstGeom>
        </p:spPr>
      </p:pic>
      <p:pic>
        <p:nvPicPr>
          <p:cNvPr id="8" name="Picture 7">
            <a:extLst>
              <a:ext uri="{FF2B5EF4-FFF2-40B4-BE49-F238E27FC236}">
                <a16:creationId xmlns:a16="http://schemas.microsoft.com/office/drawing/2014/main" id="{3EE1A552-9DA1-44B9-8E0D-877E67F8EEE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321810" y="4395216"/>
            <a:ext cx="682497" cy="682497"/>
          </a:xfrm>
          <a:prstGeom prst="rect">
            <a:avLst/>
          </a:prstGeom>
        </p:spPr>
      </p:pic>
      <p:pic>
        <p:nvPicPr>
          <p:cNvPr id="15" name="Picture 14">
            <a:extLst>
              <a:ext uri="{FF2B5EF4-FFF2-40B4-BE49-F238E27FC236}">
                <a16:creationId xmlns:a16="http://schemas.microsoft.com/office/drawing/2014/main" id="{6DAF56F3-F970-47E8-BAFE-2202536584F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84271" y="4516119"/>
            <a:ext cx="682497" cy="682497"/>
          </a:xfrm>
          <a:prstGeom prst="rect">
            <a:avLst/>
          </a:prstGeom>
        </p:spPr>
      </p:pic>
    </p:spTree>
    <p:extLst>
      <p:ext uri="{BB962C8B-B14F-4D97-AF65-F5344CB8AC3E}">
        <p14:creationId xmlns:p14="http://schemas.microsoft.com/office/powerpoint/2010/main" val="3807058144"/>
      </p:ext>
    </p:extLst>
  </p:cSld>
  <p:clrMapOvr>
    <a:masterClrMapping/>
  </p:clrMapOvr>
  <p:transition spd="med">
    <p:fade/>
  </p:transition>
</p:sld>
</file>

<file path=ppt/theme/theme1.xml><?xml version="1.0" encoding="utf-8"?>
<a:theme xmlns:a="http://schemas.openxmlformats.org/drawingml/2006/main" name="default">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29745</TotalTime>
  <Words>2009</Words>
  <Application>Microsoft Office PowerPoint</Application>
  <PresentationFormat>A4 Paper (210x297 mm)</PresentationFormat>
  <Paragraphs>228</Paragraphs>
  <Slides>27</Slides>
  <Notes>23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vt:lpstr>
      <vt:lpstr>Verdana</vt:lpstr>
      <vt:lpstr>Wingdings</vt:lpstr>
      <vt:lpstr>default</vt:lpstr>
      <vt:lpstr>Algorithmics - Introduction -</vt:lpstr>
      <vt:lpstr>Contents</vt:lpstr>
      <vt:lpstr>What is an Algorithm?</vt:lpstr>
      <vt:lpstr>What is an Algorithm?</vt:lpstr>
      <vt:lpstr>Simple Algorithm Example</vt:lpstr>
      <vt:lpstr>Famous Algorithm Example</vt:lpstr>
      <vt:lpstr>What are the Characteristics of an Algorithm?</vt:lpstr>
      <vt:lpstr>What are the characteristics of Algorithms</vt:lpstr>
      <vt:lpstr>Algorithm Complexity</vt:lpstr>
      <vt:lpstr>Algorithm Lifecycle</vt:lpstr>
      <vt:lpstr>Algorithm Design</vt:lpstr>
      <vt:lpstr>Algorithm Analysis</vt:lpstr>
      <vt:lpstr>Algorithm Analysis</vt:lpstr>
      <vt:lpstr>Algorithm Analysis</vt:lpstr>
      <vt:lpstr>Algorithm Analysis: Example </vt:lpstr>
      <vt:lpstr>How to Write an Algorithm?</vt:lpstr>
      <vt:lpstr>How to Write an Algorithm?</vt:lpstr>
      <vt:lpstr>Algorithm Flowchart</vt:lpstr>
      <vt:lpstr>Benefits of Flowchart</vt:lpstr>
      <vt:lpstr>Flow-Chart Symbols</vt:lpstr>
      <vt:lpstr>PowerPoint Presentation</vt:lpstr>
      <vt:lpstr>Pseudocode</vt:lpstr>
      <vt:lpstr>Difference between Algorithm and Pseudocode</vt:lpstr>
      <vt:lpstr>Difference between Algorithm and Pseudocode: Example</vt:lpstr>
      <vt:lpstr>Time to Practice</vt:lpstr>
      <vt:lpstr>Time to Practice: Homework</vt:lpstr>
      <vt:lpstr>Additional Materials </vt:lpstr>
    </vt:vector>
  </TitlesOfParts>
  <Company>Roberta Viganò</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 Eventuale sottotitolo</dc:title>
  <dc:creator>Stefano</dc:creator>
  <cp:lastModifiedBy>Cristina Stoicescu</cp:lastModifiedBy>
  <cp:revision>1966</cp:revision>
  <cp:lastPrinted>2014-03-31T09:55:19Z</cp:lastPrinted>
  <dcterms:modified xsi:type="dcterms:W3CDTF">2020-03-25T10:12:30Z</dcterms:modified>
</cp:coreProperties>
</file>