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79" r:id="rId1"/>
  </p:sldMasterIdLst>
  <p:notesMasterIdLst>
    <p:notesMasterId r:id="rId34"/>
  </p:notesMasterIdLst>
  <p:handoutMasterIdLst>
    <p:handoutMasterId r:id="rId35"/>
  </p:handoutMasterIdLst>
  <p:sldIdLst>
    <p:sldId id="614" r:id="rId2"/>
    <p:sldId id="665" r:id="rId3"/>
    <p:sldId id="676" r:id="rId4"/>
    <p:sldId id="657" r:id="rId5"/>
    <p:sldId id="633" r:id="rId6"/>
    <p:sldId id="634" r:id="rId7"/>
    <p:sldId id="635" r:id="rId8"/>
    <p:sldId id="636" r:id="rId9"/>
    <p:sldId id="637" r:id="rId10"/>
    <p:sldId id="632" r:id="rId11"/>
    <p:sldId id="638" r:id="rId12"/>
    <p:sldId id="639" r:id="rId13"/>
    <p:sldId id="640" r:id="rId14"/>
    <p:sldId id="641" r:id="rId15"/>
    <p:sldId id="642" r:id="rId16"/>
    <p:sldId id="643" r:id="rId17"/>
    <p:sldId id="669" r:id="rId18"/>
    <p:sldId id="645" r:id="rId19"/>
    <p:sldId id="646" r:id="rId20"/>
    <p:sldId id="670" r:id="rId21"/>
    <p:sldId id="647" r:id="rId22"/>
    <p:sldId id="648" r:id="rId23"/>
    <p:sldId id="682" r:id="rId24"/>
    <p:sldId id="656" r:id="rId25"/>
    <p:sldId id="679" r:id="rId26"/>
    <p:sldId id="674" r:id="rId27"/>
    <p:sldId id="671" r:id="rId28"/>
    <p:sldId id="673" r:id="rId29"/>
    <p:sldId id="672" r:id="rId30"/>
    <p:sldId id="658" r:id="rId31"/>
    <p:sldId id="680" r:id="rId32"/>
    <p:sldId id="681" r:id="rId33"/>
  </p:sldIdLst>
  <p:sldSz cx="9906000" cy="6858000" type="A4"/>
  <p:notesSz cx="6858000" cy="9947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zione predefinita" id="{5A8546C1-7D90-4C4D-BBC0-AA61FD136EE7}">
          <p14:sldIdLst>
            <p14:sldId id="614"/>
            <p14:sldId id="665"/>
            <p14:sldId id="676"/>
            <p14:sldId id="657"/>
            <p14:sldId id="633"/>
            <p14:sldId id="634"/>
            <p14:sldId id="635"/>
            <p14:sldId id="636"/>
            <p14:sldId id="637"/>
            <p14:sldId id="632"/>
            <p14:sldId id="638"/>
            <p14:sldId id="639"/>
            <p14:sldId id="640"/>
            <p14:sldId id="641"/>
            <p14:sldId id="642"/>
            <p14:sldId id="643"/>
            <p14:sldId id="669"/>
            <p14:sldId id="645"/>
            <p14:sldId id="646"/>
            <p14:sldId id="670"/>
            <p14:sldId id="647"/>
            <p14:sldId id="648"/>
            <p14:sldId id="682"/>
            <p14:sldId id="656"/>
            <p14:sldId id="679"/>
            <p14:sldId id="674"/>
            <p14:sldId id="671"/>
            <p14:sldId id="673"/>
            <p14:sldId id="672"/>
            <p14:sldId id="658"/>
            <p14:sldId id="680"/>
            <p14:sldId id="6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83">
          <p15:clr>
            <a:srgbClr val="A4A3A4"/>
          </p15:clr>
        </p15:guide>
        <p15:guide id="2" orient="horz" pos="3534">
          <p15:clr>
            <a:srgbClr val="A4A3A4"/>
          </p15:clr>
        </p15:guide>
        <p15:guide id="3" orient="horz" pos="3937">
          <p15:clr>
            <a:srgbClr val="A4A3A4"/>
          </p15:clr>
        </p15:guide>
        <p15:guide id="4" orient="horz" pos="784">
          <p15:clr>
            <a:srgbClr val="A4A3A4"/>
          </p15:clr>
        </p15:guide>
        <p15:guide id="5" pos="1405">
          <p15:clr>
            <a:srgbClr val="A4A3A4"/>
          </p15:clr>
        </p15:guide>
        <p15:guide id="6" pos="5928">
          <p15:clr>
            <a:srgbClr val="A4A3A4"/>
          </p15:clr>
        </p15:guide>
        <p15:guide id="7" pos="234">
          <p15:clr>
            <a:srgbClr val="A4A3A4"/>
          </p15:clr>
        </p15:guide>
        <p15:guide id="8" pos="236">
          <p15:clr>
            <a:srgbClr val="A4A3A4"/>
          </p15:clr>
        </p15:guide>
        <p15:guide id="9" pos="5574">
          <p15:clr>
            <a:srgbClr val="A4A3A4"/>
          </p15:clr>
        </p15:guide>
        <p15:guide id="10" pos="229">
          <p15:clr>
            <a:srgbClr val="A4A3A4"/>
          </p15:clr>
        </p15:guide>
        <p15:guide id="11" pos="1410">
          <p15:clr>
            <a:srgbClr val="A4A3A4"/>
          </p15:clr>
        </p15:guide>
        <p15:guide id="12" pos="14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64"/>
    <a:srgbClr val="5151FD"/>
    <a:srgbClr val="EE672A"/>
    <a:srgbClr val="002496"/>
    <a:srgbClr val="883D1C"/>
    <a:srgbClr val="E3BE35"/>
    <a:srgbClr val="4F81BD"/>
    <a:srgbClr val="D0EDF4"/>
    <a:srgbClr val="0032D2"/>
    <a:srgbClr val="002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6529" autoAdjust="0"/>
  </p:normalViewPr>
  <p:slideViewPr>
    <p:cSldViewPr snapToGrid="0">
      <p:cViewPr varScale="1">
        <p:scale>
          <a:sx n="86" d="100"/>
          <a:sy n="86" d="100"/>
        </p:scale>
        <p:origin x="989" y="72"/>
      </p:cViewPr>
      <p:guideLst>
        <p:guide orient="horz" pos="4183"/>
        <p:guide orient="horz" pos="3534"/>
        <p:guide orient="horz" pos="3937"/>
        <p:guide orient="horz" pos="784"/>
        <p:guide pos="1405"/>
        <p:guide pos="5928"/>
        <p:guide pos="234"/>
        <p:guide pos="236"/>
        <p:guide pos="5574"/>
        <p:guide pos="229"/>
        <p:guide pos="1410"/>
        <p:guide pos="140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770" y="-7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593" cy="49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852" y="0"/>
            <a:ext cx="2971593" cy="49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91"/>
            <a:ext cx="2971593" cy="49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852" y="9448891"/>
            <a:ext cx="2971593" cy="49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6696726F-AEC1-4F31-B316-C81ACB7F35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81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593" cy="49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852" y="0"/>
            <a:ext cx="2971593" cy="49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5013" y="746125"/>
            <a:ext cx="5387975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112" y="4725296"/>
            <a:ext cx="5485778" cy="447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91"/>
            <a:ext cx="2971593" cy="49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852" y="9448891"/>
            <a:ext cx="2971593" cy="49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33A073C1-5D2F-4BE4-B172-2DB647AB3E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27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F7879C-183A-4B08-91D6-221A075A83D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566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660AD-7293-4A66-8BB8-1875731A5028}" type="slidenum">
              <a:rPr lang="en-GB" altLang="ro-RO"/>
              <a:pPr/>
              <a:t>2</a:t>
            </a:fld>
            <a:endParaRPr lang="en-GB" altLang="ro-RO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267739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 bwMode="auto">
          <a:xfrm>
            <a:off x="6209818" y="2563192"/>
            <a:ext cx="3696182" cy="2295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ttangolo 10"/>
          <p:cNvSpPr/>
          <p:nvPr userDrawn="1"/>
        </p:nvSpPr>
        <p:spPr bwMode="auto">
          <a:xfrm>
            <a:off x="0" y="2563194"/>
            <a:ext cx="6198168" cy="2306874"/>
          </a:xfrm>
          <a:prstGeom prst="rect">
            <a:avLst/>
          </a:prstGeom>
          <a:solidFill>
            <a:srgbClr val="00186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82942" y="5212301"/>
            <a:ext cx="3615290" cy="393700"/>
          </a:xfrm>
        </p:spPr>
        <p:txBody>
          <a:bodyPr/>
          <a:lstStyle>
            <a:lvl1pPr marL="0" indent="0">
              <a:buFont typeface="Arial" charset="0"/>
              <a:buNone/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3899" y="2736850"/>
            <a:ext cx="4149102" cy="1625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16014" y="2551543"/>
            <a:ext cx="1889986" cy="2331667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84211" y="2563195"/>
            <a:ext cx="1878067" cy="2316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78150" y="421172"/>
            <a:ext cx="2400300" cy="14859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202488" y="307975"/>
            <a:ext cx="2246312" cy="580231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8788" y="307975"/>
            <a:ext cx="6591300" cy="580231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2950" y="1981200"/>
            <a:ext cx="412750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981200"/>
            <a:ext cx="412750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239640C0-D936-4B05-BE0C-A620AE2684CE}" type="datetime1">
              <a:rPr lang="it-IT"/>
              <a:pPr>
                <a:defRPr/>
              </a:pPr>
              <a:t>25/03/2020</a:t>
            </a:fld>
            <a:endParaRPr lang="it-IT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19ED963-ADC3-40C4-B969-0812A10D1E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2950" y="1981200"/>
            <a:ext cx="412750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5035550" y="1981200"/>
            <a:ext cx="4127500" cy="1981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5035550" y="4114800"/>
            <a:ext cx="4127500" cy="1981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8AD204B-2163-454A-8956-4378912D8DC8}" type="datetime1">
              <a:rPr lang="it-IT"/>
              <a:pPr>
                <a:defRPr/>
              </a:pPr>
              <a:t>25/03/2020</a:t>
            </a:fld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066A740D-0FF6-4BC2-94BF-C761C8CE5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4090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7"/>
          <p:cNvSpPr>
            <a:spLocks noChangeArrowheads="1"/>
          </p:cNvSpPr>
          <p:nvPr userDrawn="1"/>
        </p:nvSpPr>
        <p:spPr bwMode="auto">
          <a:xfrm>
            <a:off x="47500" y="549275"/>
            <a:ext cx="9144000" cy="71438"/>
          </a:xfrm>
          <a:prstGeom prst="rect">
            <a:avLst/>
          </a:prstGeom>
          <a:gradFill rotWithShape="1">
            <a:gsLst>
              <a:gs pos="0">
                <a:srgbClr val="DDDDDD">
                  <a:gamma/>
                  <a:shade val="46275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it-IT" sz="800">
                <a:latin typeface="Arial" pitchFamily="34" charset="0"/>
              </a:rPr>
              <a:t> </a:t>
            </a:r>
          </a:p>
        </p:txBody>
      </p:sp>
      <p:sp>
        <p:nvSpPr>
          <p:cNvPr id="5" name="Line 95"/>
          <p:cNvSpPr>
            <a:spLocks noChangeShapeType="1"/>
          </p:cNvSpPr>
          <p:nvPr userDrawn="1"/>
        </p:nvSpPr>
        <p:spPr bwMode="auto">
          <a:xfrm>
            <a:off x="803150" y="115888"/>
            <a:ext cx="0" cy="792162"/>
          </a:xfrm>
          <a:prstGeom prst="line">
            <a:avLst/>
          </a:prstGeom>
          <a:noFill/>
          <a:ln w="19050">
            <a:solidFill>
              <a:srgbClr val="C4004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latin typeface="Times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500" y="70111"/>
            <a:ext cx="713771" cy="441858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EC2568AD-4B91-4E2E-8149-32E1DDC2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740237"/>
            <a:ext cx="8988425" cy="50165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541593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7"/>
          <p:cNvSpPr>
            <a:spLocks noChangeArrowheads="1"/>
          </p:cNvSpPr>
          <p:nvPr userDrawn="1"/>
        </p:nvSpPr>
        <p:spPr bwMode="auto">
          <a:xfrm>
            <a:off x="47500" y="549275"/>
            <a:ext cx="9144000" cy="71438"/>
          </a:xfrm>
          <a:prstGeom prst="rect">
            <a:avLst/>
          </a:prstGeom>
          <a:gradFill rotWithShape="1">
            <a:gsLst>
              <a:gs pos="0">
                <a:srgbClr val="DDDDDD">
                  <a:gamma/>
                  <a:shade val="46275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it-IT" sz="800">
                <a:latin typeface="Arial" pitchFamily="34" charset="0"/>
              </a:rPr>
              <a:t> </a:t>
            </a:r>
          </a:p>
        </p:txBody>
      </p:sp>
      <p:sp>
        <p:nvSpPr>
          <p:cNvPr id="5" name="Line 95"/>
          <p:cNvSpPr>
            <a:spLocks noChangeShapeType="1"/>
          </p:cNvSpPr>
          <p:nvPr userDrawn="1"/>
        </p:nvSpPr>
        <p:spPr bwMode="auto">
          <a:xfrm>
            <a:off x="803150" y="115888"/>
            <a:ext cx="0" cy="792162"/>
          </a:xfrm>
          <a:prstGeom prst="line">
            <a:avLst/>
          </a:prstGeom>
          <a:noFill/>
          <a:ln w="19050">
            <a:solidFill>
              <a:srgbClr val="C4004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latin typeface="Times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500" y="70111"/>
            <a:ext cx="713771" cy="44185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8788" y="890588"/>
            <a:ext cx="4418012" cy="5219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29200" y="890588"/>
            <a:ext cx="4419600" cy="5219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8788" y="307975"/>
            <a:ext cx="89884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890588"/>
            <a:ext cx="8990012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4829" name="Text Box 29"/>
          <p:cNvSpPr txBox="1">
            <a:spLocks noChangeArrowheads="1"/>
          </p:cNvSpPr>
          <p:nvPr/>
        </p:nvSpPr>
        <p:spPr bwMode="auto">
          <a:xfrm>
            <a:off x="7271205" y="6617382"/>
            <a:ext cx="2240932" cy="20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4" rIns="91429" bIns="45714">
            <a:spAutoFit/>
          </a:bodyPr>
          <a:lstStyle/>
          <a:p>
            <a:pPr ea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700" dirty="0">
                <a:cs typeface="+mn-cs"/>
              </a:rPr>
              <a:t>© Copyright 2017</a:t>
            </a:r>
            <a:r>
              <a:rPr lang="en-US" sz="700" baseline="0" dirty="0">
                <a:cs typeface="+mn-cs"/>
              </a:rPr>
              <a:t> </a:t>
            </a:r>
            <a:r>
              <a:rPr lang="en-US" sz="700" dirty="0">
                <a:cs typeface="+mn-cs"/>
              </a:rPr>
              <a:t> Crystal System srl  |  Confidential</a:t>
            </a:r>
          </a:p>
        </p:txBody>
      </p:sp>
      <p:sp>
        <p:nvSpPr>
          <p:cNvPr id="9" name="Line 81"/>
          <p:cNvSpPr>
            <a:spLocks noChangeShapeType="1"/>
          </p:cNvSpPr>
          <p:nvPr/>
        </p:nvSpPr>
        <p:spPr bwMode="auto">
          <a:xfrm>
            <a:off x="827088" y="6596063"/>
            <a:ext cx="63373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latin typeface="Times" charset="0"/>
            </a:endParaRPr>
          </a:p>
        </p:txBody>
      </p:sp>
      <p:sp>
        <p:nvSpPr>
          <p:cNvPr id="10" name="Line 82"/>
          <p:cNvSpPr>
            <a:spLocks noChangeShapeType="1"/>
          </p:cNvSpPr>
          <p:nvPr/>
        </p:nvSpPr>
        <p:spPr bwMode="auto">
          <a:xfrm>
            <a:off x="755650" y="6380163"/>
            <a:ext cx="0" cy="433387"/>
          </a:xfrm>
          <a:prstGeom prst="line">
            <a:avLst/>
          </a:prstGeom>
          <a:noFill/>
          <a:ln w="19050">
            <a:solidFill>
              <a:srgbClr val="C4004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latin typeface="Times" charset="0"/>
            </a:endParaRPr>
          </a:p>
        </p:txBody>
      </p:sp>
      <p:sp>
        <p:nvSpPr>
          <p:cNvPr id="11" name="Line 83"/>
          <p:cNvSpPr>
            <a:spLocks noChangeShapeType="1"/>
          </p:cNvSpPr>
          <p:nvPr/>
        </p:nvSpPr>
        <p:spPr bwMode="auto">
          <a:xfrm>
            <a:off x="34925" y="6596063"/>
            <a:ext cx="647700" cy="15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latin typeface="Times" charset="0"/>
            </a:endParaRPr>
          </a:p>
        </p:txBody>
      </p:sp>
      <p:sp>
        <p:nvSpPr>
          <p:cNvPr id="12" name="Line 84"/>
          <p:cNvSpPr>
            <a:spLocks noChangeShapeType="1"/>
          </p:cNvSpPr>
          <p:nvPr/>
        </p:nvSpPr>
        <p:spPr bwMode="auto">
          <a:xfrm>
            <a:off x="7308850" y="6596063"/>
            <a:ext cx="16557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latin typeface="Times" charset="0"/>
            </a:endParaRPr>
          </a:p>
        </p:txBody>
      </p:sp>
      <p:sp>
        <p:nvSpPr>
          <p:cNvPr id="13" name="Line 85"/>
          <p:cNvSpPr>
            <a:spLocks noChangeShapeType="1"/>
          </p:cNvSpPr>
          <p:nvPr/>
        </p:nvSpPr>
        <p:spPr bwMode="auto">
          <a:xfrm>
            <a:off x="7235825" y="6380163"/>
            <a:ext cx="0" cy="433387"/>
          </a:xfrm>
          <a:prstGeom prst="line">
            <a:avLst/>
          </a:prstGeom>
          <a:noFill/>
          <a:ln w="19050">
            <a:solidFill>
              <a:srgbClr val="C4004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latin typeface="Times" charset="0"/>
            </a:endParaRPr>
          </a:p>
        </p:txBody>
      </p:sp>
      <p:sp>
        <p:nvSpPr>
          <p:cNvPr id="14" name="Rectangle 86"/>
          <p:cNvSpPr>
            <a:spLocks noChangeArrowheads="1"/>
          </p:cNvSpPr>
          <p:nvPr/>
        </p:nvSpPr>
        <p:spPr bwMode="auto">
          <a:xfrm>
            <a:off x="179388" y="6572250"/>
            <a:ext cx="395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fld id="{CFA86A0C-209C-4CCD-95A1-63FDA54D0480}" type="slidenum">
              <a:rPr lang="it-IT" sz="1200">
                <a:latin typeface="Arial" pitchFamily="34" charset="0"/>
              </a:rPr>
              <a:pPr algn="l" eaLnBrk="1" hangingPunct="1">
                <a:defRPr/>
              </a:pPr>
              <a:t>‹#›</a:t>
            </a:fld>
            <a:endParaRPr lang="it-IT" sz="12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704" r:id="rId12"/>
    <p:sldLayoutId id="2147483705" r:id="rId13"/>
    <p:sldLayoutId id="2147483706" r:id="rId14"/>
    <p:sldLayoutId id="2147483707" r:id="rId15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0">
          <a:solidFill>
            <a:srgbClr val="00009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Blip>
          <a:blip r:embed="rId17"/>
        </a:buBlip>
        <a:defRPr sz="2000">
          <a:solidFill>
            <a:srgbClr val="001864"/>
          </a:solidFill>
          <a:latin typeface="+mn-lt"/>
          <a:ea typeface="+mn-ea"/>
          <a:cs typeface="+mn-cs"/>
        </a:defRPr>
      </a:lvl1pPr>
      <a:lvl2pPr marL="742950" indent="-247650" algn="l" rtl="0" eaLnBrk="0" fontAlgn="base" hangingPunct="0">
        <a:spcBef>
          <a:spcPct val="20000"/>
        </a:spcBef>
        <a:spcAft>
          <a:spcPct val="0"/>
        </a:spcAft>
        <a:buClr>
          <a:srgbClr val="0029AC"/>
        </a:buClr>
        <a:buFont typeface="Arial" charset="0"/>
        <a:buChar char="■"/>
        <a:defRPr>
          <a:solidFill>
            <a:srgbClr val="001864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600">
          <a:solidFill>
            <a:srgbClr val="001864"/>
          </a:solidFill>
          <a:latin typeface="+mn-lt"/>
        </a:defRPr>
      </a:lvl3pPr>
      <a:lvl4pPr marL="1422400" indent="-1682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rgbClr val="001864"/>
          </a:solidFill>
          <a:latin typeface="+mn-lt"/>
        </a:defRPr>
      </a:lvl4pPr>
      <a:lvl5pPr marL="1778000" indent="-1714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Font typeface="Arial" charset="0"/>
        <a:buChar char="–"/>
        <a:defRPr sz="1000">
          <a:solidFill>
            <a:srgbClr val="001864"/>
          </a:solidFill>
          <a:latin typeface="+mn-lt"/>
        </a:defRPr>
      </a:lvl5pPr>
      <a:lvl6pPr marL="2235200" indent="-17145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Arial" charset="0"/>
        <a:buChar char="–"/>
        <a:defRPr sz="1000">
          <a:solidFill>
            <a:srgbClr val="4D4D4D"/>
          </a:solidFill>
          <a:latin typeface="+mn-lt"/>
        </a:defRPr>
      </a:lvl6pPr>
      <a:lvl7pPr marL="2692400" indent="-17145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Arial" charset="0"/>
        <a:buChar char="–"/>
        <a:defRPr sz="1000">
          <a:solidFill>
            <a:srgbClr val="4D4D4D"/>
          </a:solidFill>
          <a:latin typeface="+mn-lt"/>
        </a:defRPr>
      </a:lvl7pPr>
      <a:lvl8pPr marL="3149600" indent="-17145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Arial" charset="0"/>
        <a:buChar char="–"/>
        <a:defRPr sz="1000">
          <a:solidFill>
            <a:srgbClr val="4D4D4D"/>
          </a:solidFill>
          <a:latin typeface="+mn-lt"/>
        </a:defRPr>
      </a:lvl8pPr>
      <a:lvl9pPr marL="3606800" indent="-17145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Arial" charset="0"/>
        <a:buChar char="–"/>
        <a:defRPr sz="1000">
          <a:solidFill>
            <a:srgbClr val="4D4D4D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SAPEVENT:%22ABAPSTOP%22" TargetMode="External"/><Relationship Id="rId2" Type="http://schemas.openxmlformats.org/officeDocument/2006/relationships/hyperlink" Target="SAPEVENT:%22ABAPEXIT-%2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SAPEVENT:%22ABAPCONTINUE%22" TargetMode="External"/><Relationship Id="rId4" Type="http://schemas.openxmlformats.org/officeDocument/2006/relationships/hyperlink" Target="SAPEVENT:%22ABAPREJECT%22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SAPEVENT:%22ABAPCONTINUE%22" TargetMode="External"/><Relationship Id="rId2" Type="http://schemas.openxmlformats.org/officeDocument/2006/relationships/hyperlink" Target="SAPEVENT:%22ABENLOGEXP%2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data_structures_algorithms/fibonacci_series.ht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7775" y="2915703"/>
            <a:ext cx="5821006" cy="160880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GB" sz="3000" dirty="0"/>
              <a:t>Algorithmics</a:t>
            </a:r>
            <a:br>
              <a:rPr lang="en-GB" sz="3000" dirty="0"/>
            </a:br>
            <a:r>
              <a:rPr lang="en-GB" sz="3000" dirty="0"/>
              <a:t>- </a:t>
            </a:r>
            <a:r>
              <a:rPr lang="en-GB" sz="3000" b="0" dirty="0"/>
              <a:t>Logical Expressions -</a:t>
            </a:r>
            <a:endParaRPr lang="en-US" sz="3000" b="0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6104010" y="5426885"/>
            <a:ext cx="1634271" cy="50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None/>
              <a:defRPr sz="1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476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9AC"/>
              </a:buClr>
              <a:buFont typeface="Arial" charset="0"/>
              <a:buChar char="■"/>
              <a:defRPr>
                <a:solidFill>
                  <a:srgbClr val="4D4D4D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3pPr>
            <a:lvl4pPr marL="142240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rgbClr val="4D4D4D"/>
                </a:solidFill>
                <a:latin typeface="+mn-lt"/>
              </a:defRPr>
            </a:lvl4pPr>
            <a:lvl5pPr marL="17780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5pPr>
            <a:lvl6pPr marL="22352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6pPr>
            <a:lvl7pPr marL="26924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7pPr>
            <a:lvl8pPr marL="31496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8pPr>
            <a:lvl9pPr marL="36068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9pPr>
          </a:lstStyle>
          <a:p>
            <a:pPr eaLnBrk="1" hangingPunct="1"/>
            <a:r>
              <a:rPr lang="en-GB" kern="0" dirty="0">
                <a:solidFill>
                  <a:schemeClr val="bg2"/>
                </a:solidFill>
              </a:rPr>
              <a:t> </a:t>
            </a:r>
            <a:endParaRPr lang="en-US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5554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756" y="3278388"/>
            <a:ext cx="5188528" cy="1625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000" dirty="0"/>
              <a:t>Decision 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3868236895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782823" y="81661"/>
            <a:ext cx="8988425" cy="501650"/>
          </a:xfrm>
        </p:spPr>
        <p:txBody>
          <a:bodyPr/>
          <a:lstStyle/>
          <a:p>
            <a:r>
              <a:rPr lang="en-US" altLang="ro-RO" sz="3200" dirty="0">
                <a:latin typeface="Arial" panose="020B0604020202020204" pitchFamily="34" charset="0"/>
              </a:rPr>
              <a:t>IF – basic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5988" y="968765"/>
            <a:ext cx="8494342" cy="5112439"/>
          </a:xfrm>
        </p:spPr>
        <p:txBody>
          <a:bodyPr>
            <a:noAutofit/>
          </a:bodyPr>
          <a:lstStyle/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All </a:t>
            </a:r>
            <a:r>
              <a:rPr lang="en-US" sz="2400" b="1" dirty="0"/>
              <a:t>IF</a:t>
            </a:r>
            <a:r>
              <a:rPr lang="en-US" sz="2400" dirty="0"/>
              <a:t> statements must be concluded in the same processing block by </a:t>
            </a:r>
            <a:r>
              <a:rPr lang="en-US" sz="2400" b="1" dirty="0"/>
              <a:t>ENDIF</a:t>
            </a:r>
            <a:r>
              <a:rPr lang="en-US" sz="2400" dirty="0"/>
              <a:t>. </a:t>
            </a:r>
            <a:endParaRPr lang="en-US" sz="2400" b="1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b="1" dirty="0"/>
              <a:t>1. IF </a:t>
            </a:r>
            <a:r>
              <a:rPr lang="en-US" sz="2400" b="1" dirty="0" err="1"/>
              <a:t>logexp</a:t>
            </a:r>
            <a:r>
              <a:rPr lang="en-US" sz="2400" b="1" dirty="0"/>
              <a:t>. </a:t>
            </a:r>
            <a:br>
              <a:rPr lang="en-US" sz="2400" b="1" dirty="0"/>
            </a:br>
            <a:r>
              <a:rPr lang="en-US" sz="2400" b="1" dirty="0"/>
              <a:t>      </a:t>
            </a:r>
            <a:r>
              <a:rPr lang="en-US" sz="2400" dirty="0"/>
              <a:t>processing1.</a:t>
            </a:r>
            <a:br>
              <a:rPr lang="en-US" sz="2400" b="1" dirty="0"/>
            </a:br>
            <a:r>
              <a:rPr lang="en-US" sz="2400" b="1" dirty="0"/>
              <a:t>    ENDIF.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b="1" dirty="0"/>
              <a:t>2. IF </a:t>
            </a:r>
            <a:r>
              <a:rPr lang="en-US" sz="2400" b="1" dirty="0" err="1"/>
              <a:t>logexp</a:t>
            </a:r>
            <a:r>
              <a:rPr lang="en-US" sz="2400" b="1" dirty="0"/>
              <a:t>. </a:t>
            </a:r>
            <a:br>
              <a:rPr lang="en-US" sz="2400" b="1" dirty="0"/>
            </a:br>
            <a:r>
              <a:rPr lang="en-US" sz="2400" b="1" dirty="0"/>
              <a:t>      </a:t>
            </a:r>
            <a:r>
              <a:rPr lang="en-US" sz="2400" dirty="0"/>
              <a:t>processing1 </a:t>
            </a:r>
            <a:br>
              <a:rPr lang="en-US" sz="2400" b="1" dirty="0"/>
            </a:br>
            <a:r>
              <a:rPr lang="en-US" sz="2400" b="1" dirty="0"/>
              <a:t>   ELSE. </a:t>
            </a:r>
            <a:br>
              <a:rPr lang="en-US" sz="2400" b="1" dirty="0"/>
            </a:br>
            <a:r>
              <a:rPr lang="en-US" sz="2400" b="1" dirty="0"/>
              <a:t>     </a:t>
            </a:r>
            <a:r>
              <a:rPr lang="en-US" sz="2400" dirty="0"/>
              <a:t>processing2 </a:t>
            </a:r>
            <a:br>
              <a:rPr lang="en-US" sz="2400" b="1" dirty="0"/>
            </a:br>
            <a:r>
              <a:rPr lang="en-US" sz="2400" b="1" dirty="0"/>
              <a:t>   ENDIF.</a:t>
            </a:r>
            <a:r>
              <a:rPr lang="en-US" sz="2400" dirty="0"/>
              <a:t> 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03C0F8-DC96-4E04-8273-7B3121F7E8E0}"/>
              </a:ext>
            </a:extLst>
          </p:cNvPr>
          <p:cNvSpPr/>
          <p:nvPr/>
        </p:nvSpPr>
        <p:spPr>
          <a:xfrm>
            <a:off x="4953000" y="1720840"/>
            <a:ext cx="4953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1864"/>
                </a:solidFill>
                <a:latin typeface="+mn-lt"/>
                <a:cs typeface="+mn-cs"/>
              </a:rPr>
              <a:t>3. IF logexp1. </a:t>
            </a:r>
            <a:br>
              <a:rPr lang="en-US" sz="2400" b="1" dirty="0">
                <a:solidFill>
                  <a:srgbClr val="001864"/>
                </a:solidFill>
                <a:latin typeface="+mn-lt"/>
                <a:cs typeface="+mn-cs"/>
              </a:rPr>
            </a:br>
            <a:r>
              <a:rPr lang="en-US" sz="2400" dirty="0">
                <a:solidFill>
                  <a:srgbClr val="001864"/>
                </a:solidFill>
                <a:latin typeface="+mn-lt"/>
                <a:cs typeface="+mn-cs"/>
              </a:rPr>
              <a:t>     processing1 </a:t>
            </a:r>
            <a:br>
              <a:rPr lang="en-US" sz="2400" b="1" dirty="0">
                <a:solidFill>
                  <a:srgbClr val="001864"/>
                </a:solidFill>
                <a:latin typeface="+mn-lt"/>
                <a:cs typeface="+mn-cs"/>
              </a:rPr>
            </a:br>
            <a:r>
              <a:rPr lang="en-US" sz="2400" b="1" dirty="0">
                <a:solidFill>
                  <a:srgbClr val="001864"/>
                </a:solidFill>
                <a:latin typeface="+mn-lt"/>
                <a:cs typeface="+mn-cs"/>
              </a:rPr>
              <a:t>   ELSEIF logexp2. </a:t>
            </a:r>
            <a:br>
              <a:rPr lang="en-US" sz="2400" b="1" dirty="0">
                <a:solidFill>
                  <a:srgbClr val="001864"/>
                </a:solidFill>
                <a:latin typeface="+mn-lt"/>
                <a:cs typeface="+mn-cs"/>
              </a:rPr>
            </a:br>
            <a:r>
              <a:rPr lang="en-US" sz="2400" dirty="0">
                <a:solidFill>
                  <a:srgbClr val="001864"/>
                </a:solidFill>
                <a:latin typeface="+mn-lt"/>
                <a:cs typeface="+mn-cs"/>
              </a:rPr>
              <a:t>     processing2 </a:t>
            </a:r>
            <a:br>
              <a:rPr lang="en-US" sz="2400" b="1" dirty="0">
                <a:solidFill>
                  <a:srgbClr val="001864"/>
                </a:solidFill>
                <a:latin typeface="+mn-lt"/>
                <a:cs typeface="+mn-cs"/>
              </a:rPr>
            </a:br>
            <a:r>
              <a:rPr lang="en-US" sz="2400" b="1" dirty="0">
                <a:solidFill>
                  <a:srgbClr val="001864"/>
                </a:solidFill>
                <a:latin typeface="+mn-lt"/>
                <a:cs typeface="+mn-cs"/>
              </a:rPr>
              <a:t>   ELSEIF ... </a:t>
            </a:r>
            <a:br>
              <a:rPr lang="en-US" sz="2400" b="1" dirty="0">
                <a:solidFill>
                  <a:srgbClr val="001864"/>
                </a:solidFill>
                <a:latin typeface="+mn-lt"/>
                <a:cs typeface="+mn-cs"/>
              </a:rPr>
            </a:br>
            <a:r>
              <a:rPr lang="en-US" sz="2400" b="1" dirty="0">
                <a:solidFill>
                  <a:srgbClr val="001864"/>
                </a:solidFill>
                <a:latin typeface="+mn-lt"/>
                <a:cs typeface="+mn-cs"/>
              </a:rPr>
              <a:t>     ... </a:t>
            </a:r>
            <a:br>
              <a:rPr lang="en-US" sz="2400" b="1" dirty="0">
                <a:solidFill>
                  <a:srgbClr val="001864"/>
                </a:solidFill>
                <a:latin typeface="+mn-lt"/>
                <a:cs typeface="+mn-cs"/>
              </a:rPr>
            </a:br>
            <a:r>
              <a:rPr lang="en-US" sz="2400" b="1" dirty="0">
                <a:solidFill>
                  <a:srgbClr val="001864"/>
                </a:solidFill>
                <a:latin typeface="+mn-lt"/>
                <a:cs typeface="+mn-cs"/>
              </a:rPr>
              <a:t>   ELSE. </a:t>
            </a:r>
            <a:br>
              <a:rPr lang="en-US" sz="2400" b="1" dirty="0">
                <a:solidFill>
                  <a:srgbClr val="001864"/>
                </a:solidFill>
                <a:latin typeface="+mn-lt"/>
                <a:cs typeface="+mn-cs"/>
              </a:rPr>
            </a:br>
            <a:r>
              <a:rPr lang="en-US" sz="2400" b="1" dirty="0">
                <a:solidFill>
                  <a:srgbClr val="001864"/>
                </a:solidFill>
                <a:latin typeface="+mn-lt"/>
                <a:cs typeface="+mn-cs"/>
              </a:rPr>
              <a:t>     </a:t>
            </a:r>
            <a:r>
              <a:rPr lang="en-US" sz="2400" dirty="0">
                <a:solidFill>
                  <a:srgbClr val="001864"/>
                </a:solidFill>
                <a:latin typeface="+mn-lt"/>
                <a:cs typeface="+mn-cs"/>
              </a:rPr>
              <a:t>Processing. </a:t>
            </a:r>
            <a:br>
              <a:rPr lang="en-US" sz="2400" b="1" dirty="0">
                <a:solidFill>
                  <a:srgbClr val="001864"/>
                </a:solidFill>
                <a:latin typeface="+mn-lt"/>
                <a:cs typeface="+mn-cs"/>
              </a:rPr>
            </a:br>
            <a:r>
              <a:rPr lang="en-US" sz="2400" b="1" dirty="0">
                <a:solidFill>
                  <a:srgbClr val="001864"/>
                </a:solidFill>
                <a:latin typeface="+mn-lt"/>
                <a:cs typeface="+mn-cs"/>
              </a:rPr>
              <a:t>   ENDIF. </a:t>
            </a:r>
          </a:p>
        </p:txBody>
      </p:sp>
    </p:spTree>
    <p:extLst>
      <p:ext uri="{BB962C8B-B14F-4D97-AF65-F5344CB8AC3E}">
        <p14:creationId xmlns:p14="http://schemas.microsoft.com/office/powerpoint/2010/main" val="3839751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793287" y="72121"/>
            <a:ext cx="8988425" cy="501650"/>
          </a:xfrm>
        </p:spPr>
        <p:txBody>
          <a:bodyPr/>
          <a:lstStyle/>
          <a:p>
            <a:r>
              <a:rPr lang="en-US" altLang="ro-RO" sz="3200" dirty="0">
                <a:latin typeface="Arial" panose="020B0604020202020204" pitchFamily="34" charset="0"/>
              </a:rPr>
              <a:t>IF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3287" y="819149"/>
            <a:ext cx="8988425" cy="5745423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DATA </a:t>
            </a:r>
            <a:r>
              <a:rPr lang="en-US" sz="2400" b="1" dirty="0" err="1"/>
              <a:t>v_result</a:t>
            </a:r>
            <a:r>
              <a:rPr lang="en-US" sz="2400" b="1" dirty="0"/>
              <a:t> TYPE I. </a:t>
            </a:r>
            <a:br>
              <a:rPr lang="en-US" sz="2400" b="1" dirty="0"/>
            </a:br>
            <a:r>
              <a:rPr lang="en-US" sz="2400" b="1" dirty="0"/>
              <a:t>... </a:t>
            </a:r>
            <a:br>
              <a:rPr lang="en-US" sz="2400" b="1" dirty="0"/>
            </a:br>
            <a:r>
              <a:rPr lang="en-US" sz="2400" b="1" dirty="0"/>
              <a:t>IF </a:t>
            </a:r>
            <a:r>
              <a:rPr lang="en-US" sz="2400" b="1" dirty="0" err="1"/>
              <a:t>v_result</a:t>
            </a:r>
            <a:r>
              <a:rPr lang="en-US" sz="2400" b="1" dirty="0"/>
              <a:t> &lt; 0. </a:t>
            </a:r>
            <a:br>
              <a:rPr lang="en-US" sz="2400" b="1" dirty="0"/>
            </a:br>
            <a:r>
              <a:rPr lang="en-US" sz="2400" b="1" dirty="0"/>
              <a:t>  WRITE / 'Result less than zero'. </a:t>
            </a:r>
            <a:br>
              <a:rPr lang="en-US" sz="2400" b="1" dirty="0"/>
            </a:br>
            <a:r>
              <a:rPr lang="en-US" sz="2400" b="1" dirty="0"/>
              <a:t>ELSEIF </a:t>
            </a:r>
            <a:r>
              <a:rPr lang="en-US" sz="2400" b="1" dirty="0" err="1"/>
              <a:t>v_result</a:t>
            </a:r>
            <a:r>
              <a:rPr lang="en-US" sz="2400" b="1" dirty="0"/>
              <a:t> = 0. </a:t>
            </a:r>
            <a:br>
              <a:rPr lang="en-US" sz="2400" b="1" dirty="0"/>
            </a:br>
            <a:r>
              <a:rPr lang="en-US" sz="2400" b="1" dirty="0"/>
              <a:t>  WRITE / 'Result equal zero'. </a:t>
            </a:r>
            <a:br>
              <a:rPr lang="en-US" sz="2400" b="1" dirty="0"/>
            </a:br>
            <a:r>
              <a:rPr lang="en-US" sz="2400" b="1" dirty="0"/>
              <a:t>ELSE. </a:t>
            </a:r>
            <a:br>
              <a:rPr lang="en-US" sz="2400" b="1" dirty="0"/>
            </a:br>
            <a:r>
              <a:rPr lang="en-US" sz="2400" b="1" dirty="0"/>
              <a:t>  WRITE / 'Result greater than zero'. </a:t>
            </a:r>
            <a:br>
              <a:rPr lang="en-US" sz="2400" b="1" dirty="0"/>
            </a:br>
            <a:r>
              <a:rPr lang="en-US" sz="2400" b="1" dirty="0"/>
              <a:t>ENDIF.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----------------------------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IF </a:t>
            </a:r>
            <a:r>
              <a:rPr lang="en-US" sz="2400" b="1" dirty="0" err="1"/>
              <a:t>v_result</a:t>
            </a:r>
            <a:r>
              <a:rPr lang="en-US" sz="2400" b="1" dirty="0"/>
              <a:t> IS INITIAL.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	WRITE / 'Result equal zero'.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ENDIF.</a:t>
            </a:r>
            <a:br>
              <a:rPr lang="en-US" sz="2400" b="1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759101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775532" y="87094"/>
            <a:ext cx="8988425" cy="501650"/>
          </a:xfrm>
        </p:spPr>
        <p:txBody>
          <a:bodyPr/>
          <a:lstStyle/>
          <a:p>
            <a:r>
              <a:rPr lang="en-US" altLang="ro-RO" sz="3200" dirty="0">
                <a:latin typeface="Arial" panose="020B0604020202020204" pitchFamily="34" charset="0"/>
              </a:rPr>
              <a:t>CASE</a:t>
            </a:r>
            <a:r>
              <a:rPr lang="en-US" altLang="ro-RO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7162" y="889528"/>
            <a:ext cx="9368837" cy="5777601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Depending on the current contents of a field, this statement executes one of several alternative processing branches. The field whose contents determine how the subsequent processing is specified after </a:t>
            </a:r>
            <a:r>
              <a:rPr lang="en-US" sz="2400" b="1" dirty="0"/>
              <a:t>CASE</a:t>
            </a:r>
            <a:r>
              <a:rPr lang="en-US" sz="2400" dirty="0"/>
              <a:t>; the individual processing branches are introduced by </a:t>
            </a:r>
            <a:r>
              <a:rPr lang="en-US" sz="2400" b="1" dirty="0"/>
              <a:t>WHEN</a:t>
            </a:r>
            <a:r>
              <a:rPr lang="en-US" sz="2400" dirty="0"/>
              <a:t>, followed by the value to be tested. The entire block is concluded by </a:t>
            </a:r>
            <a:r>
              <a:rPr lang="en-US" sz="2400" b="1" dirty="0"/>
              <a:t>ENDCASE</a:t>
            </a:r>
            <a:r>
              <a:rPr lang="en-US" sz="2400" dirty="0"/>
              <a:t>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4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   CASE f. </a:t>
            </a:r>
            <a:br>
              <a:rPr lang="en-US" sz="2400" b="1" dirty="0"/>
            </a:br>
            <a:r>
              <a:rPr lang="en-US" sz="2400" b="1" dirty="0"/>
              <a:t>  WHEN f11 OR f12 ... OR f1n. </a:t>
            </a:r>
            <a:br>
              <a:rPr lang="en-US" sz="2400" b="1" dirty="0"/>
            </a:br>
            <a:r>
              <a:rPr lang="en-US" sz="2400" b="1" dirty="0"/>
              <a:t>    ... </a:t>
            </a:r>
            <a:br>
              <a:rPr lang="en-US" sz="2400" b="1" dirty="0"/>
            </a:br>
            <a:r>
              <a:rPr lang="en-US" sz="2400" b="1" dirty="0"/>
              <a:t>  WHEN f21 OR f22 ... OR f2m. </a:t>
            </a:r>
            <a:br>
              <a:rPr lang="en-US" sz="2400" b="1" dirty="0"/>
            </a:br>
            <a:r>
              <a:rPr lang="en-US" sz="2400" b="1" dirty="0"/>
              <a:t>    ...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	   WHEN OTHERS.</a:t>
            </a:r>
            <a:br>
              <a:rPr lang="en-US" sz="2400" b="1" dirty="0"/>
            </a:br>
            <a:r>
              <a:rPr lang="en-US" sz="2400" b="1" dirty="0"/>
              <a:t>  ... </a:t>
            </a:r>
            <a:br>
              <a:rPr lang="en-US" sz="2400" b="1" dirty="0"/>
            </a:br>
            <a:r>
              <a:rPr lang="en-US" sz="2400" b="1" dirty="0"/>
              <a:t>ENDCASE. 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654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793288" y="0"/>
            <a:ext cx="8988425" cy="501650"/>
          </a:xfrm>
        </p:spPr>
        <p:txBody>
          <a:bodyPr/>
          <a:lstStyle/>
          <a:p>
            <a:r>
              <a:rPr lang="en-US" altLang="ro-RO" sz="3200" dirty="0">
                <a:latin typeface="Arial" panose="020B0604020202020204" pitchFamily="34" charset="0"/>
              </a:rPr>
              <a:t>CASE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3288" y="902512"/>
            <a:ext cx="8990012" cy="5219700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	DATA:  </a:t>
            </a:r>
            <a:r>
              <a:rPr lang="en-US" sz="2400" b="1" dirty="0" err="1"/>
              <a:t>v_val</a:t>
            </a:r>
            <a:r>
              <a:rPr lang="en-US" sz="2400" b="1" dirty="0"/>
              <a:t> TYPE I VALUE 3.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400" b="1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	CASE </a:t>
            </a:r>
            <a:r>
              <a:rPr lang="en-US" sz="2400" b="1" dirty="0" err="1"/>
              <a:t>v_val</a:t>
            </a:r>
            <a:r>
              <a:rPr lang="en-US" sz="2400" b="1" dirty="0"/>
              <a:t>. </a:t>
            </a:r>
            <a:br>
              <a:rPr lang="en-US" sz="2400" b="1" dirty="0"/>
            </a:br>
            <a:r>
              <a:rPr lang="en-US" sz="2400" b="1" dirty="0"/>
              <a:t>  WHEN 1 OR 2. </a:t>
            </a:r>
            <a:br>
              <a:rPr lang="en-US" sz="2400" b="1" dirty="0"/>
            </a:br>
            <a:r>
              <a:rPr lang="en-US" sz="2400" b="1" dirty="0"/>
              <a:t>    WRITE ‘</a:t>
            </a:r>
            <a:r>
              <a:rPr lang="ro-RO" sz="2400" b="1" dirty="0"/>
              <a:t>Value is </a:t>
            </a:r>
            <a:r>
              <a:rPr lang="en-US" sz="2400" b="1" dirty="0"/>
              <a:t>1 </a:t>
            </a:r>
            <a:r>
              <a:rPr lang="ro-RO" sz="2400" b="1" dirty="0"/>
              <a:t>or</a:t>
            </a:r>
            <a:r>
              <a:rPr lang="en-US" sz="2400" b="1" dirty="0"/>
              <a:t> 2’.</a:t>
            </a:r>
            <a:br>
              <a:rPr lang="en-US" sz="2400" b="1" dirty="0"/>
            </a:br>
            <a:r>
              <a:rPr lang="en-US" sz="2400" b="1" dirty="0"/>
              <a:t>  WHEN 3 OR 4. </a:t>
            </a:r>
            <a:br>
              <a:rPr lang="en-US" sz="2400" b="1" dirty="0"/>
            </a:br>
            <a:r>
              <a:rPr lang="en-US" sz="2400" b="1" dirty="0"/>
              <a:t>    WRITE ‘</a:t>
            </a:r>
            <a:r>
              <a:rPr lang="en-US" sz="2400" b="1" dirty="0" err="1"/>
              <a:t>Va</a:t>
            </a:r>
            <a:r>
              <a:rPr lang="ro-RO" sz="2400" b="1" dirty="0"/>
              <a:t>lue is</a:t>
            </a:r>
            <a:r>
              <a:rPr lang="en-US" sz="2400" b="1" dirty="0"/>
              <a:t> 3 </a:t>
            </a:r>
            <a:r>
              <a:rPr lang="ro-RO" sz="2400" b="1" dirty="0"/>
              <a:t>or</a:t>
            </a:r>
            <a:r>
              <a:rPr lang="en-US" sz="2400" b="1" dirty="0"/>
              <a:t> 4’ .</a:t>
            </a:r>
            <a:br>
              <a:rPr lang="en-US" sz="2400" b="1" dirty="0"/>
            </a:br>
            <a:r>
              <a:rPr lang="en-US" sz="2400" b="1" dirty="0"/>
              <a:t>  WHEN OTHERS.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	     WRITE ‘</a:t>
            </a:r>
            <a:r>
              <a:rPr lang="ro-RO" sz="2400" b="1" dirty="0"/>
              <a:t>Other Value</a:t>
            </a:r>
            <a:r>
              <a:rPr lang="en-US" sz="2400" b="1" dirty="0"/>
              <a:t>’.</a:t>
            </a:r>
            <a:br>
              <a:rPr lang="en-US" sz="2400" b="1" dirty="0"/>
            </a:br>
            <a:r>
              <a:rPr lang="en-US" sz="2400" b="1" dirty="0"/>
              <a:t>ENDCASE. </a:t>
            </a:r>
            <a:br>
              <a:rPr lang="en-US" sz="2400" b="1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54031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898" y="3065324"/>
            <a:ext cx="4149102" cy="1625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000" dirty="0"/>
              <a:t>Loop Statements</a:t>
            </a:r>
          </a:p>
        </p:txBody>
      </p:sp>
    </p:spTree>
    <p:extLst>
      <p:ext uri="{BB962C8B-B14F-4D97-AF65-F5344CB8AC3E}">
        <p14:creationId xmlns:p14="http://schemas.microsoft.com/office/powerpoint/2010/main" val="3635977675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>
          <a:xfrm>
            <a:off x="837676" y="68013"/>
            <a:ext cx="8988425" cy="501650"/>
          </a:xfrm>
        </p:spPr>
        <p:txBody>
          <a:bodyPr/>
          <a:lstStyle/>
          <a:p>
            <a:r>
              <a:rPr lang="en-US" altLang="ro-RO" sz="3200" dirty="0">
                <a:latin typeface="Arial" panose="020B0604020202020204" pitchFamily="34" charset="0"/>
              </a:rPr>
              <a:t>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7676" y="1051180"/>
            <a:ext cx="8600079" cy="2548648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Clr>
                <a:srgbClr val="0029AC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/>
              <a:t>Repeats the processing enclosed by the </a:t>
            </a:r>
            <a:r>
              <a:rPr lang="en-US" sz="2400" b="1" dirty="0"/>
              <a:t>DO</a:t>
            </a:r>
            <a:r>
              <a:rPr lang="en-US" sz="2400" dirty="0"/>
              <a:t> and </a:t>
            </a:r>
            <a:r>
              <a:rPr lang="en-US" sz="2400" b="1" dirty="0"/>
              <a:t>ENDDO</a:t>
            </a:r>
            <a:r>
              <a:rPr lang="en-US" sz="2400" dirty="0"/>
              <a:t> statements until the loop is terminated by </a:t>
            </a:r>
            <a:r>
              <a:rPr lang="en-US" sz="2400" dirty="0">
                <a:hlinkClick r:id="rId2"/>
              </a:rPr>
              <a:t>EXIT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STOP</a:t>
            </a:r>
            <a:r>
              <a:rPr lang="en-US" sz="2400" dirty="0"/>
              <a:t> or </a:t>
            </a:r>
            <a:r>
              <a:rPr lang="en-US" sz="2400" dirty="0">
                <a:hlinkClick r:id="rId4"/>
              </a:rPr>
              <a:t>REJECT</a:t>
            </a:r>
            <a:r>
              <a:rPr lang="en-US" sz="2400" dirty="0"/>
              <a:t>. </a:t>
            </a:r>
          </a:p>
          <a:p>
            <a:pPr fontAlgn="auto">
              <a:spcAft>
                <a:spcPts val="0"/>
              </a:spcAft>
              <a:buClr>
                <a:srgbClr val="0029AC"/>
              </a:buClr>
              <a:buFont typeface="Wingdings" panose="05000000000000000000" pitchFamily="2" charset="2"/>
              <a:buChar char="q"/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buClr>
                <a:srgbClr val="0029AC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/>
              <a:t> You can use the </a:t>
            </a:r>
            <a:r>
              <a:rPr lang="en-US" sz="2400" dirty="0">
                <a:solidFill>
                  <a:srgbClr val="0070C0"/>
                </a:solidFill>
                <a:hlinkClick r:id="rId5"/>
              </a:rPr>
              <a:t>CONTINUE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statement to end the current loop pass prematurely and continue with the next loop pass. </a:t>
            </a:r>
          </a:p>
          <a:p>
            <a:pPr fontAlgn="auto">
              <a:spcAft>
                <a:spcPts val="0"/>
              </a:spcAft>
              <a:buClr>
                <a:srgbClr val="0029AC"/>
              </a:buClr>
              <a:buFont typeface="Wingdings" panose="05000000000000000000" pitchFamily="2" charset="2"/>
              <a:buChar char="q"/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buClr>
                <a:srgbClr val="0029AC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/>
              <a:t>The system field </a:t>
            </a:r>
            <a:r>
              <a:rPr lang="en-US" sz="2400" b="1" dirty="0"/>
              <a:t>SY-INDEX</a:t>
            </a:r>
            <a:r>
              <a:rPr lang="en-US" sz="2400" dirty="0"/>
              <a:t> counts the number of loop passes, starting from 1. You can nest </a:t>
            </a:r>
            <a:r>
              <a:rPr lang="en-US" sz="2400" b="1" dirty="0"/>
              <a:t>DO</a:t>
            </a:r>
            <a:r>
              <a:rPr lang="en-US" sz="2400" dirty="0"/>
              <a:t> loops. When the processing leaves an inner </a:t>
            </a:r>
            <a:r>
              <a:rPr lang="en-US" sz="2400" b="1" dirty="0"/>
              <a:t>DO</a:t>
            </a:r>
            <a:r>
              <a:rPr lang="en-US" sz="2400" dirty="0"/>
              <a:t> loop, the value of </a:t>
            </a:r>
            <a:r>
              <a:rPr lang="en-US" sz="2400" b="1" dirty="0"/>
              <a:t>SY-INDEX</a:t>
            </a:r>
            <a:r>
              <a:rPr lang="en-US" sz="2400" dirty="0"/>
              <a:t> belonging to the outer </a:t>
            </a:r>
            <a:r>
              <a:rPr lang="en-US" sz="2400" b="1" dirty="0"/>
              <a:t>DO</a:t>
            </a:r>
            <a:r>
              <a:rPr lang="en-US" sz="2400" dirty="0"/>
              <a:t> loop is restored.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4806693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>
          <a:xfrm>
            <a:off x="837676" y="68013"/>
            <a:ext cx="8988425" cy="501650"/>
          </a:xfrm>
        </p:spPr>
        <p:txBody>
          <a:bodyPr/>
          <a:lstStyle/>
          <a:p>
            <a:r>
              <a:rPr lang="en-US" altLang="ro-RO" sz="3200" dirty="0">
                <a:latin typeface="Arial" panose="020B0604020202020204" pitchFamily="34" charset="0"/>
              </a:rPr>
              <a:t>DO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87662C-C7D8-448C-A496-422271E860F7}"/>
              </a:ext>
            </a:extLst>
          </p:cNvPr>
          <p:cNvSpPr/>
          <p:nvPr/>
        </p:nvSpPr>
        <p:spPr>
          <a:xfrm>
            <a:off x="931786" y="1034182"/>
            <a:ext cx="4953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ro-RO" sz="2400" b="1" dirty="0">
                <a:solidFill>
                  <a:srgbClr val="001864"/>
                </a:solidFill>
                <a:latin typeface="+mn-lt"/>
                <a:cs typeface="+mn-cs"/>
              </a:rPr>
              <a:t>Example: </a:t>
            </a:r>
          </a:p>
          <a:p>
            <a:r>
              <a:rPr lang="en-US" altLang="ro-RO" sz="2400" b="1" dirty="0"/>
              <a:t> </a:t>
            </a:r>
          </a:p>
          <a:p>
            <a:r>
              <a:rPr lang="en-US" altLang="ro-RO" sz="2400" b="1" dirty="0">
                <a:solidFill>
                  <a:srgbClr val="001864"/>
                </a:solidFill>
                <a:latin typeface="+mn-lt"/>
                <a:cs typeface="+mn-cs"/>
              </a:rPr>
              <a:t>DO. </a:t>
            </a:r>
            <a:br>
              <a:rPr lang="en-US" altLang="ro-RO" sz="2400" b="1" dirty="0">
                <a:solidFill>
                  <a:srgbClr val="001864"/>
                </a:solidFill>
                <a:latin typeface="+mn-lt"/>
                <a:cs typeface="+mn-cs"/>
              </a:rPr>
            </a:br>
            <a:r>
              <a:rPr lang="en-US" altLang="ro-RO" sz="2400" b="1" dirty="0">
                <a:solidFill>
                  <a:srgbClr val="001864"/>
                </a:solidFill>
                <a:latin typeface="+mn-lt"/>
                <a:cs typeface="+mn-cs"/>
              </a:rPr>
              <a:t>  WRITE: / 'SY-INDEX - Begin:’,     SY-INDEX. </a:t>
            </a:r>
            <a:br>
              <a:rPr lang="en-US" altLang="ro-RO" sz="2400" b="1" dirty="0">
                <a:solidFill>
                  <a:srgbClr val="001864"/>
                </a:solidFill>
                <a:latin typeface="+mn-lt"/>
                <a:cs typeface="+mn-cs"/>
              </a:rPr>
            </a:br>
            <a:r>
              <a:rPr lang="en-US" altLang="ro-RO" sz="2400" b="1" dirty="0">
                <a:solidFill>
                  <a:srgbClr val="001864"/>
                </a:solidFill>
                <a:latin typeface="+mn-lt"/>
                <a:cs typeface="+mn-cs"/>
              </a:rPr>
              <a:t>  IF SY-INDEX = 10. </a:t>
            </a:r>
            <a:br>
              <a:rPr lang="en-US" altLang="ro-RO" sz="2400" b="1" dirty="0">
                <a:solidFill>
                  <a:srgbClr val="001864"/>
                </a:solidFill>
                <a:latin typeface="+mn-lt"/>
                <a:cs typeface="+mn-cs"/>
              </a:rPr>
            </a:br>
            <a:r>
              <a:rPr lang="en-US" altLang="ro-RO" sz="2400" b="1" dirty="0">
                <a:solidFill>
                  <a:srgbClr val="001864"/>
                </a:solidFill>
                <a:latin typeface="+mn-lt"/>
                <a:cs typeface="+mn-cs"/>
              </a:rPr>
              <a:t>    EXIT. </a:t>
            </a:r>
            <a:br>
              <a:rPr lang="en-US" altLang="ro-RO" sz="2400" b="1" dirty="0">
                <a:solidFill>
                  <a:srgbClr val="001864"/>
                </a:solidFill>
                <a:latin typeface="+mn-lt"/>
                <a:cs typeface="+mn-cs"/>
              </a:rPr>
            </a:br>
            <a:r>
              <a:rPr lang="en-US" altLang="ro-RO" sz="2400" b="1" dirty="0">
                <a:solidFill>
                  <a:srgbClr val="001864"/>
                </a:solidFill>
                <a:latin typeface="+mn-lt"/>
                <a:cs typeface="+mn-cs"/>
              </a:rPr>
              <a:t>  ENDIF. </a:t>
            </a:r>
            <a:br>
              <a:rPr lang="en-US" altLang="ro-RO" sz="2400" b="1" dirty="0">
                <a:solidFill>
                  <a:srgbClr val="001864"/>
                </a:solidFill>
                <a:latin typeface="+mn-lt"/>
                <a:cs typeface="+mn-cs"/>
              </a:rPr>
            </a:br>
            <a:r>
              <a:rPr lang="en-US" altLang="ro-RO" sz="2400" b="1" dirty="0">
                <a:solidFill>
                  <a:srgbClr val="001864"/>
                </a:solidFill>
                <a:latin typeface="+mn-lt"/>
                <a:cs typeface="+mn-cs"/>
              </a:rPr>
              <a:t>  WRITE: 'End:', SY-INDEX. </a:t>
            </a:r>
            <a:br>
              <a:rPr lang="en-US" altLang="ro-RO" sz="2400" b="1" dirty="0">
                <a:solidFill>
                  <a:srgbClr val="001864"/>
                </a:solidFill>
                <a:latin typeface="+mn-lt"/>
                <a:cs typeface="+mn-cs"/>
              </a:rPr>
            </a:br>
            <a:r>
              <a:rPr lang="en-US" altLang="ro-RO" sz="2400" b="1" dirty="0">
                <a:solidFill>
                  <a:srgbClr val="001864"/>
                </a:solidFill>
                <a:latin typeface="+mn-lt"/>
                <a:cs typeface="+mn-cs"/>
              </a:rPr>
              <a:t>ENDDO. </a:t>
            </a:r>
            <a:br>
              <a:rPr lang="en-US" altLang="ro-RO" b="1" dirty="0"/>
            </a:br>
            <a:r>
              <a:rPr lang="en-US" altLang="ro-RO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25651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>
          <a:xfrm>
            <a:off x="800578" y="59332"/>
            <a:ext cx="8988425" cy="501650"/>
          </a:xfrm>
        </p:spPr>
        <p:txBody>
          <a:bodyPr/>
          <a:lstStyle/>
          <a:p>
            <a:r>
              <a:rPr lang="en-US" altLang="ro-RO" sz="3200" dirty="0">
                <a:latin typeface="Arial" panose="020B0604020202020204" pitchFamily="34" charset="0"/>
              </a:rPr>
              <a:t>DO n TIMES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>
          <a:xfrm>
            <a:off x="800578" y="1032930"/>
            <a:ext cx="8990012" cy="5219700"/>
          </a:xfrm>
        </p:spPr>
        <p:txBody>
          <a:bodyPr/>
          <a:lstStyle/>
          <a:p>
            <a:pPr marL="0" indent="0">
              <a:buNone/>
            </a:pPr>
            <a:r>
              <a:rPr lang="en-US" altLang="ro-RO" sz="2400" dirty="0"/>
              <a:t>Repeats the processing enclosed by the </a:t>
            </a:r>
            <a:r>
              <a:rPr lang="en-US" altLang="ro-RO" sz="2400" b="1" dirty="0"/>
              <a:t>DO</a:t>
            </a:r>
            <a:r>
              <a:rPr lang="en-US" altLang="ro-RO" sz="2400" dirty="0"/>
              <a:t> and </a:t>
            </a:r>
            <a:r>
              <a:rPr lang="en-US" altLang="ro-RO" sz="2400" b="1" dirty="0"/>
              <a:t>ENDDO</a:t>
            </a:r>
            <a:r>
              <a:rPr lang="en-US" altLang="ro-RO" sz="2400" dirty="0"/>
              <a:t> statements </a:t>
            </a:r>
            <a:r>
              <a:rPr lang="en-US" altLang="ro-RO" sz="2400" b="1" dirty="0"/>
              <a:t>n</a:t>
            </a:r>
            <a:r>
              <a:rPr lang="en-US" altLang="ro-RO" sz="2400" dirty="0"/>
              <a:t> times. If </a:t>
            </a:r>
            <a:r>
              <a:rPr lang="en-US" altLang="ro-RO" sz="2400" b="1" dirty="0"/>
              <a:t>n</a:t>
            </a:r>
            <a:r>
              <a:rPr lang="en-US" altLang="ro-RO" sz="2400" dirty="0"/>
              <a:t> changes within the loop, this has no effect on loop passes. </a:t>
            </a:r>
            <a:br>
              <a:rPr lang="en-US" altLang="ro-RO" sz="2400" dirty="0"/>
            </a:br>
            <a:endParaRPr lang="en-US" altLang="ro-RO" sz="2400" dirty="0"/>
          </a:p>
          <a:p>
            <a:pPr marL="0" indent="0">
              <a:buNone/>
            </a:pPr>
            <a:r>
              <a:rPr lang="en-US" altLang="ro-RO" sz="2400" b="1" dirty="0"/>
              <a:t>Example: </a:t>
            </a:r>
          </a:p>
          <a:p>
            <a:pPr marL="0" indent="0">
              <a:buNone/>
            </a:pPr>
            <a:endParaRPr lang="en-US" altLang="ro-RO" sz="2400" b="1" dirty="0"/>
          </a:p>
          <a:p>
            <a:pPr marL="0" indent="0">
              <a:buNone/>
            </a:pPr>
            <a:r>
              <a:rPr lang="en-US" altLang="ro-RO" sz="2400" b="1" dirty="0"/>
              <a:t>DATA </a:t>
            </a:r>
            <a:r>
              <a:rPr lang="en-US" altLang="ro-RO" sz="2400" b="1" dirty="0" err="1"/>
              <a:t>v_count</a:t>
            </a:r>
            <a:r>
              <a:rPr lang="en-US" altLang="ro-RO" sz="2400" b="1" dirty="0"/>
              <a:t> TYPE I. </a:t>
            </a:r>
            <a:br>
              <a:rPr lang="en-US" altLang="ro-RO" sz="2400" b="1" dirty="0"/>
            </a:br>
            <a:r>
              <a:rPr lang="en-US" altLang="ro-RO" sz="2400" b="1" dirty="0"/>
              <a:t>DO 10 TIMES. </a:t>
            </a:r>
            <a:br>
              <a:rPr lang="en-US" altLang="ro-RO" sz="2400" b="1" dirty="0"/>
            </a:br>
            <a:r>
              <a:rPr lang="en-US" altLang="ro-RO" sz="2400" b="1" dirty="0"/>
              <a:t>  ADD SY-INDEX TO </a:t>
            </a:r>
            <a:r>
              <a:rPr lang="en-US" altLang="ro-RO" sz="2400" b="1" dirty="0" err="1"/>
              <a:t>v_count</a:t>
            </a:r>
            <a:r>
              <a:rPr lang="en-US" altLang="ro-RO" sz="2400" b="1" dirty="0"/>
              <a:t>.</a:t>
            </a:r>
            <a:br>
              <a:rPr lang="en-US" altLang="ro-RO" sz="2400" b="1" dirty="0"/>
            </a:br>
            <a:r>
              <a:rPr lang="en-US" altLang="ro-RO" sz="2400" b="1" dirty="0"/>
              <a:t>ENDDO. </a:t>
            </a:r>
            <a:br>
              <a:rPr lang="en-US" altLang="ro-RO" sz="2400" b="1" dirty="0"/>
            </a:br>
            <a:endParaRPr lang="en-US" altLang="ro-RO" sz="2400" dirty="0"/>
          </a:p>
        </p:txBody>
      </p:sp>
    </p:spTree>
    <p:extLst>
      <p:ext uri="{BB962C8B-B14F-4D97-AF65-F5344CB8AC3E}">
        <p14:creationId xmlns:p14="http://schemas.microsoft.com/office/powerpoint/2010/main" val="74075896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xfrm>
            <a:off x="914401" y="66254"/>
            <a:ext cx="8988425" cy="501650"/>
          </a:xfrm>
        </p:spPr>
        <p:txBody>
          <a:bodyPr/>
          <a:lstStyle/>
          <a:p>
            <a:r>
              <a:rPr lang="en-US" altLang="ro-RO" sz="3200" dirty="0">
                <a:latin typeface="Arial" panose="020B0604020202020204" pitchFamily="34" charset="0"/>
              </a:rPr>
              <a:t>DO: Continue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1" y="930605"/>
            <a:ext cx="8990012" cy="52197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Clr>
                <a:srgbClr val="0029AC"/>
              </a:buClr>
              <a:buNone/>
              <a:defRPr/>
            </a:pPr>
            <a:r>
              <a:rPr lang="en-US" sz="2400" dirty="0"/>
              <a:t>Terminate current loop – with CONTINUE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</a:t>
            </a:r>
            <a:r>
              <a:rPr lang="en-US" sz="2400" b="1" dirty="0"/>
              <a:t>DO</a:t>
            </a:r>
            <a:r>
              <a:rPr lang="en-US" sz="2400" dirty="0"/>
              <a:t> 4 </a:t>
            </a:r>
            <a:r>
              <a:rPr lang="en-US" sz="2400" b="1" dirty="0"/>
              <a:t>TIMES.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	</a:t>
            </a:r>
            <a:r>
              <a:rPr lang="en-US" sz="2400" b="1" dirty="0"/>
              <a:t>IF</a:t>
            </a:r>
            <a:r>
              <a:rPr lang="en-US" sz="2400" dirty="0"/>
              <a:t> SY-INDEX = 2.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		</a:t>
            </a:r>
            <a:r>
              <a:rPr lang="en-US" sz="2400" b="1" dirty="0"/>
              <a:t>CONTINUE.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	</a:t>
            </a:r>
            <a:r>
              <a:rPr lang="en-US" sz="2400" b="1" dirty="0"/>
              <a:t>ENDIF.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	</a:t>
            </a:r>
            <a:r>
              <a:rPr lang="en-US" sz="2400" b="1" dirty="0"/>
              <a:t>WRITE</a:t>
            </a:r>
            <a:r>
              <a:rPr lang="en-US" sz="2400" dirty="0"/>
              <a:t> SY-INDEX.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</a:t>
            </a:r>
            <a:r>
              <a:rPr lang="en-US" sz="2400" b="1" dirty="0"/>
              <a:t>ENDDO.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1800" b="1" dirty="0"/>
          </a:p>
          <a:p>
            <a:pPr marL="0" indent="0" fontAlgn="auto">
              <a:spcAft>
                <a:spcPts val="0"/>
              </a:spcAft>
              <a:buClr>
                <a:srgbClr val="0029AC"/>
              </a:buClr>
              <a:buNone/>
              <a:defRPr/>
            </a:pPr>
            <a:endParaRPr lang="en-US" sz="1800" b="1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07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9089" y="-3116"/>
            <a:ext cx="8003655" cy="731838"/>
          </a:xfrm>
        </p:spPr>
        <p:txBody>
          <a:bodyPr/>
          <a:lstStyle/>
          <a:p>
            <a:pPr marL="0" indent="0">
              <a:buNone/>
            </a:pPr>
            <a:r>
              <a:rPr lang="en-US" altLang="ro-RO" sz="3200" dirty="0">
                <a:latin typeface="Arial" panose="020B0604020202020204" pitchFamily="34" charset="0"/>
              </a:rPr>
              <a:t>Contents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09089" y="829764"/>
            <a:ext cx="7713474" cy="518929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Operators</a:t>
            </a:r>
          </a:p>
          <a:p>
            <a:endParaRPr lang="en-US" dirty="0"/>
          </a:p>
          <a:p>
            <a:r>
              <a:rPr lang="en-US" dirty="0"/>
              <a:t>Decision Control statements</a:t>
            </a:r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CASE</a:t>
            </a:r>
          </a:p>
          <a:p>
            <a:pPr lvl="1"/>
            <a:endParaRPr lang="en-US" dirty="0"/>
          </a:p>
          <a:p>
            <a:r>
              <a:rPr lang="en-US" dirty="0"/>
              <a:t>Loop statements</a:t>
            </a:r>
          </a:p>
          <a:p>
            <a:pPr lvl="1"/>
            <a:r>
              <a:rPr lang="en-US" dirty="0"/>
              <a:t>DO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LOOP</a:t>
            </a:r>
          </a:p>
          <a:p>
            <a:pPr lvl="1"/>
            <a:endParaRPr lang="en-US" dirty="0"/>
          </a:p>
          <a:p>
            <a:r>
              <a:rPr lang="en-US" dirty="0"/>
              <a:t>Time to Practice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62689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xfrm>
            <a:off x="914401" y="66254"/>
            <a:ext cx="8988425" cy="501650"/>
          </a:xfrm>
        </p:spPr>
        <p:txBody>
          <a:bodyPr/>
          <a:lstStyle/>
          <a:p>
            <a:r>
              <a:rPr lang="en-US" altLang="ro-RO" sz="3200" dirty="0">
                <a:latin typeface="Arial" panose="020B0604020202020204" pitchFamily="34" charset="0"/>
              </a:rPr>
              <a:t>DO: Exit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1" y="930605"/>
            <a:ext cx="8990012" cy="52197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Clr>
                <a:srgbClr val="0029AC"/>
              </a:buClr>
              <a:buNone/>
              <a:defRPr/>
            </a:pPr>
            <a:r>
              <a:rPr lang="en-US" sz="2400" dirty="0"/>
              <a:t>Exiting a loop – with EXIT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DO 4 TIMES.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	</a:t>
            </a:r>
            <a:r>
              <a:rPr lang="en-US" sz="2400" b="1" dirty="0"/>
              <a:t>IF</a:t>
            </a:r>
            <a:r>
              <a:rPr lang="en-US" sz="2400" dirty="0"/>
              <a:t> SY-INDEX = 2.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		</a:t>
            </a:r>
            <a:r>
              <a:rPr lang="en-US" sz="2400" b="1" dirty="0"/>
              <a:t>EXIT.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	</a:t>
            </a:r>
            <a:r>
              <a:rPr lang="en-US" sz="2400" b="1" dirty="0"/>
              <a:t>ENDIF.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	</a:t>
            </a:r>
            <a:r>
              <a:rPr lang="en-US" sz="2400" b="1" dirty="0"/>
              <a:t>WRITE</a:t>
            </a:r>
            <a:r>
              <a:rPr lang="en-US" sz="2400" dirty="0"/>
              <a:t> SY-INDEX.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</a:t>
            </a:r>
            <a:r>
              <a:rPr lang="en-US" sz="2400" b="1" dirty="0"/>
              <a:t>ENDDO.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77694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>
          <a:xfrm>
            <a:off x="791701" y="69741"/>
            <a:ext cx="8988425" cy="501650"/>
          </a:xfrm>
        </p:spPr>
        <p:txBody>
          <a:bodyPr/>
          <a:lstStyle/>
          <a:p>
            <a:r>
              <a:rPr lang="en-US" altLang="ro-RO" sz="3200" dirty="0">
                <a:latin typeface="Arial" panose="020B0604020202020204" pitchFamily="34" charset="0"/>
              </a:rPr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1701" y="962008"/>
            <a:ext cx="8990012" cy="52197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Clr>
                <a:srgbClr val="0029AC"/>
              </a:buClr>
              <a:buNone/>
              <a:defRPr/>
            </a:pPr>
            <a:r>
              <a:rPr lang="en-US" sz="2400" dirty="0"/>
              <a:t>Repeats the processing enclosed between the </a:t>
            </a:r>
            <a:r>
              <a:rPr lang="en-US" sz="2400" b="1" dirty="0"/>
              <a:t>WHILE</a:t>
            </a:r>
            <a:r>
              <a:rPr lang="en-US" sz="2400" dirty="0"/>
              <a:t> and </a:t>
            </a:r>
            <a:r>
              <a:rPr lang="en-US" sz="2400" b="1" dirty="0"/>
              <a:t>ENDWHILE</a:t>
            </a:r>
            <a:r>
              <a:rPr lang="en-US" sz="2400" dirty="0"/>
              <a:t> statements as long as the </a:t>
            </a:r>
            <a:r>
              <a:rPr lang="en-US" sz="2400" dirty="0">
                <a:hlinkClick r:id="rId2"/>
              </a:rPr>
              <a:t>logical expression</a:t>
            </a:r>
            <a:r>
              <a:rPr lang="en-US" sz="2400" dirty="0"/>
              <a:t> </a:t>
            </a:r>
            <a:r>
              <a:rPr lang="en-US" sz="2400" b="1" dirty="0" err="1"/>
              <a:t>logexp</a:t>
            </a:r>
            <a:r>
              <a:rPr lang="en-US" sz="2400" dirty="0"/>
              <a:t> is true.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Checks the condition before each loop pass. If it is no longer true, processing resumes after </a:t>
            </a:r>
            <a:r>
              <a:rPr lang="en-US" sz="2400" b="1" dirty="0"/>
              <a:t>ENDWHILE </a:t>
            </a:r>
            <a:r>
              <a:rPr lang="en-US" sz="2400" dirty="0"/>
              <a:t>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You can use the </a:t>
            </a:r>
            <a:r>
              <a:rPr lang="en-US" sz="2400" b="1" dirty="0">
                <a:hlinkClick r:id="rId3"/>
              </a:rPr>
              <a:t>CONTINUE</a:t>
            </a:r>
            <a:r>
              <a:rPr lang="en-US" sz="2400" dirty="0"/>
              <a:t> statement to leave the current loop pass prematurely and skip to the next loop pass.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9651341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>
          <a:xfrm>
            <a:off x="778585" y="80335"/>
            <a:ext cx="8988425" cy="501650"/>
          </a:xfrm>
        </p:spPr>
        <p:txBody>
          <a:bodyPr/>
          <a:lstStyle/>
          <a:p>
            <a:r>
              <a:rPr lang="en-US" altLang="ro-RO" sz="3200" dirty="0">
                <a:latin typeface="Arial" panose="020B0604020202020204" pitchFamily="34" charset="0"/>
              </a:rPr>
              <a:t>WHILE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67413" y="912053"/>
            <a:ext cx="8990012" cy="5219700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b="1" dirty="0"/>
              <a:t>DATA:</a:t>
            </a:r>
            <a:r>
              <a:rPr lang="en-US" sz="1600" dirty="0"/>
              <a:t> SEARCH_ME </a:t>
            </a:r>
            <a:r>
              <a:rPr lang="en-US" sz="1600" b="1" dirty="0"/>
              <a:t>TYPE</a:t>
            </a:r>
            <a:r>
              <a:rPr lang="en-US" sz="1600" dirty="0"/>
              <a:t> I, </a:t>
            </a:r>
            <a:br>
              <a:rPr lang="en-US" sz="1600" dirty="0"/>
            </a:br>
            <a:r>
              <a:rPr lang="en-US" sz="1600" dirty="0"/>
              <a:t>            MIN                 </a:t>
            </a:r>
            <a:r>
              <a:rPr lang="en-US" sz="1600" b="1" dirty="0"/>
              <a:t>TYPE</a:t>
            </a:r>
            <a:r>
              <a:rPr lang="en-US" sz="1600" dirty="0"/>
              <a:t> I </a:t>
            </a:r>
            <a:r>
              <a:rPr lang="en-US" sz="1600" b="1" dirty="0"/>
              <a:t>VALUE</a:t>
            </a:r>
            <a:r>
              <a:rPr lang="en-US" sz="1600" dirty="0"/>
              <a:t> 0, </a:t>
            </a:r>
            <a:br>
              <a:rPr lang="en-US" sz="1600" dirty="0"/>
            </a:br>
            <a:r>
              <a:rPr lang="en-US" sz="1600" dirty="0"/>
              <a:t>            MAX                </a:t>
            </a:r>
            <a:r>
              <a:rPr lang="en-US" sz="1600" b="1" dirty="0"/>
              <a:t>TYPE</a:t>
            </a:r>
            <a:r>
              <a:rPr lang="en-US" sz="1600" dirty="0"/>
              <a:t> I </a:t>
            </a:r>
            <a:r>
              <a:rPr lang="en-US" sz="1600" b="1" dirty="0"/>
              <a:t>VALUE</a:t>
            </a:r>
            <a:r>
              <a:rPr lang="en-US" sz="1600" dirty="0"/>
              <a:t> 1000, </a:t>
            </a:r>
            <a:br>
              <a:rPr lang="en-US" sz="1600" dirty="0"/>
            </a:br>
            <a:r>
              <a:rPr lang="en-US" sz="1600" dirty="0"/>
              <a:t>            TRIES             </a:t>
            </a:r>
            <a:r>
              <a:rPr lang="en-US" sz="1600" b="1" dirty="0"/>
              <a:t>TYPE</a:t>
            </a:r>
            <a:r>
              <a:rPr lang="en-US" sz="1600" dirty="0"/>
              <a:t> I, </a:t>
            </a:r>
            <a:br>
              <a:rPr lang="en-US" sz="1600" dirty="0"/>
            </a:br>
            <a:r>
              <a:rPr lang="en-US" sz="1600" dirty="0"/>
              <a:t>            NUMBER        </a:t>
            </a:r>
            <a:r>
              <a:rPr lang="en-US" sz="1600" b="1" dirty="0"/>
              <a:t>TYPE</a:t>
            </a:r>
            <a:r>
              <a:rPr lang="en-US" sz="1600" dirty="0"/>
              <a:t> I.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br>
              <a:rPr lang="en-US" sz="1600" dirty="0"/>
            </a:br>
            <a:r>
              <a:rPr lang="en-US" sz="1600" dirty="0"/>
              <a:t>SEARCH_ME = 23. </a:t>
            </a:r>
            <a:br>
              <a:rPr lang="en-US" sz="1600" dirty="0"/>
            </a:br>
            <a:r>
              <a:rPr lang="en-US" sz="1600" b="1" dirty="0"/>
              <a:t>WHILE</a:t>
            </a:r>
            <a:r>
              <a:rPr lang="en-US" sz="1600" dirty="0"/>
              <a:t> NUMBER &lt;&gt; SEARCH_ME. </a:t>
            </a:r>
            <a:br>
              <a:rPr lang="en-US" sz="1600" dirty="0"/>
            </a:br>
            <a:r>
              <a:rPr lang="en-US" sz="1600" dirty="0"/>
              <a:t>  </a:t>
            </a:r>
            <a:r>
              <a:rPr lang="en-US" sz="1600" b="1" dirty="0"/>
              <a:t>ADD </a:t>
            </a:r>
            <a:r>
              <a:rPr lang="en-US" sz="1600" dirty="0"/>
              <a:t>1 </a:t>
            </a:r>
            <a:r>
              <a:rPr lang="en-US" sz="1600" b="1" dirty="0"/>
              <a:t>TO</a:t>
            </a:r>
            <a:r>
              <a:rPr lang="en-US" sz="1600" dirty="0"/>
              <a:t> TRIES. </a:t>
            </a:r>
            <a:br>
              <a:rPr lang="en-US" sz="1600" dirty="0"/>
            </a:br>
            <a:r>
              <a:rPr lang="en-US" sz="1600" dirty="0"/>
              <a:t>  NUMBER = ( MIN + MAX ) / 2. </a:t>
            </a:r>
            <a:br>
              <a:rPr lang="en-US" sz="1600" dirty="0"/>
            </a:br>
            <a:r>
              <a:rPr lang="en-US" sz="1600" dirty="0"/>
              <a:t>  </a:t>
            </a:r>
            <a:r>
              <a:rPr lang="en-US" sz="1600" b="1" dirty="0"/>
              <a:t>IF</a:t>
            </a:r>
            <a:r>
              <a:rPr lang="en-US" sz="1600" dirty="0"/>
              <a:t> NUMBER &gt; SEARCH_ME. </a:t>
            </a:r>
            <a:br>
              <a:rPr lang="en-US" sz="1600" dirty="0"/>
            </a:br>
            <a:r>
              <a:rPr lang="en-US" sz="1600" dirty="0"/>
              <a:t>    MAX = NUMBER - 1. </a:t>
            </a:r>
            <a:br>
              <a:rPr lang="en-US" sz="1600" dirty="0"/>
            </a:br>
            <a:r>
              <a:rPr lang="en-US" sz="1600" dirty="0"/>
              <a:t> </a:t>
            </a:r>
            <a:r>
              <a:rPr lang="en-US" sz="1600" b="1" dirty="0"/>
              <a:t> ELSE. </a:t>
            </a:r>
            <a:br>
              <a:rPr lang="en-US" sz="1600" dirty="0"/>
            </a:br>
            <a:r>
              <a:rPr lang="en-US" sz="1600" dirty="0"/>
              <a:t>    MIN = NUMBER + 1. </a:t>
            </a:r>
            <a:br>
              <a:rPr lang="en-US" sz="1600" dirty="0"/>
            </a:br>
            <a:r>
              <a:rPr lang="en-US" sz="1600" dirty="0"/>
              <a:t>  </a:t>
            </a:r>
            <a:r>
              <a:rPr lang="en-US" sz="1600" b="1" dirty="0"/>
              <a:t>ENDIF.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b="1" dirty="0"/>
              <a:t>ENDWHILE.</a:t>
            </a:r>
            <a:r>
              <a:rPr lang="en-US" sz="1600" dirty="0"/>
              <a:t> </a:t>
            </a:r>
            <a:br>
              <a:rPr lang="en-US" sz="1800" dirty="0"/>
            </a:br>
            <a:br>
              <a:rPr lang="en-US" sz="1800" b="1" dirty="0"/>
            </a:br>
            <a:r>
              <a:rPr lang="en-US" sz="1800" dirty="0"/>
              <a:t>The above code performs a (binary) search for the "unknown" number </a:t>
            </a:r>
            <a:r>
              <a:rPr lang="en-US" sz="1800" b="1" dirty="0"/>
              <a:t>SEARCH_ME</a:t>
            </a:r>
            <a:r>
              <a:rPr lang="en-US" sz="1800" dirty="0"/>
              <a:t> which lies between </a:t>
            </a:r>
            <a:r>
              <a:rPr lang="en-US" sz="1800" b="1" dirty="0"/>
              <a:t>MIN</a:t>
            </a:r>
            <a:r>
              <a:rPr lang="en-US" sz="1800" dirty="0"/>
              <a:t> and </a:t>
            </a:r>
            <a:r>
              <a:rPr lang="en-US" sz="1800" b="1" dirty="0"/>
              <a:t>MAX</a:t>
            </a:r>
            <a:r>
              <a:rPr lang="en-US" sz="1800" dirty="0"/>
              <a:t>. </a:t>
            </a:r>
            <a:r>
              <a:rPr lang="en-US" sz="1800" b="1" dirty="0"/>
              <a:t>TRIES</a:t>
            </a:r>
            <a:r>
              <a:rPr lang="en-US" sz="1800" dirty="0"/>
              <a:t> contains the number of attempts needed to find it. </a:t>
            </a:r>
          </a:p>
        </p:txBody>
      </p:sp>
    </p:spTree>
    <p:extLst>
      <p:ext uri="{BB962C8B-B14F-4D97-AF65-F5344CB8AC3E}">
        <p14:creationId xmlns:p14="http://schemas.microsoft.com/office/powerpoint/2010/main" val="2860483252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917575" y="68145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LOOP</a:t>
            </a:r>
            <a:endParaRPr lang="en-US" alt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E60F96-5FF7-4102-8C43-3C439FC2AA0C}"/>
              </a:ext>
            </a:extLst>
          </p:cNvPr>
          <p:cNvSpPr/>
          <p:nvPr/>
        </p:nvSpPr>
        <p:spPr>
          <a:xfrm>
            <a:off x="221539" y="752130"/>
            <a:ext cx="905562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lvl="1" indent="0">
              <a:buFont typeface="Wingdings 2" panose="05020102010507070707" pitchFamily="18" charset="2"/>
              <a:buNone/>
            </a:pPr>
            <a:r>
              <a:rPr lang="en-US" altLang="en-US" sz="3200" dirty="0"/>
              <a:t> </a:t>
            </a:r>
          </a:p>
          <a:p>
            <a:pPr marL="393700" lvl="1" indent="0">
              <a:buFont typeface="Wingdings 2" panose="05020102010507070707" pitchFamily="18" charset="2"/>
              <a:buNone/>
            </a:pPr>
            <a:r>
              <a:rPr lang="en-US" altLang="en-US" sz="2800" b="1" dirty="0">
                <a:solidFill>
                  <a:srgbClr val="001864"/>
                </a:solidFill>
                <a:latin typeface="+mn-lt"/>
                <a:cs typeface="+mn-cs"/>
              </a:rPr>
              <a:t>LOOP</a:t>
            </a:r>
            <a:r>
              <a:rPr lang="en-US" altLang="en-US" sz="2800" dirty="0">
                <a:solidFill>
                  <a:srgbClr val="001864"/>
                </a:solidFill>
                <a:latin typeface="+mn-lt"/>
                <a:cs typeface="+mn-cs"/>
              </a:rPr>
              <a:t> statement is used to iterate on Internal Tables.</a:t>
            </a:r>
            <a:endParaRPr lang="en-US" altLang="en-US" sz="2800" b="1" dirty="0">
              <a:solidFill>
                <a:srgbClr val="001864"/>
              </a:solidFill>
              <a:latin typeface="+mn-lt"/>
              <a:cs typeface="+mn-cs"/>
            </a:endParaRPr>
          </a:p>
          <a:p>
            <a:pPr marL="393700" lvl="1" indent="0">
              <a:buFont typeface="Wingdings 2" panose="05020102010507070707" pitchFamily="18" charset="2"/>
              <a:buNone/>
            </a:pPr>
            <a:r>
              <a:rPr lang="en-US" altLang="en-US" sz="2800" b="1" dirty="0">
                <a:solidFill>
                  <a:srgbClr val="001864"/>
                </a:solidFill>
                <a:latin typeface="+mn-lt"/>
                <a:cs typeface="+mn-cs"/>
              </a:rPr>
              <a:t>    </a:t>
            </a:r>
          </a:p>
          <a:p>
            <a:pPr marL="393700" lvl="1" indent="0">
              <a:buFont typeface="Wingdings 2" panose="05020102010507070707" pitchFamily="18" charset="2"/>
              <a:buNone/>
            </a:pPr>
            <a:endParaRPr lang="en-US" altLang="en-US" sz="2800" b="1" dirty="0">
              <a:solidFill>
                <a:srgbClr val="001864"/>
              </a:solidFill>
              <a:latin typeface="+mn-lt"/>
              <a:cs typeface="+mn-cs"/>
            </a:endParaRPr>
          </a:p>
          <a:p>
            <a:pPr marL="393700" lvl="1" indent="0">
              <a:buFont typeface="Wingdings 2" panose="05020102010507070707" pitchFamily="18" charset="2"/>
              <a:buNone/>
            </a:pPr>
            <a:r>
              <a:rPr lang="en-US" altLang="en-US" sz="2800" b="1" dirty="0">
                <a:solidFill>
                  <a:srgbClr val="001864"/>
                </a:solidFill>
                <a:latin typeface="+mn-lt"/>
                <a:cs typeface="+mn-cs"/>
              </a:rPr>
              <a:t>    LOOP AT </a:t>
            </a:r>
            <a:r>
              <a:rPr lang="en-US" altLang="en-US" sz="2800" dirty="0" err="1">
                <a:solidFill>
                  <a:srgbClr val="001864"/>
                </a:solidFill>
                <a:latin typeface="+mn-lt"/>
                <a:cs typeface="+mn-cs"/>
              </a:rPr>
              <a:t>itab</a:t>
            </a:r>
            <a:r>
              <a:rPr lang="en-US" altLang="en-US" sz="2800" b="1" dirty="0">
                <a:solidFill>
                  <a:srgbClr val="001864"/>
                </a:solidFill>
                <a:latin typeface="+mn-lt"/>
                <a:cs typeface="+mn-cs"/>
              </a:rPr>
              <a:t> INTO </a:t>
            </a:r>
            <a:r>
              <a:rPr lang="en-US" altLang="en-US" sz="2800" dirty="0" err="1">
                <a:solidFill>
                  <a:srgbClr val="001864"/>
                </a:solidFill>
                <a:latin typeface="+mn-lt"/>
                <a:cs typeface="+mn-cs"/>
              </a:rPr>
              <a:t>struc</a:t>
            </a:r>
            <a:r>
              <a:rPr lang="en-US" altLang="en-US" sz="2800" b="1" dirty="0">
                <a:solidFill>
                  <a:srgbClr val="001864"/>
                </a:solidFill>
                <a:latin typeface="+mn-lt"/>
                <a:cs typeface="+mn-cs"/>
              </a:rPr>
              <a:t>.</a:t>
            </a:r>
          </a:p>
          <a:p>
            <a:pPr marL="393700" lvl="1" indent="0">
              <a:buFont typeface="Wingdings 2" panose="05020102010507070707" pitchFamily="18" charset="2"/>
              <a:buNone/>
            </a:pPr>
            <a:r>
              <a:rPr lang="en-US" altLang="en-US" sz="2800" b="1" dirty="0">
                <a:solidFill>
                  <a:srgbClr val="001864"/>
                </a:solidFill>
                <a:latin typeface="+mn-lt"/>
                <a:cs typeface="+mn-cs"/>
              </a:rPr>
              <a:t>		</a:t>
            </a:r>
            <a:r>
              <a:rPr lang="en-US" altLang="en-US" sz="2800" dirty="0" err="1">
                <a:solidFill>
                  <a:srgbClr val="001864"/>
                </a:solidFill>
                <a:latin typeface="+mn-lt"/>
                <a:cs typeface="+mn-cs"/>
              </a:rPr>
              <a:t>processing_bloc</a:t>
            </a:r>
            <a:r>
              <a:rPr lang="en-US" altLang="en-US" sz="2800" b="1" dirty="0">
                <a:solidFill>
                  <a:srgbClr val="001864"/>
                </a:solidFill>
                <a:latin typeface="+mn-lt"/>
                <a:cs typeface="+mn-cs"/>
              </a:rPr>
              <a:t>. </a:t>
            </a:r>
          </a:p>
          <a:p>
            <a:pPr marL="393700" lvl="1" indent="0">
              <a:buFont typeface="Wingdings 2" panose="05020102010507070707" pitchFamily="18" charset="2"/>
              <a:buNone/>
            </a:pPr>
            <a:r>
              <a:rPr lang="en-US" altLang="en-US" sz="2800" b="1" dirty="0">
                <a:solidFill>
                  <a:srgbClr val="001864"/>
                </a:solidFill>
                <a:latin typeface="+mn-lt"/>
                <a:cs typeface="+mn-cs"/>
              </a:rPr>
              <a:t>    ENDLOOP.</a:t>
            </a:r>
          </a:p>
        </p:txBody>
      </p:sp>
    </p:spTree>
    <p:extLst>
      <p:ext uri="{BB962C8B-B14F-4D97-AF65-F5344CB8AC3E}">
        <p14:creationId xmlns:p14="http://schemas.microsoft.com/office/powerpoint/2010/main" val="1368491789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917575" y="68145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LOOP - example</a:t>
            </a:r>
            <a:endParaRPr lang="en-US" alt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E60F96-5FF7-4102-8C43-3C439FC2AA0C}"/>
              </a:ext>
            </a:extLst>
          </p:cNvPr>
          <p:cNvSpPr/>
          <p:nvPr/>
        </p:nvSpPr>
        <p:spPr>
          <a:xfrm>
            <a:off x="356274" y="1036429"/>
            <a:ext cx="87313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lvl="1" indent="0">
              <a:buFont typeface="Wingdings 2" panose="05020102010507070707" pitchFamily="18" charset="2"/>
              <a:buNone/>
            </a:pPr>
            <a:r>
              <a:rPr lang="en-US" altLang="en-US" dirty="0"/>
              <a:t> </a:t>
            </a:r>
            <a:endParaRPr lang="en-US" altLang="en-US" b="1" dirty="0">
              <a:solidFill>
                <a:srgbClr val="001864"/>
              </a:solidFill>
              <a:latin typeface="+mn-lt"/>
              <a:cs typeface="+mn-cs"/>
            </a:endParaRPr>
          </a:p>
          <a:p>
            <a:pPr lvl="1" eaLnBrk="1" hangingPunct="1">
              <a:buNone/>
            </a:pPr>
            <a:r>
              <a:rPr lang="en-US" altLang="en-US" b="1" dirty="0">
                <a:solidFill>
                  <a:srgbClr val="001864"/>
                </a:solidFill>
                <a:latin typeface="+mn-lt"/>
                <a:cs typeface="+mn-cs"/>
              </a:rPr>
              <a:t> </a:t>
            </a:r>
            <a:r>
              <a:rPr lang="en-US" altLang="ro-RO" b="1" dirty="0">
                <a:solidFill>
                  <a:srgbClr val="001864"/>
                </a:solidFill>
              </a:rPr>
              <a:t>TYPES: BEGIN OF </a:t>
            </a:r>
            <a:r>
              <a:rPr lang="en-US" altLang="ro-RO" dirty="0" err="1">
                <a:solidFill>
                  <a:srgbClr val="001864"/>
                </a:solidFill>
              </a:rPr>
              <a:t>ty_student</a:t>
            </a:r>
            <a:r>
              <a:rPr lang="en-US" altLang="ro-RO" dirty="0">
                <a:solidFill>
                  <a:srgbClr val="001864"/>
                </a:solidFill>
              </a:rPr>
              <a:t>,</a:t>
            </a:r>
          </a:p>
          <a:p>
            <a:pPr lvl="1" eaLnBrk="1" hangingPunct="1">
              <a:buNone/>
            </a:pPr>
            <a:r>
              <a:rPr lang="en-US" altLang="ro-RO" dirty="0">
                <a:solidFill>
                  <a:srgbClr val="001864"/>
                </a:solidFill>
              </a:rPr>
              <a:t>	           name	    </a:t>
            </a:r>
            <a:r>
              <a:rPr lang="en-US" altLang="ro-RO" b="1" dirty="0">
                <a:solidFill>
                  <a:srgbClr val="001864"/>
                </a:solidFill>
              </a:rPr>
              <a:t>TYPE</a:t>
            </a:r>
            <a:r>
              <a:rPr lang="en-US" altLang="ro-RO" dirty="0">
                <a:solidFill>
                  <a:srgbClr val="001864"/>
                </a:solidFill>
              </a:rPr>
              <a:t>   c LENGTH 20,</a:t>
            </a:r>
          </a:p>
          <a:p>
            <a:pPr lvl="1" eaLnBrk="1" hangingPunct="1">
              <a:buNone/>
            </a:pPr>
            <a:r>
              <a:rPr lang="en-US" altLang="ro-RO" dirty="0">
                <a:solidFill>
                  <a:srgbClr val="001864"/>
                </a:solidFill>
              </a:rPr>
              <a:t>                  </a:t>
            </a:r>
            <a:r>
              <a:rPr lang="en-US" altLang="ro-RO" dirty="0" err="1">
                <a:solidFill>
                  <a:srgbClr val="001864"/>
                </a:solidFill>
              </a:rPr>
              <a:t>stud_id</a:t>
            </a:r>
            <a:r>
              <a:rPr lang="en-US" altLang="ro-RO" dirty="0">
                <a:solidFill>
                  <a:srgbClr val="001864"/>
                </a:solidFill>
              </a:rPr>
              <a:t>           </a:t>
            </a:r>
            <a:r>
              <a:rPr lang="en-US" altLang="ro-RO" b="1" dirty="0">
                <a:solidFill>
                  <a:srgbClr val="001864"/>
                </a:solidFill>
              </a:rPr>
              <a:t>TYPE</a:t>
            </a:r>
            <a:r>
              <a:rPr lang="en-US" altLang="ro-RO" dirty="0">
                <a:solidFill>
                  <a:srgbClr val="001864"/>
                </a:solidFill>
              </a:rPr>
              <a:t>   n LENGTH 13,</a:t>
            </a:r>
          </a:p>
          <a:p>
            <a:pPr lvl="1" eaLnBrk="1" hangingPunct="1">
              <a:buNone/>
            </a:pPr>
            <a:r>
              <a:rPr lang="en-US" altLang="ro-RO" dirty="0">
                <a:solidFill>
                  <a:srgbClr val="001864"/>
                </a:solidFill>
              </a:rPr>
              <a:t>                  address          </a:t>
            </a:r>
            <a:r>
              <a:rPr lang="en-US" altLang="ro-RO" b="1" dirty="0">
                <a:solidFill>
                  <a:srgbClr val="001864"/>
                </a:solidFill>
              </a:rPr>
              <a:t>TYPE</a:t>
            </a:r>
            <a:r>
              <a:rPr lang="en-US" altLang="ro-RO" dirty="0">
                <a:solidFill>
                  <a:srgbClr val="001864"/>
                </a:solidFill>
              </a:rPr>
              <a:t>   string,</a:t>
            </a:r>
          </a:p>
          <a:p>
            <a:pPr lvl="1" eaLnBrk="1" hangingPunct="1">
              <a:buNone/>
            </a:pPr>
            <a:r>
              <a:rPr lang="en-US" altLang="ro-RO" b="1" dirty="0">
                <a:solidFill>
                  <a:srgbClr val="001864"/>
                </a:solidFill>
              </a:rPr>
              <a:t>              END OF </a:t>
            </a:r>
            <a:r>
              <a:rPr lang="en-US" altLang="ro-RO" dirty="0" err="1">
                <a:solidFill>
                  <a:srgbClr val="001864"/>
                </a:solidFill>
              </a:rPr>
              <a:t>ty_student</a:t>
            </a:r>
            <a:r>
              <a:rPr lang="en-US" altLang="ro-RO" dirty="0">
                <a:solidFill>
                  <a:srgbClr val="001864"/>
                </a:solidFill>
              </a:rPr>
              <a:t>.</a:t>
            </a:r>
          </a:p>
          <a:p>
            <a:pPr lvl="1" eaLnBrk="1" hangingPunct="1">
              <a:buNone/>
            </a:pPr>
            <a:endParaRPr lang="en-US" altLang="ro-RO" dirty="0">
              <a:solidFill>
                <a:srgbClr val="001864"/>
              </a:solidFill>
            </a:endParaRPr>
          </a:p>
          <a:p>
            <a:pPr lvl="1" eaLnBrk="1" hangingPunct="1">
              <a:buNone/>
            </a:pPr>
            <a:r>
              <a:rPr lang="en-US" altLang="ro-RO" b="1" dirty="0">
                <a:solidFill>
                  <a:srgbClr val="001864"/>
                </a:solidFill>
              </a:rPr>
              <a:t>DATA</a:t>
            </a:r>
            <a:r>
              <a:rPr lang="en-US" altLang="ro-RO" dirty="0">
                <a:solidFill>
                  <a:srgbClr val="001864"/>
                </a:solidFill>
              </a:rPr>
              <a:t>: </a:t>
            </a:r>
            <a:r>
              <a:rPr lang="en-US" altLang="ro-RO" dirty="0" err="1">
                <a:solidFill>
                  <a:srgbClr val="001864"/>
                </a:solidFill>
              </a:rPr>
              <a:t>t_student</a:t>
            </a:r>
            <a:r>
              <a:rPr lang="en-US" altLang="ro-RO" dirty="0">
                <a:solidFill>
                  <a:srgbClr val="001864"/>
                </a:solidFill>
              </a:rPr>
              <a:t> </a:t>
            </a:r>
            <a:r>
              <a:rPr lang="en-US" altLang="ro-RO" b="1" dirty="0">
                <a:solidFill>
                  <a:srgbClr val="001864"/>
                </a:solidFill>
              </a:rPr>
              <a:t>TYPE</a:t>
            </a:r>
            <a:r>
              <a:rPr lang="en-US" altLang="ro-RO" dirty="0">
                <a:solidFill>
                  <a:srgbClr val="001864"/>
                </a:solidFill>
              </a:rPr>
              <a:t> </a:t>
            </a:r>
            <a:r>
              <a:rPr lang="en-US" altLang="ro-RO" b="1" dirty="0">
                <a:solidFill>
                  <a:srgbClr val="001864"/>
                </a:solidFill>
              </a:rPr>
              <a:t>TABLE OF</a:t>
            </a:r>
            <a:r>
              <a:rPr lang="en-US" altLang="ro-RO" dirty="0">
                <a:solidFill>
                  <a:srgbClr val="001864"/>
                </a:solidFill>
              </a:rPr>
              <a:t> </a:t>
            </a:r>
            <a:r>
              <a:rPr lang="en-US" altLang="ro-RO" dirty="0" err="1">
                <a:solidFill>
                  <a:srgbClr val="001864"/>
                </a:solidFill>
              </a:rPr>
              <a:t>ty_student</a:t>
            </a:r>
            <a:r>
              <a:rPr lang="en-US" altLang="ro-RO" dirty="0">
                <a:solidFill>
                  <a:srgbClr val="001864"/>
                </a:solidFill>
              </a:rPr>
              <a:t>.        </a:t>
            </a:r>
          </a:p>
          <a:p>
            <a:pPr lvl="1" eaLnBrk="1" hangingPunct="1">
              <a:buNone/>
            </a:pPr>
            <a:r>
              <a:rPr lang="en-US" altLang="ro-RO" b="1" dirty="0">
                <a:solidFill>
                  <a:srgbClr val="001864"/>
                </a:solidFill>
              </a:rPr>
              <a:t>DATA</a:t>
            </a:r>
            <a:r>
              <a:rPr lang="en-US" altLang="ro-RO" dirty="0">
                <a:solidFill>
                  <a:srgbClr val="001864"/>
                </a:solidFill>
              </a:rPr>
              <a:t>: </a:t>
            </a:r>
            <a:r>
              <a:rPr lang="en-US" altLang="ro-RO" dirty="0" err="1">
                <a:solidFill>
                  <a:srgbClr val="001864"/>
                </a:solidFill>
              </a:rPr>
              <a:t>s_student</a:t>
            </a:r>
            <a:r>
              <a:rPr lang="en-US" altLang="ro-RO" dirty="0">
                <a:solidFill>
                  <a:srgbClr val="001864"/>
                </a:solidFill>
              </a:rPr>
              <a:t> </a:t>
            </a:r>
            <a:r>
              <a:rPr lang="en-US" altLang="ro-RO" b="1" dirty="0">
                <a:solidFill>
                  <a:srgbClr val="001864"/>
                </a:solidFill>
              </a:rPr>
              <a:t>TYPE</a:t>
            </a:r>
            <a:r>
              <a:rPr lang="en-US" altLang="ro-RO" dirty="0">
                <a:solidFill>
                  <a:srgbClr val="001864"/>
                </a:solidFill>
              </a:rPr>
              <a:t> </a:t>
            </a:r>
            <a:r>
              <a:rPr lang="en-US" altLang="ro-RO" dirty="0" err="1">
                <a:solidFill>
                  <a:srgbClr val="001864"/>
                </a:solidFill>
              </a:rPr>
              <a:t>ty_student</a:t>
            </a:r>
            <a:r>
              <a:rPr lang="en-US" altLang="ro-RO" dirty="0">
                <a:solidFill>
                  <a:srgbClr val="001864"/>
                </a:solidFill>
              </a:rPr>
              <a:t>. </a:t>
            </a:r>
          </a:p>
          <a:p>
            <a:pPr lvl="1" eaLnBrk="1" hangingPunct="1">
              <a:buNone/>
            </a:pPr>
            <a:endParaRPr lang="en-US" altLang="en-US" b="1" dirty="0">
              <a:solidFill>
                <a:srgbClr val="001864"/>
              </a:solidFill>
              <a:latin typeface="+mn-lt"/>
              <a:cs typeface="+mn-cs"/>
            </a:endParaRPr>
          </a:p>
          <a:p>
            <a:pPr lvl="1" eaLnBrk="1" hangingPunct="1">
              <a:buNone/>
            </a:pPr>
            <a:endParaRPr lang="en-US" altLang="en-US" b="1" dirty="0">
              <a:solidFill>
                <a:srgbClr val="001864"/>
              </a:solidFill>
              <a:latin typeface="+mn-lt"/>
              <a:cs typeface="+mn-cs"/>
            </a:endParaRPr>
          </a:p>
          <a:p>
            <a:pPr lvl="1" eaLnBrk="1" hangingPunct="1">
              <a:buNone/>
            </a:pPr>
            <a:r>
              <a:rPr lang="en-US" altLang="en-US" b="1" dirty="0">
                <a:solidFill>
                  <a:srgbClr val="001864"/>
                </a:solidFill>
                <a:latin typeface="+mn-lt"/>
                <a:cs typeface="+mn-cs"/>
              </a:rPr>
              <a:t>LOOP AT </a:t>
            </a:r>
            <a:r>
              <a:rPr lang="en-US" altLang="en-US" dirty="0" err="1">
                <a:solidFill>
                  <a:srgbClr val="001864"/>
                </a:solidFill>
                <a:latin typeface="+mn-lt"/>
                <a:cs typeface="+mn-cs"/>
              </a:rPr>
              <a:t>t_student</a:t>
            </a:r>
            <a:r>
              <a:rPr lang="en-US" altLang="en-US" dirty="0">
                <a:solidFill>
                  <a:srgbClr val="001864"/>
                </a:solidFill>
                <a:latin typeface="+mn-lt"/>
                <a:cs typeface="+mn-cs"/>
              </a:rPr>
              <a:t> </a:t>
            </a:r>
            <a:r>
              <a:rPr lang="en-US" altLang="en-US" b="1" dirty="0">
                <a:solidFill>
                  <a:srgbClr val="001864"/>
                </a:solidFill>
                <a:latin typeface="+mn-lt"/>
                <a:cs typeface="+mn-cs"/>
              </a:rPr>
              <a:t>INTO</a:t>
            </a:r>
            <a:r>
              <a:rPr lang="en-US" altLang="en-US" dirty="0">
                <a:solidFill>
                  <a:srgbClr val="001864"/>
                </a:solidFill>
                <a:latin typeface="+mn-lt"/>
                <a:cs typeface="+mn-cs"/>
              </a:rPr>
              <a:t> </a:t>
            </a:r>
            <a:r>
              <a:rPr lang="en-US" altLang="en-US" dirty="0" err="1">
                <a:solidFill>
                  <a:srgbClr val="001864"/>
                </a:solidFill>
                <a:latin typeface="+mn-lt"/>
                <a:cs typeface="+mn-cs"/>
              </a:rPr>
              <a:t>s_student</a:t>
            </a:r>
            <a:r>
              <a:rPr lang="en-US" altLang="en-US" dirty="0">
                <a:solidFill>
                  <a:srgbClr val="001864"/>
                </a:solidFill>
                <a:latin typeface="+mn-lt"/>
                <a:cs typeface="+mn-cs"/>
              </a:rPr>
              <a:t>.</a:t>
            </a:r>
          </a:p>
          <a:p>
            <a:pPr lvl="1" eaLnBrk="1" hangingPunct="1">
              <a:buNone/>
            </a:pPr>
            <a:r>
              <a:rPr lang="en-US" altLang="en-US" dirty="0">
                <a:solidFill>
                  <a:srgbClr val="001864"/>
                </a:solidFill>
                <a:latin typeface="+mn-lt"/>
                <a:cs typeface="+mn-cs"/>
              </a:rPr>
              <a:t>      </a:t>
            </a:r>
            <a:r>
              <a:rPr lang="en-US" altLang="en-US" b="1" dirty="0">
                <a:solidFill>
                  <a:srgbClr val="001864"/>
                </a:solidFill>
                <a:latin typeface="+mn-lt"/>
                <a:cs typeface="+mn-cs"/>
              </a:rPr>
              <a:t>WRITE</a:t>
            </a:r>
            <a:r>
              <a:rPr lang="en-US" altLang="en-US" dirty="0">
                <a:solidFill>
                  <a:srgbClr val="001864"/>
                </a:solidFill>
                <a:latin typeface="+mn-lt"/>
                <a:cs typeface="+mn-cs"/>
              </a:rPr>
              <a:t>: / </a:t>
            </a:r>
            <a:r>
              <a:rPr lang="en-US" altLang="en-US" dirty="0" err="1">
                <a:solidFill>
                  <a:srgbClr val="001864"/>
                </a:solidFill>
                <a:latin typeface="+mn-lt"/>
                <a:cs typeface="+mn-cs"/>
              </a:rPr>
              <a:t>s_student</a:t>
            </a:r>
            <a:r>
              <a:rPr lang="en-US" altLang="en-US" dirty="0">
                <a:solidFill>
                  <a:srgbClr val="001864"/>
                </a:solidFill>
                <a:latin typeface="+mn-lt"/>
                <a:cs typeface="+mn-cs"/>
              </a:rPr>
              <a:t>-name,</a:t>
            </a:r>
          </a:p>
          <a:p>
            <a:pPr lvl="1" eaLnBrk="1" hangingPunct="1">
              <a:buNone/>
            </a:pPr>
            <a:r>
              <a:rPr lang="en-US" altLang="en-US" dirty="0">
                <a:solidFill>
                  <a:srgbClr val="001864"/>
                </a:solidFill>
                <a:latin typeface="+mn-lt"/>
                <a:cs typeface="+mn-cs"/>
              </a:rPr>
              <a:t>                      </a:t>
            </a:r>
            <a:r>
              <a:rPr lang="en-US" altLang="en-US" dirty="0" err="1">
                <a:solidFill>
                  <a:srgbClr val="001864"/>
                </a:solidFill>
                <a:latin typeface="+mn-lt"/>
                <a:cs typeface="+mn-cs"/>
              </a:rPr>
              <a:t>s_student-stud_id</a:t>
            </a:r>
            <a:r>
              <a:rPr lang="en-US" altLang="en-US" dirty="0">
                <a:solidFill>
                  <a:srgbClr val="001864"/>
                </a:solidFill>
                <a:latin typeface="+mn-lt"/>
                <a:cs typeface="+mn-cs"/>
              </a:rPr>
              <a:t>,</a:t>
            </a:r>
          </a:p>
          <a:p>
            <a:pPr lvl="1" eaLnBrk="1" hangingPunct="1">
              <a:buNone/>
            </a:pPr>
            <a:r>
              <a:rPr lang="en-US" altLang="en-US" dirty="0">
                <a:solidFill>
                  <a:srgbClr val="001864"/>
                </a:solidFill>
                <a:latin typeface="+mn-lt"/>
                <a:cs typeface="+mn-cs"/>
              </a:rPr>
              <a:t>                      </a:t>
            </a:r>
            <a:r>
              <a:rPr lang="en-US" altLang="en-US" dirty="0" err="1">
                <a:solidFill>
                  <a:srgbClr val="001864"/>
                </a:solidFill>
                <a:latin typeface="+mn-lt"/>
                <a:cs typeface="+mn-cs"/>
              </a:rPr>
              <a:t>s_student</a:t>
            </a:r>
            <a:r>
              <a:rPr lang="en-US" altLang="en-US" dirty="0">
                <a:solidFill>
                  <a:srgbClr val="001864"/>
                </a:solidFill>
                <a:latin typeface="+mn-lt"/>
                <a:cs typeface="+mn-cs"/>
              </a:rPr>
              <a:t>-address.</a:t>
            </a:r>
          </a:p>
          <a:p>
            <a:pPr lvl="1" eaLnBrk="1" hangingPunct="1">
              <a:buNone/>
            </a:pPr>
            <a:r>
              <a:rPr lang="en-US" altLang="en-US" b="1" dirty="0">
                <a:solidFill>
                  <a:srgbClr val="001864"/>
                </a:solidFill>
                <a:latin typeface="+mn-lt"/>
                <a:cs typeface="+mn-cs"/>
              </a:rPr>
              <a:t>ENDLOOP.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7387C-B605-4659-9C2F-AC1E288450A2}"/>
              </a:ext>
            </a:extLst>
          </p:cNvPr>
          <p:cNvSpPr/>
          <p:nvPr/>
        </p:nvSpPr>
        <p:spPr>
          <a:xfrm>
            <a:off x="5617974" y="4703939"/>
            <a:ext cx="33276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</a:rPr>
              <a:t>OBS: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Internal Tables can’t be directly displayed.</a:t>
            </a:r>
          </a:p>
          <a:p>
            <a:endParaRPr lang="en-US" sz="1600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Only an Elementary Object can be displayed at time.</a:t>
            </a:r>
            <a:endParaRPr lang="en-US" sz="16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413989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898" y="3278388"/>
            <a:ext cx="4149102" cy="1018404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/>
              <a:t>Time to Practice</a:t>
            </a:r>
          </a:p>
        </p:txBody>
      </p:sp>
    </p:spTree>
    <p:extLst>
      <p:ext uri="{BB962C8B-B14F-4D97-AF65-F5344CB8AC3E}">
        <p14:creationId xmlns:p14="http://schemas.microsoft.com/office/powerpoint/2010/main" val="4171171510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>
          <a:xfrm>
            <a:off x="760830" y="0"/>
            <a:ext cx="8988425" cy="501650"/>
          </a:xfrm>
        </p:spPr>
        <p:txBody>
          <a:bodyPr/>
          <a:lstStyle/>
          <a:p>
            <a:r>
              <a:rPr lang="en-US" altLang="ro-RO" sz="3200" dirty="0">
                <a:latin typeface="Arial" panose="020B0604020202020204" pitchFamily="34" charset="0"/>
              </a:rPr>
              <a:t>Time to Practice - 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0880" y="894296"/>
            <a:ext cx="9345119" cy="5506503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Create a new program ZZ</a:t>
            </a:r>
            <a:r>
              <a:rPr lang="en-US" sz="2400" dirty="0"/>
              <a:t>user</a:t>
            </a:r>
            <a:r>
              <a:rPr lang="en-US" sz="2400" b="1" dirty="0"/>
              <a:t>_C3. Your program should determine sum of the even numbers from range [1, n]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b="1" dirty="0"/>
              <a:t>For example, if n=10 =&gt; the multiplication will be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b="1" dirty="0"/>
              <a:t>	2+4+6+8+10 = 30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b="1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b="1" dirty="0"/>
              <a:t>Solve the requirement using DO statement and WHILE statement. Display the method used.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b="1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b="1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1600" b="1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1600" b="1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1600" b="1" dirty="0"/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9A60B6-6FCC-4624-900C-46955D62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80" y="4140092"/>
            <a:ext cx="8155619" cy="16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47010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FF98C7-80C9-4A9F-A693-7842F950D3E2}"/>
              </a:ext>
            </a:extLst>
          </p:cNvPr>
          <p:cNvSpPr txBox="1">
            <a:spLocks/>
          </p:cNvSpPr>
          <p:nvPr/>
        </p:nvSpPr>
        <p:spPr bwMode="auto">
          <a:xfrm>
            <a:off x="783352" y="44736"/>
            <a:ext cx="89884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000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9pPr>
          </a:lstStyle>
          <a:p>
            <a:r>
              <a:rPr lang="en-US" altLang="ro-RO" sz="3200" dirty="0">
                <a:latin typeface="Arial" panose="020B0604020202020204" pitchFamily="34" charset="0"/>
              </a:rPr>
              <a:t>Exercise solution</a:t>
            </a:r>
            <a:r>
              <a:rPr lang="en-US" altLang="ro-RO" sz="3200" kern="0" dirty="0">
                <a:latin typeface="Arial" panose="020B0604020202020204" pitchFamily="34" charset="0"/>
              </a:rPr>
              <a:t> 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EDCBF-CF0D-4534-B49E-FD82FD35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12" y="882810"/>
            <a:ext cx="8668175" cy="509237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1856E35-3702-454F-8566-D71BD1EEE041}"/>
              </a:ext>
            </a:extLst>
          </p:cNvPr>
          <p:cNvGrpSpPr/>
          <p:nvPr/>
        </p:nvGrpSpPr>
        <p:grpSpPr>
          <a:xfrm>
            <a:off x="1722269" y="3817397"/>
            <a:ext cx="710212" cy="1908700"/>
            <a:chOff x="1722269" y="3817397"/>
            <a:chExt cx="710212" cy="1908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AF0DFAF-E0EB-4963-A3F4-2FFD326F8062}"/>
                </a:ext>
              </a:extLst>
            </p:cNvPr>
            <p:cNvSpPr/>
            <p:nvPr/>
          </p:nvSpPr>
          <p:spPr bwMode="auto">
            <a:xfrm>
              <a:off x="1722269" y="3817397"/>
              <a:ext cx="168676" cy="87001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B1D83E-5E01-4F2D-AC2E-D2A9894EDE69}"/>
                </a:ext>
              </a:extLst>
            </p:cNvPr>
            <p:cNvSpPr/>
            <p:nvPr/>
          </p:nvSpPr>
          <p:spPr bwMode="auto">
            <a:xfrm>
              <a:off x="2256408" y="5239304"/>
              <a:ext cx="176073" cy="4867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371395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FF98C7-80C9-4A9F-A693-7842F950D3E2}"/>
              </a:ext>
            </a:extLst>
          </p:cNvPr>
          <p:cNvSpPr txBox="1">
            <a:spLocks/>
          </p:cNvSpPr>
          <p:nvPr/>
        </p:nvSpPr>
        <p:spPr bwMode="auto">
          <a:xfrm>
            <a:off x="783352" y="44736"/>
            <a:ext cx="89884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000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9pPr>
          </a:lstStyle>
          <a:p>
            <a:r>
              <a:rPr lang="en-US" altLang="ro-RO" sz="3200" dirty="0">
                <a:latin typeface="Arial" panose="020B0604020202020204" pitchFamily="34" charset="0"/>
              </a:rPr>
              <a:t>Exercise solution</a:t>
            </a:r>
            <a:r>
              <a:rPr lang="en-US" altLang="ro-RO" sz="3200" kern="0" dirty="0">
                <a:latin typeface="Arial" panose="020B0604020202020204" pitchFamily="34" charset="0"/>
              </a:rPr>
              <a:t> II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07ED88-A62C-46FB-A2F8-B30D0188CA7D}"/>
              </a:ext>
            </a:extLst>
          </p:cNvPr>
          <p:cNvGrpSpPr/>
          <p:nvPr/>
        </p:nvGrpSpPr>
        <p:grpSpPr>
          <a:xfrm>
            <a:off x="404943" y="1260839"/>
            <a:ext cx="8966035" cy="4661788"/>
            <a:chOff x="404943" y="1260839"/>
            <a:chExt cx="8966035" cy="46617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0E490B0-EE29-436F-AB42-B06E682E7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943" y="1260839"/>
              <a:ext cx="8966035" cy="466178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203C30-D8FD-4C9F-A608-AB135AEFB532}"/>
                </a:ext>
              </a:extLst>
            </p:cNvPr>
            <p:cNvSpPr/>
            <p:nvPr/>
          </p:nvSpPr>
          <p:spPr bwMode="auto">
            <a:xfrm>
              <a:off x="1491451" y="1553589"/>
              <a:ext cx="150920" cy="2041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61D12B-5B82-431C-B98C-7C72F205BE3E}"/>
                </a:ext>
              </a:extLst>
            </p:cNvPr>
            <p:cNvSpPr/>
            <p:nvPr/>
          </p:nvSpPr>
          <p:spPr bwMode="auto">
            <a:xfrm>
              <a:off x="1705995" y="1757776"/>
              <a:ext cx="150920" cy="2041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F7E1D6-528E-49FF-AB14-E907566B3E8A}"/>
                </a:ext>
              </a:extLst>
            </p:cNvPr>
            <p:cNvSpPr/>
            <p:nvPr/>
          </p:nvSpPr>
          <p:spPr bwMode="auto">
            <a:xfrm>
              <a:off x="3117544" y="2673655"/>
              <a:ext cx="150920" cy="2041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152768-FEEB-4089-914E-61416AFF6417}"/>
                </a:ext>
              </a:extLst>
            </p:cNvPr>
            <p:cNvSpPr/>
            <p:nvPr/>
          </p:nvSpPr>
          <p:spPr bwMode="auto">
            <a:xfrm>
              <a:off x="1809571" y="3556219"/>
              <a:ext cx="150920" cy="2041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0377CC-2525-414B-89BC-A7C4D6561DC2}"/>
                </a:ext>
              </a:extLst>
            </p:cNvPr>
            <p:cNvSpPr/>
            <p:nvPr/>
          </p:nvSpPr>
          <p:spPr bwMode="auto">
            <a:xfrm>
              <a:off x="2132123" y="3760406"/>
              <a:ext cx="150920" cy="2041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0E5DF5-2DB5-4E40-9CE2-EAB2334AC94D}"/>
                </a:ext>
              </a:extLst>
            </p:cNvPr>
            <p:cNvSpPr/>
            <p:nvPr/>
          </p:nvSpPr>
          <p:spPr bwMode="auto">
            <a:xfrm>
              <a:off x="3765614" y="3964593"/>
              <a:ext cx="150920" cy="2041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078DE2-CCAC-431E-8DD5-AB19CD6123DB}"/>
                </a:ext>
              </a:extLst>
            </p:cNvPr>
            <p:cNvSpPr/>
            <p:nvPr/>
          </p:nvSpPr>
          <p:spPr bwMode="auto">
            <a:xfrm>
              <a:off x="2354063" y="5283691"/>
              <a:ext cx="150920" cy="2041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F9213E-C065-4E77-B19D-BADE4B83E4B7}"/>
                </a:ext>
              </a:extLst>
            </p:cNvPr>
            <p:cNvSpPr/>
            <p:nvPr/>
          </p:nvSpPr>
          <p:spPr bwMode="auto">
            <a:xfrm>
              <a:off x="6570957" y="5088379"/>
              <a:ext cx="150920" cy="2041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881584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FF98C7-80C9-4A9F-A693-7842F950D3E2}"/>
              </a:ext>
            </a:extLst>
          </p:cNvPr>
          <p:cNvSpPr txBox="1">
            <a:spLocks/>
          </p:cNvSpPr>
          <p:nvPr/>
        </p:nvSpPr>
        <p:spPr bwMode="auto">
          <a:xfrm>
            <a:off x="783352" y="44736"/>
            <a:ext cx="89884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000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9pPr>
          </a:lstStyle>
          <a:p>
            <a:r>
              <a:rPr lang="en-US" altLang="ro-RO" sz="3200" dirty="0">
                <a:latin typeface="Arial" panose="020B0604020202020204" pitchFamily="34" charset="0"/>
              </a:rPr>
              <a:t>Exercise solution</a:t>
            </a:r>
            <a:r>
              <a:rPr lang="en-US" altLang="ro-RO" sz="3200" kern="0" dirty="0">
                <a:latin typeface="Arial" panose="020B0604020202020204" pitchFamily="34" charset="0"/>
              </a:rPr>
              <a:t> III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BDDB4F-69FD-4A22-9AE4-6884EFDEA114}"/>
              </a:ext>
            </a:extLst>
          </p:cNvPr>
          <p:cNvGrpSpPr/>
          <p:nvPr/>
        </p:nvGrpSpPr>
        <p:grpSpPr>
          <a:xfrm>
            <a:off x="451361" y="929232"/>
            <a:ext cx="8757029" cy="4747928"/>
            <a:chOff x="344829" y="884843"/>
            <a:chExt cx="8757029" cy="474792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D3FDC4C-84AF-42A1-A13D-A114181772A9}"/>
                </a:ext>
              </a:extLst>
            </p:cNvPr>
            <p:cNvGrpSpPr/>
            <p:nvPr/>
          </p:nvGrpSpPr>
          <p:grpSpPr>
            <a:xfrm>
              <a:off x="442483" y="1015461"/>
              <a:ext cx="8659375" cy="3923105"/>
              <a:chOff x="442483" y="1015461"/>
              <a:chExt cx="8659375" cy="392310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7E6BA78-7A9E-4177-9FA3-1A7F46A87A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2754"/>
              <a:stretch/>
            </p:blipFill>
            <p:spPr>
              <a:xfrm>
                <a:off x="442483" y="1015461"/>
                <a:ext cx="8659375" cy="2413540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763A30-A3AD-4B32-9E67-30DBB70AB8E0}"/>
                  </a:ext>
                </a:extLst>
              </p:cNvPr>
              <p:cNvSpPr/>
              <p:nvPr/>
            </p:nvSpPr>
            <p:spPr bwMode="auto">
              <a:xfrm>
                <a:off x="1597983" y="1376035"/>
                <a:ext cx="150920" cy="20418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FFF7F03-BB68-44EE-9970-B4C69DA02CCB}"/>
                  </a:ext>
                </a:extLst>
              </p:cNvPr>
              <p:cNvSpPr/>
              <p:nvPr/>
            </p:nvSpPr>
            <p:spPr bwMode="auto">
              <a:xfrm>
                <a:off x="6258760" y="1784408"/>
                <a:ext cx="150920" cy="20418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136570-9A93-48D7-ADCE-FA7FBC9701A1}"/>
                  </a:ext>
                </a:extLst>
              </p:cNvPr>
              <p:cNvSpPr/>
              <p:nvPr/>
            </p:nvSpPr>
            <p:spPr bwMode="auto">
              <a:xfrm>
                <a:off x="1482575" y="2414724"/>
                <a:ext cx="150920" cy="20418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7C6DE2-8B0D-4BDB-87F2-4F704D7AF8C2}"/>
                  </a:ext>
                </a:extLst>
              </p:cNvPr>
              <p:cNvSpPr/>
              <p:nvPr/>
            </p:nvSpPr>
            <p:spPr bwMode="auto">
              <a:xfrm>
                <a:off x="1806607" y="2772826"/>
                <a:ext cx="150920" cy="20418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CD6AD1-E6CF-424E-9D55-0EA2DC141B68}"/>
                  </a:ext>
                </a:extLst>
              </p:cNvPr>
              <p:cNvSpPr/>
              <p:nvPr/>
            </p:nvSpPr>
            <p:spPr bwMode="auto">
              <a:xfrm>
                <a:off x="3343849" y="2977013"/>
                <a:ext cx="150920" cy="20418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4BCC6AA-2724-4B54-ACAC-E678E0D76DAB}"/>
                  </a:ext>
                </a:extLst>
              </p:cNvPr>
              <p:cNvSpPr/>
              <p:nvPr/>
            </p:nvSpPr>
            <p:spPr bwMode="auto">
              <a:xfrm>
                <a:off x="1522523" y="4065156"/>
                <a:ext cx="150920" cy="20418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A1BFC1-D1BA-4838-BA8D-7D08F6696A73}"/>
                  </a:ext>
                </a:extLst>
              </p:cNvPr>
              <p:cNvSpPr/>
              <p:nvPr/>
            </p:nvSpPr>
            <p:spPr bwMode="auto">
              <a:xfrm>
                <a:off x="1913143" y="4734379"/>
                <a:ext cx="150920" cy="20418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5F8AAFE-C0CC-426B-9358-19A14473F8B4}"/>
                  </a:ext>
                </a:extLst>
              </p:cNvPr>
              <p:cNvSpPr/>
              <p:nvPr/>
            </p:nvSpPr>
            <p:spPr bwMode="auto">
              <a:xfrm>
                <a:off x="2735727" y="4137878"/>
                <a:ext cx="150920" cy="20418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ED02FE9-7593-4DCB-B102-C26D6782310C}"/>
                </a:ext>
              </a:extLst>
            </p:cNvPr>
            <p:cNvGrpSpPr/>
            <p:nvPr/>
          </p:nvGrpSpPr>
          <p:grpSpPr>
            <a:xfrm>
              <a:off x="344829" y="884843"/>
              <a:ext cx="8659375" cy="4747928"/>
              <a:chOff x="442483" y="1376035"/>
              <a:chExt cx="8659375" cy="4747928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6BD144D-3E9C-4F1D-8DC3-2CD1EC85AA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59460"/>
              <a:stretch/>
            </p:blipFill>
            <p:spPr>
              <a:xfrm>
                <a:off x="442483" y="4052990"/>
                <a:ext cx="8659375" cy="2070973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4B5E48-720E-4C27-AFC1-D480C2D95196}"/>
                  </a:ext>
                </a:extLst>
              </p:cNvPr>
              <p:cNvSpPr/>
              <p:nvPr/>
            </p:nvSpPr>
            <p:spPr bwMode="auto">
              <a:xfrm>
                <a:off x="1597983" y="1376035"/>
                <a:ext cx="150920" cy="20418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36862EE-8156-4B7C-BA77-76C3644A03B3}"/>
                  </a:ext>
                </a:extLst>
              </p:cNvPr>
              <p:cNvSpPr/>
              <p:nvPr/>
            </p:nvSpPr>
            <p:spPr bwMode="auto">
              <a:xfrm>
                <a:off x="6258760" y="1784408"/>
                <a:ext cx="150920" cy="20418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6FDB779-FE9C-4E76-88DA-6CF9B086E0D9}"/>
                  </a:ext>
                </a:extLst>
              </p:cNvPr>
              <p:cNvSpPr/>
              <p:nvPr/>
            </p:nvSpPr>
            <p:spPr bwMode="auto">
              <a:xfrm>
                <a:off x="1482575" y="2414724"/>
                <a:ext cx="150920" cy="20418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DA6771-706B-416C-BBC7-6D871B010D89}"/>
                  </a:ext>
                </a:extLst>
              </p:cNvPr>
              <p:cNvSpPr/>
              <p:nvPr/>
            </p:nvSpPr>
            <p:spPr bwMode="auto">
              <a:xfrm>
                <a:off x="1522523" y="4065156"/>
                <a:ext cx="150920" cy="20418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BE2C2D-FDAD-40F1-B314-A0FDD8E3C30D}"/>
                  </a:ext>
                </a:extLst>
              </p:cNvPr>
              <p:cNvSpPr/>
              <p:nvPr/>
            </p:nvSpPr>
            <p:spPr bwMode="auto">
              <a:xfrm>
                <a:off x="1913143" y="4734379"/>
                <a:ext cx="150920" cy="20418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654E2B-1E09-417C-AEA5-072859193A41}"/>
                  </a:ext>
                </a:extLst>
              </p:cNvPr>
              <p:cNvSpPr/>
              <p:nvPr/>
            </p:nvSpPr>
            <p:spPr bwMode="auto">
              <a:xfrm>
                <a:off x="2735727" y="4137878"/>
                <a:ext cx="150920" cy="20418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819196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756" y="3278388"/>
            <a:ext cx="5188528" cy="1625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000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215439102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>
          <a:xfrm>
            <a:off x="760830" y="0"/>
            <a:ext cx="8988425" cy="501650"/>
          </a:xfrm>
        </p:spPr>
        <p:txBody>
          <a:bodyPr/>
          <a:lstStyle/>
          <a:p>
            <a:r>
              <a:rPr lang="en-US" altLang="ro-RO" sz="3200" dirty="0">
                <a:latin typeface="Arial" panose="020B0604020202020204" pitchFamily="34" charset="0"/>
              </a:rPr>
              <a:t>Time to Practice: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0830" y="734905"/>
            <a:ext cx="8143473" cy="5506503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400" b="1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1. Create a new program ZZ</a:t>
            </a:r>
            <a:r>
              <a:rPr lang="en-US" sz="2400" dirty="0"/>
              <a:t>user</a:t>
            </a:r>
            <a:r>
              <a:rPr lang="en-US" sz="2400" b="1" dirty="0"/>
              <a:t>_C3_ODD ( </a:t>
            </a:r>
            <a:r>
              <a:rPr lang="en-US" sz="2400" b="1" dirty="0">
                <a:solidFill>
                  <a:srgbClr val="FF0000"/>
                </a:solidFill>
              </a:rPr>
              <a:t>user</a:t>
            </a:r>
            <a:r>
              <a:rPr lang="en-US" sz="2400" b="1" dirty="0"/>
              <a:t> is your login user, </a:t>
            </a:r>
            <a:r>
              <a:rPr lang="en-US" sz="2400" b="1" err="1"/>
              <a:t>eg</a:t>
            </a:r>
            <a:r>
              <a:rPr lang="en-US" sz="2400" b="1"/>
              <a:t>:g001). </a:t>
            </a:r>
            <a:r>
              <a:rPr lang="en-US" sz="2400" b="1" dirty="0"/>
              <a:t>Your program should determine multiplication of the odd numbers from range [1, n]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b="1" dirty="0"/>
              <a:t>For example, if n=8 =&gt; the multiplication will be 1*3*5*7 = 105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1600" b="1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1600" b="1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1600" b="1" dirty="0"/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4431214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>
          <a:xfrm>
            <a:off x="760830" y="0"/>
            <a:ext cx="8988425" cy="501650"/>
          </a:xfrm>
        </p:spPr>
        <p:txBody>
          <a:bodyPr/>
          <a:lstStyle/>
          <a:p>
            <a:r>
              <a:rPr lang="en-US" altLang="ro-RO" sz="3200" dirty="0">
                <a:latin typeface="Arial" panose="020B0604020202020204" pitchFamily="34" charset="0"/>
              </a:rPr>
              <a:t>Time to Practice: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0880" y="894296"/>
            <a:ext cx="9345120" cy="5506503"/>
          </a:xfrm>
        </p:spPr>
        <p:txBody>
          <a:bodyPr>
            <a:noAutofit/>
          </a:bodyPr>
          <a:lstStyle/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2. Create a program named Z</a:t>
            </a:r>
            <a:r>
              <a:rPr lang="en-US" sz="2400" b="1" dirty="0">
                <a:solidFill>
                  <a:srgbClr val="FF0000"/>
                </a:solidFill>
              </a:rPr>
              <a:t>XY</a:t>
            </a:r>
            <a:r>
              <a:rPr lang="en-US" sz="2400" b="1" dirty="0"/>
              <a:t>_FIBO ( where XY is your user id, for ex gl001).  Your program should determine the sum of the first N Fibonacci numbers.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b="1" dirty="0"/>
              <a:t>For example: n=8 =&gt; the sum will be 1+1+2+3+5+8+13+21 = 54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b="1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b="1" dirty="0"/>
              <a:t>Read more about Fibonacci series: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dirty="0">
                <a:hlinkClick r:id="rId2"/>
              </a:rPr>
              <a:t>https://www.tutorialspoint.com/data_structures_algorithms/fibonacci_series.htm</a:t>
            </a:r>
            <a:endParaRPr lang="en-US" sz="2400" b="1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400" b="1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1600" b="1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1600" b="1" dirty="0"/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8909524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>
          <a:xfrm>
            <a:off x="760830" y="0"/>
            <a:ext cx="8988425" cy="501650"/>
          </a:xfrm>
        </p:spPr>
        <p:txBody>
          <a:bodyPr/>
          <a:lstStyle/>
          <a:p>
            <a:r>
              <a:rPr lang="en-US" altLang="ro-RO" sz="3200" dirty="0">
                <a:latin typeface="Arial" panose="020B0604020202020204" pitchFamily="34" charset="0"/>
              </a:rPr>
              <a:t>Time to Practice: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0880" y="894296"/>
            <a:ext cx="9345119" cy="5506503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3. Create a program named Z</a:t>
            </a:r>
            <a:r>
              <a:rPr lang="en-US" sz="2400" b="1" dirty="0">
                <a:solidFill>
                  <a:srgbClr val="FF0000"/>
                </a:solidFill>
              </a:rPr>
              <a:t>XY</a:t>
            </a:r>
            <a:r>
              <a:rPr lang="en-US" sz="2400" b="1" dirty="0"/>
              <a:t>_GCD. Your program should determine the greatest common divisor(GCD) of 2 numbers.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b="1" dirty="0"/>
              <a:t>For example, the GCD (20, 25) = 5 and GCD (54, 24) = 6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1600" b="1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1600" b="1" dirty="0"/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5094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98C05E52-FE08-4BE8-A93C-03E2CE187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34" y="719904"/>
            <a:ext cx="8988424" cy="327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 sz="2000">
                <a:solidFill>
                  <a:srgbClr val="001864"/>
                </a:solidFill>
                <a:latin typeface="+mn-lt"/>
                <a:ea typeface="+mn-ea"/>
                <a:cs typeface="+mn-cs"/>
              </a:defRPr>
            </a:lvl1pPr>
            <a:lvl2pPr marL="742950" indent="-2476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9AC"/>
              </a:buClr>
              <a:buFont typeface="Arial" charset="0"/>
              <a:buChar char="■"/>
              <a:defRPr>
                <a:solidFill>
                  <a:srgbClr val="001864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600">
                <a:solidFill>
                  <a:srgbClr val="001864"/>
                </a:solidFill>
                <a:latin typeface="+mn-lt"/>
              </a:defRPr>
            </a:lvl3pPr>
            <a:lvl4pPr marL="142240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rgbClr val="001864"/>
                </a:solidFill>
                <a:latin typeface="+mn-lt"/>
              </a:defRPr>
            </a:lvl4pPr>
            <a:lvl5pPr marL="17780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001864"/>
                </a:solidFill>
                <a:latin typeface="+mn-lt"/>
              </a:defRPr>
            </a:lvl5pPr>
            <a:lvl6pPr marL="22352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6pPr>
            <a:lvl7pPr marL="26924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7pPr>
            <a:lvl8pPr marL="31496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8pPr>
            <a:lvl9pPr marL="36068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9pPr>
          </a:lstStyle>
          <a:p>
            <a:pPr marL="609600" indent="-609600">
              <a:buFont typeface="Wingdings" panose="05000000000000000000" pitchFamily="2" charset="2"/>
              <a:buChar char="q"/>
            </a:pPr>
            <a:r>
              <a:rPr lang="en-US" sz="2800" kern="0" dirty="0">
                <a:latin typeface="Arial" panose="020B0604020202020204" pitchFamily="34" charset="0"/>
              </a:rPr>
              <a:t>A logical expression formulates a condition for operands. The result of a logical expression is a truth value and can therefore be true or false. </a:t>
            </a:r>
          </a:p>
          <a:p>
            <a:pPr marL="609600" indent="-6096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609600" indent="-609600">
              <a:buFont typeface="Wingdings" panose="05000000000000000000" pitchFamily="2" charset="2"/>
              <a:buChar char="q"/>
            </a:pPr>
            <a:r>
              <a:rPr lang="en-US" sz="2800" dirty="0"/>
              <a:t>We can combine 2 or more logical expressions using Boolean operators. This produces a single output for the expression.</a:t>
            </a:r>
            <a:endParaRPr lang="en-US" altLang="ro-RO" sz="2800" kern="0" dirty="0"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762FCE-2D9F-44D5-A2BF-4BED7DAA1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50840"/>
              </p:ext>
            </p:extLst>
          </p:nvPr>
        </p:nvGraphicFramePr>
        <p:xfrm>
          <a:off x="1505294" y="3996741"/>
          <a:ext cx="6557828" cy="2341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0377">
                  <a:extLst>
                    <a:ext uri="{9D8B030D-6E8A-4147-A177-3AD203B41FA5}">
                      <a16:colId xmlns:a16="http://schemas.microsoft.com/office/drawing/2014/main" val="2977674180"/>
                    </a:ext>
                  </a:extLst>
                </a:gridCol>
                <a:gridCol w="1244687">
                  <a:extLst>
                    <a:ext uri="{9D8B030D-6E8A-4147-A177-3AD203B41FA5}">
                      <a16:colId xmlns:a16="http://schemas.microsoft.com/office/drawing/2014/main" val="3970000962"/>
                    </a:ext>
                  </a:extLst>
                </a:gridCol>
                <a:gridCol w="1430461">
                  <a:extLst>
                    <a:ext uri="{9D8B030D-6E8A-4147-A177-3AD203B41FA5}">
                      <a16:colId xmlns:a16="http://schemas.microsoft.com/office/drawing/2014/main" val="216588953"/>
                    </a:ext>
                  </a:extLst>
                </a:gridCol>
                <a:gridCol w="1523348">
                  <a:extLst>
                    <a:ext uri="{9D8B030D-6E8A-4147-A177-3AD203B41FA5}">
                      <a16:colId xmlns:a16="http://schemas.microsoft.com/office/drawing/2014/main" val="520304924"/>
                    </a:ext>
                  </a:extLst>
                </a:gridCol>
                <a:gridCol w="1188955">
                  <a:extLst>
                    <a:ext uri="{9D8B030D-6E8A-4147-A177-3AD203B41FA5}">
                      <a16:colId xmlns:a16="http://schemas.microsoft.com/office/drawing/2014/main" val="1166502715"/>
                    </a:ext>
                  </a:extLst>
                </a:gridCol>
              </a:tblGrid>
              <a:tr h="46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A</a:t>
                      </a:r>
                      <a:endParaRPr lang="en-US" sz="2000" b="1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B</a:t>
                      </a:r>
                      <a:endParaRPr lang="en-US" sz="2000" b="1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A </a:t>
                      </a:r>
                      <a:r>
                        <a:rPr lang="en-US" sz="2000" b="1" kern="1200" dirty="0">
                          <a:solidFill>
                            <a:srgbClr val="5151F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sz="2000" b="1" u="none" strike="noStrike" dirty="0">
                          <a:effectLst/>
                        </a:rPr>
                        <a:t> B</a:t>
                      </a:r>
                      <a:endParaRPr lang="en-US" sz="2000" b="1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A </a:t>
                      </a:r>
                      <a:r>
                        <a:rPr lang="en-US" sz="2000" b="1" kern="1200" dirty="0">
                          <a:solidFill>
                            <a:srgbClr val="5151F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en-US" sz="2000" b="1" u="none" strike="noStrike" dirty="0">
                          <a:effectLst/>
                        </a:rPr>
                        <a:t> B</a:t>
                      </a:r>
                      <a:endParaRPr lang="en-US" sz="2000" b="1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kern="1200" dirty="0">
                          <a:solidFill>
                            <a:srgbClr val="5151F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NOT</a:t>
                      </a:r>
                      <a:r>
                        <a:rPr lang="en-US" sz="2000" b="1" u="none" strike="noStrike" dirty="0">
                          <a:effectLst/>
                        </a:rPr>
                        <a:t> A</a:t>
                      </a:r>
                      <a:endParaRPr lang="en-US" sz="2000" b="1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020044"/>
                  </a:ext>
                </a:extLst>
              </a:tr>
              <a:tr h="46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TRUE</a:t>
                      </a:r>
                      <a:endParaRPr lang="en-US" sz="2000" b="1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TRUE</a:t>
                      </a:r>
                      <a:endParaRPr lang="en-US" sz="2000" b="1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FALSE</a:t>
                      </a:r>
                      <a:endParaRPr lang="en-US" sz="2000" b="1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4175606"/>
                  </a:ext>
                </a:extLst>
              </a:tr>
              <a:tr h="46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FALSE</a:t>
                      </a:r>
                      <a:endParaRPr lang="en-US" sz="20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FALSE</a:t>
                      </a:r>
                      <a:endParaRPr lang="en-US" sz="2000" b="1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TRUE</a:t>
                      </a:r>
                      <a:endParaRPr lang="en-US" sz="2000" b="1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FALSE</a:t>
                      </a:r>
                      <a:endParaRPr lang="en-US" sz="2000" b="1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5918038"/>
                  </a:ext>
                </a:extLst>
              </a:tr>
              <a:tr h="46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FALSE</a:t>
                      </a:r>
                      <a:endParaRPr lang="en-US" sz="2000" b="1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TRUE</a:t>
                      </a:r>
                      <a:endParaRPr lang="en-US" sz="2000" b="1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TRUE</a:t>
                      </a:r>
                      <a:endParaRPr lang="en-US" sz="2000" b="1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442261"/>
                  </a:ext>
                </a:extLst>
              </a:tr>
              <a:tr h="46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FALSE</a:t>
                      </a:r>
                      <a:endParaRPr lang="en-US" sz="20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FALSE</a:t>
                      </a:r>
                      <a:endParaRPr lang="en-US" sz="2000" b="1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FALSE</a:t>
                      </a:r>
                      <a:endParaRPr lang="en-US" sz="2000" b="1" i="0" u="none" strike="noStrike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TRUE</a:t>
                      </a:r>
                      <a:endParaRPr lang="en-US" sz="2000" b="1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898204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E23ECB5-92D0-42D8-9CDF-4D6703E8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34" y="60483"/>
            <a:ext cx="8988425" cy="501650"/>
          </a:xfrm>
        </p:spPr>
        <p:txBody>
          <a:bodyPr/>
          <a:lstStyle/>
          <a:p>
            <a:r>
              <a:rPr lang="en-US" sz="3200" dirty="0">
                <a:solidFill>
                  <a:srgbClr val="000090"/>
                </a:solidFill>
                <a:latin typeface="Arial" panose="020B0604020202020204" pitchFamily="34" charset="0"/>
              </a:rPr>
              <a:t>Logical Expression</a:t>
            </a:r>
          </a:p>
        </p:txBody>
      </p:sp>
    </p:spTree>
    <p:extLst>
      <p:ext uri="{BB962C8B-B14F-4D97-AF65-F5344CB8AC3E}">
        <p14:creationId xmlns:p14="http://schemas.microsoft.com/office/powerpoint/2010/main" val="171034891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740022" y="53266"/>
            <a:ext cx="8988425" cy="501650"/>
          </a:xfrm>
        </p:spPr>
        <p:txBody>
          <a:bodyPr/>
          <a:lstStyle/>
          <a:p>
            <a:r>
              <a:rPr lang="en-US" altLang="ro-RO" sz="3200" dirty="0">
                <a:latin typeface="Arial" panose="020B0604020202020204" pitchFamily="34" charset="0"/>
              </a:rPr>
              <a:t>Logical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7717" y="819150"/>
            <a:ext cx="8990012" cy="5219700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A logical expression consists of comparisons  using the operators </a:t>
            </a:r>
            <a:r>
              <a:rPr lang="en-US" sz="2400" b="1" dirty="0"/>
              <a:t>AND</a:t>
            </a:r>
            <a:r>
              <a:rPr lang="en-US" sz="2400" dirty="0"/>
              <a:t>, </a:t>
            </a:r>
            <a:r>
              <a:rPr lang="en-US" sz="2400" b="1" dirty="0"/>
              <a:t>OR</a:t>
            </a:r>
            <a:r>
              <a:rPr lang="en-US" sz="2400" dirty="0"/>
              <a:t> and </a:t>
            </a:r>
            <a:r>
              <a:rPr lang="en-US" sz="2400" b="1" dirty="0"/>
              <a:t>NOT </a:t>
            </a:r>
            <a:r>
              <a:rPr lang="en-US" sz="2400" dirty="0"/>
              <a:t>, as well as the parentheses "</a:t>
            </a:r>
            <a:r>
              <a:rPr lang="en-US" sz="2400" b="1" dirty="0"/>
              <a:t> (</a:t>
            </a:r>
            <a:r>
              <a:rPr lang="en-US" sz="2400" dirty="0"/>
              <a:t>" and "</a:t>
            </a:r>
            <a:r>
              <a:rPr lang="en-US" sz="2400" b="1" dirty="0"/>
              <a:t>)</a:t>
            </a:r>
            <a:r>
              <a:rPr lang="en-US" sz="2400" dirty="0"/>
              <a:t>".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 individual operators, parentheses, values and fields must be separated by blanks.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Incorrect: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	f1 = f2 AND (f3 = f4)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Correct: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	f1 = f2 AND ( f3 = f4 )</a:t>
            </a:r>
            <a:r>
              <a:rPr lang="en-US" sz="2400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5312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738434" y="64266"/>
            <a:ext cx="8988425" cy="501650"/>
          </a:xfrm>
        </p:spPr>
        <p:txBody>
          <a:bodyPr/>
          <a:lstStyle/>
          <a:p>
            <a:r>
              <a:rPr lang="en-US" altLang="ro-RO" sz="3200" dirty="0">
                <a:latin typeface="Arial" panose="020B0604020202020204" pitchFamily="34" charset="0"/>
              </a:rPr>
              <a:t>Logical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8046" y="805501"/>
            <a:ext cx="9029908" cy="5622593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b="1" dirty="0"/>
              <a:t>NOT</a:t>
            </a:r>
            <a:r>
              <a:rPr lang="en-US" sz="2400" dirty="0"/>
              <a:t> takes priority over </a:t>
            </a:r>
            <a:r>
              <a:rPr lang="en-US" sz="2400" b="1" dirty="0"/>
              <a:t>AND</a:t>
            </a:r>
            <a:r>
              <a:rPr lang="en-US" sz="2400" dirty="0"/>
              <a:t>, while </a:t>
            </a:r>
            <a:r>
              <a:rPr lang="en-US" sz="2400" b="1" dirty="0"/>
              <a:t>AND</a:t>
            </a:r>
            <a:r>
              <a:rPr lang="en-US" sz="2400" dirty="0"/>
              <a:t> in turn takes priority over </a:t>
            </a:r>
            <a:r>
              <a:rPr lang="en-US" sz="2400" b="1" dirty="0"/>
              <a:t>OR</a:t>
            </a:r>
            <a:r>
              <a:rPr lang="en-US" sz="2400" dirty="0"/>
              <a:t>: </a:t>
            </a:r>
            <a:br>
              <a:rPr lang="en-US" sz="2400" dirty="0"/>
            </a:br>
            <a:endParaRPr lang="en-US" sz="24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	NOT f1 = f2 OR f3 = f4 AND f5 = f6 </a:t>
            </a:r>
            <a:br>
              <a:rPr lang="en-US" sz="2400" b="1" dirty="0"/>
            </a:br>
            <a:endParaRPr lang="en-US" sz="24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thus corresponds to </a:t>
            </a:r>
            <a:br>
              <a:rPr lang="en-US" sz="2400" dirty="0"/>
            </a:br>
            <a:endParaRPr lang="en-US" sz="24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	( NOT ( f1 = f2 ) ) OR ( f3 = f4 AND f5 = f6 )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400" b="1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The selection criteria comparisons or checks are processed from left to right. If evaluation of a comparison or check proves part of an expression to be true or false, the remaining comparisons or checks in the expression are not performed.  </a:t>
            </a:r>
            <a:br>
              <a:rPr lang="en-US" sz="2400" b="1" dirty="0"/>
            </a:br>
            <a:endParaRPr lang="en-US" sz="24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8008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797533" y="69338"/>
            <a:ext cx="8988425" cy="501650"/>
          </a:xfrm>
        </p:spPr>
        <p:txBody>
          <a:bodyPr/>
          <a:lstStyle/>
          <a:p>
            <a:r>
              <a:rPr lang="en-US" altLang="ro-RO" sz="3200" dirty="0">
                <a:latin typeface="Arial" panose="020B0604020202020204" pitchFamily="34" charset="0"/>
              </a:rPr>
              <a:t>Accepted Operators: Numeric operators</a:t>
            </a:r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6311" y="1345705"/>
            <a:ext cx="2963070" cy="2763917"/>
          </a:xfrm>
          <a:noFill/>
        </p:spPr>
      </p:pic>
    </p:spTree>
    <p:extLst>
      <p:ext uri="{BB962C8B-B14F-4D97-AF65-F5344CB8AC3E}">
        <p14:creationId xmlns:p14="http://schemas.microsoft.com/office/powerpoint/2010/main" val="243398262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740022" y="58409"/>
            <a:ext cx="8988425" cy="501650"/>
          </a:xfrm>
        </p:spPr>
        <p:txBody>
          <a:bodyPr/>
          <a:lstStyle/>
          <a:p>
            <a:r>
              <a:rPr lang="en-US" altLang="ro-RO" sz="3200" dirty="0">
                <a:latin typeface="Arial" panose="020B0604020202020204" pitchFamily="34" charset="0"/>
              </a:rPr>
              <a:t>Accepted operators: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Character operators </a:t>
            </a:r>
            <a:endParaRPr lang="en-US" altLang="ro-RO" sz="320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8095" y="560059"/>
            <a:ext cx="9184150" cy="6297941"/>
          </a:xfrm>
        </p:spPr>
        <p:txBody>
          <a:bodyPr>
            <a:normAutofit fontScale="85000" lnSpcReduction="10000"/>
          </a:bodyPr>
          <a:lstStyle/>
          <a:p>
            <a:pPr marL="914400" lvl="1" indent="-457200" fontAlgn="auto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(Contains Only)</a:t>
            </a:r>
          </a:p>
          <a:p>
            <a:pPr marL="914400" lvl="1" indent="-457200" fontAlgn="auto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2600" b="1" dirty="0"/>
              <a:t>	c1</a:t>
            </a:r>
            <a:r>
              <a:rPr lang="en-US" sz="2600" dirty="0"/>
              <a:t> contains </a:t>
            </a:r>
            <a:r>
              <a:rPr lang="en-US" sz="2600" b="1" dirty="0"/>
              <a:t>only</a:t>
            </a:r>
            <a:r>
              <a:rPr lang="en-US" sz="2600" dirty="0"/>
              <a:t> characters from the string </a:t>
            </a:r>
            <a:r>
              <a:rPr lang="en-US" sz="2600" b="1" dirty="0"/>
              <a:t>c2</a:t>
            </a:r>
            <a:r>
              <a:rPr lang="en-US" sz="2600" dirty="0"/>
              <a:t>. </a:t>
            </a:r>
          </a:p>
          <a:p>
            <a:pPr marL="914400" lvl="1" indent="-457200" fontAlgn="auto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endParaRPr lang="en-US" sz="2600" dirty="0"/>
          </a:p>
          <a:p>
            <a:pPr marL="914400" lvl="1" indent="-457200" fontAlgn="auto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(Contains Not only): </a:t>
            </a:r>
            <a:br>
              <a:rPr lang="en-US" sz="2600" dirty="0"/>
            </a:br>
            <a:r>
              <a:rPr lang="en-US" sz="2600" dirty="0"/>
              <a:t>"</a:t>
            </a:r>
            <a:r>
              <a:rPr lang="en-US" sz="2600" b="1" dirty="0"/>
              <a:t>c1 CN c2</a:t>
            </a:r>
            <a:r>
              <a:rPr lang="en-US" sz="2600" dirty="0"/>
              <a:t>" is equivalent to "</a:t>
            </a:r>
            <a:r>
              <a:rPr lang="en-US" sz="2600" b="1" dirty="0"/>
              <a:t> NOT ( c1 CO c2 )</a:t>
            </a:r>
            <a:r>
              <a:rPr lang="en-US" sz="2600" dirty="0"/>
              <a:t>". </a:t>
            </a:r>
          </a:p>
          <a:p>
            <a:pPr marL="914400" lvl="1" indent="-457200" fontAlgn="auto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endParaRPr lang="en-US" sz="2600" dirty="0"/>
          </a:p>
          <a:p>
            <a:pPr marL="914400" lvl="1" indent="-457200" fontAlgn="auto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(Contains Any)</a:t>
            </a:r>
          </a:p>
          <a:p>
            <a:pPr marL="914400" lvl="1" indent="-457200" fontAlgn="auto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2600" b="1" dirty="0"/>
              <a:t>	c1</a:t>
            </a:r>
            <a:r>
              <a:rPr lang="en-US" sz="2600" dirty="0"/>
              <a:t> contains </a:t>
            </a:r>
            <a:r>
              <a:rPr lang="en-US" sz="2600" b="1" dirty="0"/>
              <a:t>at least one</a:t>
            </a:r>
            <a:r>
              <a:rPr lang="en-US" sz="2600" dirty="0"/>
              <a:t> character from the string </a:t>
            </a:r>
            <a:r>
              <a:rPr lang="en-US" sz="2600" b="1" dirty="0"/>
              <a:t>c2</a:t>
            </a:r>
            <a:r>
              <a:rPr lang="en-US" sz="2600" dirty="0"/>
              <a:t>.</a:t>
            </a:r>
          </a:p>
          <a:p>
            <a:pPr marL="914400" lvl="1" indent="-457200" fontAlgn="auto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endParaRPr lang="en-US" sz="2600" dirty="0"/>
          </a:p>
          <a:p>
            <a:pPr marL="914400" lvl="1" indent="-457200" fontAlgn="auto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(contains Not Any): </a:t>
            </a:r>
            <a:br>
              <a:rPr lang="en-US" sz="2600" dirty="0"/>
            </a:br>
            <a:r>
              <a:rPr lang="en-US" sz="2600" dirty="0"/>
              <a:t>"</a:t>
            </a:r>
            <a:r>
              <a:rPr lang="en-US" sz="2600" b="1" dirty="0"/>
              <a:t>c1 NA c2</a:t>
            </a:r>
            <a:r>
              <a:rPr lang="en-US" sz="2600" dirty="0"/>
              <a:t>" is equivalent to "</a:t>
            </a:r>
            <a:r>
              <a:rPr lang="en-US" sz="2600" b="1" dirty="0"/>
              <a:t>NOT ( c1 CA c2 )</a:t>
            </a:r>
            <a:r>
              <a:rPr lang="en-US" sz="2600" dirty="0"/>
              <a:t>". </a:t>
            </a:r>
          </a:p>
          <a:p>
            <a:pPr marL="914400" lvl="1" indent="-457200" fontAlgn="auto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endParaRPr lang="en-US" sz="2600" dirty="0"/>
          </a:p>
          <a:p>
            <a:pPr marL="914400" lvl="1" indent="-457200" fontAlgn="auto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(Contains String): </a:t>
            </a:r>
            <a:br>
              <a:rPr lang="en-US" sz="2600" dirty="0"/>
            </a:br>
            <a:r>
              <a:rPr lang="en-US" sz="2600" dirty="0"/>
              <a:t> </a:t>
            </a:r>
            <a:r>
              <a:rPr lang="en-US" sz="2600" b="1" dirty="0"/>
              <a:t>c1</a:t>
            </a:r>
            <a:r>
              <a:rPr lang="en-US" sz="2600" dirty="0"/>
              <a:t> contains the character string </a:t>
            </a:r>
            <a:r>
              <a:rPr lang="en-US" sz="2600" b="1" dirty="0"/>
              <a:t>c2</a:t>
            </a:r>
            <a:r>
              <a:rPr lang="en-US" sz="2600" dirty="0"/>
              <a:t>. </a:t>
            </a:r>
          </a:p>
          <a:p>
            <a:pPr marL="914400" lvl="1" indent="-457200" fontAlgn="auto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endParaRPr lang="en-US" sz="2600" dirty="0"/>
          </a:p>
          <a:p>
            <a:pPr marL="914400" lvl="1" indent="-457200" fontAlgn="auto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 (contains No String): </a:t>
            </a:r>
            <a:b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"c1 NS c2" is equivalent to " NOT ( c1 CS c2 )". </a:t>
            </a:r>
            <a:br>
              <a:rPr lang="en-US" dirty="0"/>
            </a:b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3418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775533" y="63644"/>
            <a:ext cx="8988425" cy="501650"/>
          </a:xfrm>
        </p:spPr>
        <p:txBody>
          <a:bodyPr/>
          <a:lstStyle/>
          <a:p>
            <a:r>
              <a:rPr lang="en-US" altLang="ro-RO" sz="3200" dirty="0">
                <a:latin typeface="Arial" panose="020B0604020202020204" pitchFamily="34" charset="0"/>
              </a:rPr>
              <a:t>Accepted operators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>
          <a:xfrm>
            <a:off x="846554" y="964789"/>
            <a:ext cx="8316789" cy="52197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ro-RO" sz="2400" b="1" dirty="0"/>
              <a:t>&lt;f&gt; IS INITIAL</a:t>
            </a:r>
            <a:r>
              <a:rPr lang="en-US" altLang="ro-RO" sz="2400" dirty="0"/>
              <a:t> compares </a:t>
            </a:r>
            <a:r>
              <a:rPr lang="en-US" altLang="ro-RO" sz="2400" b="1" dirty="0"/>
              <a:t>f</a:t>
            </a:r>
            <a:r>
              <a:rPr lang="en-US" altLang="ro-RO" sz="2400" dirty="0"/>
              <a:t> with its initial value, which depends on the type involved</a:t>
            </a:r>
          </a:p>
        </p:txBody>
      </p:sp>
    </p:spTree>
    <p:extLst>
      <p:ext uri="{BB962C8B-B14F-4D97-AF65-F5344CB8AC3E}">
        <p14:creationId xmlns:p14="http://schemas.microsoft.com/office/powerpoint/2010/main" val="375292082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default">
  <a:themeElements>
    <a:clrScheme name="default 1">
      <a:dk1>
        <a:srgbClr val="4D4D4D"/>
      </a:dk1>
      <a:lt1>
        <a:srgbClr val="FFFFFF"/>
      </a:lt1>
      <a:dk2>
        <a:srgbClr val="999999"/>
      </a:dk2>
      <a:lt2>
        <a:srgbClr val="000000"/>
      </a:lt2>
      <a:accent1>
        <a:srgbClr val="F04E22"/>
      </a:accent1>
      <a:accent2>
        <a:srgbClr val="F0B500"/>
      </a:accent2>
      <a:accent3>
        <a:srgbClr val="FFFFFF"/>
      </a:accent3>
      <a:accent4>
        <a:srgbClr val="404040"/>
      </a:accent4>
      <a:accent5>
        <a:srgbClr val="F6B2AB"/>
      </a:accent5>
      <a:accent6>
        <a:srgbClr val="D9A400"/>
      </a:accent6>
      <a:hlink>
        <a:srgbClr val="F07800"/>
      </a:hlink>
      <a:folHlink>
        <a:srgbClr val="00A6AD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F07800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24624</TotalTime>
  <Words>1738</Words>
  <Application>Microsoft Office PowerPoint</Application>
  <PresentationFormat>A4 Paper (210x297 mm)</PresentationFormat>
  <Paragraphs>202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Times</vt:lpstr>
      <vt:lpstr>Wingdings</vt:lpstr>
      <vt:lpstr>Wingdings 2</vt:lpstr>
      <vt:lpstr>default</vt:lpstr>
      <vt:lpstr>Algorithmics - Logical Expressions -</vt:lpstr>
      <vt:lpstr>Contents</vt:lpstr>
      <vt:lpstr>Operators</vt:lpstr>
      <vt:lpstr>Logical Expression</vt:lpstr>
      <vt:lpstr>Logical expressions</vt:lpstr>
      <vt:lpstr>Logical expressions</vt:lpstr>
      <vt:lpstr>Accepted Operators: Numeric operators</vt:lpstr>
      <vt:lpstr>Accepted operators: Character operators </vt:lpstr>
      <vt:lpstr>Accepted operators</vt:lpstr>
      <vt:lpstr>Decision Control Statements</vt:lpstr>
      <vt:lpstr>IF – basic forms</vt:lpstr>
      <vt:lpstr>IF - examples</vt:lpstr>
      <vt:lpstr>CASE </vt:lpstr>
      <vt:lpstr>CASE - example</vt:lpstr>
      <vt:lpstr>Loop Statements</vt:lpstr>
      <vt:lpstr>DO</vt:lpstr>
      <vt:lpstr>DO</vt:lpstr>
      <vt:lpstr>DO n TIMES</vt:lpstr>
      <vt:lpstr>DO: Continue </vt:lpstr>
      <vt:lpstr>DO: Exit </vt:lpstr>
      <vt:lpstr>WHILE</vt:lpstr>
      <vt:lpstr>WHILE - example</vt:lpstr>
      <vt:lpstr>LOOP</vt:lpstr>
      <vt:lpstr>LOOP - example</vt:lpstr>
      <vt:lpstr>Time to Practice</vt:lpstr>
      <vt:lpstr>Time to Practice - Exercise </vt:lpstr>
      <vt:lpstr>PowerPoint Presentation</vt:lpstr>
      <vt:lpstr>PowerPoint Presentation</vt:lpstr>
      <vt:lpstr>PowerPoint Presentation</vt:lpstr>
      <vt:lpstr>Time to Practice: Homework</vt:lpstr>
      <vt:lpstr>Time to Practice: Homework</vt:lpstr>
      <vt:lpstr>Time to Practice: Homework</vt:lpstr>
    </vt:vector>
  </TitlesOfParts>
  <Company>Roberta Viganò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presentazione Eventuale sottotitolo</dc:title>
  <dc:creator>Stefano</dc:creator>
  <cp:lastModifiedBy>Cristina Stoicescu</cp:lastModifiedBy>
  <cp:revision>1972</cp:revision>
  <cp:lastPrinted>2014-03-31T09:55:19Z</cp:lastPrinted>
  <dcterms:modified xsi:type="dcterms:W3CDTF">2020-03-25T10:16:30Z</dcterms:modified>
</cp:coreProperties>
</file>