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9" r:id="rId1"/>
    <p:sldMasterId id="2147483707" r:id="rId2"/>
    <p:sldMasterId id="2147483722" r:id="rId3"/>
  </p:sldMasterIdLst>
  <p:notesMasterIdLst>
    <p:notesMasterId r:id="rId41"/>
  </p:notesMasterIdLst>
  <p:handoutMasterIdLst>
    <p:handoutMasterId r:id="rId42"/>
  </p:handoutMasterIdLst>
  <p:sldIdLst>
    <p:sldId id="614" r:id="rId4"/>
    <p:sldId id="686" r:id="rId5"/>
    <p:sldId id="688" r:id="rId6"/>
    <p:sldId id="646" r:id="rId7"/>
    <p:sldId id="687" r:id="rId8"/>
    <p:sldId id="694" r:id="rId9"/>
    <p:sldId id="689" r:id="rId10"/>
    <p:sldId id="691" r:id="rId11"/>
    <p:sldId id="647" r:id="rId12"/>
    <p:sldId id="648" r:id="rId13"/>
    <p:sldId id="657" r:id="rId14"/>
    <p:sldId id="651" r:id="rId15"/>
    <p:sldId id="652" r:id="rId16"/>
    <p:sldId id="671" r:id="rId17"/>
    <p:sldId id="653" r:id="rId18"/>
    <p:sldId id="654" r:id="rId19"/>
    <p:sldId id="655" r:id="rId20"/>
    <p:sldId id="656" r:id="rId21"/>
    <p:sldId id="661" r:id="rId22"/>
    <p:sldId id="692" r:id="rId23"/>
    <p:sldId id="665" r:id="rId24"/>
    <p:sldId id="662" r:id="rId25"/>
    <p:sldId id="693" r:id="rId26"/>
    <p:sldId id="663" r:id="rId27"/>
    <p:sldId id="658" r:id="rId28"/>
    <p:sldId id="659" r:id="rId29"/>
    <p:sldId id="664" r:id="rId30"/>
    <p:sldId id="668" r:id="rId31"/>
    <p:sldId id="669" r:id="rId32"/>
    <p:sldId id="670" r:id="rId33"/>
    <p:sldId id="690" r:id="rId34"/>
    <p:sldId id="660" r:id="rId35"/>
    <p:sldId id="673" r:id="rId36"/>
    <p:sldId id="695" r:id="rId37"/>
    <p:sldId id="698" r:id="rId38"/>
    <p:sldId id="696" r:id="rId39"/>
    <p:sldId id="697" r:id="rId40"/>
  </p:sldIdLst>
  <p:sldSz cx="9906000" cy="6858000" type="A4"/>
  <p:notesSz cx="6858000" cy="99472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ezione predefinita" id="{5A8546C1-7D90-4C4D-BBC0-AA61FD136EE7}">
          <p14:sldIdLst>
            <p14:sldId id="614"/>
            <p14:sldId id="686"/>
            <p14:sldId id="688"/>
            <p14:sldId id="646"/>
            <p14:sldId id="687"/>
            <p14:sldId id="694"/>
            <p14:sldId id="689"/>
            <p14:sldId id="691"/>
            <p14:sldId id="647"/>
            <p14:sldId id="648"/>
            <p14:sldId id="657"/>
            <p14:sldId id="651"/>
            <p14:sldId id="652"/>
            <p14:sldId id="671"/>
            <p14:sldId id="653"/>
            <p14:sldId id="654"/>
            <p14:sldId id="655"/>
            <p14:sldId id="656"/>
            <p14:sldId id="661"/>
            <p14:sldId id="692"/>
            <p14:sldId id="665"/>
            <p14:sldId id="662"/>
            <p14:sldId id="693"/>
            <p14:sldId id="663"/>
            <p14:sldId id="658"/>
            <p14:sldId id="659"/>
            <p14:sldId id="664"/>
            <p14:sldId id="668"/>
            <p14:sldId id="669"/>
            <p14:sldId id="670"/>
            <p14:sldId id="690"/>
            <p14:sldId id="660"/>
            <p14:sldId id="673"/>
            <p14:sldId id="695"/>
            <p14:sldId id="698"/>
            <p14:sldId id="696"/>
            <p14:sldId id="697"/>
          </p14:sldIdLst>
        </p14:section>
      </p14:sectionLst>
    </p:ext>
    <p:ext uri="{EFAFB233-063F-42B5-8137-9DF3F51BA10A}">
      <p15:sldGuideLst xmlns:p15="http://schemas.microsoft.com/office/powerpoint/2012/main">
        <p15:guide id="1" orient="horz" pos="4183">
          <p15:clr>
            <a:srgbClr val="A4A3A4"/>
          </p15:clr>
        </p15:guide>
        <p15:guide id="2" orient="horz" pos="3534">
          <p15:clr>
            <a:srgbClr val="A4A3A4"/>
          </p15:clr>
        </p15:guide>
        <p15:guide id="3" orient="horz" pos="3937">
          <p15:clr>
            <a:srgbClr val="A4A3A4"/>
          </p15:clr>
        </p15:guide>
        <p15:guide id="4" orient="horz" pos="784">
          <p15:clr>
            <a:srgbClr val="A4A3A4"/>
          </p15:clr>
        </p15:guide>
        <p15:guide id="5" pos="1405">
          <p15:clr>
            <a:srgbClr val="A4A3A4"/>
          </p15:clr>
        </p15:guide>
        <p15:guide id="6" pos="5928">
          <p15:clr>
            <a:srgbClr val="A4A3A4"/>
          </p15:clr>
        </p15:guide>
        <p15:guide id="7" pos="234">
          <p15:clr>
            <a:srgbClr val="A4A3A4"/>
          </p15:clr>
        </p15:guide>
        <p15:guide id="8" pos="236">
          <p15:clr>
            <a:srgbClr val="A4A3A4"/>
          </p15:clr>
        </p15:guide>
        <p15:guide id="9" pos="5574">
          <p15:clr>
            <a:srgbClr val="A4A3A4"/>
          </p15:clr>
        </p15:guide>
        <p15:guide id="10" pos="229">
          <p15:clr>
            <a:srgbClr val="A4A3A4"/>
          </p15:clr>
        </p15:guide>
        <p15:guide id="11" pos="1410">
          <p15:clr>
            <a:srgbClr val="A4A3A4"/>
          </p15:clr>
        </p15:guide>
        <p15:guide id="12" pos="1403">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64"/>
    <a:srgbClr val="CFD5EA"/>
    <a:srgbClr val="5151FD"/>
    <a:srgbClr val="4F81BD"/>
    <a:srgbClr val="EE672A"/>
    <a:srgbClr val="002496"/>
    <a:srgbClr val="883D1C"/>
    <a:srgbClr val="E3BE35"/>
    <a:srgbClr val="D0EDF4"/>
    <a:srgbClr val="003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529" autoAdjust="0"/>
  </p:normalViewPr>
  <p:slideViewPr>
    <p:cSldViewPr snapToGrid="0">
      <p:cViewPr varScale="1">
        <p:scale>
          <a:sx n="86" d="100"/>
          <a:sy n="86" d="100"/>
        </p:scale>
        <p:origin x="1066" y="67"/>
      </p:cViewPr>
      <p:guideLst>
        <p:guide orient="horz" pos="4183"/>
        <p:guide orient="horz" pos="3534"/>
        <p:guide orient="horz" pos="3937"/>
        <p:guide orient="horz" pos="784"/>
        <p:guide pos="1405"/>
        <p:guide pos="5928"/>
        <p:guide pos="234"/>
        <p:guide pos="236"/>
        <p:guide pos="5574"/>
        <p:guide pos="229"/>
        <p:guide pos="1410"/>
        <p:guide pos="140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3" d="100"/>
          <a:sy n="53" d="100"/>
        </p:scale>
        <p:origin x="-1770" y="-7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cs typeface="+mn-cs"/>
              </a:defRPr>
            </a:lvl1pPr>
          </a:lstStyle>
          <a:p>
            <a:pPr>
              <a:defRPr/>
            </a:pPr>
            <a:endParaRPr lang="en-US" dirty="0"/>
          </a:p>
        </p:txBody>
      </p:sp>
      <p:sp>
        <p:nvSpPr>
          <p:cNvPr id="247811" name="Rectangle 3"/>
          <p:cNvSpPr>
            <a:spLocks noGrp="1" noChangeArrowheads="1"/>
          </p:cNvSpPr>
          <p:nvPr>
            <p:ph type="dt" sz="quarter" idx="1"/>
          </p:nvPr>
        </p:nvSpPr>
        <p:spPr bwMode="auto">
          <a:xfrm>
            <a:off x="3884852"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cs typeface="+mn-cs"/>
              </a:defRPr>
            </a:lvl1pPr>
          </a:lstStyle>
          <a:p>
            <a:pPr>
              <a:defRPr/>
            </a:pPr>
            <a:endParaRPr lang="en-US" dirty="0"/>
          </a:p>
        </p:txBody>
      </p:sp>
      <p:sp>
        <p:nvSpPr>
          <p:cNvPr id="247812" name="Rectangle 4"/>
          <p:cNvSpPr>
            <a:spLocks noGrp="1" noChangeArrowheads="1"/>
          </p:cNvSpPr>
          <p:nvPr>
            <p:ph type="ftr" sz="quarter" idx="2"/>
          </p:nvPr>
        </p:nvSpPr>
        <p:spPr bwMode="auto">
          <a:xfrm>
            <a:off x="0"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cs typeface="+mn-cs"/>
              </a:defRPr>
            </a:lvl1pPr>
          </a:lstStyle>
          <a:p>
            <a:pPr>
              <a:defRPr/>
            </a:pPr>
            <a:endParaRPr lang="en-US" dirty="0"/>
          </a:p>
        </p:txBody>
      </p:sp>
      <p:sp>
        <p:nvSpPr>
          <p:cNvPr id="247813" name="Rectangle 5"/>
          <p:cNvSpPr>
            <a:spLocks noGrp="1" noChangeArrowheads="1"/>
          </p:cNvSpPr>
          <p:nvPr>
            <p:ph type="sldNum" sz="quarter" idx="3"/>
          </p:nvPr>
        </p:nvSpPr>
        <p:spPr bwMode="auto">
          <a:xfrm>
            <a:off x="3884852"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6696726F-AEC1-4F31-B316-C81ACB7F3516}" type="slidenum">
              <a:rPr lang="en-US"/>
              <a:pPr>
                <a:defRPr/>
              </a:pPr>
              <a:t>‹#›</a:t>
            </a:fld>
            <a:endParaRPr lang="en-US" dirty="0"/>
          </a:p>
        </p:txBody>
      </p:sp>
    </p:spTree>
    <p:extLst>
      <p:ext uri="{BB962C8B-B14F-4D97-AF65-F5344CB8AC3E}">
        <p14:creationId xmlns:p14="http://schemas.microsoft.com/office/powerpoint/2010/main" val="3350281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cs typeface="+mn-cs"/>
              </a:defRPr>
            </a:lvl1pPr>
          </a:lstStyle>
          <a:p>
            <a:pPr>
              <a:defRPr/>
            </a:pPr>
            <a:endParaRPr lang="en-US" dirty="0"/>
          </a:p>
        </p:txBody>
      </p:sp>
      <p:sp>
        <p:nvSpPr>
          <p:cNvPr id="246787" name="Rectangle 3"/>
          <p:cNvSpPr>
            <a:spLocks noGrp="1" noChangeArrowheads="1"/>
          </p:cNvSpPr>
          <p:nvPr>
            <p:ph type="dt" idx="1"/>
          </p:nvPr>
        </p:nvSpPr>
        <p:spPr bwMode="auto">
          <a:xfrm>
            <a:off x="3884852"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735013" y="746125"/>
            <a:ext cx="5387975" cy="3730625"/>
          </a:xfrm>
          <a:prstGeom prst="rect">
            <a:avLst/>
          </a:prstGeom>
          <a:noFill/>
          <a:ln w="9525">
            <a:solidFill>
              <a:srgbClr val="000000"/>
            </a:solidFill>
            <a:miter lim="800000"/>
            <a:headEnd/>
            <a:tailEnd/>
          </a:ln>
        </p:spPr>
      </p:sp>
      <p:sp>
        <p:nvSpPr>
          <p:cNvPr id="246789" name="Rectangle 5"/>
          <p:cNvSpPr>
            <a:spLocks noGrp="1" noChangeArrowheads="1"/>
          </p:cNvSpPr>
          <p:nvPr>
            <p:ph type="body" sz="quarter" idx="3"/>
          </p:nvPr>
        </p:nvSpPr>
        <p:spPr bwMode="auto">
          <a:xfrm>
            <a:off x="686112" y="4725296"/>
            <a:ext cx="5485778" cy="4475254"/>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6790" name="Rectangle 6"/>
          <p:cNvSpPr>
            <a:spLocks noGrp="1" noChangeArrowheads="1"/>
          </p:cNvSpPr>
          <p:nvPr>
            <p:ph type="ftr" sz="quarter" idx="4"/>
          </p:nvPr>
        </p:nvSpPr>
        <p:spPr bwMode="auto">
          <a:xfrm>
            <a:off x="0"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cs typeface="+mn-cs"/>
              </a:defRPr>
            </a:lvl1pPr>
          </a:lstStyle>
          <a:p>
            <a:pPr>
              <a:defRPr/>
            </a:pPr>
            <a:endParaRPr lang="en-US" dirty="0"/>
          </a:p>
        </p:txBody>
      </p:sp>
      <p:sp>
        <p:nvSpPr>
          <p:cNvPr id="246791" name="Rectangle 7"/>
          <p:cNvSpPr>
            <a:spLocks noGrp="1" noChangeArrowheads="1"/>
          </p:cNvSpPr>
          <p:nvPr>
            <p:ph type="sldNum" sz="quarter" idx="5"/>
          </p:nvPr>
        </p:nvSpPr>
        <p:spPr bwMode="auto">
          <a:xfrm>
            <a:off x="3884852"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33A073C1-5D2F-4BE4-B172-2DB647AB3E31}" type="slidenum">
              <a:rPr lang="en-US"/>
              <a:pPr>
                <a:defRPr/>
              </a:pPr>
              <a:t>‹#›</a:t>
            </a:fld>
            <a:endParaRPr lang="en-US" dirty="0"/>
          </a:p>
        </p:txBody>
      </p:sp>
    </p:spTree>
    <p:extLst>
      <p:ext uri="{BB962C8B-B14F-4D97-AF65-F5344CB8AC3E}">
        <p14:creationId xmlns:p14="http://schemas.microsoft.com/office/powerpoint/2010/main" val="2189327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61F7879C-183A-4B08-91D6-221A075A83DA}" type="slidenum">
              <a:rPr lang="en-US" smtClean="0"/>
              <a:pPr>
                <a:defRPr/>
              </a:pPr>
              <a:t>1</a:t>
            </a:fld>
            <a:endParaRPr lang="en-US"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it-IT"/>
          </a:p>
        </p:txBody>
      </p:sp>
    </p:spTree>
    <p:extLst>
      <p:ext uri="{BB962C8B-B14F-4D97-AF65-F5344CB8AC3E}">
        <p14:creationId xmlns:p14="http://schemas.microsoft.com/office/powerpoint/2010/main" val="343356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2677391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3" name="Rettangolo 2"/>
          <p:cNvSpPr/>
          <p:nvPr userDrawn="1"/>
        </p:nvSpPr>
        <p:spPr bwMode="auto">
          <a:xfrm>
            <a:off x="6209818" y="2563192"/>
            <a:ext cx="3696182" cy="2295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sp>
        <p:nvSpPr>
          <p:cNvPr id="11" name="Rettangolo 10"/>
          <p:cNvSpPr/>
          <p:nvPr userDrawn="1"/>
        </p:nvSpPr>
        <p:spPr bwMode="auto">
          <a:xfrm>
            <a:off x="0" y="2563194"/>
            <a:ext cx="6198168" cy="2306874"/>
          </a:xfrm>
          <a:prstGeom prst="rect">
            <a:avLst/>
          </a:prstGeom>
          <a:solidFill>
            <a:srgbClr val="00186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sp>
        <p:nvSpPr>
          <p:cNvPr id="205827" name="Rectangle 3"/>
          <p:cNvSpPr>
            <a:spLocks noGrp="1" noChangeArrowheads="1"/>
          </p:cNvSpPr>
          <p:nvPr>
            <p:ph type="subTitle" idx="1"/>
          </p:nvPr>
        </p:nvSpPr>
        <p:spPr>
          <a:xfrm>
            <a:off x="6182942" y="5212301"/>
            <a:ext cx="3615290" cy="393700"/>
          </a:xfrm>
        </p:spPr>
        <p:txBody>
          <a:bodyPr/>
          <a:lstStyle>
            <a:lvl1pPr marL="0" indent="0">
              <a:buFont typeface="Arial" charset="0"/>
              <a:buNone/>
              <a:defRPr sz="1400"/>
            </a:lvl1pPr>
          </a:lstStyle>
          <a:p>
            <a:r>
              <a:rPr lang="en-US"/>
              <a:t>Click to edit Master subtitle style</a:t>
            </a:r>
          </a:p>
        </p:txBody>
      </p:sp>
      <p:sp>
        <p:nvSpPr>
          <p:cNvPr id="205826" name="Rectangle 2"/>
          <p:cNvSpPr>
            <a:spLocks noGrp="1" noChangeArrowheads="1"/>
          </p:cNvSpPr>
          <p:nvPr>
            <p:ph type="ctrTitle"/>
          </p:nvPr>
        </p:nvSpPr>
        <p:spPr>
          <a:xfrm>
            <a:off x="803899" y="2736850"/>
            <a:ext cx="4149102" cy="1625600"/>
          </a:xfrm>
        </p:spPr>
        <p:txBody>
          <a:bodyPr/>
          <a:lstStyle>
            <a:lvl1pPr>
              <a:defRPr>
                <a:solidFill>
                  <a:schemeClr val="bg1"/>
                </a:solidFill>
              </a:defRPr>
            </a:lvl1pPr>
          </a:lstStyle>
          <a:p>
            <a:r>
              <a:rPr lang="en-US"/>
              <a:t>Click to edit Master title style</a:t>
            </a:r>
          </a:p>
        </p:txBody>
      </p:sp>
      <p:pic>
        <p:nvPicPr>
          <p:cNvPr id="2" name="Immagine 1"/>
          <p:cNvPicPr>
            <a:picLocks noChangeAspect="1"/>
          </p:cNvPicPr>
          <p:nvPr userDrawn="1"/>
        </p:nvPicPr>
        <p:blipFill>
          <a:blip r:embed="rId2" cstate="print"/>
          <a:stretch>
            <a:fillRect/>
          </a:stretch>
        </p:blipFill>
        <p:spPr>
          <a:xfrm>
            <a:off x="8016014" y="2551543"/>
            <a:ext cx="1889986" cy="2331667"/>
          </a:xfrm>
          <a:prstGeom prst="rect">
            <a:avLst/>
          </a:prstGeom>
        </p:spPr>
      </p:pic>
      <p:pic>
        <p:nvPicPr>
          <p:cNvPr id="12" name="Immagine 11"/>
          <p:cNvPicPr>
            <a:picLocks noChangeAspect="1"/>
          </p:cNvPicPr>
          <p:nvPr userDrawn="1"/>
        </p:nvPicPr>
        <p:blipFill>
          <a:blip r:embed="rId3" cstate="print"/>
          <a:stretch>
            <a:fillRect/>
          </a:stretch>
        </p:blipFill>
        <p:spPr>
          <a:xfrm>
            <a:off x="6184211" y="2563195"/>
            <a:ext cx="1878067" cy="2316963"/>
          </a:xfrm>
          <a:prstGeom prst="rect">
            <a:avLst/>
          </a:prstGeom>
        </p:spPr>
      </p:pic>
      <p:pic>
        <p:nvPicPr>
          <p:cNvPr id="9" name="Picture 8"/>
          <p:cNvPicPr>
            <a:picLocks noChangeAspect="1"/>
          </p:cNvPicPr>
          <p:nvPr userDrawn="1"/>
        </p:nvPicPr>
        <p:blipFill>
          <a:blip r:embed="rId4" cstate="print"/>
          <a:stretch>
            <a:fillRect/>
          </a:stretch>
        </p:blipFill>
        <p:spPr>
          <a:xfrm>
            <a:off x="478150" y="421172"/>
            <a:ext cx="2400300" cy="1485900"/>
          </a:xfrm>
          <a:prstGeom prst="rect">
            <a:avLst/>
          </a:prstGeom>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202488" y="307975"/>
            <a:ext cx="2246312" cy="580231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8788" y="307975"/>
            <a:ext cx="6591300" cy="580231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50355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Date Placeholder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239640C0-D936-4B05-BE0C-A620AE2684CE}" type="datetime1">
              <a:rPr lang="it-IT"/>
              <a:pPr>
                <a:defRPr/>
              </a:pPr>
              <a:t>25/03/2020</a:t>
            </a:fld>
            <a:endParaRPr lang="it-IT"/>
          </a:p>
        </p:txBody>
      </p:sp>
      <p:sp>
        <p:nvSpPr>
          <p:cNvPr id="6" name="Footer Placeholder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7" name="Slide Number Placeholder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419ED963-ADC3-40C4-B969-0812A10D1E7E}"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quarter" idx="2"/>
          </p:nvPr>
        </p:nvSpPr>
        <p:spPr>
          <a:xfrm>
            <a:off x="5035550" y="19812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inhoud 4"/>
          <p:cNvSpPr>
            <a:spLocks noGrp="1"/>
          </p:cNvSpPr>
          <p:nvPr>
            <p:ph sz="quarter" idx="3"/>
          </p:nvPr>
        </p:nvSpPr>
        <p:spPr>
          <a:xfrm>
            <a:off x="5035550" y="41148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Rectangle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B8AD204B-2163-454A-8956-4378912D8DC8}" type="datetime1">
              <a:rPr lang="it-IT"/>
              <a:pPr>
                <a:defRPr/>
              </a:pPr>
              <a:t>25/03/2020</a:t>
            </a:fld>
            <a:endParaRPr lang="it-IT"/>
          </a:p>
        </p:txBody>
      </p:sp>
      <p:sp>
        <p:nvSpPr>
          <p:cNvPr id="7" name="Rectangle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8" name="Rectangle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066A740D-0FF6-4BC2-94BF-C761C8CE5A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Tree>
    <p:extLst>
      <p:ext uri="{BB962C8B-B14F-4D97-AF65-F5344CB8AC3E}">
        <p14:creationId xmlns:p14="http://schemas.microsoft.com/office/powerpoint/2010/main" val="594090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3" name="Rettangolo 2"/>
          <p:cNvSpPr/>
          <p:nvPr userDrawn="1"/>
        </p:nvSpPr>
        <p:spPr bwMode="auto">
          <a:xfrm>
            <a:off x="6209818" y="2563193"/>
            <a:ext cx="3696182" cy="2295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marL="0" marR="0" indent="0" algn="l" defTabSz="742950" rtl="0" eaLnBrk="1" fontAlgn="base" latinLnBrk="0" hangingPunct="1">
              <a:lnSpc>
                <a:spcPct val="100000"/>
              </a:lnSpc>
              <a:spcBef>
                <a:spcPct val="0"/>
              </a:spcBef>
              <a:spcAft>
                <a:spcPct val="0"/>
              </a:spcAft>
              <a:buClrTx/>
              <a:buSzTx/>
              <a:buFontTx/>
              <a:buNone/>
              <a:tabLst/>
            </a:pPr>
            <a:endParaRPr kumimoji="0" lang="it-IT" sz="1463" b="0" i="0" u="none" strike="noStrike" cap="none" normalizeH="0" baseline="0">
              <a:ln>
                <a:noFill/>
              </a:ln>
              <a:solidFill>
                <a:schemeClr val="tx1"/>
              </a:solidFill>
              <a:effectLst/>
              <a:latin typeface="Arial" charset="0"/>
            </a:endParaRPr>
          </a:p>
        </p:txBody>
      </p:sp>
      <p:sp>
        <p:nvSpPr>
          <p:cNvPr id="11" name="Rettangolo 10"/>
          <p:cNvSpPr/>
          <p:nvPr userDrawn="1"/>
        </p:nvSpPr>
        <p:spPr bwMode="auto">
          <a:xfrm>
            <a:off x="0" y="2563194"/>
            <a:ext cx="6198168" cy="2306874"/>
          </a:xfrm>
          <a:prstGeom prst="rect">
            <a:avLst/>
          </a:prstGeom>
          <a:solidFill>
            <a:srgbClr val="001864"/>
          </a:solidFill>
          <a:ln w="9525" cap="flat" cmpd="sng" algn="ctr">
            <a:solidFill>
              <a:schemeClr val="tx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marL="0" marR="0" indent="0" algn="l" defTabSz="742950" rtl="0" eaLnBrk="1" fontAlgn="base" latinLnBrk="0" hangingPunct="1">
              <a:lnSpc>
                <a:spcPct val="100000"/>
              </a:lnSpc>
              <a:spcBef>
                <a:spcPct val="0"/>
              </a:spcBef>
              <a:spcAft>
                <a:spcPct val="0"/>
              </a:spcAft>
              <a:buClrTx/>
              <a:buSzTx/>
              <a:buFontTx/>
              <a:buNone/>
              <a:tabLst/>
            </a:pPr>
            <a:endParaRPr kumimoji="0" lang="it-IT" sz="1463" b="0" i="0" u="none" strike="noStrike" cap="none" normalizeH="0" baseline="0">
              <a:ln>
                <a:noFill/>
              </a:ln>
              <a:solidFill>
                <a:schemeClr val="tx1"/>
              </a:solidFill>
              <a:effectLst/>
              <a:latin typeface="Arial" charset="0"/>
            </a:endParaRPr>
          </a:p>
        </p:txBody>
      </p:sp>
      <p:sp>
        <p:nvSpPr>
          <p:cNvPr id="205827" name="Rectangle 3"/>
          <p:cNvSpPr>
            <a:spLocks noGrp="1" noChangeArrowheads="1"/>
          </p:cNvSpPr>
          <p:nvPr>
            <p:ph type="subTitle" idx="1"/>
          </p:nvPr>
        </p:nvSpPr>
        <p:spPr>
          <a:xfrm>
            <a:off x="6182942" y="5212301"/>
            <a:ext cx="3615290" cy="393700"/>
          </a:xfrm>
        </p:spPr>
        <p:txBody>
          <a:bodyPr/>
          <a:lstStyle>
            <a:lvl1pPr marL="0" indent="0">
              <a:buFont typeface="Arial" charset="0"/>
              <a:buNone/>
              <a:defRPr sz="1138"/>
            </a:lvl1pPr>
          </a:lstStyle>
          <a:p>
            <a:r>
              <a:rPr lang="en-US"/>
              <a:t>Click to edit Master subtitle style</a:t>
            </a:r>
          </a:p>
        </p:txBody>
      </p:sp>
      <p:sp>
        <p:nvSpPr>
          <p:cNvPr id="205826" name="Rectangle 2"/>
          <p:cNvSpPr>
            <a:spLocks noGrp="1" noChangeArrowheads="1"/>
          </p:cNvSpPr>
          <p:nvPr>
            <p:ph type="ctrTitle"/>
          </p:nvPr>
        </p:nvSpPr>
        <p:spPr>
          <a:xfrm>
            <a:off x="803899" y="2736850"/>
            <a:ext cx="4149102" cy="1625600"/>
          </a:xfrm>
        </p:spPr>
        <p:txBody>
          <a:bodyPr/>
          <a:lstStyle>
            <a:lvl1pPr>
              <a:defRPr>
                <a:solidFill>
                  <a:schemeClr val="bg1"/>
                </a:solidFill>
              </a:defRPr>
            </a:lvl1pPr>
          </a:lstStyle>
          <a:p>
            <a:r>
              <a:rPr lang="en-US"/>
              <a:t>Click to edit Master title style</a:t>
            </a:r>
          </a:p>
        </p:txBody>
      </p:sp>
      <p:pic>
        <p:nvPicPr>
          <p:cNvPr id="2" name="Immagine 1"/>
          <p:cNvPicPr>
            <a:picLocks noChangeAspect="1"/>
          </p:cNvPicPr>
          <p:nvPr userDrawn="1"/>
        </p:nvPicPr>
        <p:blipFill>
          <a:blip r:embed="rId2" cstate="print"/>
          <a:stretch>
            <a:fillRect/>
          </a:stretch>
        </p:blipFill>
        <p:spPr>
          <a:xfrm>
            <a:off x="8016014" y="2551543"/>
            <a:ext cx="1889986" cy="2331667"/>
          </a:xfrm>
          <a:prstGeom prst="rect">
            <a:avLst/>
          </a:prstGeom>
        </p:spPr>
      </p:pic>
      <p:pic>
        <p:nvPicPr>
          <p:cNvPr id="12" name="Immagine 11"/>
          <p:cNvPicPr>
            <a:picLocks noChangeAspect="1"/>
          </p:cNvPicPr>
          <p:nvPr userDrawn="1"/>
        </p:nvPicPr>
        <p:blipFill>
          <a:blip r:embed="rId3" cstate="print"/>
          <a:stretch>
            <a:fillRect/>
          </a:stretch>
        </p:blipFill>
        <p:spPr>
          <a:xfrm>
            <a:off x="6184212" y="2563195"/>
            <a:ext cx="1878067" cy="2316963"/>
          </a:xfrm>
          <a:prstGeom prst="rect">
            <a:avLst/>
          </a:prstGeom>
        </p:spPr>
      </p:pic>
      <p:pic>
        <p:nvPicPr>
          <p:cNvPr id="9" name="Picture 8"/>
          <p:cNvPicPr>
            <a:picLocks noChangeAspect="1"/>
          </p:cNvPicPr>
          <p:nvPr userDrawn="1"/>
        </p:nvPicPr>
        <p:blipFill>
          <a:blip r:embed="rId4" cstate="print"/>
          <a:stretch>
            <a:fillRect/>
          </a:stretch>
        </p:blipFill>
        <p:spPr>
          <a:xfrm>
            <a:off x="478151" y="421172"/>
            <a:ext cx="2400300" cy="1485900"/>
          </a:xfrm>
          <a:prstGeom prst="rect">
            <a:avLst/>
          </a:prstGeom>
        </p:spPr>
      </p:pic>
    </p:spTree>
    <p:extLst>
      <p:ext uri="{BB962C8B-B14F-4D97-AF65-F5344CB8AC3E}">
        <p14:creationId xmlns:p14="http://schemas.microsoft.com/office/powerpoint/2010/main" val="32604208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Rectangle 87"/>
          <p:cNvSpPr>
            <a:spLocks noChangeArrowheads="1"/>
          </p:cNvSpPr>
          <p:nvPr userDrawn="1"/>
        </p:nvSpPr>
        <p:spPr bwMode="auto">
          <a:xfrm>
            <a:off x="47500" y="549275"/>
            <a:ext cx="9144000" cy="71438"/>
          </a:xfrm>
          <a:prstGeom prst="rect">
            <a:avLst/>
          </a:prstGeom>
          <a:gradFill rotWithShape="1">
            <a:gsLst>
              <a:gs pos="0">
                <a:srgbClr val="DDDDDD">
                  <a:gamma/>
                  <a:shade val="46275"/>
                  <a:invGamma/>
                </a:srgbClr>
              </a:gs>
              <a:gs pos="100000">
                <a:srgbClr val="DDDDDD"/>
              </a:gs>
            </a:gsLst>
            <a:lin ang="0" scaled="1"/>
          </a:gradFill>
          <a:ln w="9525">
            <a:noFill/>
            <a:miter lim="800000"/>
            <a:headEnd/>
            <a:tailEnd/>
          </a:ln>
          <a:effectLst/>
        </p:spPr>
        <p:txBody>
          <a:bodyPr wrap="none" anchor="ctr"/>
          <a:lstStyle/>
          <a:p>
            <a:pPr eaLnBrk="1" hangingPunct="1">
              <a:defRPr/>
            </a:pPr>
            <a:r>
              <a:rPr lang="it-IT" sz="650">
                <a:latin typeface="Arial" pitchFamily="34" charset="0"/>
              </a:rPr>
              <a:t> </a:t>
            </a:r>
          </a:p>
        </p:txBody>
      </p:sp>
      <p:sp>
        <p:nvSpPr>
          <p:cNvPr id="5" name="Line 95"/>
          <p:cNvSpPr>
            <a:spLocks noChangeShapeType="1"/>
          </p:cNvSpPr>
          <p:nvPr userDrawn="1"/>
        </p:nvSpPr>
        <p:spPr bwMode="auto">
          <a:xfrm>
            <a:off x="803150" y="115888"/>
            <a:ext cx="0" cy="792162"/>
          </a:xfrm>
          <a:prstGeom prst="line">
            <a:avLst/>
          </a:prstGeom>
          <a:noFill/>
          <a:ln w="19050">
            <a:solidFill>
              <a:srgbClr val="C4004B"/>
            </a:solidFill>
            <a:round/>
            <a:headEnd/>
            <a:tailEnd/>
          </a:ln>
          <a:effectLst/>
        </p:spPr>
        <p:txBody>
          <a:bodyPr/>
          <a:lstStyle/>
          <a:p>
            <a:pPr>
              <a:defRPr/>
            </a:pPr>
            <a:endParaRPr lang="it-IT" sz="1463">
              <a:latin typeface="Times" charset="0"/>
            </a:endParaRPr>
          </a:p>
        </p:txBody>
      </p:sp>
      <p:pic>
        <p:nvPicPr>
          <p:cNvPr id="9" name="Picture 8"/>
          <p:cNvPicPr>
            <a:picLocks noChangeAspect="1"/>
          </p:cNvPicPr>
          <p:nvPr userDrawn="1"/>
        </p:nvPicPr>
        <p:blipFill>
          <a:blip r:embed="rId2" cstate="print"/>
          <a:stretch>
            <a:fillRect/>
          </a:stretch>
        </p:blipFill>
        <p:spPr>
          <a:xfrm>
            <a:off x="47501" y="70111"/>
            <a:ext cx="713771" cy="441858"/>
          </a:xfrm>
          <a:prstGeom prst="rect">
            <a:avLst/>
          </a:prstGeom>
        </p:spPr>
      </p:pic>
    </p:spTree>
    <p:extLst>
      <p:ext uri="{BB962C8B-B14F-4D97-AF65-F5344CB8AC3E}">
        <p14:creationId xmlns:p14="http://schemas.microsoft.com/office/powerpoint/2010/main" val="350870725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2"/>
            <a:ext cx="8420100" cy="1362075"/>
          </a:xfrm>
        </p:spPr>
        <p:txBody>
          <a:bodyPr/>
          <a:lstStyle>
            <a:lvl1pPr algn="l">
              <a:defRPr sz="3250" b="1" cap="all"/>
            </a:lvl1pPr>
          </a:lstStyle>
          <a:p>
            <a:r>
              <a:rPr lang="it-IT"/>
              <a:t>Fare clic per modificare lo stile del titolo</a:t>
            </a:r>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1625"/>
            </a:lvl1pPr>
            <a:lvl2pPr marL="371475" indent="0">
              <a:buNone/>
              <a:defRPr sz="1463"/>
            </a:lvl2pPr>
            <a:lvl3pPr marL="742950" indent="0">
              <a:buNone/>
              <a:defRPr sz="1300"/>
            </a:lvl3pPr>
            <a:lvl4pPr marL="1114425" indent="0">
              <a:buNone/>
              <a:defRPr sz="1138"/>
            </a:lvl4pPr>
            <a:lvl5pPr marL="1485900" indent="0">
              <a:buNone/>
              <a:defRPr sz="1138"/>
            </a:lvl5pPr>
            <a:lvl6pPr marL="1857375" indent="0">
              <a:buNone/>
              <a:defRPr sz="1138"/>
            </a:lvl6pPr>
            <a:lvl7pPr marL="2228850" indent="0">
              <a:buNone/>
              <a:defRPr sz="1138"/>
            </a:lvl7pPr>
            <a:lvl8pPr marL="2600325" indent="0">
              <a:buNone/>
              <a:defRPr sz="1138"/>
            </a:lvl8pPr>
            <a:lvl9pPr marL="2971800" indent="0">
              <a:buNone/>
              <a:defRPr sz="1138"/>
            </a:lvl9pPr>
          </a:lstStyle>
          <a:p>
            <a:pPr lvl="0"/>
            <a:r>
              <a:rPr lang="it-IT"/>
              <a:t>Fare clic per modificare stili del testo dello schema</a:t>
            </a:r>
          </a:p>
        </p:txBody>
      </p:sp>
    </p:spTree>
    <p:extLst>
      <p:ext uri="{BB962C8B-B14F-4D97-AF65-F5344CB8AC3E}">
        <p14:creationId xmlns:p14="http://schemas.microsoft.com/office/powerpoint/2010/main" val="10623481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8788" y="890588"/>
            <a:ext cx="4418012" cy="5219700"/>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29200" y="890588"/>
            <a:ext cx="4419600" cy="5219700"/>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50611848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dirty="0"/>
              <a:t>Fare clic per modificare lo stile del titolo</a:t>
            </a:r>
          </a:p>
        </p:txBody>
      </p:sp>
      <p:sp>
        <p:nvSpPr>
          <p:cNvPr id="3" name="Segnaposto testo 2"/>
          <p:cNvSpPr>
            <a:spLocks noGrp="1"/>
          </p:cNvSpPr>
          <p:nvPr>
            <p:ph type="body" idx="1"/>
          </p:nvPr>
        </p:nvSpPr>
        <p:spPr>
          <a:xfrm>
            <a:off x="495300" y="1535113"/>
            <a:ext cx="4376738" cy="639762"/>
          </a:xfrm>
        </p:spPr>
        <p:txBody>
          <a:bodyPr anchor="b"/>
          <a:lstStyle>
            <a:lvl1pPr marL="0" indent="0">
              <a:buNone/>
              <a:defRPr sz="1788"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it-IT" dirty="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1788"/>
            </a:lvl1pPr>
            <a:lvl2pPr>
              <a:defRPr sz="1625"/>
            </a:lvl2pPr>
            <a:lvl3pPr>
              <a:defRPr sz="1463"/>
            </a:lvl3pPr>
            <a:lvl4pPr>
              <a:defRPr sz="1300"/>
            </a:lvl4pPr>
            <a:lvl5pPr>
              <a:defRPr sz="1138"/>
            </a:lvl5pPr>
            <a:lvl6pPr>
              <a:defRPr sz="1300"/>
            </a:lvl6pPr>
            <a:lvl7pPr>
              <a:defRPr sz="1300"/>
            </a:lvl7pPr>
            <a:lvl8pPr>
              <a:defRPr sz="1300"/>
            </a:lvl8pPr>
            <a:lvl9pPr>
              <a:defRPr sz="13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p:cNvSpPr>
            <a:spLocks noGrp="1"/>
          </p:cNvSpPr>
          <p:nvPr>
            <p:ph type="body" sz="quarter" idx="3"/>
          </p:nvPr>
        </p:nvSpPr>
        <p:spPr>
          <a:xfrm>
            <a:off x="5032376" y="1535113"/>
            <a:ext cx="4378325" cy="639762"/>
          </a:xfrm>
        </p:spPr>
        <p:txBody>
          <a:bodyPr anchor="b"/>
          <a:lstStyle>
            <a:lvl1pPr marL="0" indent="0">
              <a:buNone/>
              <a:defRPr sz="1788"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it-IT" dirty="0"/>
              <a:t>Fare clic per modificare stili del testo dello schema</a:t>
            </a:r>
          </a:p>
        </p:txBody>
      </p:sp>
      <p:sp>
        <p:nvSpPr>
          <p:cNvPr id="6" name="Segnaposto contenuto 5"/>
          <p:cNvSpPr>
            <a:spLocks noGrp="1"/>
          </p:cNvSpPr>
          <p:nvPr>
            <p:ph sz="quarter" idx="4"/>
          </p:nvPr>
        </p:nvSpPr>
        <p:spPr>
          <a:xfrm>
            <a:off x="5032376" y="2174875"/>
            <a:ext cx="4378325" cy="3951288"/>
          </a:xfrm>
        </p:spPr>
        <p:txBody>
          <a:bodyPr/>
          <a:lstStyle>
            <a:lvl1pPr>
              <a:defRPr sz="1788"/>
            </a:lvl1pPr>
            <a:lvl2pPr>
              <a:defRPr sz="1625"/>
            </a:lvl2pPr>
            <a:lvl3pPr>
              <a:defRPr sz="1463"/>
            </a:lvl3pPr>
            <a:lvl4pPr>
              <a:defRPr sz="1300"/>
            </a:lvl4pPr>
            <a:lvl5pPr>
              <a:defRPr sz="1138"/>
            </a:lvl5pPr>
            <a:lvl6pPr>
              <a:defRPr sz="1300"/>
            </a:lvl6pPr>
            <a:lvl7pPr>
              <a:defRPr sz="1300"/>
            </a:lvl7pPr>
            <a:lvl8pPr>
              <a:defRPr sz="1300"/>
            </a:lvl8pPr>
            <a:lvl9pPr>
              <a:defRPr sz="13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04890541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Rectangle 87"/>
          <p:cNvSpPr>
            <a:spLocks noChangeArrowheads="1"/>
          </p:cNvSpPr>
          <p:nvPr userDrawn="1"/>
        </p:nvSpPr>
        <p:spPr bwMode="auto">
          <a:xfrm>
            <a:off x="47500" y="549275"/>
            <a:ext cx="9144000" cy="71438"/>
          </a:xfrm>
          <a:prstGeom prst="rect">
            <a:avLst/>
          </a:prstGeom>
          <a:gradFill rotWithShape="1">
            <a:gsLst>
              <a:gs pos="0">
                <a:srgbClr val="DDDDDD">
                  <a:gamma/>
                  <a:shade val="46275"/>
                  <a:invGamma/>
                </a:srgbClr>
              </a:gs>
              <a:gs pos="100000">
                <a:srgbClr val="DDDDDD"/>
              </a:gs>
            </a:gsLst>
            <a:lin ang="0" scaled="1"/>
          </a:gradFill>
          <a:ln w="9525">
            <a:noFill/>
            <a:miter lim="800000"/>
            <a:headEnd/>
            <a:tailEnd/>
          </a:ln>
          <a:effectLst/>
        </p:spPr>
        <p:txBody>
          <a:bodyPr wrap="none" anchor="ctr"/>
          <a:lstStyle/>
          <a:p>
            <a:pPr eaLnBrk="1" hangingPunct="1">
              <a:defRPr/>
            </a:pPr>
            <a:r>
              <a:rPr lang="it-IT" sz="800">
                <a:latin typeface="Arial" pitchFamily="34" charset="0"/>
              </a:rPr>
              <a:t> </a:t>
            </a:r>
          </a:p>
        </p:txBody>
      </p:sp>
      <p:sp>
        <p:nvSpPr>
          <p:cNvPr id="5" name="Line 95"/>
          <p:cNvSpPr>
            <a:spLocks noChangeShapeType="1"/>
          </p:cNvSpPr>
          <p:nvPr userDrawn="1"/>
        </p:nvSpPr>
        <p:spPr bwMode="auto">
          <a:xfrm>
            <a:off x="803150" y="115888"/>
            <a:ext cx="0" cy="792162"/>
          </a:xfrm>
          <a:prstGeom prst="line">
            <a:avLst/>
          </a:prstGeom>
          <a:noFill/>
          <a:ln w="19050">
            <a:solidFill>
              <a:srgbClr val="C4004B"/>
            </a:solidFill>
            <a:round/>
            <a:headEnd/>
            <a:tailEnd/>
          </a:ln>
          <a:effectLst/>
        </p:spPr>
        <p:txBody>
          <a:bodyPr/>
          <a:lstStyle/>
          <a:p>
            <a:pPr>
              <a:defRPr/>
            </a:pPr>
            <a:endParaRPr lang="it-IT">
              <a:latin typeface="Times" charset="0"/>
            </a:endParaRPr>
          </a:p>
        </p:txBody>
      </p:sp>
      <p:pic>
        <p:nvPicPr>
          <p:cNvPr id="9" name="Picture 8"/>
          <p:cNvPicPr>
            <a:picLocks noChangeAspect="1"/>
          </p:cNvPicPr>
          <p:nvPr userDrawn="1"/>
        </p:nvPicPr>
        <p:blipFill>
          <a:blip r:embed="rId2" cstate="print"/>
          <a:stretch>
            <a:fillRect/>
          </a:stretch>
        </p:blipFill>
        <p:spPr>
          <a:xfrm>
            <a:off x="47500" y="70111"/>
            <a:ext cx="713771" cy="441858"/>
          </a:xfrm>
          <a:prstGeom prst="rect">
            <a:avLst/>
          </a:prstGeom>
        </p:spPr>
      </p:pic>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Tree>
    <p:extLst>
      <p:ext uri="{BB962C8B-B14F-4D97-AF65-F5344CB8AC3E}">
        <p14:creationId xmlns:p14="http://schemas.microsoft.com/office/powerpoint/2010/main" val="2496574492"/>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0525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1" y="273050"/>
            <a:ext cx="3259138" cy="1162050"/>
          </a:xfrm>
        </p:spPr>
        <p:txBody>
          <a:bodyPr anchor="b"/>
          <a:lstStyle>
            <a:lvl1pPr algn="l">
              <a:defRPr sz="1625" b="1"/>
            </a:lvl1pPr>
          </a:lstStyle>
          <a:p>
            <a:r>
              <a:rPr lang="it-IT"/>
              <a:t>Fare clic per modificare lo stile del titolo</a:t>
            </a:r>
          </a:p>
        </p:txBody>
      </p:sp>
      <p:sp>
        <p:nvSpPr>
          <p:cNvPr id="3" name="Segnaposto contenuto 2"/>
          <p:cNvSpPr>
            <a:spLocks noGrp="1"/>
          </p:cNvSpPr>
          <p:nvPr>
            <p:ph idx="1"/>
          </p:nvPr>
        </p:nvSpPr>
        <p:spPr>
          <a:xfrm>
            <a:off x="3873501" y="273052"/>
            <a:ext cx="5537200" cy="5853113"/>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p:cNvSpPr>
            <a:spLocks noGrp="1"/>
          </p:cNvSpPr>
          <p:nvPr>
            <p:ph type="body" sz="half" idx="2"/>
          </p:nvPr>
        </p:nvSpPr>
        <p:spPr>
          <a:xfrm>
            <a:off x="495301" y="1435102"/>
            <a:ext cx="3259138" cy="4691063"/>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it-IT"/>
              <a:t>Fare clic per modificare stili del testo dello schema</a:t>
            </a:r>
          </a:p>
        </p:txBody>
      </p:sp>
    </p:spTree>
    <p:extLst>
      <p:ext uri="{BB962C8B-B14F-4D97-AF65-F5344CB8AC3E}">
        <p14:creationId xmlns:p14="http://schemas.microsoft.com/office/powerpoint/2010/main" val="3940062025"/>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1625" b="1"/>
            </a:lvl1pPr>
          </a:lstStyle>
          <a:p>
            <a:r>
              <a:rPr lang="it-IT"/>
              <a:t>Fare clic per modificare lo stile del titolo</a:t>
            </a:r>
          </a:p>
        </p:txBody>
      </p:sp>
      <p:sp>
        <p:nvSpPr>
          <p:cNvPr id="3" name="Segnaposto immagine 2"/>
          <p:cNvSpPr>
            <a:spLocks noGrp="1"/>
          </p:cNvSpPr>
          <p:nvPr>
            <p:ph type="pic" idx="1"/>
          </p:nvPr>
        </p:nvSpPr>
        <p:spPr>
          <a:xfrm>
            <a:off x="1941513" y="612775"/>
            <a:ext cx="5943600" cy="4114800"/>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it-IT"/>
              <a:t>Fare clic per modificare stili del testo dello schema</a:t>
            </a:r>
          </a:p>
        </p:txBody>
      </p:sp>
    </p:spTree>
    <p:extLst>
      <p:ext uri="{BB962C8B-B14F-4D97-AF65-F5344CB8AC3E}">
        <p14:creationId xmlns:p14="http://schemas.microsoft.com/office/powerpoint/2010/main" val="98818097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000960184"/>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202488" y="307977"/>
            <a:ext cx="2246312" cy="580231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8788" y="307977"/>
            <a:ext cx="6591300" cy="580231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40285410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50355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Date Placeholder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239640C0-D936-4B05-BE0C-A620AE2684CE}" type="datetime1">
              <a:rPr lang="it-IT"/>
              <a:pPr>
                <a:defRPr/>
              </a:pPr>
              <a:t>25/03/2020</a:t>
            </a:fld>
            <a:endParaRPr lang="it-IT"/>
          </a:p>
        </p:txBody>
      </p:sp>
      <p:sp>
        <p:nvSpPr>
          <p:cNvPr id="6" name="Footer Placeholder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7" name="Slide Number Placeholder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419ED963-ADC3-40C4-B969-0812A10D1E7E}" type="slidenum">
              <a:rPr lang="en-US"/>
              <a:pPr>
                <a:defRPr/>
              </a:pPr>
              <a:t>‹#›</a:t>
            </a:fld>
            <a:endParaRPr lang="en-US" dirty="0"/>
          </a:p>
        </p:txBody>
      </p:sp>
    </p:spTree>
    <p:extLst>
      <p:ext uri="{BB962C8B-B14F-4D97-AF65-F5344CB8AC3E}">
        <p14:creationId xmlns:p14="http://schemas.microsoft.com/office/powerpoint/2010/main" val="3180219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quarter" idx="2"/>
          </p:nvPr>
        </p:nvSpPr>
        <p:spPr>
          <a:xfrm>
            <a:off x="5035550" y="19812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inhoud 4"/>
          <p:cNvSpPr>
            <a:spLocks noGrp="1"/>
          </p:cNvSpPr>
          <p:nvPr>
            <p:ph sz="quarter" idx="3"/>
          </p:nvPr>
        </p:nvSpPr>
        <p:spPr>
          <a:xfrm>
            <a:off x="5035550" y="41148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Rectangle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B8AD204B-2163-454A-8956-4378912D8DC8}" type="datetime1">
              <a:rPr lang="it-IT"/>
              <a:pPr>
                <a:defRPr/>
              </a:pPr>
              <a:t>25/03/2020</a:t>
            </a:fld>
            <a:endParaRPr lang="it-IT"/>
          </a:p>
        </p:txBody>
      </p:sp>
      <p:sp>
        <p:nvSpPr>
          <p:cNvPr id="7" name="Rectangle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8" name="Rectangle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066A740D-0FF6-4BC2-94BF-C761C8CE5AC0}" type="slidenum">
              <a:rPr lang="en-US"/>
              <a:pPr>
                <a:defRPr/>
              </a:pPr>
              <a:t>‹#›</a:t>
            </a:fld>
            <a:endParaRPr lang="en-US"/>
          </a:p>
        </p:txBody>
      </p:sp>
    </p:spTree>
    <p:extLst>
      <p:ext uri="{BB962C8B-B14F-4D97-AF65-F5344CB8AC3E}">
        <p14:creationId xmlns:p14="http://schemas.microsoft.com/office/powerpoint/2010/main" val="25488519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Tree>
    <p:extLst>
      <p:ext uri="{BB962C8B-B14F-4D97-AF65-F5344CB8AC3E}">
        <p14:creationId xmlns:p14="http://schemas.microsoft.com/office/powerpoint/2010/main" val="3639734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44A2-B50B-49DB-A6C7-23CCED37D852}"/>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p>
        </p:txBody>
      </p:sp>
      <p:sp>
        <p:nvSpPr>
          <p:cNvPr id="3" name="Subtitle 2">
            <a:extLst>
              <a:ext uri="{FF2B5EF4-FFF2-40B4-BE49-F238E27FC236}">
                <a16:creationId xmlns:a16="http://schemas.microsoft.com/office/drawing/2014/main" id="{3C7B6255-3BF4-4671-9C34-7BBD08D53B0B}"/>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p>
        </p:txBody>
      </p:sp>
      <p:sp>
        <p:nvSpPr>
          <p:cNvPr id="4" name="Date Placeholder 3">
            <a:extLst>
              <a:ext uri="{FF2B5EF4-FFF2-40B4-BE49-F238E27FC236}">
                <a16:creationId xmlns:a16="http://schemas.microsoft.com/office/drawing/2014/main" id="{532D25CA-E96C-4F20-83EE-13DF52B91CD5}"/>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5" name="Footer Placeholder 4">
            <a:extLst>
              <a:ext uri="{FF2B5EF4-FFF2-40B4-BE49-F238E27FC236}">
                <a16:creationId xmlns:a16="http://schemas.microsoft.com/office/drawing/2014/main" id="{B38EF32E-24C4-4439-865E-EE8247D9B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9B111-314A-4160-93B9-6A389998AD86}"/>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301812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0"/>
            <a:ext cx="84201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9C69-E8B8-4356-90A0-19C60D3D6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3BCF48-D875-417E-8897-1B1D26A2E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071B0-C660-4529-BAD0-6B8A6569673F}"/>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5" name="Footer Placeholder 4">
            <a:extLst>
              <a:ext uri="{FF2B5EF4-FFF2-40B4-BE49-F238E27FC236}">
                <a16:creationId xmlns:a16="http://schemas.microsoft.com/office/drawing/2014/main" id="{E8116705-BE06-4A0B-AB71-1F6DF95C6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86FC6-8A64-4582-9573-10B2214371E5}"/>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1180924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80E8-A10B-492B-AB12-8669CB889B23}"/>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p>
        </p:txBody>
      </p:sp>
      <p:sp>
        <p:nvSpPr>
          <p:cNvPr id="3" name="Text Placeholder 2">
            <a:extLst>
              <a:ext uri="{FF2B5EF4-FFF2-40B4-BE49-F238E27FC236}">
                <a16:creationId xmlns:a16="http://schemas.microsoft.com/office/drawing/2014/main" id="{41CBEAD3-AA78-4DC5-BB87-A7992DCF6527}"/>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786F0-1C6C-445C-B193-8D0E971A6DF3}"/>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5" name="Footer Placeholder 4">
            <a:extLst>
              <a:ext uri="{FF2B5EF4-FFF2-40B4-BE49-F238E27FC236}">
                <a16:creationId xmlns:a16="http://schemas.microsoft.com/office/drawing/2014/main" id="{6664AEC3-E498-4014-991C-BD238BD5D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5D182-3A89-46E5-A3FE-CDDCEB2A5B54}"/>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1964642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E328-DA6E-4E0D-95B4-096378D5E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176EE7-4E6D-4E04-BBC6-5F9B440B82BD}"/>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2767C5-2252-4B77-ACFE-6A06386E07CB}"/>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971E68-146D-4D6A-9ED9-B8624AAFB2F7}"/>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6" name="Footer Placeholder 5">
            <a:extLst>
              <a:ext uri="{FF2B5EF4-FFF2-40B4-BE49-F238E27FC236}">
                <a16:creationId xmlns:a16="http://schemas.microsoft.com/office/drawing/2014/main" id="{106AE7B1-E935-458F-B626-263D32373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7EE27-DF6B-4627-A6ED-8AA219EE7B24}"/>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8465657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9860-56A0-4C5B-9F89-91A050AF9638}"/>
              </a:ext>
            </a:extLst>
          </p:cNvPr>
          <p:cNvSpPr>
            <a:spLocks noGrp="1"/>
          </p:cNvSpPr>
          <p:nvPr>
            <p:ph type="title"/>
          </p:nvPr>
        </p:nvSpPr>
        <p:spPr>
          <a:xfrm>
            <a:off x="682328" y="365126"/>
            <a:ext cx="85439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1C4610-794C-4107-8B1D-65D53EDFDE40}"/>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AC9DDC81-E329-4FF9-A6AB-4B39CD935257}"/>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0E3811-B84F-4800-BF9E-41310BF32A53}"/>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FC6CF566-BF3B-49B5-A47A-C33311B95E64}"/>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688506-1383-4742-8429-0772517C7A12}"/>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8" name="Footer Placeholder 7">
            <a:extLst>
              <a:ext uri="{FF2B5EF4-FFF2-40B4-BE49-F238E27FC236}">
                <a16:creationId xmlns:a16="http://schemas.microsoft.com/office/drawing/2014/main" id="{F98F2D32-AC81-4489-A453-D2E167A426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65413F-DCFA-4884-8F89-C380B7E15F20}"/>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1669819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FCA-5B66-4660-AAA8-3CC2B59656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B3F1D3-13A8-44AA-BA08-32BAD1561333}"/>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4" name="Footer Placeholder 3">
            <a:extLst>
              <a:ext uri="{FF2B5EF4-FFF2-40B4-BE49-F238E27FC236}">
                <a16:creationId xmlns:a16="http://schemas.microsoft.com/office/drawing/2014/main" id="{739EF7D0-5A0F-4645-A7C4-D5F34B806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C3F629-921C-4479-84CE-56395CF29003}"/>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2338150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DD61AC-CAEE-4619-AA96-C6D61252237A}"/>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3" name="Footer Placeholder 2">
            <a:extLst>
              <a:ext uri="{FF2B5EF4-FFF2-40B4-BE49-F238E27FC236}">
                <a16:creationId xmlns:a16="http://schemas.microsoft.com/office/drawing/2014/main" id="{6BE275F1-3A86-46D3-B59F-1DCC1CD73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71A347-B196-4164-ACBF-F1842ACC7DC4}"/>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1415082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6A89-55F9-48A7-B463-49AD24EDBE10}"/>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p>
        </p:txBody>
      </p:sp>
      <p:sp>
        <p:nvSpPr>
          <p:cNvPr id="3" name="Content Placeholder 2">
            <a:extLst>
              <a:ext uri="{FF2B5EF4-FFF2-40B4-BE49-F238E27FC236}">
                <a16:creationId xmlns:a16="http://schemas.microsoft.com/office/drawing/2014/main" id="{921C13ED-9312-4A8E-AA94-25AC4208C2F6}"/>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07487A-642F-455A-BC68-CAE310180BA7}"/>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F84B3FE9-C4C1-42B3-B39A-47AE4E474DD2}"/>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6" name="Footer Placeholder 5">
            <a:extLst>
              <a:ext uri="{FF2B5EF4-FFF2-40B4-BE49-F238E27FC236}">
                <a16:creationId xmlns:a16="http://schemas.microsoft.com/office/drawing/2014/main" id="{4AD0D4CA-8D54-495A-A2DC-0C0B0438C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75EC8-6F6D-4893-A33E-109644BB3BAE}"/>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10262836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E13B-0AD4-4017-B271-1C5C9B7CDAF6}"/>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p>
        </p:txBody>
      </p:sp>
      <p:sp>
        <p:nvSpPr>
          <p:cNvPr id="3" name="Picture Placeholder 2">
            <a:extLst>
              <a:ext uri="{FF2B5EF4-FFF2-40B4-BE49-F238E27FC236}">
                <a16:creationId xmlns:a16="http://schemas.microsoft.com/office/drawing/2014/main" id="{0685CB58-4EAC-45F1-B57A-8DE93673CAD0}"/>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a:p>
        </p:txBody>
      </p:sp>
      <p:sp>
        <p:nvSpPr>
          <p:cNvPr id="4" name="Text Placeholder 3">
            <a:extLst>
              <a:ext uri="{FF2B5EF4-FFF2-40B4-BE49-F238E27FC236}">
                <a16:creationId xmlns:a16="http://schemas.microsoft.com/office/drawing/2014/main" id="{DFF402D0-FC88-4296-9B8C-4DA6F3B98E79}"/>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1BFCB343-7029-4D40-A35F-B91D3CC8E6AC}"/>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6" name="Footer Placeholder 5">
            <a:extLst>
              <a:ext uri="{FF2B5EF4-FFF2-40B4-BE49-F238E27FC236}">
                <a16:creationId xmlns:a16="http://schemas.microsoft.com/office/drawing/2014/main" id="{A52D83AA-15C3-498A-A2E7-149481968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6931B-8955-4B02-A9F5-2D4678DD44A0}"/>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30947170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8194-0C43-4103-9AAE-46B62D163E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A9BCB6-1B94-4122-9430-12ADA514E3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4C627-6FDA-48CD-B618-7C62DFD966DB}"/>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5" name="Footer Placeholder 4">
            <a:extLst>
              <a:ext uri="{FF2B5EF4-FFF2-40B4-BE49-F238E27FC236}">
                <a16:creationId xmlns:a16="http://schemas.microsoft.com/office/drawing/2014/main" id="{1312E6BE-D082-462B-8D8B-9D254746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AD904-725D-4D4F-84C8-F528E922E4A9}"/>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28281258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507C4-7729-4368-B103-E1CF140D2CBA}"/>
              </a:ext>
            </a:extLst>
          </p:cNvPr>
          <p:cNvSpPr>
            <a:spLocks noGrp="1"/>
          </p:cNvSpPr>
          <p:nvPr>
            <p:ph type="title" orient="vert"/>
          </p:nvPr>
        </p:nvSpPr>
        <p:spPr>
          <a:xfrm>
            <a:off x="7088981" y="365125"/>
            <a:ext cx="213598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44B75D-2ACB-4899-81BB-57BDF593B823}"/>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0A4E9-2A0F-42CD-ABBD-C906407F53A7}"/>
              </a:ext>
            </a:extLst>
          </p:cNvPr>
          <p:cNvSpPr>
            <a:spLocks noGrp="1"/>
          </p:cNvSpPr>
          <p:nvPr>
            <p:ph type="dt" sz="half" idx="10"/>
          </p:nvPr>
        </p:nvSpPr>
        <p:spPr/>
        <p:txBody>
          <a:bodyPr/>
          <a:lstStyle/>
          <a:p>
            <a:fld id="{E6A9B201-2BF0-447A-84FA-BA2B62168A4A}" type="datetimeFigureOut">
              <a:rPr lang="en-US" smtClean="0"/>
              <a:t>3/25/2020</a:t>
            </a:fld>
            <a:endParaRPr lang="en-US"/>
          </a:p>
        </p:txBody>
      </p:sp>
      <p:sp>
        <p:nvSpPr>
          <p:cNvPr id="5" name="Footer Placeholder 4">
            <a:extLst>
              <a:ext uri="{FF2B5EF4-FFF2-40B4-BE49-F238E27FC236}">
                <a16:creationId xmlns:a16="http://schemas.microsoft.com/office/drawing/2014/main" id="{C757E9D1-F8B4-4356-8B0D-C21EE29A2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0F1D6-3914-4E8B-9412-3EF4D7D4DA4F}"/>
              </a:ext>
            </a:extLst>
          </p:cNvPr>
          <p:cNvSpPr>
            <a:spLocks noGrp="1"/>
          </p:cNvSpPr>
          <p:nvPr>
            <p:ph type="sldNum" sz="quarter" idx="12"/>
          </p:nvPr>
        </p:nvSpPr>
        <p:spPr/>
        <p:txBody>
          <a:bodyPr/>
          <a:lstStyle/>
          <a:p>
            <a:fld id="{8231649D-4F8C-4772-B08B-C7B90DD1397F}" type="slidenum">
              <a:rPr lang="en-US" smtClean="0"/>
              <a:t>‹#›</a:t>
            </a:fld>
            <a:endParaRPr lang="en-US"/>
          </a:p>
        </p:txBody>
      </p:sp>
    </p:spTree>
    <p:extLst>
      <p:ext uri="{BB962C8B-B14F-4D97-AF65-F5344CB8AC3E}">
        <p14:creationId xmlns:p14="http://schemas.microsoft.com/office/powerpoint/2010/main" val="308483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8788" y="890588"/>
            <a:ext cx="4418012"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29200" y="890588"/>
            <a:ext cx="44196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olo e contenuto">
    <p:spTree>
      <p:nvGrpSpPr>
        <p:cNvPr id="1" name=""/>
        <p:cNvGrpSpPr/>
        <p:nvPr/>
      </p:nvGrpSpPr>
      <p:grpSpPr>
        <a:xfrm>
          <a:off x="0" y="0"/>
          <a:ext cx="0" cy="0"/>
          <a:chOff x="0" y="0"/>
          <a:chExt cx="0" cy="0"/>
        </a:xfrm>
      </p:grpSpPr>
      <p:sp>
        <p:nvSpPr>
          <p:cNvPr id="4" name="Rectangle 87"/>
          <p:cNvSpPr>
            <a:spLocks noChangeArrowheads="1"/>
          </p:cNvSpPr>
          <p:nvPr userDrawn="1"/>
        </p:nvSpPr>
        <p:spPr bwMode="auto">
          <a:xfrm>
            <a:off x="47500" y="549275"/>
            <a:ext cx="9144000" cy="71438"/>
          </a:xfrm>
          <a:prstGeom prst="rect">
            <a:avLst/>
          </a:prstGeom>
          <a:gradFill rotWithShape="1">
            <a:gsLst>
              <a:gs pos="0">
                <a:srgbClr val="DDDDDD">
                  <a:gamma/>
                  <a:shade val="46275"/>
                  <a:invGamma/>
                </a:srgbClr>
              </a:gs>
              <a:gs pos="100000">
                <a:srgbClr val="DDDDDD"/>
              </a:gs>
            </a:gsLst>
            <a:lin ang="0" scaled="1"/>
          </a:gradFill>
          <a:ln w="9525">
            <a:noFill/>
            <a:miter lim="800000"/>
            <a:headEnd/>
            <a:tailEnd/>
          </a:ln>
          <a:effectLst/>
        </p:spPr>
        <p:txBody>
          <a:bodyPr wrap="none" anchor="ctr"/>
          <a:lstStyle/>
          <a:p>
            <a:pPr eaLnBrk="1" hangingPunct="1">
              <a:defRPr/>
            </a:pPr>
            <a:r>
              <a:rPr lang="it-IT" sz="650">
                <a:latin typeface="Arial" pitchFamily="34" charset="0"/>
              </a:rPr>
              <a:t> </a:t>
            </a:r>
          </a:p>
        </p:txBody>
      </p:sp>
      <p:sp>
        <p:nvSpPr>
          <p:cNvPr id="5" name="Line 95"/>
          <p:cNvSpPr>
            <a:spLocks noChangeShapeType="1"/>
          </p:cNvSpPr>
          <p:nvPr userDrawn="1"/>
        </p:nvSpPr>
        <p:spPr bwMode="auto">
          <a:xfrm>
            <a:off x="803150" y="115888"/>
            <a:ext cx="0" cy="792162"/>
          </a:xfrm>
          <a:prstGeom prst="line">
            <a:avLst/>
          </a:prstGeom>
          <a:noFill/>
          <a:ln w="19050">
            <a:solidFill>
              <a:srgbClr val="C4004B"/>
            </a:solidFill>
            <a:round/>
            <a:headEnd/>
            <a:tailEnd/>
          </a:ln>
          <a:effectLst/>
        </p:spPr>
        <p:txBody>
          <a:bodyPr/>
          <a:lstStyle/>
          <a:p>
            <a:pPr>
              <a:defRPr/>
            </a:pPr>
            <a:endParaRPr lang="it-IT" sz="1463">
              <a:latin typeface="Times" charset="0"/>
            </a:endParaRPr>
          </a:p>
        </p:txBody>
      </p:sp>
      <p:pic>
        <p:nvPicPr>
          <p:cNvPr id="9" name="Picture 8"/>
          <p:cNvPicPr>
            <a:picLocks noChangeAspect="1"/>
          </p:cNvPicPr>
          <p:nvPr userDrawn="1"/>
        </p:nvPicPr>
        <p:blipFill>
          <a:blip r:embed="rId2" cstate="print"/>
          <a:stretch>
            <a:fillRect/>
          </a:stretch>
        </p:blipFill>
        <p:spPr>
          <a:xfrm>
            <a:off x="47501" y="70111"/>
            <a:ext cx="713771" cy="441858"/>
          </a:xfrm>
          <a:prstGeom prst="rect">
            <a:avLst/>
          </a:prstGeom>
        </p:spPr>
      </p:pic>
    </p:spTree>
    <p:extLst>
      <p:ext uri="{BB962C8B-B14F-4D97-AF65-F5344CB8AC3E}">
        <p14:creationId xmlns:p14="http://schemas.microsoft.com/office/powerpoint/2010/main" val="305941407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dirty="0"/>
              <a:t>Fare clic per modificare lo stile del titolo</a:t>
            </a:r>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p:cNvSpPr>
            <a:spLocks noGrp="1"/>
          </p:cNvSpPr>
          <p:nvPr>
            <p:ph type="body" sz="quarter" idx="3"/>
          </p:nvPr>
        </p:nvSpPr>
        <p:spPr>
          <a:xfrm>
            <a:off x="5032375" y="1535113"/>
            <a:ext cx="437832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6" name="Segnaposto contenuto 5"/>
          <p:cNvSpPr>
            <a:spLocks noGrp="1"/>
          </p:cNvSpPr>
          <p:nvPr>
            <p:ph sz="quarter" idx="4"/>
          </p:nvPr>
        </p:nvSpPr>
        <p:spPr>
          <a:xfrm>
            <a:off x="5032375" y="2174875"/>
            <a:ext cx="4378325"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138"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58788" y="307975"/>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title style</a:t>
            </a:r>
          </a:p>
        </p:txBody>
      </p:sp>
      <p:sp>
        <p:nvSpPr>
          <p:cNvPr id="34819" name="Rectangle 3"/>
          <p:cNvSpPr>
            <a:spLocks noGrp="1" noChangeArrowheads="1"/>
          </p:cNvSpPr>
          <p:nvPr>
            <p:ph type="body" idx="1"/>
          </p:nvPr>
        </p:nvSpPr>
        <p:spPr bwMode="auto">
          <a:xfrm>
            <a:off x="458788" y="890588"/>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29" name="Text Box 29"/>
          <p:cNvSpPr txBox="1">
            <a:spLocks noChangeArrowheads="1"/>
          </p:cNvSpPr>
          <p:nvPr/>
        </p:nvSpPr>
        <p:spPr bwMode="auto">
          <a:xfrm>
            <a:off x="7271205" y="6617382"/>
            <a:ext cx="2240932" cy="204993"/>
          </a:xfrm>
          <a:prstGeom prst="rect">
            <a:avLst/>
          </a:prstGeom>
          <a:noFill/>
          <a:ln w="9525">
            <a:noFill/>
            <a:miter lim="800000"/>
            <a:headEnd/>
            <a:tailEnd/>
          </a:ln>
          <a:effectLst/>
        </p:spPr>
        <p:txBody>
          <a:bodyPr wrap="square" lIns="91429" tIns="45714" rIns="91429" bIns="45714">
            <a:spAutoFit/>
          </a:bodyPr>
          <a:lstStyle/>
          <a:p>
            <a:pPr eaLnBrk="0" hangingPunct="0">
              <a:lnSpc>
                <a:spcPct val="101000"/>
              </a:lnSpc>
              <a:spcBef>
                <a:spcPct val="50000"/>
              </a:spcBef>
              <a:defRPr/>
            </a:pPr>
            <a:r>
              <a:rPr lang="en-US" sz="700" dirty="0">
                <a:cs typeface="+mn-cs"/>
              </a:rPr>
              <a:t>© Copyright 2017</a:t>
            </a:r>
            <a:r>
              <a:rPr lang="en-US" sz="700" baseline="0" dirty="0">
                <a:cs typeface="+mn-cs"/>
              </a:rPr>
              <a:t> </a:t>
            </a:r>
            <a:r>
              <a:rPr lang="en-US" sz="700" dirty="0">
                <a:cs typeface="+mn-cs"/>
              </a:rPr>
              <a:t> Crystal System srl  |  Confidential</a:t>
            </a:r>
          </a:p>
        </p:txBody>
      </p:sp>
      <p:sp>
        <p:nvSpPr>
          <p:cNvPr id="9" name="Line 81"/>
          <p:cNvSpPr>
            <a:spLocks noChangeShapeType="1"/>
          </p:cNvSpPr>
          <p:nvPr/>
        </p:nvSpPr>
        <p:spPr bwMode="auto">
          <a:xfrm>
            <a:off x="827088" y="6596063"/>
            <a:ext cx="6337300" cy="0"/>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0" name="Line 82"/>
          <p:cNvSpPr>
            <a:spLocks noChangeShapeType="1"/>
          </p:cNvSpPr>
          <p:nvPr/>
        </p:nvSpPr>
        <p:spPr bwMode="auto">
          <a:xfrm>
            <a:off x="755650" y="6380163"/>
            <a:ext cx="0" cy="433387"/>
          </a:xfrm>
          <a:prstGeom prst="line">
            <a:avLst/>
          </a:prstGeom>
          <a:noFill/>
          <a:ln w="19050">
            <a:solidFill>
              <a:srgbClr val="C4004B"/>
            </a:solidFill>
            <a:round/>
            <a:headEnd/>
            <a:tailEnd/>
          </a:ln>
          <a:effectLst/>
        </p:spPr>
        <p:txBody>
          <a:bodyPr/>
          <a:lstStyle/>
          <a:p>
            <a:pPr>
              <a:defRPr/>
            </a:pPr>
            <a:endParaRPr lang="it-IT">
              <a:latin typeface="Times" charset="0"/>
            </a:endParaRPr>
          </a:p>
        </p:txBody>
      </p:sp>
      <p:sp>
        <p:nvSpPr>
          <p:cNvPr id="11" name="Line 83"/>
          <p:cNvSpPr>
            <a:spLocks noChangeShapeType="1"/>
          </p:cNvSpPr>
          <p:nvPr/>
        </p:nvSpPr>
        <p:spPr bwMode="auto">
          <a:xfrm>
            <a:off x="34925" y="6596063"/>
            <a:ext cx="647700" cy="1587"/>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2" name="Line 84"/>
          <p:cNvSpPr>
            <a:spLocks noChangeShapeType="1"/>
          </p:cNvSpPr>
          <p:nvPr/>
        </p:nvSpPr>
        <p:spPr bwMode="auto">
          <a:xfrm>
            <a:off x="7308850" y="6596063"/>
            <a:ext cx="1655763" cy="0"/>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3" name="Line 85"/>
          <p:cNvSpPr>
            <a:spLocks noChangeShapeType="1"/>
          </p:cNvSpPr>
          <p:nvPr/>
        </p:nvSpPr>
        <p:spPr bwMode="auto">
          <a:xfrm>
            <a:off x="7235825" y="6380163"/>
            <a:ext cx="0" cy="433387"/>
          </a:xfrm>
          <a:prstGeom prst="line">
            <a:avLst/>
          </a:prstGeom>
          <a:noFill/>
          <a:ln w="19050">
            <a:solidFill>
              <a:srgbClr val="C4004B"/>
            </a:solidFill>
            <a:round/>
            <a:headEnd/>
            <a:tailEnd/>
          </a:ln>
          <a:effectLst/>
        </p:spPr>
        <p:txBody>
          <a:bodyPr/>
          <a:lstStyle/>
          <a:p>
            <a:pPr>
              <a:defRPr/>
            </a:pPr>
            <a:endParaRPr lang="it-IT">
              <a:latin typeface="Times" charset="0"/>
            </a:endParaRPr>
          </a:p>
        </p:txBody>
      </p:sp>
      <p:sp>
        <p:nvSpPr>
          <p:cNvPr id="14" name="Rectangle 86"/>
          <p:cNvSpPr>
            <a:spLocks noChangeArrowheads="1"/>
          </p:cNvSpPr>
          <p:nvPr/>
        </p:nvSpPr>
        <p:spPr bwMode="auto">
          <a:xfrm>
            <a:off x="179388" y="6572250"/>
            <a:ext cx="395287" cy="274638"/>
          </a:xfrm>
          <a:prstGeom prst="rect">
            <a:avLst/>
          </a:prstGeom>
          <a:noFill/>
          <a:ln w="9525">
            <a:noFill/>
            <a:miter lim="800000"/>
            <a:headEnd/>
            <a:tailEnd/>
          </a:ln>
          <a:effectLst/>
        </p:spPr>
        <p:txBody>
          <a:bodyPr wrap="none">
            <a:spAutoFit/>
          </a:bodyPr>
          <a:lstStyle/>
          <a:p>
            <a:pPr algn="l" eaLnBrk="1" hangingPunct="1">
              <a:defRPr/>
            </a:pPr>
            <a:fld id="{CFA86A0C-209C-4CCD-95A1-63FDA54D0480}" type="slidenum">
              <a:rPr lang="it-IT" sz="1200">
                <a:latin typeface="Arial" pitchFamily="34" charset="0"/>
              </a:rPr>
              <a:pPr algn="l" eaLnBrk="1" hangingPunct="1">
                <a:defRPr/>
              </a:pPr>
              <a:t>‹#›</a:t>
            </a:fld>
            <a:endParaRPr lang="it-IT" sz="1200"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704" r:id="rId12"/>
    <p:sldLayoutId id="2147483705" r:id="rId13"/>
    <p:sldLayoutId id="2147483706" r:id="rId14"/>
  </p:sldLayoutIdLst>
  <p:transition spd="med">
    <p:fade/>
  </p:transition>
  <p:txStyles>
    <p:title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spcBef>
          <a:spcPct val="20000"/>
        </a:spcBef>
        <a:spcAft>
          <a:spcPct val="0"/>
        </a:spcAft>
        <a:buClr>
          <a:schemeClr val="accent1"/>
        </a:buClr>
        <a:buBlip>
          <a:blip r:embed="rId16"/>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58789" y="307975"/>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title style</a:t>
            </a:r>
          </a:p>
        </p:txBody>
      </p:sp>
      <p:sp>
        <p:nvSpPr>
          <p:cNvPr id="34819" name="Rectangle 3"/>
          <p:cNvSpPr>
            <a:spLocks noGrp="1" noChangeArrowheads="1"/>
          </p:cNvSpPr>
          <p:nvPr>
            <p:ph type="body" idx="1"/>
          </p:nvPr>
        </p:nvSpPr>
        <p:spPr bwMode="auto">
          <a:xfrm>
            <a:off x="458788" y="890588"/>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29" name="Text Box 29"/>
          <p:cNvSpPr txBox="1">
            <a:spLocks noChangeArrowheads="1"/>
          </p:cNvSpPr>
          <p:nvPr/>
        </p:nvSpPr>
        <p:spPr bwMode="auto">
          <a:xfrm>
            <a:off x="7271205" y="6617382"/>
            <a:ext cx="2240932" cy="157983"/>
          </a:xfrm>
          <a:prstGeom prst="rect">
            <a:avLst/>
          </a:prstGeom>
          <a:noFill/>
          <a:ln w="9525">
            <a:noFill/>
            <a:miter lim="800000"/>
            <a:headEnd/>
            <a:tailEnd/>
          </a:ln>
          <a:effectLst/>
        </p:spPr>
        <p:txBody>
          <a:bodyPr wrap="square" lIns="74286" tIns="37143" rIns="74286" bIns="37143">
            <a:spAutoFit/>
          </a:bodyPr>
          <a:lstStyle/>
          <a:p>
            <a:pPr eaLnBrk="0" hangingPunct="0">
              <a:lnSpc>
                <a:spcPct val="101000"/>
              </a:lnSpc>
              <a:spcBef>
                <a:spcPct val="50000"/>
              </a:spcBef>
              <a:defRPr/>
            </a:pPr>
            <a:r>
              <a:rPr lang="en-US" sz="569" dirty="0">
                <a:cs typeface="+mn-cs"/>
              </a:rPr>
              <a:t>© Copyright 2017</a:t>
            </a:r>
            <a:r>
              <a:rPr lang="en-US" sz="569" baseline="0" dirty="0">
                <a:cs typeface="+mn-cs"/>
              </a:rPr>
              <a:t> </a:t>
            </a:r>
            <a:r>
              <a:rPr lang="en-US" sz="569" dirty="0">
                <a:cs typeface="+mn-cs"/>
              </a:rPr>
              <a:t> Crystal System srl  |  Confidential</a:t>
            </a:r>
          </a:p>
        </p:txBody>
      </p:sp>
      <p:sp>
        <p:nvSpPr>
          <p:cNvPr id="9" name="Line 81"/>
          <p:cNvSpPr>
            <a:spLocks noChangeShapeType="1"/>
          </p:cNvSpPr>
          <p:nvPr/>
        </p:nvSpPr>
        <p:spPr bwMode="auto">
          <a:xfrm>
            <a:off x="827088" y="6596063"/>
            <a:ext cx="6337300" cy="0"/>
          </a:xfrm>
          <a:prstGeom prst="line">
            <a:avLst/>
          </a:prstGeom>
          <a:noFill/>
          <a:ln w="9525">
            <a:solidFill>
              <a:schemeClr val="bg2"/>
            </a:solidFill>
            <a:round/>
            <a:headEnd/>
            <a:tailEnd/>
          </a:ln>
          <a:effectLst/>
        </p:spPr>
        <p:txBody>
          <a:bodyPr/>
          <a:lstStyle/>
          <a:p>
            <a:pPr>
              <a:defRPr/>
            </a:pPr>
            <a:endParaRPr lang="it-IT" sz="1463">
              <a:latin typeface="Times" charset="0"/>
            </a:endParaRPr>
          </a:p>
        </p:txBody>
      </p:sp>
      <p:sp>
        <p:nvSpPr>
          <p:cNvPr id="10" name="Line 82"/>
          <p:cNvSpPr>
            <a:spLocks noChangeShapeType="1"/>
          </p:cNvSpPr>
          <p:nvPr/>
        </p:nvSpPr>
        <p:spPr bwMode="auto">
          <a:xfrm>
            <a:off x="755650" y="6380165"/>
            <a:ext cx="0" cy="433387"/>
          </a:xfrm>
          <a:prstGeom prst="line">
            <a:avLst/>
          </a:prstGeom>
          <a:noFill/>
          <a:ln w="19050">
            <a:solidFill>
              <a:srgbClr val="C4004B"/>
            </a:solidFill>
            <a:round/>
            <a:headEnd/>
            <a:tailEnd/>
          </a:ln>
          <a:effectLst/>
        </p:spPr>
        <p:txBody>
          <a:bodyPr/>
          <a:lstStyle/>
          <a:p>
            <a:pPr>
              <a:defRPr/>
            </a:pPr>
            <a:endParaRPr lang="it-IT" sz="1463">
              <a:latin typeface="Times" charset="0"/>
            </a:endParaRPr>
          </a:p>
        </p:txBody>
      </p:sp>
      <p:sp>
        <p:nvSpPr>
          <p:cNvPr id="11" name="Line 83"/>
          <p:cNvSpPr>
            <a:spLocks noChangeShapeType="1"/>
          </p:cNvSpPr>
          <p:nvPr/>
        </p:nvSpPr>
        <p:spPr bwMode="auto">
          <a:xfrm>
            <a:off x="34926" y="6596065"/>
            <a:ext cx="647700" cy="1587"/>
          </a:xfrm>
          <a:prstGeom prst="line">
            <a:avLst/>
          </a:prstGeom>
          <a:noFill/>
          <a:ln w="9525">
            <a:solidFill>
              <a:schemeClr val="bg2"/>
            </a:solidFill>
            <a:round/>
            <a:headEnd/>
            <a:tailEnd/>
          </a:ln>
          <a:effectLst/>
        </p:spPr>
        <p:txBody>
          <a:bodyPr/>
          <a:lstStyle/>
          <a:p>
            <a:pPr>
              <a:defRPr/>
            </a:pPr>
            <a:endParaRPr lang="it-IT" sz="1463">
              <a:latin typeface="Times" charset="0"/>
            </a:endParaRPr>
          </a:p>
        </p:txBody>
      </p:sp>
      <p:sp>
        <p:nvSpPr>
          <p:cNvPr id="12" name="Line 84"/>
          <p:cNvSpPr>
            <a:spLocks noChangeShapeType="1"/>
          </p:cNvSpPr>
          <p:nvPr/>
        </p:nvSpPr>
        <p:spPr bwMode="auto">
          <a:xfrm>
            <a:off x="7308850" y="6596063"/>
            <a:ext cx="1655763" cy="0"/>
          </a:xfrm>
          <a:prstGeom prst="line">
            <a:avLst/>
          </a:prstGeom>
          <a:noFill/>
          <a:ln w="9525">
            <a:solidFill>
              <a:schemeClr val="bg2"/>
            </a:solidFill>
            <a:round/>
            <a:headEnd/>
            <a:tailEnd/>
          </a:ln>
          <a:effectLst/>
        </p:spPr>
        <p:txBody>
          <a:bodyPr/>
          <a:lstStyle/>
          <a:p>
            <a:pPr>
              <a:defRPr/>
            </a:pPr>
            <a:endParaRPr lang="it-IT" sz="1463">
              <a:latin typeface="Times" charset="0"/>
            </a:endParaRPr>
          </a:p>
        </p:txBody>
      </p:sp>
      <p:sp>
        <p:nvSpPr>
          <p:cNvPr id="13" name="Line 85"/>
          <p:cNvSpPr>
            <a:spLocks noChangeShapeType="1"/>
          </p:cNvSpPr>
          <p:nvPr/>
        </p:nvSpPr>
        <p:spPr bwMode="auto">
          <a:xfrm>
            <a:off x="7235825" y="6380165"/>
            <a:ext cx="0" cy="433387"/>
          </a:xfrm>
          <a:prstGeom prst="line">
            <a:avLst/>
          </a:prstGeom>
          <a:noFill/>
          <a:ln w="19050">
            <a:solidFill>
              <a:srgbClr val="C4004B"/>
            </a:solidFill>
            <a:round/>
            <a:headEnd/>
            <a:tailEnd/>
          </a:ln>
          <a:effectLst/>
        </p:spPr>
        <p:txBody>
          <a:bodyPr/>
          <a:lstStyle/>
          <a:p>
            <a:pPr>
              <a:defRPr/>
            </a:pPr>
            <a:endParaRPr lang="it-IT" sz="1463">
              <a:latin typeface="Times" charset="0"/>
            </a:endParaRPr>
          </a:p>
        </p:txBody>
      </p:sp>
      <p:sp>
        <p:nvSpPr>
          <p:cNvPr id="14" name="Rectangle 86"/>
          <p:cNvSpPr>
            <a:spLocks noChangeArrowheads="1"/>
          </p:cNvSpPr>
          <p:nvPr/>
        </p:nvSpPr>
        <p:spPr bwMode="auto">
          <a:xfrm>
            <a:off x="179388" y="6572251"/>
            <a:ext cx="336952" cy="242374"/>
          </a:xfrm>
          <a:prstGeom prst="rect">
            <a:avLst/>
          </a:prstGeom>
          <a:noFill/>
          <a:ln w="9525">
            <a:noFill/>
            <a:miter lim="800000"/>
            <a:headEnd/>
            <a:tailEnd/>
          </a:ln>
          <a:effectLst/>
        </p:spPr>
        <p:txBody>
          <a:bodyPr wrap="none">
            <a:spAutoFit/>
          </a:bodyPr>
          <a:lstStyle/>
          <a:p>
            <a:pPr algn="l" eaLnBrk="1" hangingPunct="1">
              <a:defRPr/>
            </a:pPr>
            <a:fld id="{CFA86A0C-209C-4CCD-95A1-63FDA54D0480}" type="slidenum">
              <a:rPr lang="it-IT" sz="975">
                <a:latin typeface="Arial" pitchFamily="34" charset="0"/>
              </a:rPr>
              <a:pPr algn="l" eaLnBrk="1" hangingPunct="1">
                <a:defRPr/>
              </a:pPr>
              <a:t>‹#›</a:t>
            </a:fld>
            <a:endParaRPr lang="it-IT" sz="975" dirty="0">
              <a:latin typeface="Arial" pitchFamily="34" charset="0"/>
            </a:endParaRPr>
          </a:p>
        </p:txBody>
      </p:sp>
    </p:spTree>
    <p:extLst>
      <p:ext uri="{BB962C8B-B14F-4D97-AF65-F5344CB8AC3E}">
        <p14:creationId xmlns:p14="http://schemas.microsoft.com/office/powerpoint/2010/main" val="380257071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ransition spd="med">
    <p:fade/>
  </p:transition>
  <p:txStyles>
    <p:titleStyle>
      <a:lvl1pPr algn="l" rtl="0" eaLnBrk="0" fontAlgn="base" hangingPunct="0">
        <a:spcBef>
          <a:spcPct val="0"/>
        </a:spcBef>
        <a:spcAft>
          <a:spcPct val="0"/>
        </a:spcAft>
        <a:defRPr sz="1950" b="1" i="0">
          <a:solidFill>
            <a:srgbClr val="000090"/>
          </a:solidFill>
          <a:latin typeface="+mj-lt"/>
          <a:ea typeface="+mj-ea"/>
          <a:cs typeface="+mj-cs"/>
        </a:defRPr>
      </a:lvl1pPr>
      <a:lvl2pPr algn="l" rtl="0" eaLnBrk="0" fontAlgn="base" hangingPunct="0">
        <a:spcBef>
          <a:spcPct val="0"/>
        </a:spcBef>
        <a:spcAft>
          <a:spcPct val="0"/>
        </a:spcAft>
        <a:defRPr sz="1950">
          <a:solidFill>
            <a:srgbClr val="4D4D4D"/>
          </a:solidFill>
          <a:latin typeface="Arial" charset="0"/>
        </a:defRPr>
      </a:lvl2pPr>
      <a:lvl3pPr algn="l" rtl="0" eaLnBrk="0" fontAlgn="base" hangingPunct="0">
        <a:spcBef>
          <a:spcPct val="0"/>
        </a:spcBef>
        <a:spcAft>
          <a:spcPct val="0"/>
        </a:spcAft>
        <a:defRPr sz="1950">
          <a:solidFill>
            <a:srgbClr val="4D4D4D"/>
          </a:solidFill>
          <a:latin typeface="Arial" charset="0"/>
        </a:defRPr>
      </a:lvl3pPr>
      <a:lvl4pPr algn="l" rtl="0" eaLnBrk="0" fontAlgn="base" hangingPunct="0">
        <a:spcBef>
          <a:spcPct val="0"/>
        </a:spcBef>
        <a:spcAft>
          <a:spcPct val="0"/>
        </a:spcAft>
        <a:defRPr sz="1950">
          <a:solidFill>
            <a:srgbClr val="4D4D4D"/>
          </a:solidFill>
          <a:latin typeface="Arial" charset="0"/>
        </a:defRPr>
      </a:lvl4pPr>
      <a:lvl5pPr algn="l" rtl="0" eaLnBrk="0" fontAlgn="base" hangingPunct="0">
        <a:spcBef>
          <a:spcPct val="0"/>
        </a:spcBef>
        <a:spcAft>
          <a:spcPct val="0"/>
        </a:spcAft>
        <a:defRPr sz="1950">
          <a:solidFill>
            <a:srgbClr val="4D4D4D"/>
          </a:solidFill>
          <a:latin typeface="Arial" charset="0"/>
        </a:defRPr>
      </a:lvl5pPr>
      <a:lvl6pPr marL="371475" algn="l" rtl="0" fontAlgn="base">
        <a:spcBef>
          <a:spcPct val="0"/>
        </a:spcBef>
        <a:spcAft>
          <a:spcPct val="0"/>
        </a:spcAft>
        <a:defRPr sz="1950">
          <a:solidFill>
            <a:srgbClr val="4D4D4D"/>
          </a:solidFill>
          <a:latin typeface="Arial" charset="0"/>
        </a:defRPr>
      </a:lvl6pPr>
      <a:lvl7pPr marL="742950" algn="l" rtl="0" fontAlgn="base">
        <a:spcBef>
          <a:spcPct val="0"/>
        </a:spcBef>
        <a:spcAft>
          <a:spcPct val="0"/>
        </a:spcAft>
        <a:defRPr sz="1950">
          <a:solidFill>
            <a:srgbClr val="4D4D4D"/>
          </a:solidFill>
          <a:latin typeface="Arial" charset="0"/>
        </a:defRPr>
      </a:lvl7pPr>
      <a:lvl8pPr marL="1114425" algn="l" rtl="0" fontAlgn="base">
        <a:spcBef>
          <a:spcPct val="0"/>
        </a:spcBef>
        <a:spcAft>
          <a:spcPct val="0"/>
        </a:spcAft>
        <a:defRPr sz="1950">
          <a:solidFill>
            <a:srgbClr val="4D4D4D"/>
          </a:solidFill>
          <a:latin typeface="Arial" charset="0"/>
        </a:defRPr>
      </a:lvl8pPr>
      <a:lvl9pPr marL="1485900" algn="l" rtl="0" fontAlgn="base">
        <a:spcBef>
          <a:spcPct val="0"/>
        </a:spcBef>
        <a:spcAft>
          <a:spcPct val="0"/>
        </a:spcAft>
        <a:defRPr sz="1950">
          <a:solidFill>
            <a:srgbClr val="4D4D4D"/>
          </a:solidFill>
          <a:latin typeface="Arial" charset="0"/>
        </a:defRPr>
      </a:lvl9pPr>
    </p:titleStyle>
    <p:bodyStyle>
      <a:lvl1pPr marL="232172" indent="-232172" algn="l" rtl="0" eaLnBrk="0" fontAlgn="base" hangingPunct="0">
        <a:spcBef>
          <a:spcPct val="20000"/>
        </a:spcBef>
        <a:spcAft>
          <a:spcPct val="0"/>
        </a:spcAft>
        <a:buClr>
          <a:schemeClr val="accent1"/>
        </a:buClr>
        <a:buBlip>
          <a:blip r:embed="rId16"/>
        </a:buBlip>
        <a:defRPr sz="1625">
          <a:solidFill>
            <a:srgbClr val="001864"/>
          </a:solidFill>
          <a:latin typeface="+mn-lt"/>
          <a:ea typeface="+mn-ea"/>
          <a:cs typeface="+mn-cs"/>
        </a:defRPr>
      </a:lvl1pPr>
      <a:lvl2pPr marL="603647" indent="-201216"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882253" indent="-185738" algn="l" rtl="0" eaLnBrk="0" fontAlgn="base" hangingPunct="0">
        <a:spcBef>
          <a:spcPct val="20000"/>
        </a:spcBef>
        <a:spcAft>
          <a:spcPct val="0"/>
        </a:spcAft>
        <a:buClr>
          <a:schemeClr val="tx1"/>
        </a:buClr>
        <a:buSzPct val="115000"/>
        <a:buFont typeface="Wingdings" pitchFamily="2" charset="2"/>
        <a:buChar char="§"/>
        <a:defRPr sz="1300">
          <a:solidFill>
            <a:srgbClr val="001864"/>
          </a:solidFill>
          <a:latin typeface="+mn-lt"/>
        </a:defRPr>
      </a:lvl3pPr>
      <a:lvl4pPr marL="1155700" indent="-136723" algn="l" rtl="0" eaLnBrk="0" fontAlgn="base" hangingPunct="0">
        <a:spcBef>
          <a:spcPct val="20000"/>
        </a:spcBef>
        <a:spcAft>
          <a:spcPct val="0"/>
        </a:spcAft>
        <a:buClr>
          <a:schemeClr val="tx1"/>
        </a:buClr>
        <a:buFont typeface="Wingdings" pitchFamily="2" charset="2"/>
        <a:buChar char="§"/>
        <a:defRPr sz="1138">
          <a:solidFill>
            <a:srgbClr val="001864"/>
          </a:solidFill>
          <a:latin typeface="+mn-lt"/>
        </a:defRPr>
      </a:lvl4pPr>
      <a:lvl5pPr marL="1444625" indent="-139303" algn="l" rtl="0" eaLnBrk="0" fontAlgn="base" hangingPunct="0">
        <a:spcBef>
          <a:spcPct val="20000"/>
        </a:spcBef>
        <a:spcAft>
          <a:spcPct val="0"/>
        </a:spcAft>
        <a:buClr>
          <a:srgbClr val="5F5F5F"/>
        </a:buClr>
        <a:buFont typeface="Arial" charset="0"/>
        <a:buChar char="–"/>
        <a:defRPr sz="813">
          <a:solidFill>
            <a:srgbClr val="001864"/>
          </a:solidFill>
          <a:latin typeface="+mn-lt"/>
        </a:defRPr>
      </a:lvl5pPr>
      <a:lvl6pPr marL="1816100" indent="-139303" algn="l" rtl="0" fontAlgn="base">
        <a:spcBef>
          <a:spcPct val="20000"/>
        </a:spcBef>
        <a:spcAft>
          <a:spcPct val="0"/>
        </a:spcAft>
        <a:buClr>
          <a:srgbClr val="5F5F5F"/>
        </a:buClr>
        <a:buFont typeface="Arial" charset="0"/>
        <a:buChar char="–"/>
        <a:defRPr sz="813">
          <a:solidFill>
            <a:srgbClr val="4D4D4D"/>
          </a:solidFill>
          <a:latin typeface="+mn-lt"/>
        </a:defRPr>
      </a:lvl6pPr>
      <a:lvl7pPr marL="2187575" indent="-139303" algn="l" rtl="0" fontAlgn="base">
        <a:spcBef>
          <a:spcPct val="20000"/>
        </a:spcBef>
        <a:spcAft>
          <a:spcPct val="0"/>
        </a:spcAft>
        <a:buClr>
          <a:srgbClr val="5F5F5F"/>
        </a:buClr>
        <a:buFont typeface="Arial" charset="0"/>
        <a:buChar char="–"/>
        <a:defRPr sz="813">
          <a:solidFill>
            <a:srgbClr val="4D4D4D"/>
          </a:solidFill>
          <a:latin typeface="+mn-lt"/>
        </a:defRPr>
      </a:lvl7pPr>
      <a:lvl8pPr marL="2559050" indent="-139303" algn="l" rtl="0" fontAlgn="base">
        <a:spcBef>
          <a:spcPct val="20000"/>
        </a:spcBef>
        <a:spcAft>
          <a:spcPct val="0"/>
        </a:spcAft>
        <a:buClr>
          <a:srgbClr val="5F5F5F"/>
        </a:buClr>
        <a:buFont typeface="Arial" charset="0"/>
        <a:buChar char="–"/>
        <a:defRPr sz="813">
          <a:solidFill>
            <a:srgbClr val="4D4D4D"/>
          </a:solidFill>
          <a:latin typeface="+mn-lt"/>
        </a:defRPr>
      </a:lvl8pPr>
      <a:lvl9pPr marL="2930525" indent="-139303" algn="l" rtl="0" fontAlgn="base">
        <a:spcBef>
          <a:spcPct val="20000"/>
        </a:spcBef>
        <a:spcAft>
          <a:spcPct val="0"/>
        </a:spcAft>
        <a:buClr>
          <a:srgbClr val="5F5F5F"/>
        </a:buClr>
        <a:buFont typeface="Arial" charset="0"/>
        <a:buChar char="–"/>
        <a:defRPr sz="813">
          <a:solidFill>
            <a:srgbClr val="4D4D4D"/>
          </a:solidFill>
          <a:latin typeface="+mn-lt"/>
        </a:defRPr>
      </a:lvl9pPr>
    </p:bodyStyle>
    <p:otherStyle>
      <a:defPPr>
        <a:defRPr lang="it-IT"/>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1306A-2F22-4E56-A4FA-A40E6972BC18}"/>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4E5C0-4D8F-457E-A90D-1846D0211CB1}"/>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579F1-9ED6-4F27-892E-6A8414F9A480}"/>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E6A9B201-2BF0-447A-84FA-BA2B62168A4A}" type="datetimeFigureOut">
              <a:rPr lang="en-US" smtClean="0"/>
              <a:t>3/25/2020</a:t>
            </a:fld>
            <a:endParaRPr lang="en-US"/>
          </a:p>
        </p:txBody>
      </p:sp>
      <p:sp>
        <p:nvSpPr>
          <p:cNvPr id="5" name="Footer Placeholder 4">
            <a:extLst>
              <a:ext uri="{FF2B5EF4-FFF2-40B4-BE49-F238E27FC236}">
                <a16:creationId xmlns:a16="http://schemas.microsoft.com/office/drawing/2014/main" id="{1DB117DB-151D-40C2-9E95-6DFD7E2199CD}"/>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A62FB5-E1DF-4228-9E3A-34CBE3CE370A}"/>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8231649D-4F8C-4772-B08B-C7B90DD1397F}" type="slidenum">
              <a:rPr lang="en-US" smtClean="0"/>
              <a:t>‹#›</a:t>
            </a:fld>
            <a:endParaRPr lang="en-US"/>
          </a:p>
        </p:txBody>
      </p:sp>
    </p:spTree>
    <p:extLst>
      <p:ext uri="{BB962C8B-B14F-4D97-AF65-F5344CB8AC3E}">
        <p14:creationId xmlns:p14="http://schemas.microsoft.com/office/powerpoint/2010/main" val="46382655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ctrTitle"/>
          </p:nvPr>
        </p:nvSpPr>
        <p:spPr>
          <a:xfrm>
            <a:off x="177775" y="2915703"/>
            <a:ext cx="5821006" cy="1608800"/>
          </a:xfrm>
        </p:spPr>
        <p:txBody>
          <a:bodyPr/>
          <a:lstStyle/>
          <a:p>
            <a:pPr algn="ctr" eaLnBrk="1" hangingPunct="1">
              <a:lnSpc>
                <a:spcPct val="150000"/>
              </a:lnSpc>
            </a:pPr>
            <a:r>
              <a:rPr lang="en-US" sz="3000" dirty="0"/>
              <a:t>Database</a:t>
            </a:r>
            <a:br>
              <a:rPr lang="en-US" sz="3000" b="0" dirty="0"/>
            </a:br>
            <a:r>
              <a:rPr lang="en-US" sz="3000" b="0" dirty="0"/>
              <a:t>- Database Access -</a:t>
            </a:r>
          </a:p>
        </p:txBody>
      </p:sp>
      <p:sp>
        <p:nvSpPr>
          <p:cNvPr id="8" name="Rectangle 5"/>
          <p:cNvSpPr txBox="1">
            <a:spLocks noChangeArrowheads="1"/>
          </p:cNvSpPr>
          <p:nvPr/>
        </p:nvSpPr>
        <p:spPr bwMode="auto">
          <a:xfrm>
            <a:off x="6104010" y="5426885"/>
            <a:ext cx="1634271" cy="509891"/>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0" indent="0" algn="l" rtl="0" eaLnBrk="0" fontAlgn="base" hangingPunct="0">
              <a:spcBef>
                <a:spcPct val="20000"/>
              </a:spcBef>
              <a:spcAft>
                <a:spcPct val="0"/>
              </a:spcAft>
              <a:buClr>
                <a:schemeClr val="accent1"/>
              </a:buClr>
              <a:buFont typeface="Arial" charset="0"/>
              <a:buNone/>
              <a:defRPr sz="1400">
                <a:solidFill>
                  <a:srgbClr val="4D4D4D"/>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4D4D4D"/>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4D4D4D"/>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4D4D4D"/>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4D4D4D"/>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eaLnBrk="1" hangingPunct="1"/>
            <a:r>
              <a:rPr lang="en-GB" kern="0" dirty="0">
                <a:solidFill>
                  <a:schemeClr val="bg2"/>
                </a:solidFill>
              </a:rPr>
              <a:t> </a:t>
            </a:r>
            <a:endParaRPr lang="en-US" kern="0" dirty="0">
              <a:solidFill>
                <a:schemeClr val="bg2"/>
              </a:solidFill>
            </a:endParaRPr>
          </a:p>
        </p:txBody>
      </p:sp>
    </p:spTree>
    <p:extLst>
      <p:ext uri="{BB962C8B-B14F-4D97-AF65-F5344CB8AC3E}">
        <p14:creationId xmlns:p14="http://schemas.microsoft.com/office/powerpoint/2010/main" val="87895554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837676" y="115887"/>
            <a:ext cx="8988425" cy="501650"/>
          </a:xfrm>
        </p:spPr>
        <p:txBody>
          <a:bodyPr/>
          <a:lstStyle/>
          <a:p>
            <a:pPr eaLnBrk="1" hangingPunct="1"/>
            <a:r>
              <a:rPr lang="en-US" altLang="ro-RO" b="0" dirty="0">
                <a:latin typeface="Arial" panose="020B0604020202020204" pitchFamily="34" charset="0"/>
              </a:rPr>
              <a:t>Processing Single Records – </a:t>
            </a:r>
            <a:r>
              <a:rPr lang="en-US" altLang="ro-RO" dirty="0">
                <a:latin typeface="Arial" panose="020B0604020202020204" pitchFamily="34" charset="0"/>
              </a:rPr>
              <a:t>SELECT into Structure</a:t>
            </a:r>
          </a:p>
        </p:txBody>
      </p:sp>
      <p:sp>
        <p:nvSpPr>
          <p:cNvPr id="19459" name="Content Placeholder 2"/>
          <p:cNvSpPr>
            <a:spLocks noGrp="1"/>
          </p:cNvSpPr>
          <p:nvPr>
            <p:ph idx="4294967295"/>
          </p:nvPr>
        </p:nvSpPr>
        <p:spPr>
          <a:xfrm>
            <a:off x="457994" y="1531124"/>
            <a:ext cx="8990012" cy="5219700"/>
          </a:xfrm>
        </p:spPr>
        <p:txBody>
          <a:bodyPr/>
          <a:lstStyle/>
          <a:p>
            <a:pPr lvl="1" eaLnBrk="1" hangingPunct="1">
              <a:buNone/>
            </a:pPr>
            <a:endParaRPr lang="en-US" altLang="ro-RO" sz="2000" b="1" dirty="0"/>
          </a:p>
          <a:p>
            <a:pPr lvl="1" eaLnBrk="1" hangingPunct="1">
              <a:buNone/>
            </a:pPr>
            <a:r>
              <a:rPr lang="en-US" altLang="ro-RO" sz="2000" b="1" dirty="0"/>
              <a:t>DATA:</a:t>
            </a:r>
            <a:r>
              <a:rPr lang="en-US" altLang="ro-RO" sz="2000" dirty="0"/>
              <a:t> </a:t>
            </a:r>
            <a:r>
              <a:rPr lang="en-US" altLang="ro-RO" sz="2000" dirty="0" err="1"/>
              <a:t>s_scarr</a:t>
            </a:r>
            <a:r>
              <a:rPr lang="en-US" altLang="ro-RO" sz="2000" dirty="0"/>
              <a:t> </a:t>
            </a:r>
            <a:r>
              <a:rPr lang="en-US" altLang="ro-RO" sz="2000" b="1" dirty="0"/>
              <a:t>TYPE</a:t>
            </a:r>
            <a:r>
              <a:rPr lang="en-US" altLang="ro-RO" sz="2000" dirty="0"/>
              <a:t> </a:t>
            </a:r>
            <a:r>
              <a:rPr lang="en-US" altLang="ro-RO" sz="2000" dirty="0" err="1"/>
              <a:t>scarr</a:t>
            </a:r>
            <a:r>
              <a:rPr lang="en-US" altLang="ro-RO" sz="2000" dirty="0"/>
              <a:t>.</a:t>
            </a:r>
          </a:p>
          <a:p>
            <a:pPr lvl="1" eaLnBrk="1" hangingPunct="1">
              <a:buNone/>
            </a:pPr>
            <a:endParaRPr lang="en-US" altLang="ro-RO" sz="2000" dirty="0"/>
          </a:p>
          <a:p>
            <a:pPr lvl="1" eaLnBrk="1" hangingPunct="1">
              <a:buNone/>
            </a:pPr>
            <a:r>
              <a:rPr lang="en-US" altLang="ro-RO" sz="2000" b="1" dirty="0"/>
              <a:t>SELECT SINGLE </a:t>
            </a:r>
            <a:r>
              <a:rPr lang="en-US" altLang="ro-RO" sz="2000" dirty="0"/>
              <a:t>* </a:t>
            </a:r>
          </a:p>
          <a:p>
            <a:pPr lvl="1" eaLnBrk="1" hangingPunct="1">
              <a:buNone/>
            </a:pPr>
            <a:r>
              <a:rPr lang="en-US" altLang="ro-RO" sz="2000" b="1" dirty="0"/>
              <a:t>   FROM</a:t>
            </a:r>
            <a:r>
              <a:rPr lang="en-US" altLang="ro-RO" sz="2000" dirty="0"/>
              <a:t> scar</a:t>
            </a:r>
          </a:p>
          <a:p>
            <a:pPr lvl="1" eaLnBrk="1" hangingPunct="1">
              <a:buNone/>
            </a:pPr>
            <a:r>
              <a:rPr lang="en-US" altLang="ro-RO" sz="2000" b="1" dirty="0"/>
              <a:t>   INTO</a:t>
            </a:r>
            <a:r>
              <a:rPr lang="en-US" altLang="ro-RO" sz="2000" dirty="0"/>
              <a:t> </a:t>
            </a:r>
            <a:r>
              <a:rPr lang="en-US" altLang="ro-RO" sz="2000" dirty="0" err="1"/>
              <a:t>s_scarr</a:t>
            </a:r>
            <a:endParaRPr lang="en-US" altLang="ro-RO" sz="2000" dirty="0"/>
          </a:p>
          <a:p>
            <a:pPr lvl="1" eaLnBrk="1" hangingPunct="1">
              <a:buNone/>
            </a:pPr>
            <a:r>
              <a:rPr lang="en-US" altLang="ro-RO" sz="2000" dirty="0"/>
              <a:t>	</a:t>
            </a:r>
            <a:r>
              <a:rPr lang="en-US" altLang="ro-RO" sz="2000" b="1" dirty="0"/>
              <a:t>WHERE</a:t>
            </a:r>
            <a:r>
              <a:rPr lang="en-US" altLang="ro-RO" sz="2000" dirty="0"/>
              <a:t> </a:t>
            </a:r>
            <a:r>
              <a:rPr lang="en-US" altLang="ro-RO" sz="2000" dirty="0" err="1"/>
              <a:t>carrid</a:t>
            </a:r>
            <a:r>
              <a:rPr lang="en-US" altLang="ro-RO" sz="2000" dirty="0"/>
              <a:t> = ‘LH’.</a:t>
            </a:r>
          </a:p>
          <a:p>
            <a:pPr lvl="1" eaLnBrk="1" hangingPunct="1">
              <a:buNone/>
            </a:pPr>
            <a:endParaRPr lang="en-US" altLang="ro-RO" sz="2000" b="1" dirty="0"/>
          </a:p>
          <a:p>
            <a:pPr lvl="1" eaLnBrk="1" hangingPunct="1">
              <a:buNone/>
            </a:pPr>
            <a:r>
              <a:rPr lang="en-US" altLang="ro-RO" sz="2000" b="1" dirty="0"/>
              <a:t>IF </a:t>
            </a:r>
            <a:r>
              <a:rPr lang="en-US" altLang="ro-RO" sz="2000" dirty="0" err="1"/>
              <a:t>sy-subrc</a:t>
            </a:r>
            <a:r>
              <a:rPr lang="en-US" altLang="ro-RO" sz="2000" dirty="0"/>
              <a:t> = 0.</a:t>
            </a:r>
          </a:p>
          <a:p>
            <a:pPr lvl="1" eaLnBrk="1" hangingPunct="1">
              <a:buNone/>
            </a:pPr>
            <a:r>
              <a:rPr lang="en-US" altLang="ro-RO" sz="2000" b="1" dirty="0"/>
              <a:t>     WRITE :</a:t>
            </a:r>
            <a:r>
              <a:rPr lang="en-US" altLang="ro-RO" sz="2000" dirty="0"/>
              <a:t> </a:t>
            </a:r>
            <a:r>
              <a:rPr lang="en-US" altLang="ro-RO" sz="2000" dirty="0" err="1"/>
              <a:t>s_scarr-carrid</a:t>
            </a:r>
            <a:r>
              <a:rPr lang="en-US" altLang="ro-RO" sz="2000" dirty="0"/>
              <a:t>, </a:t>
            </a:r>
            <a:r>
              <a:rPr lang="en-US" altLang="ro-RO" sz="2000" dirty="0" err="1"/>
              <a:t>s_scarr-carrname</a:t>
            </a:r>
            <a:r>
              <a:rPr lang="en-US" altLang="ro-RO" sz="2000" dirty="0"/>
              <a:t>.</a:t>
            </a:r>
          </a:p>
          <a:p>
            <a:pPr lvl="1" eaLnBrk="1" hangingPunct="1">
              <a:buNone/>
            </a:pPr>
            <a:r>
              <a:rPr lang="en-US" altLang="ro-RO" sz="2000" b="1" dirty="0"/>
              <a:t>ENDIF.</a:t>
            </a:r>
          </a:p>
        </p:txBody>
      </p:sp>
      <p:sp>
        <p:nvSpPr>
          <p:cNvPr id="4" name="Rectangle 3">
            <a:extLst>
              <a:ext uri="{FF2B5EF4-FFF2-40B4-BE49-F238E27FC236}">
                <a16:creationId xmlns:a16="http://schemas.microsoft.com/office/drawing/2014/main" id="{5C8436E9-1DC1-4DBE-93ED-CB7B97E2F9E9}"/>
              </a:ext>
            </a:extLst>
          </p:cNvPr>
          <p:cNvSpPr/>
          <p:nvPr/>
        </p:nvSpPr>
        <p:spPr>
          <a:xfrm>
            <a:off x="5588793" y="5258785"/>
            <a:ext cx="3923930" cy="1077218"/>
          </a:xfrm>
          <a:prstGeom prst="rect">
            <a:avLst/>
          </a:prstGeom>
        </p:spPr>
        <p:txBody>
          <a:bodyPr wrap="square">
            <a:spAutoFit/>
          </a:bodyPr>
          <a:lstStyle/>
          <a:p>
            <a:r>
              <a:rPr lang="en-US" sz="1600" b="1" i="0" dirty="0">
                <a:solidFill>
                  <a:srgbClr val="000000"/>
                </a:solidFill>
                <a:effectLst/>
                <a:latin typeface="+mj-lt"/>
              </a:rPr>
              <a:t>OBS:</a:t>
            </a:r>
            <a:r>
              <a:rPr lang="en-US" sz="1600" b="0" i="0" dirty="0">
                <a:solidFill>
                  <a:srgbClr val="000000"/>
                </a:solidFill>
                <a:effectLst/>
                <a:latin typeface="+mj-lt"/>
              </a:rPr>
              <a:t> SY-SUBRC = 0 means that </a:t>
            </a:r>
          </a:p>
          <a:p>
            <a:endParaRPr lang="en-US" sz="1600" dirty="0">
              <a:solidFill>
                <a:srgbClr val="000000"/>
              </a:solidFill>
              <a:latin typeface="+mj-lt"/>
            </a:endParaRPr>
          </a:p>
          <a:p>
            <a:r>
              <a:rPr lang="en-US" sz="1600" b="0" i="0" dirty="0">
                <a:solidFill>
                  <a:srgbClr val="000000"/>
                </a:solidFill>
                <a:effectLst/>
                <a:latin typeface="+mj-lt"/>
              </a:rPr>
              <a:t>SELECT was operated with success and at least one record was selected.</a:t>
            </a:r>
          </a:p>
        </p:txBody>
      </p:sp>
      <p:sp>
        <p:nvSpPr>
          <p:cNvPr id="5" name="Rectangle 4">
            <a:extLst>
              <a:ext uri="{FF2B5EF4-FFF2-40B4-BE49-F238E27FC236}">
                <a16:creationId xmlns:a16="http://schemas.microsoft.com/office/drawing/2014/main" id="{755F55EF-C1AF-4D9A-806B-29E3C41ACA15}"/>
              </a:ext>
            </a:extLst>
          </p:cNvPr>
          <p:cNvSpPr/>
          <p:nvPr/>
        </p:nvSpPr>
        <p:spPr>
          <a:xfrm>
            <a:off x="5588793" y="1930512"/>
            <a:ext cx="3626227" cy="1323439"/>
          </a:xfrm>
          <a:prstGeom prst="rect">
            <a:avLst/>
          </a:prstGeom>
        </p:spPr>
        <p:txBody>
          <a:bodyPr wrap="square">
            <a:spAutoFit/>
          </a:bodyPr>
          <a:lstStyle/>
          <a:p>
            <a:r>
              <a:rPr lang="en-US" sz="1600" b="1" i="0" dirty="0">
                <a:solidFill>
                  <a:srgbClr val="000000"/>
                </a:solidFill>
                <a:effectLst/>
                <a:latin typeface="+mj-lt"/>
              </a:rPr>
              <a:t>OBS:</a:t>
            </a:r>
            <a:r>
              <a:rPr lang="en-US" sz="1600" b="0" i="0" dirty="0">
                <a:solidFill>
                  <a:srgbClr val="000000"/>
                </a:solidFill>
                <a:effectLst/>
                <a:latin typeface="+mj-lt"/>
              </a:rPr>
              <a:t> DB Table structures can be used as Global Types.</a:t>
            </a:r>
          </a:p>
          <a:p>
            <a:endParaRPr lang="en-US" sz="1600" dirty="0">
              <a:solidFill>
                <a:srgbClr val="000000"/>
              </a:solidFill>
              <a:latin typeface="+mj-lt"/>
            </a:endParaRPr>
          </a:p>
          <a:p>
            <a:r>
              <a:rPr lang="en-US" sz="1600" dirty="0">
                <a:solidFill>
                  <a:srgbClr val="000000"/>
                </a:solidFill>
                <a:latin typeface="+mj-lt"/>
              </a:rPr>
              <a:t>S_SCARR structure will have the same fields as DB Table SCARR.</a:t>
            </a:r>
            <a:endParaRPr lang="en-US" sz="1600" b="0" i="0" dirty="0">
              <a:solidFill>
                <a:srgbClr val="000000"/>
              </a:solidFill>
              <a:effectLst/>
              <a:latin typeface="+mj-lt"/>
            </a:endParaRPr>
          </a:p>
        </p:txBody>
      </p:sp>
      <p:sp>
        <p:nvSpPr>
          <p:cNvPr id="6" name="Content Placeholder 2">
            <a:extLst>
              <a:ext uri="{FF2B5EF4-FFF2-40B4-BE49-F238E27FC236}">
                <a16:creationId xmlns:a16="http://schemas.microsoft.com/office/drawing/2014/main" id="{7CDC5ADD-072A-4177-8E14-71CD6CB9D57F}"/>
              </a:ext>
            </a:extLst>
          </p:cNvPr>
          <p:cNvSpPr txBox="1">
            <a:spLocks/>
          </p:cNvSpPr>
          <p:nvPr/>
        </p:nvSpPr>
        <p:spPr bwMode="auto">
          <a:xfrm>
            <a:off x="457994" y="937956"/>
            <a:ext cx="8990012" cy="615794"/>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Requirement: </a:t>
            </a:r>
            <a:r>
              <a:rPr lang="en-US" altLang="ro-RO" sz="2000" kern="0" dirty="0"/>
              <a:t>Display the Airline Name for Carrier ‘LH’.</a:t>
            </a:r>
          </a:p>
        </p:txBody>
      </p:sp>
    </p:spTree>
    <p:extLst>
      <p:ext uri="{BB962C8B-B14F-4D97-AF65-F5344CB8AC3E}">
        <p14:creationId xmlns:p14="http://schemas.microsoft.com/office/powerpoint/2010/main" val="36247818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793287" y="128450"/>
            <a:ext cx="8988425" cy="501650"/>
          </a:xfrm>
        </p:spPr>
        <p:txBody>
          <a:bodyPr/>
          <a:lstStyle/>
          <a:p>
            <a:pPr eaLnBrk="1" hangingPunct="1"/>
            <a:r>
              <a:rPr lang="en-US" altLang="ro-RO" b="0" dirty="0">
                <a:latin typeface="Arial" panose="020B0604020202020204" pitchFamily="34" charset="0"/>
              </a:rPr>
              <a:t>Processing Single Information – </a:t>
            </a:r>
            <a:r>
              <a:rPr lang="en-US" altLang="ro-RO" dirty="0">
                <a:latin typeface="Arial" panose="020B0604020202020204" pitchFamily="34" charset="0"/>
              </a:rPr>
              <a:t>SELECT into Variable</a:t>
            </a:r>
            <a:endParaRPr lang="en-US" altLang="ro-RO" dirty="0">
              <a:solidFill>
                <a:schemeClr val="accent1">
                  <a:lumMod val="75000"/>
                </a:schemeClr>
              </a:solidFill>
            </a:endParaRPr>
          </a:p>
        </p:txBody>
      </p:sp>
      <p:sp>
        <p:nvSpPr>
          <p:cNvPr id="28675" name="Content Placeholder 2"/>
          <p:cNvSpPr>
            <a:spLocks noGrp="1"/>
          </p:cNvSpPr>
          <p:nvPr>
            <p:ph idx="4294967295"/>
          </p:nvPr>
        </p:nvSpPr>
        <p:spPr>
          <a:xfrm>
            <a:off x="793287" y="1061252"/>
            <a:ext cx="8990012" cy="5219700"/>
          </a:xfrm>
        </p:spPr>
        <p:txBody>
          <a:bodyPr/>
          <a:lstStyle/>
          <a:p>
            <a:pPr eaLnBrk="1" hangingPunct="1">
              <a:buFont typeface="Wingdings 2" panose="05020102010507070707" pitchFamily="18" charset="2"/>
              <a:buNone/>
            </a:pPr>
            <a:r>
              <a:rPr lang="en-US" altLang="ro-RO" b="1" dirty="0"/>
              <a:t>DATA:</a:t>
            </a:r>
            <a:r>
              <a:rPr lang="en-US" altLang="ro-RO" dirty="0"/>
              <a:t> </a:t>
            </a:r>
            <a:r>
              <a:rPr lang="en-US" altLang="ro-RO" dirty="0" err="1"/>
              <a:t>v_carrid</a:t>
            </a:r>
            <a:r>
              <a:rPr lang="en-US" altLang="ro-RO" dirty="0"/>
              <a:t>       </a:t>
            </a:r>
            <a:r>
              <a:rPr lang="en-US" altLang="ro-RO" b="1" dirty="0"/>
              <a:t>TYPE </a:t>
            </a:r>
            <a:r>
              <a:rPr lang="en-US" altLang="ro-RO" dirty="0" err="1"/>
              <a:t>scarr-carrid</a:t>
            </a:r>
            <a:r>
              <a:rPr lang="en-US" altLang="ro-RO" dirty="0"/>
              <a:t>,</a:t>
            </a:r>
          </a:p>
          <a:p>
            <a:pPr eaLnBrk="1" hangingPunct="1">
              <a:buFont typeface="Wingdings 2" panose="05020102010507070707" pitchFamily="18" charset="2"/>
              <a:buNone/>
            </a:pPr>
            <a:r>
              <a:rPr lang="en-US" altLang="ro-RO" dirty="0"/>
              <a:t>	         </a:t>
            </a:r>
            <a:r>
              <a:rPr lang="en-US" altLang="ro-RO" dirty="0" err="1"/>
              <a:t>v_carrname</a:t>
            </a:r>
            <a:r>
              <a:rPr lang="en-US" altLang="ro-RO" dirty="0"/>
              <a:t> </a:t>
            </a:r>
            <a:r>
              <a:rPr lang="en-US" altLang="ro-RO" b="1" dirty="0"/>
              <a:t>TYPE</a:t>
            </a:r>
            <a:r>
              <a:rPr lang="en-US" altLang="ro-RO" dirty="0"/>
              <a:t> </a:t>
            </a:r>
            <a:r>
              <a:rPr lang="en-US" altLang="ro-RO" dirty="0" err="1"/>
              <a:t>scarr-carrname</a:t>
            </a:r>
            <a:r>
              <a:rPr lang="en-US" altLang="ro-RO" dirty="0"/>
              <a:t>.</a:t>
            </a:r>
          </a:p>
          <a:p>
            <a:pPr eaLnBrk="1" hangingPunct="1">
              <a:buFont typeface="Wingdings 2" panose="05020102010507070707" pitchFamily="18" charset="2"/>
              <a:buNone/>
            </a:pPr>
            <a:endParaRPr lang="en-US" altLang="ro-RO" dirty="0"/>
          </a:p>
          <a:p>
            <a:pPr eaLnBrk="1" hangingPunct="1">
              <a:buFont typeface="Wingdings 2" panose="05020102010507070707" pitchFamily="18" charset="2"/>
              <a:buNone/>
            </a:pPr>
            <a:r>
              <a:rPr lang="en-US" altLang="ro-RO" b="1" dirty="0"/>
              <a:t>SELECT SINGLE </a:t>
            </a:r>
            <a:r>
              <a:rPr lang="en-US" altLang="ro-RO" dirty="0" err="1"/>
              <a:t>carrid</a:t>
            </a:r>
            <a:r>
              <a:rPr lang="en-US" altLang="ro-RO" dirty="0"/>
              <a:t> </a:t>
            </a:r>
            <a:r>
              <a:rPr lang="en-US" altLang="ro-RO" dirty="0" err="1"/>
              <a:t>carrname</a:t>
            </a:r>
            <a:r>
              <a:rPr lang="en-US" altLang="ro-RO" dirty="0"/>
              <a:t> </a:t>
            </a:r>
          </a:p>
          <a:p>
            <a:pPr eaLnBrk="1" hangingPunct="1">
              <a:buNone/>
            </a:pPr>
            <a:r>
              <a:rPr lang="en-US" altLang="ro-RO" dirty="0"/>
              <a:t>	</a:t>
            </a:r>
            <a:r>
              <a:rPr lang="en-US" altLang="ro-RO" b="1" dirty="0"/>
              <a:t>INTO</a:t>
            </a:r>
            <a:r>
              <a:rPr lang="en-US" altLang="ro-RO" dirty="0"/>
              <a:t> (</a:t>
            </a:r>
            <a:r>
              <a:rPr lang="en-US" altLang="ro-RO" dirty="0" err="1"/>
              <a:t>v_carrid</a:t>
            </a:r>
            <a:r>
              <a:rPr lang="en-US" altLang="ro-RO" dirty="0"/>
              <a:t>, </a:t>
            </a:r>
            <a:r>
              <a:rPr lang="en-US" altLang="ro-RO" dirty="0" err="1"/>
              <a:t>v_carrname</a:t>
            </a:r>
            <a:r>
              <a:rPr lang="en-US" altLang="ro-RO" dirty="0"/>
              <a:t>)</a:t>
            </a:r>
          </a:p>
          <a:p>
            <a:pPr eaLnBrk="1" hangingPunct="1">
              <a:buFont typeface="Wingdings 2" panose="05020102010507070707" pitchFamily="18" charset="2"/>
              <a:buNone/>
            </a:pPr>
            <a:r>
              <a:rPr lang="en-US" altLang="ro-RO" b="1" dirty="0"/>
              <a:t>    FROM</a:t>
            </a:r>
            <a:r>
              <a:rPr lang="en-US" altLang="ro-RO" dirty="0"/>
              <a:t> </a:t>
            </a:r>
            <a:r>
              <a:rPr lang="en-US" altLang="ro-RO" dirty="0" err="1"/>
              <a:t>scarr</a:t>
            </a:r>
            <a:r>
              <a:rPr lang="en-US" altLang="ro-RO" dirty="0"/>
              <a:t> </a:t>
            </a:r>
          </a:p>
          <a:p>
            <a:pPr eaLnBrk="1" hangingPunct="1">
              <a:buFont typeface="Wingdings 2" panose="05020102010507070707" pitchFamily="18" charset="2"/>
              <a:buNone/>
            </a:pPr>
            <a:r>
              <a:rPr lang="en-US" altLang="ro-RO" dirty="0"/>
              <a:t>	</a:t>
            </a:r>
            <a:r>
              <a:rPr lang="en-US" altLang="ro-RO" b="1" dirty="0"/>
              <a:t>WHERE</a:t>
            </a:r>
            <a:r>
              <a:rPr lang="en-US" altLang="ro-RO" dirty="0"/>
              <a:t> </a:t>
            </a:r>
            <a:r>
              <a:rPr lang="en-US" altLang="ro-RO" dirty="0" err="1"/>
              <a:t>carrid</a:t>
            </a:r>
            <a:r>
              <a:rPr lang="en-US" altLang="ro-RO" dirty="0"/>
              <a:t> = ‘LH’.</a:t>
            </a:r>
          </a:p>
          <a:p>
            <a:pPr eaLnBrk="1" hangingPunct="1">
              <a:buFont typeface="Wingdings 2" panose="05020102010507070707" pitchFamily="18" charset="2"/>
              <a:buNone/>
            </a:pPr>
            <a:endParaRPr lang="en-US" altLang="ro-RO" dirty="0"/>
          </a:p>
          <a:p>
            <a:pPr eaLnBrk="1" hangingPunct="1">
              <a:buFont typeface="Wingdings 2" panose="05020102010507070707" pitchFamily="18" charset="2"/>
              <a:buNone/>
            </a:pPr>
            <a:r>
              <a:rPr lang="en-US" altLang="ro-RO" b="1" dirty="0"/>
              <a:t>WRITE :</a:t>
            </a:r>
            <a:r>
              <a:rPr lang="en-US" altLang="ro-RO" dirty="0"/>
              <a:t> </a:t>
            </a:r>
            <a:r>
              <a:rPr lang="en-US" altLang="ro-RO" dirty="0" err="1"/>
              <a:t>v_carrid</a:t>
            </a:r>
            <a:r>
              <a:rPr lang="en-US" altLang="ro-RO" dirty="0"/>
              <a:t>, </a:t>
            </a:r>
            <a:r>
              <a:rPr lang="en-US" altLang="ro-RO" dirty="0" err="1"/>
              <a:t>v_carrname</a:t>
            </a:r>
            <a:r>
              <a:rPr lang="en-US" altLang="ro-RO" dirty="0"/>
              <a:t>.</a:t>
            </a:r>
          </a:p>
          <a:p>
            <a:pPr eaLnBrk="1" hangingPunct="1">
              <a:buFont typeface="Wingdings 2" panose="05020102010507070707" pitchFamily="18" charset="2"/>
              <a:buNone/>
            </a:pPr>
            <a:endParaRPr lang="en-US" altLang="ro-RO" dirty="0"/>
          </a:p>
        </p:txBody>
      </p:sp>
      <p:sp>
        <p:nvSpPr>
          <p:cNvPr id="4" name="Rectangle 3">
            <a:extLst>
              <a:ext uri="{FF2B5EF4-FFF2-40B4-BE49-F238E27FC236}">
                <a16:creationId xmlns:a16="http://schemas.microsoft.com/office/drawing/2014/main" id="{3006D40F-CE51-49C9-BA3E-8E45FF856ABE}"/>
              </a:ext>
            </a:extLst>
          </p:cNvPr>
          <p:cNvSpPr/>
          <p:nvPr/>
        </p:nvSpPr>
        <p:spPr>
          <a:xfrm>
            <a:off x="5828491" y="2729502"/>
            <a:ext cx="3626227" cy="584775"/>
          </a:xfrm>
          <a:prstGeom prst="rect">
            <a:avLst/>
          </a:prstGeom>
        </p:spPr>
        <p:txBody>
          <a:bodyPr wrap="square">
            <a:spAutoFit/>
          </a:bodyPr>
          <a:lstStyle/>
          <a:p>
            <a:r>
              <a:rPr lang="en-US" sz="1600" b="1" i="0" dirty="0">
                <a:solidFill>
                  <a:srgbClr val="000000"/>
                </a:solidFill>
                <a:effectLst/>
                <a:latin typeface="+mj-lt"/>
              </a:rPr>
              <a:t>OBS:</a:t>
            </a:r>
            <a:r>
              <a:rPr lang="en-US" sz="1600" b="0" i="0" dirty="0">
                <a:solidFill>
                  <a:srgbClr val="000000"/>
                </a:solidFill>
                <a:effectLst/>
                <a:latin typeface="+mj-lt"/>
              </a:rPr>
              <a:t> The order of FROM and INTO clauses may vary.</a:t>
            </a:r>
          </a:p>
        </p:txBody>
      </p:sp>
    </p:spTree>
    <p:extLst>
      <p:ext uri="{BB962C8B-B14F-4D97-AF65-F5344CB8AC3E}">
        <p14:creationId xmlns:p14="http://schemas.microsoft.com/office/powerpoint/2010/main" val="206278144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824853" y="111926"/>
            <a:ext cx="8988425" cy="501650"/>
          </a:xfrm>
        </p:spPr>
        <p:txBody>
          <a:bodyPr/>
          <a:lstStyle/>
          <a:p>
            <a:pPr eaLnBrk="1" hangingPunct="1"/>
            <a:r>
              <a:rPr lang="en-US" altLang="ro-RO" b="0" dirty="0">
                <a:latin typeface="Arial" panose="020B0604020202020204" pitchFamily="34" charset="0"/>
              </a:rPr>
              <a:t>Processing Multiple Records – </a:t>
            </a:r>
            <a:r>
              <a:rPr lang="en-US" altLang="ro-RO" dirty="0">
                <a:latin typeface="Arial" panose="020B0604020202020204" pitchFamily="34" charset="0"/>
              </a:rPr>
              <a:t>SELECT into </a:t>
            </a:r>
            <a:r>
              <a:rPr lang="en-US" altLang="ro-RO" dirty="0" err="1">
                <a:latin typeface="Arial" panose="020B0604020202020204" pitchFamily="34" charset="0"/>
              </a:rPr>
              <a:t>ITab</a:t>
            </a:r>
            <a:endParaRPr lang="en-US" altLang="ro-RO" dirty="0">
              <a:solidFill>
                <a:schemeClr val="accent1">
                  <a:lumMod val="75000"/>
                </a:schemeClr>
              </a:solidFill>
            </a:endParaRP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26" y="642019"/>
            <a:ext cx="9167294" cy="581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11B3A322-C98C-4B8A-8496-7C0F57D7FEAE}"/>
              </a:ext>
            </a:extLst>
          </p:cNvPr>
          <p:cNvPicPr>
            <a:picLocks noChangeAspect="1"/>
          </p:cNvPicPr>
          <p:nvPr/>
        </p:nvPicPr>
        <p:blipFill>
          <a:blip r:embed="rId3"/>
          <a:stretch>
            <a:fillRect/>
          </a:stretch>
        </p:blipFill>
        <p:spPr>
          <a:xfrm>
            <a:off x="824853" y="1464815"/>
            <a:ext cx="2033757" cy="254862"/>
          </a:xfrm>
          <a:prstGeom prst="rect">
            <a:avLst/>
          </a:prstGeom>
        </p:spPr>
      </p:pic>
      <p:pic>
        <p:nvPicPr>
          <p:cNvPr id="3" name="Picture 2">
            <a:extLst>
              <a:ext uri="{FF2B5EF4-FFF2-40B4-BE49-F238E27FC236}">
                <a16:creationId xmlns:a16="http://schemas.microsoft.com/office/drawing/2014/main" id="{EDC7C3D5-48FD-42A6-963C-ACD456368AEE}"/>
              </a:ext>
            </a:extLst>
          </p:cNvPr>
          <p:cNvPicPr>
            <a:picLocks noChangeAspect="1"/>
          </p:cNvPicPr>
          <p:nvPr/>
        </p:nvPicPr>
        <p:blipFill>
          <a:blip r:embed="rId4"/>
          <a:stretch>
            <a:fillRect/>
          </a:stretch>
        </p:blipFill>
        <p:spPr>
          <a:xfrm>
            <a:off x="3238685" y="4187765"/>
            <a:ext cx="1333500" cy="400050"/>
          </a:xfrm>
          <a:prstGeom prst="rect">
            <a:avLst/>
          </a:prstGeom>
        </p:spPr>
      </p:pic>
      <p:sp>
        <p:nvSpPr>
          <p:cNvPr id="6" name="TextBox 5">
            <a:extLst>
              <a:ext uri="{FF2B5EF4-FFF2-40B4-BE49-F238E27FC236}">
                <a16:creationId xmlns:a16="http://schemas.microsoft.com/office/drawing/2014/main" id="{FCFCAD8A-79CE-40BD-A667-BA96FF4DC712}"/>
              </a:ext>
            </a:extLst>
          </p:cNvPr>
          <p:cNvSpPr txBox="1"/>
          <p:nvPr/>
        </p:nvSpPr>
        <p:spPr>
          <a:xfrm>
            <a:off x="3238685" y="4134497"/>
            <a:ext cx="1054731" cy="307777"/>
          </a:xfrm>
          <a:prstGeom prst="rect">
            <a:avLst/>
          </a:prstGeom>
          <a:noFill/>
        </p:spPr>
        <p:txBody>
          <a:bodyPr wrap="square" rtlCol="0">
            <a:spAutoFit/>
          </a:bodyPr>
          <a:lstStyle/>
          <a:p>
            <a:r>
              <a:rPr lang="en-US" sz="1400" b="1" dirty="0" err="1"/>
              <a:t>v_carrid</a:t>
            </a:r>
            <a:r>
              <a:rPr lang="en-US" sz="1400" b="1" dirty="0"/>
              <a:t>.</a:t>
            </a:r>
          </a:p>
        </p:txBody>
      </p:sp>
    </p:spTree>
    <p:extLst>
      <p:ext uri="{BB962C8B-B14F-4D97-AF65-F5344CB8AC3E}">
        <p14:creationId xmlns:p14="http://schemas.microsoft.com/office/powerpoint/2010/main" val="237461301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827211" y="123270"/>
            <a:ext cx="8988425" cy="501650"/>
          </a:xfrm>
        </p:spPr>
        <p:txBody>
          <a:bodyPr/>
          <a:lstStyle/>
          <a:p>
            <a:pPr eaLnBrk="1" hangingPunct="1"/>
            <a:r>
              <a:rPr lang="en-US" altLang="ro-RO" b="0" dirty="0">
                <a:latin typeface="Arial" panose="020B0604020202020204" pitchFamily="34" charset="0"/>
              </a:rPr>
              <a:t>Processing Multiple Records – </a:t>
            </a:r>
            <a:r>
              <a:rPr lang="en-US" altLang="ro-RO" dirty="0">
                <a:latin typeface="Arial" panose="020B0604020202020204" pitchFamily="34" charset="0"/>
              </a:rPr>
              <a:t>SELECT into </a:t>
            </a:r>
            <a:r>
              <a:rPr lang="en-US" altLang="ro-RO" dirty="0" err="1">
                <a:latin typeface="Arial" panose="020B0604020202020204" pitchFamily="34" charset="0"/>
              </a:rPr>
              <a:t>ITab</a:t>
            </a:r>
            <a:endParaRPr lang="en-US" altLang="ro-RO" dirty="0">
              <a:solidFill>
                <a:schemeClr val="accent1">
                  <a:lumMod val="75000"/>
                </a:schemeClr>
              </a:solidFill>
            </a:endParaRPr>
          </a:p>
        </p:txBody>
      </p:sp>
      <p:sp>
        <p:nvSpPr>
          <p:cNvPr id="3" name="Content Placeholder 2"/>
          <p:cNvSpPr>
            <a:spLocks noGrp="1"/>
          </p:cNvSpPr>
          <p:nvPr>
            <p:ph idx="4294967295"/>
          </p:nvPr>
        </p:nvSpPr>
        <p:spPr>
          <a:xfrm>
            <a:off x="951498" y="1724472"/>
            <a:ext cx="7828517" cy="4436630"/>
          </a:xfrm>
        </p:spPr>
        <p:txBody>
          <a:bodyPr>
            <a:normAutofit lnSpcReduction="10000"/>
          </a:bodyPr>
          <a:lstStyle/>
          <a:p>
            <a:pPr marL="274320" indent="-274320" eaLnBrk="1" fontAlgn="auto" hangingPunct="1">
              <a:spcAft>
                <a:spcPts val="0"/>
              </a:spcAft>
              <a:buClr>
                <a:schemeClr val="accent3"/>
              </a:buClr>
              <a:buNone/>
              <a:defRPr/>
            </a:pPr>
            <a:r>
              <a:rPr lang="en-US" sz="1800" b="1" dirty="0"/>
              <a:t>DATA:</a:t>
            </a:r>
            <a:r>
              <a:rPr lang="en-US" sz="1800" dirty="0"/>
              <a:t> </a:t>
            </a:r>
            <a:r>
              <a:rPr lang="en-US" sz="1800" dirty="0" err="1"/>
              <a:t>t_sflight</a:t>
            </a:r>
            <a:r>
              <a:rPr lang="en-US" sz="1800" dirty="0"/>
              <a:t>  </a:t>
            </a:r>
            <a:r>
              <a:rPr lang="en-US" sz="1800" b="1" dirty="0"/>
              <a:t>TYPE TABLE OF </a:t>
            </a:r>
            <a:r>
              <a:rPr lang="en-US" sz="1800" dirty="0" err="1"/>
              <a:t>sflight</a:t>
            </a:r>
            <a:r>
              <a:rPr lang="en-US" sz="1800" dirty="0"/>
              <a:t>,</a:t>
            </a:r>
          </a:p>
          <a:p>
            <a:pPr marL="274320" indent="-274320" eaLnBrk="1" fontAlgn="auto" hangingPunct="1">
              <a:spcAft>
                <a:spcPts val="0"/>
              </a:spcAft>
              <a:buClr>
                <a:schemeClr val="accent3"/>
              </a:buClr>
              <a:buNone/>
              <a:defRPr/>
            </a:pPr>
            <a:r>
              <a:rPr lang="en-US" sz="1800" dirty="0"/>
              <a:t>	        </a:t>
            </a:r>
            <a:r>
              <a:rPr lang="en-US" sz="1800" dirty="0" err="1"/>
              <a:t>s_sflight</a:t>
            </a:r>
            <a:r>
              <a:rPr lang="en-US" sz="1800" dirty="0"/>
              <a:t> </a:t>
            </a:r>
            <a:r>
              <a:rPr lang="en-US" sz="1800" b="1" dirty="0"/>
              <a:t>TYPE</a:t>
            </a:r>
            <a:r>
              <a:rPr lang="en-US" sz="1800" dirty="0"/>
              <a:t> </a:t>
            </a:r>
            <a:r>
              <a:rPr lang="en-US" sz="1800" dirty="0" err="1"/>
              <a:t>sflight</a:t>
            </a:r>
            <a:r>
              <a:rPr lang="en-US" sz="1800" dirty="0"/>
              <a:t>,</a:t>
            </a:r>
          </a:p>
          <a:p>
            <a:pPr marL="274320" indent="-274320" eaLnBrk="1" fontAlgn="auto" hangingPunct="1">
              <a:spcAft>
                <a:spcPts val="0"/>
              </a:spcAft>
              <a:buClr>
                <a:schemeClr val="accent3"/>
              </a:buClr>
              <a:buNone/>
              <a:defRPr/>
            </a:pPr>
            <a:r>
              <a:rPr lang="en-US" sz="1800" dirty="0"/>
              <a:t>            </a:t>
            </a:r>
            <a:r>
              <a:rPr lang="en-US" sz="1800" dirty="0" err="1"/>
              <a:t>v_carrid</a:t>
            </a:r>
            <a:r>
              <a:rPr lang="en-US" sz="1800" dirty="0"/>
              <a:t>  </a:t>
            </a:r>
            <a:r>
              <a:rPr lang="en-US" sz="1800" b="1" dirty="0"/>
              <a:t>TYPE </a:t>
            </a:r>
            <a:r>
              <a:rPr lang="en-US" sz="1800" dirty="0" err="1"/>
              <a:t>sflight-carrid</a:t>
            </a:r>
            <a:r>
              <a:rPr lang="en-US" sz="1800" dirty="0"/>
              <a:t> </a:t>
            </a:r>
            <a:r>
              <a:rPr lang="en-US" sz="1800" b="1" dirty="0"/>
              <a:t>VALUE</a:t>
            </a:r>
            <a:r>
              <a:rPr lang="en-US" sz="1800" dirty="0"/>
              <a:t> ‘LH’.</a:t>
            </a:r>
            <a:endParaRPr lang="en-US" sz="1800" b="1" dirty="0"/>
          </a:p>
          <a:p>
            <a:pPr marL="274320" indent="-274320" eaLnBrk="1" fontAlgn="auto" hangingPunct="1">
              <a:spcAft>
                <a:spcPts val="0"/>
              </a:spcAft>
              <a:buClr>
                <a:schemeClr val="accent3"/>
              </a:buClr>
              <a:buNone/>
              <a:defRPr/>
            </a:pPr>
            <a:endParaRPr lang="en-US" sz="1800" dirty="0"/>
          </a:p>
          <a:p>
            <a:pPr marL="274320" indent="-274320" eaLnBrk="1" fontAlgn="auto" hangingPunct="1">
              <a:spcAft>
                <a:spcPts val="0"/>
              </a:spcAft>
              <a:buClr>
                <a:schemeClr val="accent3"/>
              </a:buClr>
              <a:buNone/>
              <a:defRPr/>
            </a:pPr>
            <a:r>
              <a:rPr lang="en-US" sz="1800" b="1" dirty="0"/>
              <a:t>SELECT</a:t>
            </a:r>
            <a:r>
              <a:rPr lang="en-US" sz="1800" dirty="0"/>
              <a:t> * </a:t>
            </a:r>
          </a:p>
          <a:p>
            <a:pPr marL="274320" indent="-274320" eaLnBrk="1" fontAlgn="auto" hangingPunct="1">
              <a:spcAft>
                <a:spcPts val="0"/>
              </a:spcAft>
              <a:buClr>
                <a:schemeClr val="accent3"/>
              </a:buClr>
              <a:buNone/>
              <a:defRPr/>
            </a:pPr>
            <a:r>
              <a:rPr lang="en-US" sz="1800" b="1" dirty="0"/>
              <a:t>     FROM</a:t>
            </a:r>
            <a:r>
              <a:rPr lang="en-US" sz="1800" dirty="0"/>
              <a:t> </a:t>
            </a:r>
            <a:r>
              <a:rPr lang="en-US" sz="1800" dirty="0" err="1"/>
              <a:t>sflight</a:t>
            </a:r>
            <a:endParaRPr lang="en-US" sz="1800" b="1" dirty="0"/>
          </a:p>
          <a:p>
            <a:pPr marL="274320" indent="-274320" eaLnBrk="1" fontAlgn="auto" hangingPunct="1">
              <a:spcAft>
                <a:spcPts val="0"/>
              </a:spcAft>
              <a:buClr>
                <a:schemeClr val="accent3"/>
              </a:buClr>
              <a:buNone/>
              <a:defRPr/>
            </a:pPr>
            <a:r>
              <a:rPr lang="en-US" sz="1800" b="1" dirty="0"/>
              <a:t>     INTO TABLE </a:t>
            </a:r>
            <a:r>
              <a:rPr lang="en-US" sz="1800" dirty="0" err="1"/>
              <a:t>t_sflight</a:t>
            </a:r>
            <a:endParaRPr lang="en-US" sz="1800" dirty="0"/>
          </a:p>
          <a:p>
            <a:pPr marL="274320" indent="-274320" eaLnBrk="1" fontAlgn="auto" hangingPunct="1">
              <a:spcAft>
                <a:spcPts val="0"/>
              </a:spcAft>
              <a:buClr>
                <a:schemeClr val="accent3"/>
              </a:buClr>
              <a:buNone/>
              <a:defRPr/>
            </a:pPr>
            <a:r>
              <a:rPr lang="en-US" sz="1800" dirty="0"/>
              <a:t>	 </a:t>
            </a:r>
            <a:r>
              <a:rPr lang="en-US" sz="1800" b="1" dirty="0"/>
              <a:t>WHERE</a:t>
            </a:r>
            <a:r>
              <a:rPr lang="en-US" sz="1800" dirty="0"/>
              <a:t> </a:t>
            </a:r>
            <a:r>
              <a:rPr lang="en-US" sz="1800" dirty="0" err="1"/>
              <a:t>carrid</a:t>
            </a:r>
            <a:r>
              <a:rPr lang="en-US" sz="1800" dirty="0"/>
              <a:t> = </a:t>
            </a:r>
            <a:r>
              <a:rPr lang="en-US" sz="1800" dirty="0" err="1"/>
              <a:t>v_carrid</a:t>
            </a:r>
            <a:r>
              <a:rPr lang="en-US" sz="1800" dirty="0"/>
              <a:t> </a:t>
            </a:r>
            <a:r>
              <a:rPr lang="en-US" sz="1800" b="1" dirty="0"/>
              <a:t>AND</a:t>
            </a:r>
            <a:endParaRPr lang="en-US" sz="1800" dirty="0"/>
          </a:p>
          <a:p>
            <a:pPr marL="274320" indent="-274320" eaLnBrk="1" fontAlgn="auto" hangingPunct="1">
              <a:spcAft>
                <a:spcPts val="0"/>
              </a:spcAft>
              <a:buClr>
                <a:schemeClr val="accent3"/>
              </a:buClr>
              <a:buNone/>
              <a:defRPr/>
            </a:pPr>
            <a:r>
              <a:rPr lang="en-US" sz="1800" dirty="0"/>
              <a:t>                    </a:t>
            </a:r>
            <a:r>
              <a:rPr lang="en-US" sz="1800" dirty="0" err="1"/>
              <a:t>fldate</a:t>
            </a:r>
            <a:r>
              <a:rPr lang="en-US" sz="1800" dirty="0"/>
              <a:t> = ‘20180317’.</a:t>
            </a:r>
          </a:p>
          <a:p>
            <a:pPr marL="274320" indent="-274320" eaLnBrk="1" fontAlgn="auto" hangingPunct="1">
              <a:spcAft>
                <a:spcPts val="0"/>
              </a:spcAft>
              <a:buClr>
                <a:schemeClr val="accent3"/>
              </a:buClr>
              <a:buNone/>
              <a:defRPr/>
            </a:pPr>
            <a:endParaRPr lang="en-US" sz="1800" dirty="0"/>
          </a:p>
          <a:p>
            <a:pPr marL="274320" indent="-274320" eaLnBrk="1" fontAlgn="auto" hangingPunct="1">
              <a:spcAft>
                <a:spcPts val="0"/>
              </a:spcAft>
              <a:buClr>
                <a:schemeClr val="accent3"/>
              </a:buClr>
              <a:buNone/>
              <a:defRPr/>
            </a:pPr>
            <a:r>
              <a:rPr lang="en-US" sz="1800" b="1" dirty="0"/>
              <a:t>LOOP AT </a:t>
            </a:r>
            <a:r>
              <a:rPr lang="en-US" sz="1800" dirty="0" err="1"/>
              <a:t>t_sflight</a:t>
            </a:r>
            <a:r>
              <a:rPr lang="en-US" sz="1800" dirty="0"/>
              <a:t> </a:t>
            </a:r>
            <a:r>
              <a:rPr lang="en-US" sz="1800" b="1" dirty="0"/>
              <a:t>INTO</a:t>
            </a:r>
            <a:r>
              <a:rPr lang="en-US" sz="1800" dirty="0"/>
              <a:t> </a:t>
            </a:r>
            <a:r>
              <a:rPr lang="en-US" sz="1800" dirty="0" err="1"/>
              <a:t>s_sflight</a:t>
            </a:r>
            <a:r>
              <a:rPr lang="en-US" sz="1800" dirty="0"/>
              <a:t>.</a:t>
            </a:r>
          </a:p>
          <a:p>
            <a:pPr marL="274320" indent="-274320" eaLnBrk="1" fontAlgn="auto" hangingPunct="1">
              <a:spcAft>
                <a:spcPts val="0"/>
              </a:spcAft>
              <a:buClr>
                <a:schemeClr val="accent3"/>
              </a:buClr>
              <a:buNone/>
              <a:defRPr/>
            </a:pPr>
            <a:r>
              <a:rPr lang="en-US" sz="1800" dirty="0"/>
              <a:t>	</a:t>
            </a:r>
            <a:r>
              <a:rPr lang="en-US" sz="1800" b="1" dirty="0"/>
              <a:t>WRITE : / </a:t>
            </a:r>
            <a:r>
              <a:rPr lang="en-US" sz="1800" dirty="0" err="1"/>
              <a:t>s_sflight-carrid</a:t>
            </a:r>
            <a:r>
              <a:rPr lang="en-US" sz="1800" dirty="0"/>
              <a:t>, </a:t>
            </a:r>
            <a:r>
              <a:rPr lang="en-US" sz="1800" dirty="0" err="1"/>
              <a:t>s_sflight-connid</a:t>
            </a:r>
            <a:r>
              <a:rPr lang="en-US" sz="1800" dirty="0"/>
              <a:t>, </a:t>
            </a:r>
          </a:p>
          <a:p>
            <a:pPr marL="274320" indent="-274320" eaLnBrk="1" fontAlgn="auto" hangingPunct="1">
              <a:spcAft>
                <a:spcPts val="0"/>
              </a:spcAft>
              <a:buClr>
                <a:schemeClr val="accent3"/>
              </a:buClr>
              <a:buNone/>
              <a:defRPr/>
            </a:pPr>
            <a:r>
              <a:rPr lang="en-US" sz="1800" dirty="0"/>
              <a:t>                     </a:t>
            </a:r>
            <a:r>
              <a:rPr lang="en-US" sz="1800" dirty="0" err="1"/>
              <a:t>s_sflight</a:t>
            </a:r>
            <a:r>
              <a:rPr lang="en-US" sz="1800" dirty="0"/>
              <a:t>-price.</a:t>
            </a:r>
          </a:p>
          <a:p>
            <a:pPr marL="274320" indent="-274320" eaLnBrk="1" fontAlgn="auto" hangingPunct="1">
              <a:spcAft>
                <a:spcPts val="0"/>
              </a:spcAft>
              <a:buClr>
                <a:schemeClr val="accent3"/>
              </a:buClr>
              <a:buNone/>
              <a:defRPr/>
            </a:pPr>
            <a:r>
              <a:rPr lang="en-US" sz="1800" b="1" dirty="0"/>
              <a:t>ENDLOOP.</a:t>
            </a:r>
          </a:p>
        </p:txBody>
      </p:sp>
      <p:sp>
        <p:nvSpPr>
          <p:cNvPr id="4" name="Rectangle 3">
            <a:extLst>
              <a:ext uri="{FF2B5EF4-FFF2-40B4-BE49-F238E27FC236}">
                <a16:creationId xmlns:a16="http://schemas.microsoft.com/office/drawing/2014/main" id="{0B06B0B1-913C-4777-B02D-C00997C07864}"/>
              </a:ext>
            </a:extLst>
          </p:cNvPr>
          <p:cNvSpPr/>
          <p:nvPr/>
        </p:nvSpPr>
        <p:spPr>
          <a:xfrm>
            <a:off x="6442915" y="1896231"/>
            <a:ext cx="3118335" cy="830997"/>
          </a:xfrm>
          <a:prstGeom prst="rect">
            <a:avLst/>
          </a:prstGeom>
        </p:spPr>
        <p:txBody>
          <a:bodyPr wrap="square">
            <a:spAutoFit/>
          </a:bodyPr>
          <a:lstStyle/>
          <a:p>
            <a:r>
              <a:rPr lang="en-US" sz="1600" b="1" i="0" dirty="0">
                <a:solidFill>
                  <a:srgbClr val="000000"/>
                </a:solidFill>
                <a:effectLst/>
                <a:latin typeface="+mj-lt"/>
              </a:rPr>
              <a:t>OBS: </a:t>
            </a:r>
            <a:r>
              <a:rPr lang="en-US" sz="1600" b="0" i="0" dirty="0">
                <a:solidFill>
                  <a:srgbClr val="000000"/>
                </a:solidFill>
                <a:effectLst/>
                <a:latin typeface="+mj-lt"/>
              </a:rPr>
              <a:t>DB Table </a:t>
            </a:r>
            <a:r>
              <a:rPr lang="en-US" sz="1600" dirty="0">
                <a:solidFill>
                  <a:srgbClr val="000000"/>
                </a:solidFill>
                <a:latin typeface="+mj-lt"/>
              </a:rPr>
              <a:t>F</a:t>
            </a:r>
            <a:r>
              <a:rPr lang="en-US" sz="1600" b="0" i="0" dirty="0">
                <a:solidFill>
                  <a:srgbClr val="000000"/>
                </a:solidFill>
                <a:effectLst/>
                <a:latin typeface="+mj-lt"/>
              </a:rPr>
              <a:t>ields can be used as Global Types for variable definition.</a:t>
            </a:r>
          </a:p>
        </p:txBody>
      </p:sp>
      <p:sp>
        <p:nvSpPr>
          <p:cNvPr id="5" name="Rectangle 4">
            <a:extLst>
              <a:ext uri="{FF2B5EF4-FFF2-40B4-BE49-F238E27FC236}">
                <a16:creationId xmlns:a16="http://schemas.microsoft.com/office/drawing/2014/main" id="{F0ECEA3A-98B5-4E23-8EE7-AEC388D9D82A}"/>
              </a:ext>
            </a:extLst>
          </p:cNvPr>
          <p:cNvSpPr/>
          <p:nvPr/>
        </p:nvSpPr>
        <p:spPr>
          <a:xfrm>
            <a:off x="6372576" y="4130773"/>
            <a:ext cx="3327649" cy="1323439"/>
          </a:xfrm>
          <a:prstGeom prst="rect">
            <a:avLst/>
          </a:prstGeom>
        </p:spPr>
        <p:txBody>
          <a:bodyPr wrap="square">
            <a:spAutoFit/>
          </a:bodyPr>
          <a:lstStyle/>
          <a:p>
            <a:r>
              <a:rPr lang="en-US" sz="1600" b="1" i="0" dirty="0">
                <a:solidFill>
                  <a:srgbClr val="000000"/>
                </a:solidFill>
                <a:effectLst/>
                <a:latin typeface="+mj-lt"/>
              </a:rPr>
              <a:t>OBS: </a:t>
            </a:r>
            <a:r>
              <a:rPr lang="en-US" sz="1600" dirty="0">
                <a:solidFill>
                  <a:srgbClr val="000000"/>
                </a:solidFill>
                <a:latin typeface="+mj-lt"/>
              </a:rPr>
              <a:t>Internal Tables can’t be directly displayed.</a:t>
            </a:r>
          </a:p>
          <a:p>
            <a:endParaRPr lang="en-US" sz="1600" b="0" i="0" dirty="0">
              <a:solidFill>
                <a:srgbClr val="000000"/>
              </a:solidFill>
              <a:effectLst/>
              <a:latin typeface="+mj-lt"/>
            </a:endParaRPr>
          </a:p>
          <a:p>
            <a:r>
              <a:rPr lang="en-US" sz="1600" dirty="0">
                <a:solidFill>
                  <a:srgbClr val="000000"/>
                </a:solidFill>
                <a:latin typeface="+mj-lt"/>
              </a:rPr>
              <a:t>Only an Elementary Object can be displayed at time.</a:t>
            </a:r>
            <a:endParaRPr lang="en-US" sz="1600" b="0" i="0" dirty="0">
              <a:solidFill>
                <a:srgbClr val="000000"/>
              </a:solidFill>
              <a:effectLst/>
              <a:latin typeface="+mj-lt"/>
            </a:endParaRPr>
          </a:p>
        </p:txBody>
      </p:sp>
      <p:sp>
        <p:nvSpPr>
          <p:cNvPr id="6" name="Content Placeholder 2">
            <a:extLst>
              <a:ext uri="{FF2B5EF4-FFF2-40B4-BE49-F238E27FC236}">
                <a16:creationId xmlns:a16="http://schemas.microsoft.com/office/drawing/2014/main" id="{006B8537-5545-45EA-96A7-6692F3F5764B}"/>
              </a:ext>
            </a:extLst>
          </p:cNvPr>
          <p:cNvSpPr txBox="1">
            <a:spLocks/>
          </p:cNvSpPr>
          <p:nvPr/>
        </p:nvSpPr>
        <p:spPr bwMode="auto">
          <a:xfrm>
            <a:off x="455826" y="771327"/>
            <a:ext cx="9244399" cy="615794"/>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Requirement: </a:t>
            </a:r>
            <a:r>
              <a:rPr lang="en-US" altLang="ro-RO" sz="2000" kern="0" dirty="0"/>
              <a:t>Display the Price of all flights operated by LH on 17.03.2018.</a:t>
            </a:r>
          </a:p>
        </p:txBody>
      </p:sp>
    </p:spTree>
    <p:extLst>
      <p:ext uri="{BB962C8B-B14F-4D97-AF65-F5344CB8AC3E}">
        <p14:creationId xmlns:p14="http://schemas.microsoft.com/office/powerpoint/2010/main" val="407296484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34070" y="154527"/>
            <a:ext cx="7303095" cy="407591"/>
          </a:xfrm>
        </p:spPr>
        <p:txBody>
          <a:bodyPr>
            <a:noAutofit/>
          </a:bodyPr>
          <a:lstStyle/>
          <a:p>
            <a:pPr eaLnBrk="1" hangingPunct="1"/>
            <a:r>
              <a:rPr lang="en-US" altLang="ro-RO" b="0" dirty="0">
                <a:latin typeface="Arial" panose="020B0604020202020204" pitchFamily="34" charset="0"/>
              </a:rPr>
              <a:t>Processing Multiple Records – </a:t>
            </a:r>
            <a:r>
              <a:rPr lang="en-US" altLang="ro-RO" dirty="0">
                <a:latin typeface="Arial" panose="020B0604020202020204" pitchFamily="34" charset="0"/>
              </a:rPr>
              <a:t>SELECT into </a:t>
            </a:r>
            <a:r>
              <a:rPr lang="en-US" altLang="ro-RO" dirty="0" err="1">
                <a:latin typeface="Arial" panose="020B0604020202020204" pitchFamily="34" charset="0"/>
              </a:rPr>
              <a:t>ITab</a:t>
            </a:r>
            <a:endParaRPr lang="en-US" altLang="ro-RO" dirty="0">
              <a:solidFill>
                <a:schemeClr val="accent1">
                  <a:lumMod val="75000"/>
                </a:schemeClr>
              </a:solidFill>
            </a:endParaRPr>
          </a:p>
        </p:txBody>
      </p:sp>
      <p:sp>
        <p:nvSpPr>
          <p:cNvPr id="3" name="Content Placeholder 2"/>
          <p:cNvSpPr>
            <a:spLocks noGrp="1"/>
          </p:cNvSpPr>
          <p:nvPr>
            <p:ph idx="4294967295"/>
          </p:nvPr>
        </p:nvSpPr>
        <p:spPr>
          <a:xfrm>
            <a:off x="677519" y="1601298"/>
            <a:ext cx="7623102" cy="4293475"/>
          </a:xfrm>
        </p:spPr>
        <p:txBody>
          <a:bodyPr>
            <a:normAutofit fontScale="92500" lnSpcReduction="10000"/>
          </a:bodyPr>
          <a:lstStyle/>
          <a:p>
            <a:pPr marL="222885" indent="-222885">
              <a:buClr>
                <a:schemeClr val="accent3"/>
              </a:buClr>
              <a:buNone/>
              <a:defRPr/>
            </a:pPr>
            <a:r>
              <a:rPr lang="en-US" b="1" dirty="0"/>
              <a:t>TYPES: BEGIN of</a:t>
            </a:r>
            <a:r>
              <a:rPr lang="en-US" dirty="0"/>
              <a:t> </a:t>
            </a:r>
            <a:r>
              <a:rPr lang="en-US" dirty="0" err="1"/>
              <a:t>ty_flight</a:t>
            </a:r>
            <a:r>
              <a:rPr lang="en-US" dirty="0"/>
              <a:t>,</a:t>
            </a:r>
          </a:p>
          <a:p>
            <a:pPr marL="222885" indent="-222885">
              <a:buClr>
                <a:schemeClr val="accent3"/>
              </a:buClr>
              <a:buNone/>
              <a:defRPr/>
            </a:pPr>
            <a:r>
              <a:rPr lang="en-US" dirty="0"/>
              <a:t>                 </a:t>
            </a:r>
            <a:r>
              <a:rPr lang="en-US" dirty="0" err="1"/>
              <a:t>connid</a:t>
            </a:r>
            <a:r>
              <a:rPr lang="en-US" dirty="0"/>
              <a:t>      </a:t>
            </a:r>
            <a:r>
              <a:rPr lang="en-US" b="1" dirty="0"/>
              <a:t>TYPE </a:t>
            </a:r>
            <a:r>
              <a:rPr lang="en-US" dirty="0" err="1"/>
              <a:t>connid</a:t>
            </a:r>
            <a:r>
              <a:rPr lang="en-US" dirty="0"/>
              <a:t>,</a:t>
            </a:r>
          </a:p>
          <a:p>
            <a:pPr marL="222885" indent="-222885">
              <a:buClr>
                <a:schemeClr val="accent3"/>
              </a:buClr>
              <a:buNone/>
              <a:defRPr/>
            </a:pPr>
            <a:r>
              <a:rPr lang="en-US" dirty="0"/>
              <a:t>	             </a:t>
            </a:r>
            <a:r>
              <a:rPr lang="en-US" dirty="0" err="1"/>
              <a:t>carrname</a:t>
            </a:r>
            <a:r>
              <a:rPr lang="en-US" dirty="0"/>
              <a:t>  </a:t>
            </a:r>
            <a:r>
              <a:rPr lang="en-US" b="1" dirty="0"/>
              <a:t>TYPE</a:t>
            </a:r>
            <a:r>
              <a:rPr lang="en-US" dirty="0"/>
              <a:t> </a:t>
            </a:r>
            <a:r>
              <a:rPr lang="en-US" dirty="0" err="1"/>
              <a:t>carrname</a:t>
            </a:r>
            <a:r>
              <a:rPr lang="en-US" dirty="0"/>
              <a:t>,</a:t>
            </a:r>
          </a:p>
          <a:p>
            <a:pPr marL="222885" indent="-222885">
              <a:buClr>
                <a:schemeClr val="accent3"/>
              </a:buClr>
              <a:buNone/>
              <a:defRPr/>
            </a:pPr>
            <a:r>
              <a:rPr lang="en-US" dirty="0"/>
              <a:t>	        </a:t>
            </a:r>
            <a:r>
              <a:rPr lang="en-US" b="1" dirty="0"/>
              <a:t>END OF </a:t>
            </a:r>
            <a:r>
              <a:rPr lang="en-US" dirty="0" err="1"/>
              <a:t>ty_flight</a:t>
            </a:r>
            <a:r>
              <a:rPr lang="en-US" dirty="0"/>
              <a:t>.</a:t>
            </a:r>
          </a:p>
          <a:p>
            <a:pPr marL="222885" indent="-222885">
              <a:buClr>
                <a:schemeClr val="accent3"/>
              </a:buClr>
              <a:buNone/>
              <a:defRPr/>
            </a:pPr>
            <a:endParaRPr lang="en-US" b="1" dirty="0"/>
          </a:p>
          <a:p>
            <a:pPr marL="222885" indent="-222885">
              <a:buClr>
                <a:schemeClr val="accent3"/>
              </a:buClr>
              <a:buNone/>
              <a:defRPr/>
            </a:pPr>
            <a:r>
              <a:rPr lang="en-US" b="1" dirty="0"/>
              <a:t>DATA:</a:t>
            </a:r>
            <a:r>
              <a:rPr lang="en-US" dirty="0"/>
              <a:t> </a:t>
            </a:r>
            <a:r>
              <a:rPr lang="en-US" dirty="0" err="1"/>
              <a:t>t_flight</a:t>
            </a:r>
            <a:r>
              <a:rPr lang="en-US" dirty="0"/>
              <a:t>  </a:t>
            </a:r>
            <a:r>
              <a:rPr lang="en-US" b="1" dirty="0"/>
              <a:t>TYPE TABLE OF </a:t>
            </a:r>
            <a:r>
              <a:rPr lang="en-US" dirty="0" err="1"/>
              <a:t>ty_flight</a:t>
            </a:r>
            <a:r>
              <a:rPr lang="en-US" dirty="0"/>
              <a:t>.</a:t>
            </a:r>
          </a:p>
          <a:p>
            <a:pPr marL="222885" indent="-222885">
              <a:buClr>
                <a:schemeClr val="accent3"/>
              </a:buClr>
              <a:buNone/>
              <a:defRPr/>
            </a:pPr>
            <a:endParaRPr lang="en-US" dirty="0"/>
          </a:p>
          <a:p>
            <a:pPr marL="222885" indent="-222885">
              <a:buClr>
                <a:schemeClr val="accent3"/>
              </a:buClr>
              <a:buNone/>
              <a:defRPr/>
            </a:pPr>
            <a:br>
              <a:rPr lang="en-US" altLang="en-US" dirty="0"/>
            </a:br>
            <a:r>
              <a:rPr lang="en-US" altLang="en-US" b="1" dirty="0"/>
              <a:t>SELECT</a:t>
            </a:r>
            <a:r>
              <a:rPr lang="en-US" altLang="en-US" dirty="0"/>
              <a:t> </a:t>
            </a:r>
            <a:r>
              <a:rPr lang="en-US" altLang="en-US" dirty="0" err="1"/>
              <a:t>carrid</a:t>
            </a:r>
            <a:r>
              <a:rPr lang="en-US" altLang="en-US" dirty="0"/>
              <a:t> </a:t>
            </a:r>
            <a:r>
              <a:rPr lang="en-US" altLang="en-US" dirty="0" err="1"/>
              <a:t>connid</a:t>
            </a:r>
            <a:r>
              <a:rPr lang="en-US" altLang="en-US" dirty="0"/>
              <a:t>  </a:t>
            </a:r>
            <a:r>
              <a:rPr lang="en-US" altLang="en-US" b="1" dirty="0">
                <a:solidFill>
                  <a:srgbClr val="00B050"/>
                </a:solidFill>
              </a:rPr>
              <a:t>UP TO 10 ROWS</a:t>
            </a:r>
            <a:br>
              <a:rPr lang="en-US" altLang="en-US" dirty="0"/>
            </a:br>
            <a:r>
              <a:rPr lang="en-US" altLang="en-US" dirty="0"/>
              <a:t>       </a:t>
            </a:r>
            <a:r>
              <a:rPr lang="en-US" altLang="en-US" b="1" dirty="0"/>
              <a:t>FROM </a:t>
            </a:r>
            <a:r>
              <a:rPr lang="en-US" altLang="en-US" dirty="0" err="1"/>
              <a:t>spfli</a:t>
            </a:r>
            <a:br>
              <a:rPr lang="en-US" altLang="en-US" dirty="0"/>
            </a:br>
            <a:r>
              <a:rPr lang="en-US" altLang="en-US" dirty="0"/>
              <a:t>       </a:t>
            </a:r>
            <a:r>
              <a:rPr lang="en-US" altLang="en-US" b="1" dirty="0"/>
              <a:t>INTO TABLE </a:t>
            </a:r>
            <a:r>
              <a:rPr lang="en-US" altLang="en-US" dirty="0" err="1"/>
              <a:t>gt_spfli</a:t>
            </a:r>
            <a:br>
              <a:rPr lang="en-US" altLang="en-US" dirty="0"/>
            </a:br>
            <a:r>
              <a:rPr lang="en-US" altLang="en-US" dirty="0"/>
              <a:t>       </a:t>
            </a:r>
            <a:r>
              <a:rPr lang="en-US" altLang="en-US" b="1" dirty="0"/>
              <a:t>WHERE</a:t>
            </a:r>
            <a:r>
              <a:rPr lang="en-US" altLang="en-US" dirty="0"/>
              <a:t> </a:t>
            </a:r>
            <a:r>
              <a:rPr lang="en-US" altLang="en-US" dirty="0" err="1"/>
              <a:t>connid</a:t>
            </a:r>
            <a:r>
              <a:rPr lang="en-US" altLang="en-US" dirty="0"/>
              <a:t> = </a:t>
            </a:r>
            <a:r>
              <a:rPr lang="en-US" altLang="en-US" dirty="0" err="1"/>
              <a:t>p_connid</a:t>
            </a:r>
            <a:r>
              <a:rPr lang="en-US" altLang="en-US" dirty="0"/>
              <a:t>.</a:t>
            </a:r>
            <a:br>
              <a:rPr lang="en-US" altLang="en-US" dirty="0"/>
            </a:br>
            <a:br>
              <a:rPr lang="en-US" altLang="en-US" dirty="0"/>
            </a:br>
            <a:endParaRPr lang="en-US" sz="195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BC364B90-893D-4C3F-A0AF-5645BA63300C}"/>
              </a:ext>
            </a:extLst>
          </p:cNvPr>
          <p:cNvSpPr txBox="1">
            <a:spLocks/>
          </p:cNvSpPr>
          <p:nvPr/>
        </p:nvSpPr>
        <p:spPr bwMode="auto">
          <a:xfrm>
            <a:off x="171741" y="895614"/>
            <a:ext cx="9244399" cy="615794"/>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Requirement: </a:t>
            </a:r>
            <a:r>
              <a:rPr lang="en-US" altLang="ro-RO" sz="2000" kern="0" dirty="0"/>
              <a:t>Select 10 flight schedules for a specific flight connection.</a:t>
            </a:r>
          </a:p>
        </p:txBody>
      </p:sp>
    </p:spTree>
    <p:extLst>
      <p:ext uri="{BB962C8B-B14F-4D97-AF65-F5344CB8AC3E}">
        <p14:creationId xmlns:p14="http://schemas.microsoft.com/office/powerpoint/2010/main" val="286316250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828799" y="146204"/>
            <a:ext cx="8988425" cy="501650"/>
          </a:xfrm>
        </p:spPr>
        <p:txBody>
          <a:bodyPr/>
          <a:lstStyle/>
          <a:p>
            <a:pPr eaLnBrk="1" hangingPunct="1"/>
            <a:r>
              <a:rPr lang="en-US" altLang="ro-RO" b="0" dirty="0">
                <a:latin typeface="Arial" panose="020B0604020202020204" pitchFamily="34" charset="0"/>
              </a:rPr>
              <a:t>DATA object with same structure type</a:t>
            </a:r>
            <a:endParaRPr lang="en-US" altLang="ro-RO" dirty="0">
              <a:solidFill>
                <a:schemeClr val="accent1">
                  <a:lumMod val="75000"/>
                </a:schemeClr>
              </a:solidFill>
            </a:endParaRP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166" y="1604330"/>
            <a:ext cx="6063450" cy="448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AB856525-3E8D-4B59-B380-5DCAA5225E6F}"/>
              </a:ext>
            </a:extLst>
          </p:cNvPr>
          <p:cNvSpPr txBox="1">
            <a:spLocks/>
          </p:cNvSpPr>
          <p:nvPr/>
        </p:nvSpPr>
        <p:spPr bwMode="auto">
          <a:xfrm>
            <a:off x="455826" y="771326"/>
            <a:ext cx="8546131" cy="675733"/>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3"/>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b="1" kern="0" dirty="0"/>
              <a:t>Structure </a:t>
            </a:r>
            <a:r>
              <a:rPr lang="en-US" altLang="ro-RO" kern="0" dirty="0"/>
              <a:t>or </a:t>
            </a:r>
            <a:r>
              <a:rPr lang="en-US" altLang="ro-RO" b="1" kern="0" dirty="0"/>
              <a:t>Internal table</a:t>
            </a:r>
            <a:r>
              <a:rPr lang="en-US" altLang="ro-RO" kern="0" dirty="0"/>
              <a:t> has the same structure (the same field types and the same order to fields) as the Selected information.</a:t>
            </a:r>
          </a:p>
        </p:txBody>
      </p:sp>
    </p:spTree>
    <p:extLst>
      <p:ext uri="{BB962C8B-B14F-4D97-AF65-F5344CB8AC3E}">
        <p14:creationId xmlns:p14="http://schemas.microsoft.com/office/powerpoint/2010/main" val="2718980970"/>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829570" y="143739"/>
            <a:ext cx="8988425" cy="501650"/>
          </a:xfrm>
        </p:spPr>
        <p:txBody>
          <a:bodyPr/>
          <a:lstStyle/>
          <a:p>
            <a:pPr eaLnBrk="1" hangingPunct="1"/>
            <a:r>
              <a:rPr lang="en-US" altLang="ro-RO" b="0" dirty="0">
                <a:latin typeface="Arial" panose="020B0604020202020204" pitchFamily="34" charset="0"/>
              </a:rPr>
              <a:t>DATA object with same structure type</a:t>
            </a:r>
            <a:endParaRPr lang="en-US" altLang="ro-RO" dirty="0">
              <a:solidFill>
                <a:schemeClr val="accent1">
                  <a:lumMod val="75000"/>
                </a:schemeClr>
              </a:solidFill>
            </a:endParaRPr>
          </a:p>
        </p:txBody>
      </p:sp>
      <p:sp>
        <p:nvSpPr>
          <p:cNvPr id="3" name="Content Placeholder 2"/>
          <p:cNvSpPr>
            <a:spLocks noGrp="1"/>
          </p:cNvSpPr>
          <p:nvPr>
            <p:ph idx="4294967295"/>
          </p:nvPr>
        </p:nvSpPr>
        <p:spPr>
          <a:xfrm>
            <a:off x="915988" y="967667"/>
            <a:ext cx="7695352" cy="5282213"/>
          </a:xfrm>
        </p:spPr>
        <p:txBody>
          <a:bodyPr>
            <a:normAutofit fontScale="92500" lnSpcReduction="20000"/>
          </a:bodyPr>
          <a:lstStyle/>
          <a:p>
            <a:pPr marL="274320" indent="-274320" eaLnBrk="1" fontAlgn="auto" hangingPunct="1">
              <a:spcAft>
                <a:spcPts val="0"/>
              </a:spcAft>
              <a:buClr>
                <a:schemeClr val="accent3"/>
              </a:buClr>
              <a:buNone/>
              <a:defRPr/>
            </a:pPr>
            <a:r>
              <a:rPr lang="en-US" b="1" dirty="0"/>
              <a:t>TYPES: BEGIN OF </a:t>
            </a:r>
            <a:r>
              <a:rPr lang="en-US" dirty="0" err="1"/>
              <a:t>ty_scarr</a:t>
            </a:r>
            <a:r>
              <a:rPr lang="en-US" dirty="0"/>
              <a:t>,</a:t>
            </a:r>
          </a:p>
          <a:p>
            <a:pPr marL="274320" indent="-274320" eaLnBrk="1" fontAlgn="auto" hangingPunct="1">
              <a:spcAft>
                <a:spcPts val="0"/>
              </a:spcAft>
              <a:buClr>
                <a:schemeClr val="accent3"/>
              </a:buClr>
              <a:buNone/>
              <a:defRPr/>
            </a:pPr>
            <a:r>
              <a:rPr lang="en-US" dirty="0"/>
              <a:t>		      </a:t>
            </a:r>
            <a:r>
              <a:rPr lang="en-US" dirty="0" err="1"/>
              <a:t>carrid</a:t>
            </a:r>
            <a:r>
              <a:rPr lang="en-US" dirty="0"/>
              <a:t>       </a:t>
            </a:r>
            <a:r>
              <a:rPr lang="en-US" b="1" dirty="0"/>
              <a:t>TYPE</a:t>
            </a:r>
            <a:r>
              <a:rPr lang="en-US" dirty="0"/>
              <a:t> </a:t>
            </a:r>
            <a:r>
              <a:rPr lang="en-US" dirty="0" err="1"/>
              <a:t>scarr-carrid</a:t>
            </a:r>
            <a:r>
              <a:rPr lang="en-US" dirty="0"/>
              <a:t>,</a:t>
            </a:r>
          </a:p>
          <a:p>
            <a:pPr marL="274320" indent="-274320" eaLnBrk="1" fontAlgn="auto" hangingPunct="1">
              <a:spcAft>
                <a:spcPts val="0"/>
              </a:spcAft>
              <a:buClr>
                <a:schemeClr val="accent3"/>
              </a:buClr>
              <a:buNone/>
              <a:defRPr/>
            </a:pPr>
            <a:r>
              <a:rPr lang="en-US" dirty="0"/>
              <a:t>		      </a:t>
            </a:r>
            <a:r>
              <a:rPr lang="en-US" dirty="0" err="1"/>
              <a:t>carrname</a:t>
            </a:r>
            <a:r>
              <a:rPr lang="en-US" dirty="0"/>
              <a:t> </a:t>
            </a:r>
            <a:r>
              <a:rPr lang="en-US" b="1" dirty="0"/>
              <a:t>TYPE</a:t>
            </a:r>
            <a:r>
              <a:rPr lang="en-US" dirty="0"/>
              <a:t> </a:t>
            </a:r>
            <a:r>
              <a:rPr lang="en-US" dirty="0" err="1"/>
              <a:t>scarr-carrname</a:t>
            </a:r>
            <a:r>
              <a:rPr lang="en-US" dirty="0"/>
              <a:t>,</a:t>
            </a:r>
          </a:p>
          <a:p>
            <a:pPr marL="274320" indent="-274320" eaLnBrk="1" fontAlgn="auto" hangingPunct="1">
              <a:spcAft>
                <a:spcPts val="0"/>
              </a:spcAft>
              <a:buClr>
                <a:schemeClr val="accent3"/>
              </a:buClr>
              <a:buNone/>
              <a:defRPr/>
            </a:pPr>
            <a:r>
              <a:rPr lang="en-US" dirty="0"/>
              <a:t>                   </a:t>
            </a:r>
            <a:r>
              <a:rPr lang="en-US" dirty="0" err="1"/>
              <a:t>url</a:t>
            </a:r>
            <a:r>
              <a:rPr lang="en-US" dirty="0"/>
              <a:t>             </a:t>
            </a:r>
            <a:r>
              <a:rPr lang="en-US" b="1" dirty="0"/>
              <a:t>TYPE</a:t>
            </a:r>
            <a:r>
              <a:rPr lang="en-US" dirty="0"/>
              <a:t> c LENGTH 50,</a:t>
            </a:r>
            <a:endParaRPr lang="en-US" b="1" dirty="0"/>
          </a:p>
          <a:p>
            <a:pPr marL="274320" indent="-274320" eaLnBrk="1" fontAlgn="auto" hangingPunct="1">
              <a:spcAft>
                <a:spcPts val="0"/>
              </a:spcAft>
              <a:buClr>
                <a:schemeClr val="accent3"/>
              </a:buClr>
              <a:buNone/>
              <a:defRPr/>
            </a:pPr>
            <a:r>
              <a:rPr lang="en-US" dirty="0"/>
              <a:t>		</a:t>
            </a:r>
            <a:r>
              <a:rPr lang="en-US" b="1" dirty="0"/>
              <a:t>  END OF </a:t>
            </a:r>
            <a:r>
              <a:rPr lang="en-US" dirty="0" err="1"/>
              <a:t>ty_scarr</a:t>
            </a:r>
            <a:r>
              <a:rPr lang="en-US" dirty="0"/>
              <a:t>.</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b="1" dirty="0"/>
              <a:t>DATA:</a:t>
            </a:r>
            <a:r>
              <a:rPr lang="en-US" dirty="0"/>
              <a:t> </a:t>
            </a:r>
            <a:r>
              <a:rPr lang="en-US" dirty="0" err="1"/>
              <a:t>s_scarr</a:t>
            </a:r>
            <a:r>
              <a:rPr lang="en-US" dirty="0"/>
              <a:t> </a:t>
            </a:r>
            <a:r>
              <a:rPr lang="en-US" b="1" dirty="0"/>
              <a:t>TYPE</a:t>
            </a:r>
            <a:r>
              <a:rPr lang="en-US" dirty="0"/>
              <a:t> </a:t>
            </a:r>
            <a:r>
              <a:rPr lang="en-US" dirty="0" err="1"/>
              <a:t>ty_scarr</a:t>
            </a:r>
            <a:r>
              <a:rPr lang="en-US" dirty="0"/>
              <a:t>,</a:t>
            </a:r>
          </a:p>
          <a:p>
            <a:pPr marL="274320" indent="-274320" eaLnBrk="1" fontAlgn="auto" hangingPunct="1">
              <a:spcAft>
                <a:spcPts val="0"/>
              </a:spcAft>
              <a:buClr>
                <a:schemeClr val="accent3"/>
              </a:buClr>
              <a:buNone/>
              <a:defRPr/>
            </a:pPr>
            <a:r>
              <a:rPr lang="en-US" dirty="0"/>
              <a:t>             </a:t>
            </a:r>
            <a:r>
              <a:rPr lang="en-US" dirty="0" err="1"/>
              <a:t>t_scarr</a:t>
            </a:r>
            <a:r>
              <a:rPr lang="en-US" dirty="0"/>
              <a:t> </a:t>
            </a:r>
            <a:r>
              <a:rPr lang="en-US" b="1" dirty="0"/>
              <a:t>TYPE TABLE OF </a:t>
            </a:r>
            <a:r>
              <a:rPr lang="en-US" dirty="0" err="1"/>
              <a:t>ty_scarr</a:t>
            </a:r>
            <a:r>
              <a:rPr lang="en-US" dirty="0"/>
              <a:t>.</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b="1" dirty="0"/>
              <a:t>SELECT SINGLE </a:t>
            </a:r>
            <a:r>
              <a:rPr lang="en-US" dirty="0" err="1"/>
              <a:t>carrid</a:t>
            </a:r>
            <a:r>
              <a:rPr lang="en-US" dirty="0"/>
              <a:t>   </a:t>
            </a:r>
            <a:r>
              <a:rPr lang="en-US" dirty="0" err="1"/>
              <a:t>carrname</a:t>
            </a:r>
            <a:r>
              <a:rPr lang="en-US" dirty="0"/>
              <a:t>   </a:t>
            </a:r>
            <a:r>
              <a:rPr lang="en-US" dirty="0" err="1"/>
              <a:t>url</a:t>
            </a:r>
            <a:endParaRPr lang="en-US" dirty="0"/>
          </a:p>
          <a:p>
            <a:pPr marL="274320" indent="-274320" eaLnBrk="1" fontAlgn="auto" hangingPunct="1">
              <a:spcAft>
                <a:spcPts val="0"/>
              </a:spcAft>
              <a:buClr>
                <a:schemeClr val="accent3"/>
              </a:buClr>
              <a:buNone/>
              <a:defRPr/>
            </a:pPr>
            <a:r>
              <a:rPr lang="en-US" b="1" dirty="0"/>
              <a:t>       FROM</a:t>
            </a:r>
            <a:r>
              <a:rPr lang="en-US" dirty="0"/>
              <a:t> </a:t>
            </a:r>
            <a:r>
              <a:rPr lang="en-US" dirty="0" err="1"/>
              <a:t>scarr</a:t>
            </a:r>
            <a:endParaRPr lang="en-US" b="1" dirty="0"/>
          </a:p>
          <a:p>
            <a:pPr marL="274320" indent="-274320" eaLnBrk="1" fontAlgn="auto" hangingPunct="1">
              <a:spcAft>
                <a:spcPts val="0"/>
              </a:spcAft>
              <a:buClr>
                <a:schemeClr val="accent3"/>
              </a:buClr>
              <a:buNone/>
              <a:defRPr/>
            </a:pPr>
            <a:r>
              <a:rPr lang="en-US" b="1" dirty="0"/>
              <a:t>       </a:t>
            </a:r>
            <a:r>
              <a:rPr lang="en-US" b="1" dirty="0">
                <a:solidFill>
                  <a:srgbClr val="00B050"/>
                </a:solidFill>
              </a:rPr>
              <a:t>INTO</a:t>
            </a:r>
            <a:r>
              <a:rPr lang="en-US" dirty="0">
                <a:solidFill>
                  <a:srgbClr val="00B050"/>
                </a:solidFill>
              </a:rPr>
              <a:t> </a:t>
            </a:r>
            <a:r>
              <a:rPr lang="en-US" dirty="0" err="1">
                <a:solidFill>
                  <a:srgbClr val="00B050"/>
                </a:solidFill>
              </a:rPr>
              <a:t>s_scarr</a:t>
            </a:r>
            <a:r>
              <a:rPr lang="en-US" dirty="0">
                <a:solidFill>
                  <a:srgbClr val="00B050"/>
                </a:solidFill>
              </a:rPr>
              <a:t> </a:t>
            </a:r>
          </a:p>
          <a:p>
            <a:pPr marL="274320" indent="-274320" eaLnBrk="1" fontAlgn="auto" hangingPunct="1">
              <a:spcAft>
                <a:spcPts val="0"/>
              </a:spcAft>
              <a:buClr>
                <a:schemeClr val="accent3"/>
              </a:buClr>
              <a:buNone/>
              <a:defRPr/>
            </a:pPr>
            <a:r>
              <a:rPr lang="en-US" dirty="0"/>
              <a:t>	   </a:t>
            </a:r>
            <a:r>
              <a:rPr lang="en-US" b="1" dirty="0"/>
              <a:t>WHERE</a:t>
            </a:r>
            <a:r>
              <a:rPr lang="en-US" dirty="0"/>
              <a:t> </a:t>
            </a:r>
            <a:r>
              <a:rPr lang="en-US" dirty="0" err="1"/>
              <a:t>carrid</a:t>
            </a:r>
            <a:r>
              <a:rPr lang="en-US" dirty="0"/>
              <a:t> = ‘LH’.</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b="1" dirty="0"/>
              <a:t>SELECT </a:t>
            </a:r>
            <a:r>
              <a:rPr lang="en-US" dirty="0" err="1"/>
              <a:t>carrid</a:t>
            </a:r>
            <a:r>
              <a:rPr lang="en-US" dirty="0"/>
              <a:t>  </a:t>
            </a:r>
            <a:r>
              <a:rPr lang="en-US" dirty="0" err="1"/>
              <a:t>carrname</a:t>
            </a:r>
            <a:r>
              <a:rPr lang="en-US" dirty="0"/>
              <a:t>   </a:t>
            </a:r>
            <a:r>
              <a:rPr lang="en-US" dirty="0" err="1"/>
              <a:t>url</a:t>
            </a:r>
            <a:endParaRPr lang="en-US" dirty="0"/>
          </a:p>
          <a:p>
            <a:pPr marL="274320" indent="-274320" eaLnBrk="1" fontAlgn="auto" hangingPunct="1">
              <a:spcAft>
                <a:spcPts val="0"/>
              </a:spcAft>
              <a:buClr>
                <a:schemeClr val="accent3"/>
              </a:buClr>
              <a:buNone/>
              <a:defRPr/>
            </a:pPr>
            <a:r>
              <a:rPr lang="en-US" b="1" dirty="0"/>
              <a:t>       FROM</a:t>
            </a:r>
            <a:r>
              <a:rPr lang="en-US" dirty="0"/>
              <a:t> </a:t>
            </a:r>
            <a:r>
              <a:rPr lang="en-US" dirty="0" err="1"/>
              <a:t>scarr</a:t>
            </a:r>
            <a:endParaRPr lang="en-US" b="1" dirty="0"/>
          </a:p>
          <a:p>
            <a:pPr marL="274320" indent="-274320" eaLnBrk="1" fontAlgn="auto" hangingPunct="1">
              <a:spcAft>
                <a:spcPts val="0"/>
              </a:spcAft>
              <a:buClr>
                <a:schemeClr val="accent3"/>
              </a:buClr>
              <a:buNone/>
              <a:defRPr/>
            </a:pPr>
            <a:r>
              <a:rPr lang="en-US" b="1" dirty="0"/>
              <a:t>       </a:t>
            </a:r>
            <a:r>
              <a:rPr lang="en-US" b="1" dirty="0">
                <a:solidFill>
                  <a:srgbClr val="00B050"/>
                </a:solidFill>
              </a:rPr>
              <a:t>INTO</a:t>
            </a:r>
            <a:r>
              <a:rPr lang="en-US" dirty="0">
                <a:solidFill>
                  <a:srgbClr val="00B050"/>
                </a:solidFill>
              </a:rPr>
              <a:t> </a:t>
            </a:r>
            <a:r>
              <a:rPr lang="en-US" b="1" dirty="0">
                <a:solidFill>
                  <a:srgbClr val="00B050"/>
                </a:solidFill>
              </a:rPr>
              <a:t>TABLE</a:t>
            </a:r>
            <a:r>
              <a:rPr lang="en-US" dirty="0">
                <a:solidFill>
                  <a:srgbClr val="00B050"/>
                </a:solidFill>
              </a:rPr>
              <a:t> </a:t>
            </a:r>
            <a:r>
              <a:rPr lang="en-US" dirty="0" err="1">
                <a:solidFill>
                  <a:srgbClr val="00B050"/>
                </a:solidFill>
              </a:rPr>
              <a:t>t_scarr</a:t>
            </a:r>
            <a:r>
              <a:rPr lang="en-US" dirty="0">
                <a:solidFill>
                  <a:srgbClr val="00B050"/>
                </a:solidFill>
              </a:rPr>
              <a:t>.</a:t>
            </a:r>
            <a:endParaRPr lang="en-US" dirty="0"/>
          </a:p>
          <a:p>
            <a:pPr marL="274320" indent="-274320" eaLnBrk="1" fontAlgn="auto" hangingPunct="1">
              <a:spcAft>
                <a:spcPts val="0"/>
              </a:spcAft>
              <a:buClr>
                <a:schemeClr val="accent3"/>
              </a:buClr>
              <a:buNone/>
              <a:defRPr/>
            </a:pPr>
            <a:endParaRPr lang="en-US" dirty="0"/>
          </a:p>
        </p:txBody>
      </p:sp>
    </p:spTree>
    <p:extLst>
      <p:ext uri="{BB962C8B-B14F-4D97-AF65-F5344CB8AC3E}">
        <p14:creationId xmlns:p14="http://schemas.microsoft.com/office/powerpoint/2010/main" val="314734008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816992" y="160137"/>
            <a:ext cx="8988425" cy="501650"/>
          </a:xfrm>
        </p:spPr>
        <p:txBody>
          <a:bodyPr/>
          <a:lstStyle/>
          <a:p>
            <a:pPr eaLnBrk="1" hangingPunct="1"/>
            <a:r>
              <a:rPr lang="en-US" altLang="ro-RO" b="0" dirty="0">
                <a:latin typeface="Arial" panose="020B0604020202020204" pitchFamily="34" charset="0"/>
              </a:rPr>
              <a:t>DATA object with same structure field name </a:t>
            </a:r>
            <a:endParaRPr lang="en-US" altLang="ro-RO" dirty="0">
              <a:solidFill>
                <a:schemeClr val="accent1">
                  <a:lumMod val="75000"/>
                </a:schemeClr>
              </a:solidFill>
            </a:endParaRP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052" y="1655144"/>
            <a:ext cx="5885895" cy="45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47CA64BF-D126-41E1-A2CA-87F98C635C26}"/>
              </a:ext>
            </a:extLst>
          </p:cNvPr>
          <p:cNvSpPr txBox="1">
            <a:spLocks/>
          </p:cNvSpPr>
          <p:nvPr/>
        </p:nvSpPr>
        <p:spPr bwMode="auto">
          <a:xfrm>
            <a:off x="455826" y="771326"/>
            <a:ext cx="8546131" cy="675733"/>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3"/>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b="1" kern="0" dirty="0"/>
              <a:t>Structure </a:t>
            </a:r>
            <a:r>
              <a:rPr lang="en-US" altLang="ro-RO" kern="0" dirty="0"/>
              <a:t>or </a:t>
            </a:r>
            <a:r>
              <a:rPr lang="en-US" altLang="ro-RO" b="1" kern="0" dirty="0"/>
              <a:t>Internal table</a:t>
            </a:r>
            <a:r>
              <a:rPr lang="en-US" altLang="ro-RO" kern="0" dirty="0"/>
              <a:t> has different structure (different field types or different order of fields) as the Selected information.</a:t>
            </a:r>
          </a:p>
        </p:txBody>
      </p:sp>
    </p:spTree>
    <p:extLst>
      <p:ext uri="{BB962C8B-B14F-4D97-AF65-F5344CB8AC3E}">
        <p14:creationId xmlns:p14="http://schemas.microsoft.com/office/powerpoint/2010/main" val="375532253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828798" y="120804"/>
            <a:ext cx="8988425" cy="501650"/>
          </a:xfrm>
        </p:spPr>
        <p:txBody>
          <a:bodyPr/>
          <a:lstStyle/>
          <a:p>
            <a:pPr eaLnBrk="1" hangingPunct="1"/>
            <a:r>
              <a:rPr lang="en-US" altLang="ro-RO" b="0" dirty="0">
                <a:latin typeface="Arial" panose="020B0604020202020204" pitchFamily="34" charset="0"/>
              </a:rPr>
              <a:t>DATA object with same structure field name</a:t>
            </a:r>
            <a:endParaRPr lang="en-US" altLang="ro-RO" dirty="0">
              <a:solidFill>
                <a:schemeClr val="accent1">
                  <a:lumMod val="75000"/>
                </a:schemeClr>
              </a:solidFill>
            </a:endParaRPr>
          </a:p>
        </p:txBody>
      </p:sp>
      <p:sp>
        <p:nvSpPr>
          <p:cNvPr id="27651" name="Content Placeholder 2"/>
          <p:cNvSpPr>
            <a:spLocks noGrp="1"/>
          </p:cNvSpPr>
          <p:nvPr>
            <p:ph idx="4294967295"/>
          </p:nvPr>
        </p:nvSpPr>
        <p:spPr>
          <a:xfrm>
            <a:off x="828798" y="1122686"/>
            <a:ext cx="8022239" cy="5011784"/>
          </a:xfrm>
        </p:spPr>
        <p:txBody>
          <a:bodyPr/>
          <a:lstStyle/>
          <a:p>
            <a:pPr eaLnBrk="1" hangingPunct="1">
              <a:buFont typeface="Wingdings 2" panose="05020102010507070707" pitchFamily="18" charset="2"/>
              <a:buNone/>
            </a:pPr>
            <a:r>
              <a:rPr lang="en-US" altLang="ro-RO" sz="1800" b="1" dirty="0"/>
              <a:t>DATA:</a:t>
            </a:r>
            <a:r>
              <a:rPr lang="en-US" altLang="ro-RO" sz="1800" dirty="0"/>
              <a:t> </a:t>
            </a:r>
            <a:r>
              <a:rPr lang="en-US" altLang="ro-RO" sz="1800" dirty="0" err="1"/>
              <a:t>s_scarr</a:t>
            </a:r>
            <a:r>
              <a:rPr lang="en-US" altLang="ro-RO" sz="1800" dirty="0"/>
              <a:t> </a:t>
            </a:r>
            <a:r>
              <a:rPr lang="en-US" altLang="ro-RO" sz="1800" b="1" dirty="0"/>
              <a:t>TYPE</a:t>
            </a:r>
            <a:r>
              <a:rPr lang="en-US" altLang="ro-RO" sz="1800" dirty="0"/>
              <a:t> </a:t>
            </a:r>
            <a:r>
              <a:rPr lang="en-US" altLang="ro-RO" sz="1800" dirty="0" err="1"/>
              <a:t>scarr</a:t>
            </a:r>
            <a:r>
              <a:rPr lang="en-US" altLang="ro-RO" sz="1800" dirty="0"/>
              <a:t>,</a:t>
            </a:r>
          </a:p>
          <a:p>
            <a:pPr eaLnBrk="1" hangingPunct="1">
              <a:buFont typeface="Wingdings 2" panose="05020102010507070707" pitchFamily="18" charset="2"/>
              <a:buNone/>
            </a:pPr>
            <a:r>
              <a:rPr lang="en-US" altLang="ro-RO" sz="1800" dirty="0"/>
              <a:t>             </a:t>
            </a:r>
            <a:r>
              <a:rPr lang="en-US" altLang="ro-RO" sz="1800" dirty="0" err="1"/>
              <a:t>t_scarr</a:t>
            </a:r>
            <a:r>
              <a:rPr lang="en-US" altLang="ro-RO" sz="1800" dirty="0"/>
              <a:t> </a:t>
            </a:r>
            <a:r>
              <a:rPr lang="en-US" altLang="ro-RO" sz="1800" b="1" dirty="0"/>
              <a:t>TYPE TABLE OF </a:t>
            </a:r>
            <a:r>
              <a:rPr lang="en-US" altLang="ro-RO" sz="1800" dirty="0" err="1"/>
              <a:t>scarr</a:t>
            </a:r>
            <a:r>
              <a:rPr lang="en-US" altLang="ro-RO" sz="1800" dirty="0"/>
              <a:t>.</a:t>
            </a:r>
          </a:p>
          <a:p>
            <a:pPr eaLnBrk="1" hangingPunct="1">
              <a:buFont typeface="Wingdings 2" panose="05020102010507070707" pitchFamily="18" charset="2"/>
              <a:buNone/>
            </a:pPr>
            <a:endParaRPr lang="en-US" altLang="ro-RO" sz="1800" dirty="0"/>
          </a:p>
          <a:p>
            <a:pPr eaLnBrk="1" hangingPunct="1">
              <a:buFont typeface="Wingdings 2" panose="05020102010507070707" pitchFamily="18" charset="2"/>
              <a:buNone/>
            </a:pPr>
            <a:endParaRPr lang="en-US" altLang="ro-RO" sz="1800" dirty="0"/>
          </a:p>
          <a:p>
            <a:pPr eaLnBrk="1" hangingPunct="1">
              <a:buFont typeface="Wingdings 2" panose="05020102010507070707" pitchFamily="18" charset="2"/>
              <a:buNone/>
            </a:pPr>
            <a:r>
              <a:rPr lang="en-US" altLang="ro-RO" sz="1800" b="1" dirty="0"/>
              <a:t>SELECT SINGLE </a:t>
            </a:r>
            <a:r>
              <a:rPr lang="en-US" altLang="ro-RO" sz="1800" dirty="0" err="1"/>
              <a:t>carrid</a:t>
            </a:r>
            <a:r>
              <a:rPr lang="en-US" altLang="ro-RO" sz="1800" dirty="0"/>
              <a:t> </a:t>
            </a:r>
            <a:r>
              <a:rPr lang="en-US" altLang="ro-RO" sz="1800" dirty="0" err="1"/>
              <a:t>carrname</a:t>
            </a:r>
            <a:r>
              <a:rPr lang="en-US" altLang="ro-RO" sz="1800" dirty="0"/>
              <a:t> </a:t>
            </a:r>
          </a:p>
          <a:p>
            <a:pPr eaLnBrk="1" hangingPunct="1">
              <a:buFont typeface="Wingdings 2" panose="05020102010507070707" pitchFamily="18" charset="2"/>
              <a:buNone/>
            </a:pPr>
            <a:r>
              <a:rPr lang="en-US" altLang="ro-RO" sz="1800" b="1" dirty="0"/>
              <a:t>       FROM </a:t>
            </a:r>
            <a:r>
              <a:rPr lang="en-US" altLang="ro-RO" sz="1800" dirty="0" err="1"/>
              <a:t>scarr</a:t>
            </a:r>
            <a:r>
              <a:rPr lang="en-US" altLang="ro-RO" sz="1800" b="1" dirty="0"/>
              <a:t>   </a:t>
            </a:r>
          </a:p>
          <a:p>
            <a:pPr eaLnBrk="1" hangingPunct="1">
              <a:buFont typeface="Wingdings 2" panose="05020102010507070707" pitchFamily="18" charset="2"/>
              <a:buNone/>
            </a:pPr>
            <a:r>
              <a:rPr lang="en-US" altLang="ro-RO" sz="1800" b="1" dirty="0"/>
              <a:t>       </a:t>
            </a:r>
            <a:r>
              <a:rPr lang="en-US" altLang="ro-RO" sz="1800" b="1" dirty="0">
                <a:solidFill>
                  <a:srgbClr val="00B050"/>
                </a:solidFill>
              </a:rPr>
              <a:t>INTO CORRESPONDING FIELDS OF </a:t>
            </a:r>
            <a:r>
              <a:rPr lang="en-US" altLang="ro-RO" sz="1800" dirty="0" err="1">
                <a:solidFill>
                  <a:srgbClr val="00B050"/>
                </a:solidFill>
              </a:rPr>
              <a:t>s_scarr</a:t>
            </a:r>
            <a:r>
              <a:rPr lang="en-US" altLang="ro-RO" sz="1800" dirty="0">
                <a:solidFill>
                  <a:srgbClr val="00B050"/>
                </a:solidFill>
              </a:rPr>
              <a:t> </a:t>
            </a:r>
          </a:p>
          <a:p>
            <a:pPr eaLnBrk="1" hangingPunct="1">
              <a:buFont typeface="Wingdings 2" panose="05020102010507070707" pitchFamily="18" charset="2"/>
              <a:buNone/>
            </a:pPr>
            <a:r>
              <a:rPr lang="en-US" altLang="ro-RO" sz="1800" dirty="0"/>
              <a:t>	    </a:t>
            </a:r>
            <a:r>
              <a:rPr lang="en-US" altLang="ro-RO" sz="1800" b="1" dirty="0"/>
              <a:t>WHERE</a:t>
            </a:r>
            <a:r>
              <a:rPr lang="en-US" altLang="ro-RO" sz="1800" dirty="0"/>
              <a:t> </a:t>
            </a:r>
            <a:r>
              <a:rPr lang="en-US" altLang="ro-RO" sz="1800" dirty="0" err="1"/>
              <a:t>carrid</a:t>
            </a:r>
            <a:r>
              <a:rPr lang="en-US" altLang="ro-RO" sz="1800" dirty="0"/>
              <a:t> = ‘LH’.</a:t>
            </a:r>
          </a:p>
          <a:p>
            <a:pPr eaLnBrk="1" hangingPunct="1">
              <a:buFont typeface="Wingdings 2" panose="05020102010507070707" pitchFamily="18" charset="2"/>
              <a:buNone/>
            </a:pPr>
            <a:endParaRPr lang="en-US" altLang="ro-RO" sz="1800" dirty="0"/>
          </a:p>
          <a:p>
            <a:pPr eaLnBrk="1" hangingPunct="1">
              <a:buFont typeface="Wingdings 2" panose="05020102010507070707" pitchFamily="18" charset="2"/>
              <a:buNone/>
            </a:pPr>
            <a:endParaRPr lang="en-US" altLang="ro-RO" sz="1800" dirty="0"/>
          </a:p>
          <a:p>
            <a:pPr eaLnBrk="1" hangingPunct="1">
              <a:buFont typeface="Wingdings 2" panose="05020102010507070707" pitchFamily="18" charset="2"/>
              <a:buNone/>
            </a:pPr>
            <a:r>
              <a:rPr lang="en-US" altLang="ro-RO" sz="1800" b="1" dirty="0"/>
              <a:t>SELECT </a:t>
            </a:r>
            <a:r>
              <a:rPr lang="en-US" altLang="ro-RO" sz="1800" dirty="0" err="1"/>
              <a:t>carrid</a:t>
            </a:r>
            <a:r>
              <a:rPr lang="en-US" altLang="ro-RO" sz="1800" dirty="0"/>
              <a:t> </a:t>
            </a:r>
            <a:r>
              <a:rPr lang="en-US" altLang="ro-RO" sz="1800" dirty="0" err="1"/>
              <a:t>carrname</a:t>
            </a:r>
            <a:r>
              <a:rPr lang="en-US" altLang="ro-RO" sz="1800" dirty="0"/>
              <a:t> </a:t>
            </a:r>
          </a:p>
          <a:p>
            <a:pPr eaLnBrk="1" hangingPunct="1">
              <a:buFont typeface="Wingdings 2" panose="05020102010507070707" pitchFamily="18" charset="2"/>
              <a:buNone/>
            </a:pPr>
            <a:r>
              <a:rPr lang="en-US" altLang="ro-RO" sz="1800" b="1" dirty="0"/>
              <a:t>       FROM </a:t>
            </a:r>
            <a:r>
              <a:rPr lang="en-US" altLang="ro-RO" sz="1800" dirty="0" err="1"/>
              <a:t>scarr</a:t>
            </a:r>
            <a:r>
              <a:rPr lang="en-US" altLang="ro-RO" sz="1800" b="1" dirty="0"/>
              <a:t>   </a:t>
            </a:r>
          </a:p>
          <a:p>
            <a:pPr eaLnBrk="1" hangingPunct="1">
              <a:buFont typeface="Wingdings 2" panose="05020102010507070707" pitchFamily="18" charset="2"/>
              <a:buNone/>
            </a:pPr>
            <a:r>
              <a:rPr lang="en-US" altLang="ro-RO" sz="1800" b="1" dirty="0"/>
              <a:t>       </a:t>
            </a:r>
            <a:r>
              <a:rPr lang="en-US" altLang="ro-RO" sz="1800" b="1" dirty="0">
                <a:solidFill>
                  <a:srgbClr val="00B050"/>
                </a:solidFill>
              </a:rPr>
              <a:t>INTO CORRESPONDING FIELDS OF TABLE </a:t>
            </a:r>
            <a:r>
              <a:rPr lang="en-US" altLang="ro-RO" sz="1800" dirty="0" err="1">
                <a:solidFill>
                  <a:srgbClr val="00B050"/>
                </a:solidFill>
              </a:rPr>
              <a:t>t_scarr</a:t>
            </a:r>
            <a:r>
              <a:rPr lang="en-US" altLang="ro-RO" sz="1800" dirty="0">
                <a:solidFill>
                  <a:srgbClr val="00B050"/>
                </a:solidFill>
              </a:rPr>
              <a:t>.</a:t>
            </a:r>
          </a:p>
        </p:txBody>
      </p:sp>
      <p:sp>
        <p:nvSpPr>
          <p:cNvPr id="4" name="Rectangle 3">
            <a:extLst>
              <a:ext uri="{FF2B5EF4-FFF2-40B4-BE49-F238E27FC236}">
                <a16:creationId xmlns:a16="http://schemas.microsoft.com/office/drawing/2014/main" id="{52B16680-3582-4808-B25C-30356FF54D3F}"/>
              </a:ext>
            </a:extLst>
          </p:cNvPr>
          <p:cNvSpPr/>
          <p:nvPr/>
        </p:nvSpPr>
        <p:spPr>
          <a:xfrm>
            <a:off x="6451793" y="1120676"/>
            <a:ext cx="3118335" cy="2308324"/>
          </a:xfrm>
          <a:prstGeom prst="rect">
            <a:avLst/>
          </a:prstGeom>
        </p:spPr>
        <p:txBody>
          <a:bodyPr wrap="square">
            <a:spAutoFit/>
          </a:bodyPr>
          <a:lstStyle/>
          <a:p>
            <a:r>
              <a:rPr lang="en-US" sz="1600" b="1" i="0" dirty="0">
                <a:solidFill>
                  <a:srgbClr val="000000"/>
                </a:solidFill>
                <a:effectLst/>
                <a:latin typeface="+mj-lt"/>
              </a:rPr>
              <a:t>OBS: </a:t>
            </a:r>
            <a:r>
              <a:rPr lang="en-US" sz="1600" dirty="0">
                <a:solidFill>
                  <a:srgbClr val="000000"/>
                </a:solidFill>
                <a:latin typeface="+mj-lt"/>
              </a:rPr>
              <a:t>For CORRESPONDING FIELDS OF pay attention to the </a:t>
            </a:r>
            <a:r>
              <a:rPr lang="en-US" sz="1600" b="1" dirty="0">
                <a:solidFill>
                  <a:srgbClr val="000000"/>
                </a:solidFill>
                <a:latin typeface="+mj-lt"/>
              </a:rPr>
              <a:t>field names</a:t>
            </a:r>
            <a:r>
              <a:rPr lang="en-US" sz="1600" dirty="0">
                <a:solidFill>
                  <a:srgbClr val="000000"/>
                </a:solidFill>
                <a:latin typeface="+mj-lt"/>
              </a:rPr>
              <a:t>!!!</a:t>
            </a:r>
          </a:p>
          <a:p>
            <a:endParaRPr lang="en-US" sz="1600" b="0" i="0" dirty="0">
              <a:solidFill>
                <a:srgbClr val="000000"/>
              </a:solidFill>
              <a:effectLst/>
              <a:latin typeface="+mj-lt"/>
            </a:endParaRPr>
          </a:p>
          <a:p>
            <a:r>
              <a:rPr lang="en-US" sz="1600" dirty="0">
                <a:solidFill>
                  <a:srgbClr val="000000"/>
                </a:solidFill>
                <a:latin typeface="+mj-lt"/>
              </a:rPr>
              <a:t>If the field names from the Structure or Internal Table are different from the field names from DB tables, the information will not be stores.</a:t>
            </a:r>
            <a:endParaRPr lang="en-US" sz="1600" b="0" i="0" dirty="0">
              <a:solidFill>
                <a:srgbClr val="000000"/>
              </a:solidFill>
              <a:effectLst/>
              <a:latin typeface="+mj-lt"/>
            </a:endParaRPr>
          </a:p>
        </p:txBody>
      </p:sp>
    </p:spTree>
    <p:extLst>
      <p:ext uri="{BB962C8B-B14F-4D97-AF65-F5344CB8AC3E}">
        <p14:creationId xmlns:p14="http://schemas.microsoft.com/office/powerpoint/2010/main" val="309612248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478" y="3364334"/>
            <a:ext cx="3371145" cy="1022207"/>
          </a:xfrm>
          <a:ln>
            <a:miter lim="800000"/>
            <a:headEnd/>
            <a:tailEnd/>
          </a:ln>
        </p:spPr>
        <p:txBody>
          <a:bodyPr/>
          <a:lstStyle/>
          <a:p>
            <a:pPr eaLnBrk="1" fontAlgn="auto" hangingPunct="1">
              <a:spcAft>
                <a:spcPts val="0"/>
              </a:spcAft>
              <a:defRPr/>
            </a:pPr>
            <a:r>
              <a:rPr lang="en-US" sz="2438" dirty="0"/>
              <a:t>JOIN clause</a:t>
            </a:r>
          </a:p>
        </p:txBody>
      </p:sp>
    </p:spTree>
    <p:extLst>
      <p:ext uri="{BB962C8B-B14F-4D97-AF65-F5344CB8AC3E}">
        <p14:creationId xmlns:p14="http://schemas.microsoft.com/office/powerpoint/2010/main" val="138969243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sz="3200" dirty="0">
                <a:latin typeface="Arial" panose="020B0604020202020204" pitchFamily="34" charset="0"/>
              </a:rPr>
              <a:t>Contents</a:t>
            </a:r>
          </a:p>
        </p:txBody>
      </p:sp>
      <p:sp>
        <p:nvSpPr>
          <p:cNvPr id="44036" name="Rectangle 4"/>
          <p:cNvSpPr>
            <a:spLocks noGrp="1" noChangeArrowheads="1"/>
          </p:cNvSpPr>
          <p:nvPr>
            <p:ph type="body" idx="4294967295"/>
          </p:nvPr>
        </p:nvSpPr>
        <p:spPr>
          <a:xfrm>
            <a:off x="809089" y="829764"/>
            <a:ext cx="7713474" cy="5189296"/>
          </a:xfrm>
        </p:spPr>
        <p:txBody>
          <a:bodyPr/>
          <a:lstStyle/>
          <a:p>
            <a:pPr marL="0" indent="0">
              <a:buNone/>
            </a:pPr>
            <a:endParaRPr lang="en-US" dirty="0"/>
          </a:p>
          <a:p>
            <a:r>
              <a:rPr lang="en-US" dirty="0"/>
              <a:t>How is Database Access performed?</a:t>
            </a:r>
          </a:p>
          <a:p>
            <a:endParaRPr lang="en-US" dirty="0"/>
          </a:p>
          <a:p>
            <a:r>
              <a:rPr lang="en-US" dirty="0"/>
              <a:t>Where to store the accessed Records – INTO clause</a:t>
            </a:r>
          </a:p>
          <a:p>
            <a:pPr lvl="1"/>
            <a:endParaRPr lang="en-US" dirty="0"/>
          </a:p>
          <a:p>
            <a:r>
              <a:rPr lang="en-US" dirty="0"/>
              <a:t>Get information from multiple sources – JOIN clause</a:t>
            </a:r>
          </a:p>
          <a:p>
            <a:endParaRPr lang="en-US" dirty="0"/>
          </a:p>
          <a:p>
            <a:r>
              <a:rPr lang="en-US" dirty="0"/>
              <a:t>Time to Practice</a:t>
            </a:r>
          </a:p>
          <a:p>
            <a:endParaRPr lang="en-US" dirty="0"/>
          </a:p>
          <a:p>
            <a:endParaRPr lang="en-US" dirty="0"/>
          </a:p>
          <a:p>
            <a:endParaRPr lang="en-US" dirty="0"/>
          </a:p>
        </p:txBody>
      </p:sp>
    </p:spTree>
    <p:extLst>
      <p:ext uri="{BB962C8B-B14F-4D97-AF65-F5344CB8AC3E}">
        <p14:creationId xmlns:p14="http://schemas.microsoft.com/office/powerpoint/2010/main" val="2562462689"/>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828798" y="120804"/>
            <a:ext cx="8988425" cy="501650"/>
          </a:xfrm>
        </p:spPr>
        <p:txBody>
          <a:bodyPr/>
          <a:lstStyle/>
          <a:p>
            <a:pPr eaLnBrk="1" hangingPunct="1"/>
            <a:r>
              <a:rPr lang="en-US" altLang="ro-RO" sz="3200" dirty="0">
                <a:latin typeface="Arial" panose="020B0604020202020204" pitchFamily="34" charset="0"/>
              </a:rPr>
              <a:t>JOIN Types</a:t>
            </a:r>
          </a:p>
        </p:txBody>
      </p:sp>
      <p:sp>
        <p:nvSpPr>
          <p:cNvPr id="6" name="Content Placeholder 2">
            <a:extLst>
              <a:ext uri="{FF2B5EF4-FFF2-40B4-BE49-F238E27FC236}">
                <a16:creationId xmlns:a16="http://schemas.microsoft.com/office/drawing/2014/main" id="{72CB44CB-FBDE-4294-BB30-EDEFF2A27830}"/>
              </a:ext>
            </a:extLst>
          </p:cNvPr>
          <p:cNvSpPr txBox="1">
            <a:spLocks/>
          </p:cNvSpPr>
          <p:nvPr/>
        </p:nvSpPr>
        <p:spPr bwMode="auto">
          <a:xfrm>
            <a:off x="671347" y="1005132"/>
            <a:ext cx="8428265" cy="2679101"/>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0" indent="0" eaLnBrk="1" hangingPunct="1">
              <a:buNone/>
            </a:pPr>
            <a:r>
              <a:rPr lang="en-US" altLang="ro-RO" b="1" kern="0" dirty="0"/>
              <a:t>JOIN </a:t>
            </a:r>
            <a:r>
              <a:rPr lang="en-US" altLang="ro-RO" kern="0" dirty="0"/>
              <a:t>clause is used when selection is performed from </a:t>
            </a:r>
            <a:r>
              <a:rPr lang="en-US" altLang="ro-RO" b="1" kern="0" dirty="0"/>
              <a:t>two or multiple Database Tables </a:t>
            </a:r>
            <a:r>
              <a:rPr lang="en-US" altLang="ro-RO" kern="0" dirty="0"/>
              <a:t>which can be linked through a </a:t>
            </a:r>
            <a:r>
              <a:rPr lang="en-US" altLang="ro-RO" b="1" kern="0" dirty="0"/>
              <a:t>relational condition </a:t>
            </a:r>
            <a:r>
              <a:rPr lang="en-US" altLang="ro-RO" kern="0" dirty="0"/>
              <a:t>(the DB tables have at least one common information/field).</a:t>
            </a:r>
            <a:endParaRPr lang="en-US" altLang="ro-RO" b="1" kern="0" dirty="0"/>
          </a:p>
        </p:txBody>
      </p:sp>
      <p:pic>
        <p:nvPicPr>
          <p:cNvPr id="10244" name="Picture 4" descr="Imagini pentru join types">
            <a:extLst>
              <a:ext uri="{FF2B5EF4-FFF2-40B4-BE49-F238E27FC236}">
                <a16:creationId xmlns:a16="http://schemas.microsoft.com/office/drawing/2014/main" id="{5E3354A5-F01E-4EFD-ACA7-98A9B78C7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039" y="2144340"/>
            <a:ext cx="6835806" cy="384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00064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22D981-F50E-41FF-9FC1-8043147320A8}"/>
              </a:ext>
            </a:extLst>
          </p:cNvPr>
          <p:cNvPicPr>
            <a:picLocks noChangeAspect="1"/>
          </p:cNvPicPr>
          <p:nvPr/>
        </p:nvPicPr>
        <p:blipFill>
          <a:blip r:embed="rId2"/>
          <a:stretch>
            <a:fillRect/>
          </a:stretch>
        </p:blipFill>
        <p:spPr>
          <a:xfrm>
            <a:off x="1028859" y="1181046"/>
            <a:ext cx="7303095" cy="3520585"/>
          </a:xfrm>
          <a:prstGeom prst="rect">
            <a:avLst/>
          </a:prstGeom>
        </p:spPr>
      </p:pic>
      <p:sp>
        <p:nvSpPr>
          <p:cNvPr id="5" name="TextBox 4">
            <a:extLst>
              <a:ext uri="{FF2B5EF4-FFF2-40B4-BE49-F238E27FC236}">
                <a16:creationId xmlns:a16="http://schemas.microsoft.com/office/drawing/2014/main" id="{0536B45F-39A8-4010-BD3D-B99FD7ADEF00}"/>
              </a:ext>
            </a:extLst>
          </p:cNvPr>
          <p:cNvSpPr txBox="1"/>
          <p:nvPr/>
        </p:nvSpPr>
        <p:spPr>
          <a:xfrm>
            <a:off x="1028858" y="4789701"/>
            <a:ext cx="3635502" cy="129266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defTabSz="742950" fontAlgn="auto">
              <a:spcBef>
                <a:spcPts val="0"/>
              </a:spcBef>
              <a:spcAft>
                <a:spcPts val="0"/>
              </a:spcAft>
            </a:pPr>
            <a:r>
              <a:rPr lang="en-US" sz="1300" b="1" dirty="0">
                <a:solidFill>
                  <a:srgbClr val="001864"/>
                </a:solidFill>
                <a:latin typeface="Calibri" panose="020F0502020204030204"/>
              </a:rPr>
              <a:t>One thing to keep in mind </a:t>
            </a:r>
            <a:r>
              <a:rPr lang="en-US" sz="1300" dirty="0">
                <a:solidFill>
                  <a:srgbClr val="001864"/>
                </a:solidFill>
                <a:latin typeface="Calibri" panose="020F0502020204030204"/>
              </a:rPr>
              <a:t>when using </a:t>
            </a:r>
            <a:r>
              <a:rPr lang="en-US" sz="1300" b="1" dirty="0">
                <a:solidFill>
                  <a:srgbClr val="5151FD"/>
                </a:solidFill>
                <a:latin typeface="Courier New" panose="02070309020205020404" pitchFamily="49" charset="0"/>
                <a:cs typeface="Courier New" panose="02070309020205020404" pitchFamily="49" charset="0"/>
              </a:rPr>
              <a:t>INNER JOIN </a:t>
            </a:r>
            <a:r>
              <a:rPr lang="en-US" sz="1300" dirty="0">
                <a:solidFill>
                  <a:srgbClr val="001864"/>
                </a:solidFill>
                <a:latin typeface="Calibri" panose="020F0502020204030204"/>
              </a:rPr>
              <a:t>is that, only the rows that are </a:t>
            </a:r>
            <a:r>
              <a:rPr lang="en-US" sz="1300" b="1" dirty="0">
                <a:solidFill>
                  <a:srgbClr val="001864"/>
                </a:solidFill>
                <a:latin typeface="Calibri" panose="020F0502020204030204"/>
              </a:rPr>
              <a:t>common</a:t>
            </a:r>
            <a:r>
              <a:rPr lang="en-US" sz="1300" dirty="0">
                <a:solidFill>
                  <a:srgbClr val="001864"/>
                </a:solidFill>
                <a:latin typeface="Calibri" panose="020F0502020204030204"/>
              </a:rPr>
              <a:t> on both tables included in </a:t>
            </a:r>
            <a:r>
              <a:rPr lang="en-US" sz="1300" b="1" dirty="0">
                <a:solidFill>
                  <a:srgbClr val="5151FD"/>
                </a:solidFill>
                <a:latin typeface="Courier New" panose="02070309020205020404" pitchFamily="49" charset="0"/>
                <a:cs typeface="Courier New" panose="02070309020205020404" pitchFamily="49" charset="0"/>
              </a:rPr>
              <a:t>JOIN </a:t>
            </a:r>
            <a:r>
              <a:rPr lang="en-US" sz="1300" dirty="0">
                <a:solidFill>
                  <a:srgbClr val="001864"/>
                </a:solidFill>
                <a:latin typeface="Calibri" panose="020F0502020204030204"/>
              </a:rPr>
              <a:t>will be selected, so if in second table the</a:t>
            </a:r>
            <a:r>
              <a:rPr lang="en-US" sz="1300" b="1" dirty="0">
                <a:solidFill>
                  <a:srgbClr val="5151FD"/>
                </a:solidFill>
                <a:latin typeface="Courier New" panose="02070309020205020404" pitchFamily="49" charset="0"/>
                <a:cs typeface="Courier New" panose="02070309020205020404" pitchFamily="49" charset="0"/>
              </a:rPr>
              <a:t> JOIN </a:t>
            </a:r>
            <a:r>
              <a:rPr lang="en-US" sz="1300" dirty="0">
                <a:solidFill>
                  <a:srgbClr val="001864"/>
                </a:solidFill>
                <a:latin typeface="Calibri" panose="020F0502020204030204"/>
              </a:rPr>
              <a:t>doesn’t find a common row to primary table, than no data is selected even from the primary table.</a:t>
            </a:r>
          </a:p>
        </p:txBody>
      </p:sp>
      <p:sp>
        <p:nvSpPr>
          <p:cNvPr id="6" name="TextBox 5">
            <a:extLst>
              <a:ext uri="{FF2B5EF4-FFF2-40B4-BE49-F238E27FC236}">
                <a16:creationId xmlns:a16="http://schemas.microsoft.com/office/drawing/2014/main" id="{7918698E-A914-461E-B332-18B697708088}"/>
              </a:ext>
            </a:extLst>
          </p:cNvPr>
          <p:cNvSpPr txBox="1"/>
          <p:nvPr/>
        </p:nvSpPr>
        <p:spPr>
          <a:xfrm>
            <a:off x="4861473" y="4789701"/>
            <a:ext cx="3470481"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defTabSz="742950" fontAlgn="auto">
              <a:spcBef>
                <a:spcPts val="0"/>
              </a:spcBef>
              <a:spcAft>
                <a:spcPts val="0"/>
              </a:spcAft>
            </a:pPr>
            <a:r>
              <a:rPr lang="en-US" sz="1300" dirty="0">
                <a:solidFill>
                  <a:srgbClr val="001864"/>
                </a:solidFill>
                <a:latin typeface="Calibri" panose="020F0502020204030204"/>
              </a:rPr>
              <a:t>The </a:t>
            </a:r>
            <a:r>
              <a:rPr lang="en-US" sz="1300" b="1" dirty="0">
                <a:solidFill>
                  <a:srgbClr val="5151FD"/>
                </a:solidFill>
                <a:latin typeface="Courier New" panose="02070309020205020404" pitchFamily="49" charset="0"/>
                <a:cs typeface="Courier New" panose="02070309020205020404" pitchFamily="49" charset="0"/>
              </a:rPr>
              <a:t>OUTER JOIN </a:t>
            </a:r>
            <a:r>
              <a:rPr lang="en-US" sz="1300" dirty="0">
                <a:solidFill>
                  <a:srgbClr val="001864"/>
                </a:solidFill>
                <a:latin typeface="Calibri" panose="020F0502020204030204"/>
              </a:rPr>
              <a:t>different from the </a:t>
            </a:r>
            <a:r>
              <a:rPr lang="en-US" sz="1300" b="1" dirty="0">
                <a:solidFill>
                  <a:srgbClr val="5151FD"/>
                </a:solidFill>
                <a:latin typeface="Courier New" panose="02070309020205020404" pitchFamily="49" charset="0"/>
                <a:cs typeface="Courier New" panose="02070309020205020404" pitchFamily="49" charset="0"/>
              </a:rPr>
              <a:t>INNER JOIN</a:t>
            </a:r>
            <a:r>
              <a:rPr lang="en-US" sz="1300" dirty="0">
                <a:solidFill>
                  <a:srgbClr val="001864"/>
                </a:solidFill>
                <a:latin typeface="Calibri" panose="020F0502020204030204"/>
              </a:rPr>
              <a:t>, even if in secondary table doesn’t find a row common to primary table, still will get the row from the primary table, so in some cases is  more useful to use </a:t>
            </a:r>
            <a:r>
              <a:rPr lang="en-US" sz="1300" b="1" dirty="0">
                <a:solidFill>
                  <a:srgbClr val="5151FD"/>
                </a:solidFill>
                <a:latin typeface="Courier New" panose="02070309020205020404" pitchFamily="49" charset="0"/>
                <a:cs typeface="Courier New" panose="02070309020205020404" pitchFamily="49" charset="0"/>
              </a:rPr>
              <a:t>OUTER JOIN </a:t>
            </a:r>
            <a:r>
              <a:rPr lang="en-US" sz="1300" dirty="0">
                <a:solidFill>
                  <a:srgbClr val="001864"/>
                </a:solidFill>
                <a:latin typeface="Calibri" panose="020F0502020204030204"/>
              </a:rPr>
              <a:t>than </a:t>
            </a:r>
            <a:r>
              <a:rPr lang="en-US" sz="1300" b="1" dirty="0">
                <a:solidFill>
                  <a:srgbClr val="5151FD"/>
                </a:solidFill>
                <a:latin typeface="Courier New" panose="02070309020205020404" pitchFamily="49" charset="0"/>
                <a:cs typeface="Courier New" panose="02070309020205020404" pitchFamily="49" charset="0"/>
              </a:rPr>
              <a:t>INNER JOIN</a:t>
            </a:r>
            <a:r>
              <a:rPr lang="en-US" sz="1300" dirty="0">
                <a:solidFill>
                  <a:srgbClr val="001864"/>
                </a:solidFill>
                <a:latin typeface="Calibri" panose="020F0502020204030204"/>
              </a:rPr>
              <a:t>.</a:t>
            </a:r>
          </a:p>
        </p:txBody>
      </p:sp>
      <p:sp>
        <p:nvSpPr>
          <p:cNvPr id="3" name="Rectangle 2">
            <a:extLst>
              <a:ext uri="{FF2B5EF4-FFF2-40B4-BE49-F238E27FC236}">
                <a16:creationId xmlns:a16="http://schemas.microsoft.com/office/drawing/2014/main" id="{DDB80818-2224-47F5-9D86-73C9FA146982}"/>
              </a:ext>
            </a:extLst>
          </p:cNvPr>
          <p:cNvSpPr/>
          <p:nvPr/>
        </p:nvSpPr>
        <p:spPr>
          <a:xfrm>
            <a:off x="829823" y="126562"/>
            <a:ext cx="1781513" cy="400110"/>
          </a:xfrm>
          <a:prstGeom prst="rect">
            <a:avLst/>
          </a:prstGeom>
        </p:spPr>
        <p:txBody>
          <a:bodyPr wrap="none">
            <a:spAutoFit/>
          </a:bodyPr>
          <a:lstStyle/>
          <a:p>
            <a:pPr defTabSz="742950" fontAlgn="auto">
              <a:spcBef>
                <a:spcPts val="0"/>
              </a:spcBef>
              <a:spcAft>
                <a:spcPts val="0"/>
              </a:spcAft>
            </a:pPr>
            <a:r>
              <a:rPr lang="en-US" altLang="ro-RO" sz="2000" dirty="0">
                <a:solidFill>
                  <a:srgbClr val="000090"/>
                </a:solidFill>
                <a:latin typeface="Arial" panose="020B0604020202020204" pitchFamily="34" charset="0"/>
              </a:rPr>
              <a:t>JOIN in ABAP</a:t>
            </a:r>
            <a:endParaRPr lang="en-US" sz="1400" b="1" dirty="0">
              <a:solidFill>
                <a:srgbClr val="ED7D31">
                  <a:lumMod val="7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21862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51" y="1145220"/>
            <a:ext cx="7829000" cy="505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E0A222E8-C122-47A0-AA1C-E5D61C3C2AB9}"/>
              </a:ext>
            </a:extLst>
          </p:cNvPr>
          <p:cNvSpPr/>
          <p:nvPr/>
        </p:nvSpPr>
        <p:spPr>
          <a:xfrm>
            <a:off x="857751" y="124660"/>
            <a:ext cx="4699670" cy="461665"/>
          </a:xfrm>
          <a:prstGeom prst="rect">
            <a:avLst/>
          </a:prstGeom>
        </p:spPr>
        <p:txBody>
          <a:bodyPr wrap="square">
            <a:spAutoFit/>
          </a:bodyPr>
          <a:lstStyle/>
          <a:p>
            <a:pPr defTabSz="742950" fontAlgn="auto">
              <a:spcBef>
                <a:spcPts val="0"/>
              </a:spcBef>
              <a:spcAft>
                <a:spcPts val="0"/>
              </a:spcAft>
            </a:pPr>
            <a:r>
              <a:rPr lang="en-US" altLang="ro-RO" sz="2400" dirty="0">
                <a:solidFill>
                  <a:srgbClr val="000090"/>
                </a:solidFill>
                <a:latin typeface="Arial" panose="020B0604020202020204" pitchFamily="34" charset="0"/>
                <a:ea typeface="+mj-ea"/>
                <a:cs typeface="+mj-cs"/>
              </a:rPr>
              <a:t>JOIN structure</a:t>
            </a:r>
            <a:r>
              <a:rPr lang="en-US" altLang="ro-RO" sz="1463" b="1" dirty="0">
                <a:solidFill>
                  <a:srgbClr val="ED7D31">
                    <a:lumMod val="75000"/>
                  </a:srgbClr>
                </a:solidFill>
                <a:latin typeface="Arial" panose="020B0604020202020204" pitchFamily="34" charset="0"/>
                <a:cs typeface="Arial" panose="020B0604020202020204" pitchFamily="34" charset="0"/>
              </a:rPr>
              <a:t> </a:t>
            </a:r>
            <a:endParaRPr lang="en-US" sz="1463" b="1" dirty="0">
              <a:solidFill>
                <a:srgbClr val="ED7D31">
                  <a:lumMod val="7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618817"/>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A222E8-C122-47A0-AA1C-E5D61C3C2AB9}"/>
              </a:ext>
            </a:extLst>
          </p:cNvPr>
          <p:cNvSpPr/>
          <p:nvPr/>
        </p:nvSpPr>
        <p:spPr>
          <a:xfrm>
            <a:off x="857751" y="124660"/>
            <a:ext cx="4699670" cy="461665"/>
          </a:xfrm>
          <a:prstGeom prst="rect">
            <a:avLst/>
          </a:prstGeom>
        </p:spPr>
        <p:txBody>
          <a:bodyPr wrap="square">
            <a:spAutoFit/>
          </a:bodyPr>
          <a:lstStyle/>
          <a:p>
            <a:pPr defTabSz="742950" fontAlgn="auto">
              <a:spcBef>
                <a:spcPts val="0"/>
              </a:spcBef>
              <a:spcAft>
                <a:spcPts val="0"/>
              </a:spcAft>
            </a:pPr>
            <a:r>
              <a:rPr lang="en-US" altLang="ro-RO" sz="2400" dirty="0">
                <a:solidFill>
                  <a:srgbClr val="000090"/>
                </a:solidFill>
                <a:latin typeface="Arial" panose="020B0604020202020204" pitchFamily="34" charset="0"/>
                <a:ea typeface="+mj-ea"/>
                <a:cs typeface="+mj-cs"/>
              </a:rPr>
              <a:t>JOIN structure</a:t>
            </a:r>
            <a:r>
              <a:rPr lang="en-US" altLang="ro-RO" sz="1463" b="1" dirty="0">
                <a:solidFill>
                  <a:srgbClr val="ED7D31">
                    <a:lumMod val="75000"/>
                  </a:srgbClr>
                </a:solidFill>
                <a:latin typeface="Arial" panose="020B0604020202020204" pitchFamily="34" charset="0"/>
                <a:cs typeface="Arial" panose="020B0604020202020204" pitchFamily="34" charset="0"/>
              </a:rPr>
              <a:t> </a:t>
            </a:r>
            <a:endParaRPr lang="en-US" sz="1463" b="1" dirty="0">
              <a:solidFill>
                <a:srgbClr val="ED7D31">
                  <a:lumMod val="75000"/>
                </a:srgbClr>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ED3D6F9C-3AF4-49FF-853C-D0AD1D6ECB84}"/>
              </a:ext>
            </a:extLst>
          </p:cNvPr>
          <p:cNvSpPr txBox="1">
            <a:spLocks/>
          </p:cNvSpPr>
          <p:nvPr/>
        </p:nvSpPr>
        <p:spPr>
          <a:xfrm>
            <a:off x="857751" y="929922"/>
            <a:ext cx="8144066" cy="4998155"/>
          </a:xfrm>
          <a:prstGeom prst="rect">
            <a:avLst/>
          </a:prstGeom>
        </p:spPr>
        <p:txBody>
          <a:bodyPr vert="horz" lIns="91440" tIns="45720" rIns="91440" bIns="45720" rtlCol="0">
            <a:normAutofit/>
          </a:bodyPr>
          <a:lst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marL="222885" indent="-222885" fontAlgn="auto">
              <a:spcAft>
                <a:spcPts val="0"/>
              </a:spcAft>
              <a:buClr>
                <a:schemeClr val="accent3"/>
              </a:buClr>
              <a:buFont typeface="Arial" panose="020B0604020202020204" pitchFamily="34" charset="0"/>
              <a:buNone/>
              <a:defRPr/>
            </a:pPr>
            <a:endParaRPr lang="en-US" dirty="0">
              <a:solidFill>
                <a:srgbClr val="001864"/>
              </a:solidFill>
              <a:latin typeface="Arial" panose="020B0604020202020204" pitchFamily="34" charset="0"/>
              <a:cs typeface="Arial" panose="020B0604020202020204" pitchFamily="34" charset="0"/>
            </a:endParaRPr>
          </a:p>
        </p:txBody>
      </p:sp>
      <p:graphicFrame>
        <p:nvGraphicFramePr>
          <p:cNvPr id="3" name="Table 4">
            <a:extLst>
              <a:ext uri="{FF2B5EF4-FFF2-40B4-BE49-F238E27FC236}">
                <a16:creationId xmlns:a16="http://schemas.microsoft.com/office/drawing/2014/main" id="{742B3FAD-4F69-4071-9FB7-F058207D70AE}"/>
              </a:ext>
            </a:extLst>
          </p:cNvPr>
          <p:cNvGraphicFramePr>
            <a:graphicFrameLocks noGrp="1"/>
          </p:cNvGraphicFramePr>
          <p:nvPr>
            <p:extLst>
              <p:ext uri="{D42A27DB-BD31-4B8C-83A1-F6EECF244321}">
                <p14:modId xmlns:p14="http://schemas.microsoft.com/office/powerpoint/2010/main" val="1648878628"/>
              </p:ext>
            </p:extLst>
          </p:nvPr>
        </p:nvGraphicFramePr>
        <p:xfrm>
          <a:off x="561196" y="929922"/>
          <a:ext cx="8751480" cy="5334558"/>
        </p:xfrm>
        <a:graphic>
          <a:graphicData uri="http://schemas.openxmlformats.org/drawingml/2006/table">
            <a:tbl>
              <a:tblPr firstRow="1" bandRow="1">
                <a:tableStyleId>{5C22544A-7EE6-4342-B048-85BDC9FD1C3A}</a:tableStyleId>
              </a:tblPr>
              <a:tblGrid>
                <a:gridCol w="1374136">
                  <a:extLst>
                    <a:ext uri="{9D8B030D-6E8A-4147-A177-3AD203B41FA5}">
                      <a16:colId xmlns:a16="http://schemas.microsoft.com/office/drawing/2014/main" val="1962417655"/>
                    </a:ext>
                  </a:extLst>
                </a:gridCol>
                <a:gridCol w="3701988">
                  <a:extLst>
                    <a:ext uri="{9D8B030D-6E8A-4147-A177-3AD203B41FA5}">
                      <a16:colId xmlns:a16="http://schemas.microsoft.com/office/drawing/2014/main" val="22552333"/>
                    </a:ext>
                  </a:extLst>
                </a:gridCol>
                <a:gridCol w="3675356">
                  <a:extLst>
                    <a:ext uri="{9D8B030D-6E8A-4147-A177-3AD203B41FA5}">
                      <a16:colId xmlns:a16="http://schemas.microsoft.com/office/drawing/2014/main" val="2786130042"/>
                    </a:ext>
                  </a:extLst>
                </a:gridCol>
              </a:tblGrid>
              <a:tr h="370840">
                <a:tc>
                  <a:txBody>
                    <a:bodyPr/>
                    <a:lstStyle/>
                    <a:p>
                      <a:r>
                        <a:rPr lang="en-US" dirty="0"/>
                        <a:t>SELECT statement</a:t>
                      </a:r>
                    </a:p>
                  </a:txBody>
                  <a:tcPr/>
                </a:tc>
                <a:tc>
                  <a:txBody>
                    <a:bodyPr/>
                    <a:lstStyle/>
                    <a:p>
                      <a:r>
                        <a:rPr lang="en-US" dirty="0"/>
                        <a:t>Possible values</a:t>
                      </a:r>
                    </a:p>
                  </a:txBody>
                  <a:tcPr/>
                </a:tc>
                <a:tc>
                  <a:txBody>
                    <a:bodyPr/>
                    <a:lstStyle/>
                    <a:p>
                      <a:r>
                        <a:rPr lang="en-US" dirty="0"/>
                        <a:t>Comments</a:t>
                      </a:r>
                    </a:p>
                  </a:txBody>
                  <a:tcPr/>
                </a:tc>
                <a:extLst>
                  <a:ext uri="{0D108BD9-81ED-4DB2-BD59-A6C34878D82A}">
                    <a16:rowId xmlns:a16="http://schemas.microsoft.com/office/drawing/2014/main" val="794863362"/>
                  </a:ext>
                </a:extLst>
              </a:tr>
              <a:tr h="0">
                <a:tc rowSpan="3">
                  <a:txBody>
                    <a:bodyPr/>
                    <a:lstStyle/>
                    <a:p>
                      <a:r>
                        <a:rPr lang="en-US" dirty="0"/>
                        <a:t>SELECT</a:t>
                      </a:r>
                    </a:p>
                  </a:txBody>
                  <a:tcPr>
                    <a:lnB w="12700" cap="flat" cmpd="sng" algn="ctr">
                      <a:solidFill>
                        <a:schemeClr val="tx1"/>
                      </a:solidFill>
                      <a:prstDash val="solid"/>
                      <a:round/>
                      <a:headEnd type="none" w="med" len="med"/>
                      <a:tailEnd type="none" w="med" len="med"/>
                    </a:lnB>
                    <a:solidFill>
                      <a:schemeClr val="bg2"/>
                    </a:solidFill>
                  </a:tcPr>
                </a:tc>
                <a:tc>
                  <a:txBody>
                    <a:bodyPr/>
                    <a:lstStyle/>
                    <a:p>
                      <a:r>
                        <a:rPr lang="en-US" dirty="0"/>
                        <a:t>*</a:t>
                      </a:r>
                    </a:p>
                  </a:txBody>
                  <a:tcPr>
                    <a:solidFill>
                      <a:schemeClr val="bg2"/>
                    </a:solidFill>
                  </a:tcPr>
                </a:tc>
                <a:tc>
                  <a:txBody>
                    <a:bodyPr/>
                    <a:lstStyle/>
                    <a:p>
                      <a:r>
                        <a:rPr lang="en-US" sz="1200" dirty="0"/>
                        <a:t>Select all fields from the Joined Tables</a:t>
                      </a:r>
                    </a:p>
                  </a:txBody>
                  <a:tcPr>
                    <a:solidFill>
                      <a:schemeClr val="bg2"/>
                    </a:solidFill>
                  </a:tcPr>
                </a:tc>
                <a:extLst>
                  <a:ext uri="{0D108BD9-81ED-4DB2-BD59-A6C34878D82A}">
                    <a16:rowId xmlns:a16="http://schemas.microsoft.com/office/drawing/2014/main" val="361158542"/>
                  </a:ext>
                </a:extLst>
              </a:tr>
              <a:tr h="0">
                <a:tc vMerge="1">
                  <a:txBody>
                    <a:bodyPr/>
                    <a:lstStyle/>
                    <a:p>
                      <a:endParaRPr lang="en-US" dirty="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b="1" dirty="0"/>
                        <a:t>TABLE~FIELD .. TABLE~FIELD</a:t>
                      </a:r>
                    </a:p>
                    <a:p>
                      <a:endParaRPr lang="en-US" b="1" dirty="0"/>
                    </a:p>
                  </a:txBody>
                  <a:tcPr>
                    <a:solidFill>
                      <a:schemeClr val="bg2"/>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sz="1200" b="0" dirty="0"/>
                        <a:t>If there are fields with Same Name in the Joined Tables, one table needs to be specified</a:t>
                      </a:r>
                    </a:p>
                  </a:txBody>
                  <a:tcPr>
                    <a:solidFill>
                      <a:schemeClr val="bg2"/>
                    </a:solidFill>
                  </a:tcPr>
                </a:tc>
                <a:extLst>
                  <a:ext uri="{0D108BD9-81ED-4DB2-BD59-A6C34878D82A}">
                    <a16:rowId xmlns:a16="http://schemas.microsoft.com/office/drawing/2014/main" val="4116389012"/>
                  </a:ext>
                </a:extLst>
              </a:tr>
              <a:tr h="0">
                <a:tc vMerge="1">
                  <a:txBody>
                    <a:bodyPr/>
                    <a:lstStyle/>
                    <a:p>
                      <a:endParaRPr lang="en-US" dirty="0"/>
                    </a:p>
                  </a:txBody>
                  <a:tcPr/>
                </a:tc>
                <a:tc>
                  <a:txBody>
                    <a:bodyPr/>
                    <a:lstStyle/>
                    <a:p>
                      <a:r>
                        <a:rPr lang="en-US" dirty="0"/>
                        <a:t>FIELD1  FIELD2 … </a:t>
                      </a:r>
                      <a:r>
                        <a:rPr lang="en-US" dirty="0" err="1"/>
                        <a:t>FIELDn</a:t>
                      </a:r>
                      <a:endParaRPr lang="en-US" dirty="0"/>
                    </a:p>
                  </a:txBody>
                  <a:tcP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sz="1200" dirty="0"/>
                        <a:t>Select specific fields from the Joined Tables</a:t>
                      </a:r>
                    </a:p>
                  </a:txBody>
                  <a:tcP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88204469"/>
                  </a:ext>
                </a:extLst>
              </a:tr>
              <a:tr h="0">
                <a:tc rowSpan="4">
                  <a:txBody>
                    <a:bodyPr/>
                    <a:lstStyle/>
                    <a:p>
                      <a:r>
                        <a:rPr lang="en-US" dirty="0"/>
                        <a:t>INTO</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a:t>structure</a:t>
                      </a:r>
                    </a:p>
                  </a:txBody>
                  <a:tcPr>
                    <a:lnT w="12700" cap="flat" cmpd="sng" algn="ctr">
                      <a:solidFill>
                        <a:schemeClr val="tx1"/>
                      </a:solidFill>
                      <a:prstDash val="solid"/>
                      <a:round/>
                      <a:headEnd type="none" w="med" len="med"/>
                      <a:tailEnd type="none" w="med" len="med"/>
                    </a:lnT>
                    <a:solidFill>
                      <a:schemeClr val="bg2"/>
                    </a:solidFill>
                  </a:tcPr>
                </a:tc>
                <a:tc>
                  <a:txBody>
                    <a:bodyPr/>
                    <a:lstStyle/>
                    <a:p>
                      <a:r>
                        <a:rPr lang="en-US" sz="1200" dirty="0"/>
                        <a:t>Select SINGLE line; pay attention to field types and order</a:t>
                      </a:r>
                    </a:p>
                  </a:txBody>
                  <a:tcP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829239000"/>
                  </a:ext>
                </a:extLst>
              </a:tr>
              <a:tr h="0">
                <a:tc vMerge="1">
                  <a:txBody>
                    <a:bodyPr/>
                    <a:lstStyle/>
                    <a:p>
                      <a:endParaRPr lang="en-US" dirty="0"/>
                    </a:p>
                  </a:txBody>
                  <a:tcPr/>
                </a:tc>
                <a:tc>
                  <a:txBody>
                    <a:bodyPr/>
                    <a:lstStyle/>
                    <a:p>
                      <a:r>
                        <a:rPr lang="en-US" dirty="0"/>
                        <a:t>CORRESPONDING FIELDS OF structure</a:t>
                      </a:r>
                    </a:p>
                  </a:txBody>
                  <a:tcPr>
                    <a:solidFill>
                      <a:schemeClr val="bg2"/>
                    </a:solidFill>
                  </a:tcPr>
                </a:tc>
                <a:tc>
                  <a:txBody>
                    <a:bodyPr/>
                    <a:lstStyle/>
                    <a:p>
                      <a:r>
                        <a:rPr lang="en-US" sz="1200" dirty="0"/>
                        <a:t>Select SINGLE line; pay attention to field names</a:t>
                      </a:r>
                    </a:p>
                  </a:txBody>
                  <a:tcPr>
                    <a:solidFill>
                      <a:schemeClr val="bg2"/>
                    </a:solidFill>
                  </a:tcPr>
                </a:tc>
                <a:extLst>
                  <a:ext uri="{0D108BD9-81ED-4DB2-BD59-A6C34878D82A}">
                    <a16:rowId xmlns:a16="http://schemas.microsoft.com/office/drawing/2014/main" val="446963186"/>
                  </a:ext>
                </a:extLst>
              </a:tr>
              <a:tr h="0">
                <a:tc vMerge="1">
                  <a:txBody>
                    <a:bodyPr/>
                    <a:lstStyle/>
                    <a:p>
                      <a:endParaRPr lang="en-US" dirty="0"/>
                    </a:p>
                  </a:txBody>
                  <a:tcPr/>
                </a:tc>
                <a:tc>
                  <a:txBody>
                    <a:bodyPr/>
                    <a:lstStyle/>
                    <a:p>
                      <a:r>
                        <a:rPr lang="en-US" dirty="0"/>
                        <a:t>TABLE </a:t>
                      </a:r>
                      <a:r>
                        <a:rPr lang="en-US" dirty="0" err="1"/>
                        <a:t>iTab</a:t>
                      </a:r>
                      <a:endParaRPr lang="en-US" dirty="0"/>
                    </a:p>
                  </a:txBody>
                  <a:tcPr>
                    <a:solidFill>
                      <a:schemeClr val="bg2"/>
                    </a:solidFill>
                  </a:tcPr>
                </a:tc>
                <a:tc>
                  <a:txBody>
                    <a:bodyPr/>
                    <a:lstStyle/>
                    <a:p>
                      <a:r>
                        <a:rPr lang="en-US" sz="1200" dirty="0"/>
                        <a:t>Pay attention to field types and order</a:t>
                      </a:r>
                    </a:p>
                  </a:txBody>
                  <a:tcPr>
                    <a:solidFill>
                      <a:schemeClr val="bg2"/>
                    </a:solidFill>
                  </a:tcPr>
                </a:tc>
                <a:extLst>
                  <a:ext uri="{0D108BD9-81ED-4DB2-BD59-A6C34878D82A}">
                    <a16:rowId xmlns:a16="http://schemas.microsoft.com/office/drawing/2014/main" val="2823350824"/>
                  </a:ext>
                </a:extLst>
              </a:tr>
              <a:tr h="0">
                <a:tc vMerge="1">
                  <a:txBody>
                    <a:bodyPr/>
                    <a:lstStyle/>
                    <a:p>
                      <a:endParaRPr lang="en-US" dirty="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dirty="0"/>
                        <a:t>CORRESPONDING FIELDS OF TABLE </a:t>
                      </a:r>
                      <a:r>
                        <a:rPr lang="en-US" dirty="0" err="1"/>
                        <a:t>iTab</a:t>
                      </a:r>
                      <a:endParaRPr lang="en-US" dirty="0"/>
                    </a:p>
                  </a:txBody>
                  <a:tcPr>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Pay attention to field names</a:t>
                      </a:r>
                    </a:p>
                  </a:txBody>
                  <a:tcP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6514227"/>
                  </a:ext>
                </a:extLst>
              </a:tr>
              <a:tr h="547905">
                <a:tc rowSpan="2">
                  <a:txBody>
                    <a:bodyPr/>
                    <a:lstStyle/>
                    <a:p>
                      <a:r>
                        <a:rPr lang="en-US" dirty="0"/>
                        <a:t>FROM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D5EA"/>
                    </a:solidFill>
                  </a:tcPr>
                </a:tc>
                <a:tc>
                  <a:txBody>
                    <a:bodyPr/>
                    <a:lstStyle/>
                    <a:p>
                      <a:r>
                        <a:rPr lang="en-US" dirty="0"/>
                        <a:t>TABLE1  </a:t>
                      </a:r>
                      <a:r>
                        <a:rPr lang="en-US" b="1" dirty="0"/>
                        <a:t>JOIN </a:t>
                      </a:r>
                      <a:r>
                        <a:rPr lang="en-US" dirty="0"/>
                        <a:t>TABLE2</a:t>
                      </a:r>
                    </a:p>
                  </a:txBody>
                  <a:tcPr anchor="ctr">
                    <a:lnT w="12700" cap="flat" cmpd="sng" algn="ctr">
                      <a:solidFill>
                        <a:schemeClr val="tx1"/>
                      </a:solidFill>
                      <a:prstDash val="solid"/>
                      <a:round/>
                      <a:headEnd type="none" w="med" len="med"/>
                      <a:tailEnd type="none" w="med" len="med"/>
                    </a:lnT>
                    <a:solidFill>
                      <a:srgbClr val="CFD5EA"/>
                    </a:solidFill>
                  </a:tcPr>
                </a:tc>
                <a:tc>
                  <a:txBody>
                    <a:bodyPr/>
                    <a:lstStyle/>
                    <a:p>
                      <a:r>
                        <a:rPr lang="en-US" sz="1200" dirty="0"/>
                        <a:t>Inner JOIN is default</a:t>
                      </a:r>
                    </a:p>
                  </a:txBody>
                  <a:tcPr anchor="ctr">
                    <a:lnT w="12700" cap="flat" cmpd="sng" algn="ctr">
                      <a:solidFill>
                        <a:schemeClr val="tx1"/>
                      </a:solidFill>
                      <a:prstDash val="solid"/>
                      <a:round/>
                      <a:headEnd type="none" w="med" len="med"/>
                      <a:tailEnd type="none" w="med" len="med"/>
                    </a:lnT>
                    <a:solidFill>
                      <a:srgbClr val="CFD5EA"/>
                    </a:solidFill>
                  </a:tcPr>
                </a:tc>
                <a:extLst>
                  <a:ext uri="{0D108BD9-81ED-4DB2-BD59-A6C34878D82A}">
                    <a16:rowId xmlns:a16="http://schemas.microsoft.com/office/drawing/2014/main" val="2090507296"/>
                  </a:ext>
                </a:extLst>
              </a:tr>
              <a:tr h="558805">
                <a:tc vMerge="1">
                  <a:txBody>
                    <a:bodyPr/>
                    <a:lstStyle/>
                    <a:p>
                      <a:endParaRPr lang="en-US" dirty="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dirty="0"/>
                        <a:t>TABLE1  </a:t>
                      </a:r>
                      <a:r>
                        <a:rPr lang="en-US" b="1" dirty="0"/>
                        <a:t>LEFT JOIN </a:t>
                      </a:r>
                      <a:r>
                        <a:rPr lang="en-US" dirty="0"/>
                        <a:t>TABLE2</a:t>
                      </a:r>
                    </a:p>
                  </a:txBody>
                  <a:tcPr anchor="ctr">
                    <a:lnB w="12700" cap="flat" cmpd="sng" algn="ctr">
                      <a:solidFill>
                        <a:schemeClr val="tx1"/>
                      </a:solidFill>
                      <a:prstDash val="solid"/>
                      <a:round/>
                      <a:headEnd type="none" w="med" len="med"/>
                      <a:tailEnd type="none" w="med" len="med"/>
                    </a:lnB>
                    <a:solidFill>
                      <a:srgbClr val="CFD5EA"/>
                    </a:solidFill>
                  </a:tcPr>
                </a:tc>
                <a:tc>
                  <a:txBody>
                    <a:bodyPr/>
                    <a:lstStyle/>
                    <a:p>
                      <a:r>
                        <a:rPr lang="en-US" sz="1200" dirty="0"/>
                        <a:t>Left Outer JOIN is performed</a:t>
                      </a:r>
                    </a:p>
                  </a:txBody>
                  <a:tcPr anchor="ctr">
                    <a:lnB w="12700" cap="flat" cmpd="sng" algn="ctr">
                      <a:solidFill>
                        <a:schemeClr val="tx1"/>
                      </a:solidFill>
                      <a:prstDash val="solid"/>
                      <a:round/>
                      <a:headEnd type="none" w="med" len="med"/>
                      <a:tailEnd type="none" w="med" len="med"/>
                    </a:lnB>
                    <a:solidFill>
                      <a:srgbClr val="CFD5EA"/>
                    </a:solidFill>
                  </a:tcPr>
                </a:tc>
                <a:extLst>
                  <a:ext uri="{0D108BD9-81ED-4DB2-BD59-A6C34878D82A}">
                    <a16:rowId xmlns:a16="http://schemas.microsoft.com/office/drawing/2014/main" val="712152294"/>
                  </a:ext>
                </a:extLst>
              </a:tr>
              <a:tr h="729503">
                <a:tc>
                  <a:txBody>
                    <a:bodyPr/>
                    <a:lstStyle/>
                    <a:p>
                      <a:r>
                        <a:rPr lang="en-US" b="1" dirty="0"/>
                        <a:t>ON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D5EA"/>
                    </a:solidFill>
                  </a:tcPr>
                </a:tc>
                <a:tc>
                  <a:txBody>
                    <a:bodyPr/>
                    <a:lstStyle/>
                    <a:p>
                      <a:r>
                        <a:rPr lang="en-US" dirty="0"/>
                        <a:t>TABLE1~FIELD1 </a:t>
                      </a:r>
                      <a:r>
                        <a:rPr lang="en-US" b="1" dirty="0"/>
                        <a:t>=</a:t>
                      </a:r>
                      <a:r>
                        <a:rPr lang="en-US" dirty="0"/>
                        <a:t> TABLE2~FIELD1 [ </a:t>
                      </a:r>
                      <a:r>
                        <a:rPr lang="en-US" b="1" dirty="0"/>
                        <a:t>AND</a:t>
                      </a:r>
                    </a:p>
                    <a:p>
                      <a:r>
                        <a:rPr lang="en-US" dirty="0"/>
                        <a:t>TABLE1~FIELD2 </a:t>
                      </a:r>
                      <a:r>
                        <a:rPr lang="en-US" b="1" dirty="0"/>
                        <a:t>= </a:t>
                      </a:r>
                      <a:r>
                        <a:rPr lang="en-US" dirty="0"/>
                        <a:t>TABLE2~FIELD2   AND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D5EA"/>
                    </a:solidFill>
                  </a:tcPr>
                </a:tc>
                <a:tc>
                  <a:txBody>
                    <a:bodyPr/>
                    <a:lstStyle/>
                    <a:p>
                      <a:r>
                        <a:rPr lang="en-US" sz="1200" dirty="0"/>
                        <a:t>Join conditions needs to be specified; identify the common fields (same field name is not required).</a:t>
                      </a:r>
                    </a:p>
                    <a:p>
                      <a:r>
                        <a:rPr lang="en-US" sz="1200" dirty="0"/>
                        <a:t>Multiple conditions can be included.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D5EA"/>
                    </a:solidFill>
                  </a:tcPr>
                </a:tc>
                <a:extLst>
                  <a:ext uri="{0D108BD9-81ED-4DB2-BD59-A6C34878D82A}">
                    <a16:rowId xmlns:a16="http://schemas.microsoft.com/office/drawing/2014/main" val="2396536125"/>
                  </a:ext>
                </a:extLst>
              </a:tr>
              <a:tr h="370840">
                <a:tc>
                  <a:txBody>
                    <a:bodyPr/>
                    <a:lstStyle/>
                    <a:p>
                      <a:r>
                        <a:rPr lang="en-US" dirty="0"/>
                        <a:t>WHERE</a:t>
                      </a:r>
                    </a:p>
                  </a:txBody>
                  <a:tcPr>
                    <a:lnT w="12700" cap="flat" cmpd="sng" algn="ctr">
                      <a:solidFill>
                        <a:schemeClr val="tx1"/>
                      </a:solidFill>
                      <a:prstDash val="solid"/>
                      <a:round/>
                      <a:headEnd type="none" w="med" len="med"/>
                      <a:tailEnd type="none" w="med" len="med"/>
                    </a:lnT>
                    <a:solidFill>
                      <a:schemeClr val="bg2"/>
                    </a:solidFill>
                  </a:tcPr>
                </a:tc>
                <a:tc>
                  <a:txBody>
                    <a:bodyPr/>
                    <a:lstStyle/>
                    <a:p>
                      <a:r>
                        <a:rPr lang="en-US" dirty="0"/>
                        <a:t>FIELD condition AND/OR …..</a:t>
                      </a:r>
                    </a:p>
                    <a:p>
                      <a:r>
                        <a:rPr lang="en-US" b="1" dirty="0"/>
                        <a:t>TABLE~FIELD condition</a:t>
                      </a:r>
                    </a:p>
                  </a:txBody>
                  <a:tcPr>
                    <a:lnT w="12700" cap="flat" cmpd="sng" algn="ctr">
                      <a:solidFill>
                        <a:schemeClr val="tx1"/>
                      </a:solidFill>
                      <a:prstDash val="solid"/>
                      <a:round/>
                      <a:headEnd type="none" w="med" len="med"/>
                      <a:tailEnd type="none" w="med" len="med"/>
                    </a:lnT>
                    <a:solidFill>
                      <a:schemeClr val="bg2"/>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sz="1200" dirty="0"/>
                        <a:t>Optional. If there are fields with Same Name in the Joined Tables, one table needs to be specified</a:t>
                      </a:r>
                    </a:p>
                  </a:txBody>
                  <a:tcP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932549374"/>
                  </a:ext>
                </a:extLst>
              </a:tr>
            </a:tbl>
          </a:graphicData>
        </a:graphic>
      </p:graphicFrame>
    </p:spTree>
    <p:extLst>
      <p:ext uri="{BB962C8B-B14F-4D97-AF65-F5344CB8AC3E}">
        <p14:creationId xmlns:p14="http://schemas.microsoft.com/office/powerpoint/2010/main" val="226531098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08FE1-E0A5-420A-961C-DE889FB8F39F}"/>
              </a:ext>
            </a:extLst>
          </p:cNvPr>
          <p:cNvSpPr/>
          <p:nvPr/>
        </p:nvSpPr>
        <p:spPr>
          <a:xfrm>
            <a:off x="800021" y="140281"/>
            <a:ext cx="1875835" cy="461665"/>
          </a:xfrm>
          <a:prstGeom prst="rect">
            <a:avLst/>
          </a:prstGeom>
        </p:spPr>
        <p:txBody>
          <a:bodyPr wrap="none">
            <a:spAutoFit/>
          </a:bodyPr>
          <a:lstStyle/>
          <a:p>
            <a:pPr defTabSz="742950" fontAlgn="auto">
              <a:spcBef>
                <a:spcPts val="0"/>
              </a:spcBef>
              <a:spcAft>
                <a:spcPts val="0"/>
              </a:spcAft>
            </a:pPr>
            <a:r>
              <a:rPr lang="en-US" altLang="ro-RO" sz="2400" dirty="0">
                <a:solidFill>
                  <a:srgbClr val="000090"/>
                </a:solidFill>
                <a:latin typeface="Arial" panose="020B0604020202020204" pitchFamily="34" charset="0"/>
                <a:ea typeface="+mj-ea"/>
                <a:cs typeface="+mj-cs"/>
              </a:rPr>
              <a:t>[Inner] Join  </a:t>
            </a:r>
            <a:endParaRPr lang="en-US" sz="2400" dirty="0">
              <a:solidFill>
                <a:srgbClr val="000090"/>
              </a:solidFill>
              <a:latin typeface="Arial" panose="020B0604020202020204" pitchFamily="34" charset="0"/>
              <a:ea typeface="+mj-ea"/>
              <a:cs typeface="+mj-cs"/>
            </a:endParaRPr>
          </a:p>
        </p:txBody>
      </p:sp>
      <p:sp>
        <p:nvSpPr>
          <p:cNvPr id="5" name="Content Placeholder 2">
            <a:extLst>
              <a:ext uri="{FF2B5EF4-FFF2-40B4-BE49-F238E27FC236}">
                <a16:creationId xmlns:a16="http://schemas.microsoft.com/office/drawing/2014/main" id="{F165399D-A62E-4888-837C-FDD35464B393}"/>
              </a:ext>
            </a:extLst>
          </p:cNvPr>
          <p:cNvSpPr txBox="1">
            <a:spLocks/>
          </p:cNvSpPr>
          <p:nvPr/>
        </p:nvSpPr>
        <p:spPr bwMode="auto">
          <a:xfrm>
            <a:off x="1032764" y="1517858"/>
            <a:ext cx="8135095" cy="4311303"/>
          </a:xfrm>
          <a:prstGeom prst="rect">
            <a:avLst/>
          </a:prstGeom>
          <a:noFill/>
          <a:ln w="9525">
            <a:noFill/>
            <a:miter lim="800000"/>
            <a:headEnd/>
            <a:tailEnd/>
          </a:ln>
        </p:spPr>
        <p:txBody>
          <a:bodyPr vert="horz" wrap="square" lIns="74286" tIns="37143" rIns="74286" bIns="37143" numCol="1" anchor="t" anchorCtr="0" compatLnSpc="1">
            <a:prstTxWarp prst="textNoShape">
              <a:avLst/>
            </a:prstTxWarp>
            <a:normAutofit fontScale="92500" lnSpcReduction="20000"/>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22885" indent="-222885" defTabSz="742950" eaLnBrk="1" fontAlgn="auto" hangingPunct="1">
              <a:spcAft>
                <a:spcPts val="0"/>
              </a:spcAft>
              <a:buClr>
                <a:srgbClr val="A5A5A5"/>
              </a:buClr>
              <a:buNone/>
              <a:defRPr/>
            </a:pPr>
            <a:r>
              <a:rPr lang="en-US" sz="1625" b="1" kern="0" dirty="0">
                <a:solidFill>
                  <a:srgbClr val="C00000"/>
                </a:solidFill>
                <a:latin typeface="Arial monospaced for SAP" pitchFamily="49" charset="0"/>
              </a:rPr>
              <a:t>		</a:t>
            </a:r>
            <a:r>
              <a:rPr lang="en-US" sz="1625" b="1" kern="0" dirty="0">
                <a:solidFill>
                  <a:srgbClr val="EE672A"/>
                </a:solidFill>
                <a:latin typeface="Arial monospaced for SAP" pitchFamily="49" charset="0"/>
              </a:rPr>
              <a:t>Table 1 </a:t>
            </a:r>
            <a:r>
              <a:rPr lang="en-US" sz="1625" b="1" kern="0" dirty="0">
                <a:latin typeface="Arial monospaced for SAP" pitchFamily="49" charset="0"/>
              </a:rPr>
              <a:t>                       </a:t>
            </a:r>
            <a:r>
              <a:rPr lang="en-US" sz="1625" b="1" kern="0" dirty="0">
                <a:solidFill>
                  <a:srgbClr val="EE672A"/>
                </a:solidFill>
                <a:latin typeface="Arial monospaced for SAP" pitchFamily="49" charset="0"/>
              </a:rPr>
              <a:t>Table 2 </a:t>
            </a:r>
            <a:br>
              <a:rPr lang="en-US" sz="1625" b="1" kern="0" dirty="0">
                <a:latin typeface="Arial monospaced for SAP" pitchFamily="49" charset="0"/>
              </a:rPr>
            </a:br>
            <a:r>
              <a:rPr lang="en-US" sz="1625" b="1" kern="0" dirty="0">
                <a:latin typeface="Arial monospaced for SAP" pitchFamily="49" charset="0"/>
              </a:rPr>
              <a:t>|----|----|----|</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 A  | B  | C  | </a:t>
            </a:r>
            <a:r>
              <a:rPr lang="en-US" sz="1625" b="1" kern="0" dirty="0">
                <a:solidFill>
                  <a:srgbClr val="C00000"/>
                </a:solidFill>
                <a:latin typeface="Arial monospaced for SAP" pitchFamily="49" charset="0"/>
              </a:rPr>
              <a:t>D</a:t>
            </a:r>
            <a:r>
              <a:rPr lang="en-US" sz="1625" b="1" kern="0" dirty="0">
                <a:latin typeface="Arial monospaced for SAP" pitchFamily="49" charset="0"/>
              </a:rPr>
              <a:t>  |        | </a:t>
            </a:r>
            <a:r>
              <a:rPr lang="en-US" sz="1625" b="1" kern="0" dirty="0">
                <a:solidFill>
                  <a:srgbClr val="C00000"/>
                </a:solidFill>
                <a:latin typeface="Arial monospaced for SAP" pitchFamily="49" charset="0"/>
              </a:rPr>
              <a:t>D</a:t>
            </a:r>
            <a:r>
              <a:rPr lang="en-US" sz="1625" b="1" kern="0" dirty="0">
                <a:latin typeface="Arial monospaced for SAP" pitchFamily="49" charset="0"/>
              </a:rPr>
              <a:t>  | E  | F  |  G |  H | </a:t>
            </a:r>
            <a:br>
              <a:rPr lang="en-US" sz="1625" b="1" kern="0" dirty="0">
                <a:latin typeface="Arial monospaced for SAP" pitchFamily="49" charset="0"/>
              </a:rPr>
            </a:br>
            <a:r>
              <a:rPr lang="en-US" sz="1625" b="1" kern="0" dirty="0">
                <a:latin typeface="Arial monospaced for SAP" pitchFamily="49" charset="0"/>
              </a:rPr>
              <a:t>|----|----|----|</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 a1 | b1 | c1 | </a:t>
            </a:r>
            <a:r>
              <a:rPr lang="en-US" sz="1625" b="1" kern="0" dirty="0">
                <a:solidFill>
                  <a:srgbClr val="C00000"/>
                </a:solidFill>
                <a:latin typeface="Arial monospaced for SAP" pitchFamily="49" charset="0"/>
              </a:rPr>
              <a:t>1</a:t>
            </a:r>
            <a:r>
              <a:rPr lang="en-US" sz="1625" b="1" kern="0" dirty="0">
                <a:latin typeface="Arial monospaced for SAP" pitchFamily="49" charset="0"/>
              </a:rPr>
              <a:t>  |        | </a:t>
            </a:r>
            <a:r>
              <a:rPr lang="en-US" sz="1625" b="1" kern="0" dirty="0">
                <a:solidFill>
                  <a:srgbClr val="C00000"/>
                </a:solidFill>
                <a:latin typeface="Arial monospaced for SAP" pitchFamily="49" charset="0"/>
              </a:rPr>
              <a:t>1</a:t>
            </a:r>
            <a:r>
              <a:rPr lang="en-US" sz="1625" b="1" kern="0" dirty="0">
                <a:latin typeface="Arial monospaced for SAP" pitchFamily="49" charset="0"/>
              </a:rPr>
              <a:t>  | e1 | f1 | g1 | h1 | </a:t>
            </a:r>
            <a:br>
              <a:rPr lang="en-US" sz="1625" b="1" kern="0" dirty="0">
                <a:latin typeface="Arial monospaced for SAP" pitchFamily="49" charset="0"/>
              </a:rPr>
            </a:br>
            <a:r>
              <a:rPr lang="en-US" sz="1625" b="1" kern="0" dirty="0">
                <a:latin typeface="Arial monospaced for SAP" pitchFamily="49" charset="0"/>
              </a:rPr>
              <a:t>| a2 | b2 | c2 | </a:t>
            </a:r>
            <a:r>
              <a:rPr lang="en-US" sz="1625" b="1" kern="0" dirty="0">
                <a:solidFill>
                  <a:srgbClr val="C00000"/>
                </a:solidFill>
                <a:latin typeface="Arial monospaced for SAP" pitchFamily="49" charset="0"/>
              </a:rPr>
              <a:t>1</a:t>
            </a:r>
            <a:r>
              <a:rPr lang="en-US" sz="1625" b="1" kern="0" dirty="0">
                <a:latin typeface="Arial monospaced for SAP" pitchFamily="49" charset="0"/>
              </a:rPr>
              <a:t>  |        | </a:t>
            </a:r>
            <a:r>
              <a:rPr lang="en-US" sz="1625" b="1" kern="0" dirty="0">
                <a:solidFill>
                  <a:srgbClr val="C00000"/>
                </a:solidFill>
                <a:latin typeface="Arial monospaced for SAP" pitchFamily="49" charset="0"/>
              </a:rPr>
              <a:t>3</a:t>
            </a:r>
            <a:r>
              <a:rPr lang="en-US" sz="1625" b="1" kern="0" dirty="0">
                <a:latin typeface="Arial monospaced for SAP" pitchFamily="49" charset="0"/>
              </a:rPr>
              <a:t>  | e2 | f2 | g2 | h2 | </a:t>
            </a:r>
            <a:br>
              <a:rPr lang="en-US" sz="1625" b="1" kern="0" dirty="0">
                <a:latin typeface="Arial monospaced for SAP" pitchFamily="49" charset="0"/>
              </a:rPr>
            </a:br>
            <a:r>
              <a:rPr lang="en-US" sz="1625" b="1" kern="0" dirty="0">
                <a:latin typeface="Arial monospaced for SAP" pitchFamily="49" charset="0"/>
              </a:rPr>
              <a:t>| a3 | b3 | c3 |</a:t>
            </a:r>
            <a:r>
              <a:rPr lang="en-US" sz="1625" b="1" kern="0" dirty="0">
                <a:solidFill>
                  <a:srgbClr val="C00000"/>
                </a:solidFill>
                <a:latin typeface="Arial monospaced for SAP" pitchFamily="49" charset="0"/>
              </a:rPr>
              <a:t> 2</a:t>
            </a:r>
            <a:r>
              <a:rPr lang="en-US" sz="1625" b="1" kern="0" dirty="0">
                <a:latin typeface="Arial monospaced for SAP" pitchFamily="49" charset="0"/>
              </a:rPr>
              <a:t>  |        | </a:t>
            </a:r>
            <a:r>
              <a:rPr lang="en-US" sz="1625" b="1" kern="0" dirty="0">
                <a:solidFill>
                  <a:srgbClr val="C00000"/>
                </a:solidFill>
                <a:latin typeface="Arial monospaced for SAP" pitchFamily="49" charset="0"/>
              </a:rPr>
              <a:t>4</a:t>
            </a:r>
            <a:r>
              <a:rPr lang="en-US" sz="1625" b="1" kern="0" dirty="0">
                <a:latin typeface="Arial monospaced for SAP" pitchFamily="49" charset="0"/>
              </a:rPr>
              <a:t>  | e3 | f3 | g3 | h3 | </a:t>
            </a:r>
            <a:br>
              <a:rPr lang="en-US" sz="1625" b="1" kern="0" dirty="0">
                <a:latin typeface="Arial monospaced for SAP" pitchFamily="49" charset="0"/>
              </a:rPr>
            </a:br>
            <a:r>
              <a:rPr lang="en-US" sz="1625" b="1" kern="0" dirty="0">
                <a:latin typeface="Arial monospaced for SAP" pitchFamily="49" charset="0"/>
              </a:rPr>
              <a:t>| a4 | b4 | c4 | </a:t>
            </a:r>
            <a:r>
              <a:rPr lang="en-US" sz="1625" b="1" kern="0" dirty="0">
                <a:solidFill>
                  <a:srgbClr val="C00000"/>
                </a:solidFill>
                <a:latin typeface="Arial monospaced for SAP" pitchFamily="49" charset="0"/>
              </a:rPr>
              <a:t>3</a:t>
            </a:r>
            <a:r>
              <a:rPr lang="en-US" sz="1625" b="1" kern="0" dirty="0">
                <a:latin typeface="Arial monospaced for SAP" pitchFamily="49" charset="0"/>
              </a:rPr>
              <a:t>  |        |</a:t>
            </a:r>
            <a:r>
              <a:rPr lang="en-US" sz="1625" b="1" kern="0" dirty="0">
                <a:solidFill>
                  <a:srgbClr val="C00000"/>
                </a:solidFill>
                <a:latin typeface="Arial monospaced for SAP" pitchFamily="49" charset="0"/>
              </a:rPr>
              <a:t>----</a:t>
            </a:r>
            <a:r>
              <a:rPr lang="en-US" sz="1625" b="1" kern="0" dirty="0">
                <a:latin typeface="Arial monospaced for SAP" pitchFamily="49" charset="0"/>
              </a:rPr>
              <a:t>|----|----|----|----|</a:t>
            </a:r>
            <a:br>
              <a:rPr lang="en-US" sz="1625" b="1" kern="0" dirty="0">
                <a:latin typeface="Arial monospaced for SAP" pitchFamily="49" charset="0"/>
              </a:rPr>
            </a:br>
            <a:r>
              <a:rPr lang="en-US" sz="1625" b="1" kern="0" dirty="0">
                <a:latin typeface="Arial monospaced for SAP" pitchFamily="49" charset="0"/>
              </a:rPr>
              <a:t>|----|----|----|</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br>
              <a:rPr lang="en-US" sz="1625" b="1" kern="0" dirty="0">
                <a:latin typeface="Arial monospaced for SAP" pitchFamily="49" charset="0"/>
              </a:rPr>
            </a:br>
            <a:r>
              <a:rPr lang="en-US" sz="1625" b="1" kern="0" dirty="0">
                <a:latin typeface="Arial monospaced for SAP" pitchFamily="49" charset="0"/>
              </a:rPr>
              <a:t>                  </a:t>
            </a:r>
          </a:p>
          <a:p>
            <a:pPr marL="222885" indent="-222885" defTabSz="742950" eaLnBrk="1" fontAlgn="auto" hangingPunct="1">
              <a:spcAft>
                <a:spcPts val="0"/>
              </a:spcAft>
              <a:buClr>
                <a:srgbClr val="A5A5A5"/>
              </a:buClr>
              <a:buNone/>
              <a:defRPr/>
            </a:pPr>
            <a:br>
              <a:rPr lang="en-US" sz="1625" b="1" kern="0" dirty="0">
                <a:latin typeface="Arial monospaced for SAP" pitchFamily="49" charset="0"/>
              </a:rPr>
            </a:br>
            <a:r>
              <a:rPr lang="en-US" sz="1625" b="1" kern="0" dirty="0">
                <a:latin typeface="Arial monospaced for SAP" pitchFamily="49" charset="0"/>
              </a:rPr>
              <a:t>    </a:t>
            </a:r>
            <a:r>
              <a:rPr lang="en-US" sz="1625" b="1" kern="0" dirty="0">
                <a:solidFill>
                  <a:srgbClr val="EE672A"/>
                </a:solidFill>
                <a:latin typeface="Arial monospaced for SAP" pitchFamily="49" charset="0"/>
              </a:rPr>
              <a:t>Inner Join  </a:t>
            </a:r>
            <a:br>
              <a:rPr lang="en-US" sz="1625" b="1" kern="0" dirty="0">
                <a:latin typeface="Arial monospaced for SAP" pitchFamily="49" charset="0"/>
              </a:rPr>
            </a:b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    | A  | B  | C  |</a:t>
            </a:r>
            <a:r>
              <a:rPr lang="en-US" sz="1625" b="1" kern="0" dirty="0">
                <a:solidFill>
                  <a:srgbClr val="C00000"/>
                </a:solidFill>
                <a:latin typeface="Arial monospaced for SAP" pitchFamily="49" charset="0"/>
              </a:rPr>
              <a:t> D</a:t>
            </a:r>
            <a:r>
              <a:rPr lang="en-US" sz="1625" b="1" kern="0" dirty="0">
                <a:latin typeface="Arial monospaced for SAP" pitchFamily="49" charset="0"/>
              </a:rPr>
              <a:t>  | E  | F  | G  | H  | </a:t>
            </a:r>
            <a:br>
              <a:rPr lang="en-US" sz="1625" b="1" kern="0" dirty="0">
                <a:latin typeface="Arial monospaced for SAP" pitchFamily="49" charset="0"/>
              </a:rPr>
            </a:b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    | a1 | b1 | c1 | </a:t>
            </a:r>
            <a:r>
              <a:rPr lang="en-US" sz="1625" b="1" kern="0" dirty="0">
                <a:solidFill>
                  <a:srgbClr val="C00000"/>
                </a:solidFill>
                <a:latin typeface="Arial monospaced for SAP" pitchFamily="49" charset="0"/>
              </a:rPr>
              <a:t>1 </a:t>
            </a:r>
            <a:r>
              <a:rPr lang="en-US" sz="1625" b="1" kern="0" dirty="0">
                <a:latin typeface="Arial monospaced for SAP" pitchFamily="49" charset="0"/>
              </a:rPr>
              <a:t> | e1 | f1 | g1 | h1 | </a:t>
            </a:r>
            <a:br>
              <a:rPr lang="en-US" sz="1625" b="1" kern="0" dirty="0">
                <a:latin typeface="Arial monospaced for SAP" pitchFamily="49" charset="0"/>
              </a:rPr>
            </a:br>
            <a:r>
              <a:rPr lang="en-US" sz="1625" b="1" kern="0" dirty="0">
                <a:latin typeface="Arial monospaced for SAP" pitchFamily="49" charset="0"/>
              </a:rPr>
              <a:t>    | a2 | b2 | c2 | </a:t>
            </a:r>
            <a:r>
              <a:rPr lang="en-US" sz="1625" b="1" kern="0" dirty="0">
                <a:solidFill>
                  <a:srgbClr val="C00000"/>
                </a:solidFill>
                <a:latin typeface="Arial monospaced for SAP" pitchFamily="49" charset="0"/>
              </a:rPr>
              <a:t>1</a:t>
            </a:r>
            <a:r>
              <a:rPr lang="en-US" sz="1625" b="1" kern="0" dirty="0">
                <a:latin typeface="Arial monospaced for SAP" pitchFamily="49" charset="0"/>
              </a:rPr>
              <a:t>  | e1 | f1 | g1 | h1 | </a:t>
            </a:r>
            <a:br>
              <a:rPr lang="en-US" sz="1625" b="1" kern="0" dirty="0">
                <a:latin typeface="Arial monospaced for SAP" pitchFamily="49" charset="0"/>
              </a:rPr>
            </a:br>
            <a:r>
              <a:rPr lang="en-US" sz="1625" b="1" kern="0" dirty="0">
                <a:latin typeface="Arial monospaced for SAP" pitchFamily="49" charset="0"/>
              </a:rPr>
              <a:t>    | a4 | b4 | c4 | </a:t>
            </a:r>
            <a:r>
              <a:rPr lang="en-US" sz="1625" b="1" kern="0" dirty="0">
                <a:solidFill>
                  <a:srgbClr val="C00000"/>
                </a:solidFill>
                <a:latin typeface="Arial monospaced for SAP" pitchFamily="49" charset="0"/>
              </a:rPr>
              <a:t>3</a:t>
            </a:r>
            <a:r>
              <a:rPr lang="en-US" sz="1625" b="1" kern="0" dirty="0">
                <a:latin typeface="Arial monospaced for SAP" pitchFamily="49" charset="0"/>
              </a:rPr>
              <a:t>  | e2 | f2 | g2 | h2 | </a:t>
            </a:r>
            <a:br>
              <a:rPr lang="en-US" sz="1625" b="1" kern="0" dirty="0">
                <a:latin typeface="Arial monospaced for SAP" pitchFamily="49" charset="0"/>
              </a:rPr>
            </a:b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Calibri" panose="020F0502020204030204"/>
              </a:rPr>
            </a:br>
            <a:br>
              <a:rPr lang="en-US" sz="1625" b="1" kern="0" dirty="0">
                <a:latin typeface="Calibri" panose="020F0502020204030204"/>
              </a:rPr>
            </a:br>
            <a:endParaRPr lang="en-US" sz="1625" kern="0" dirty="0">
              <a:latin typeface="Calibri" panose="020F0502020204030204"/>
            </a:endParaRPr>
          </a:p>
        </p:txBody>
      </p:sp>
    </p:spTree>
    <p:extLst>
      <p:ext uri="{BB962C8B-B14F-4D97-AF65-F5344CB8AC3E}">
        <p14:creationId xmlns:p14="http://schemas.microsoft.com/office/powerpoint/2010/main" val="178120201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3247" y="949911"/>
            <a:ext cx="8144066" cy="5504155"/>
          </a:xfrm>
        </p:spPr>
        <p:txBody>
          <a:bodyPr>
            <a:normAutofit fontScale="70000" lnSpcReduction="20000"/>
          </a:bodyPr>
          <a:lstStyle/>
          <a:p>
            <a:pPr marL="222885" indent="-222885">
              <a:buClr>
                <a:schemeClr val="accent3"/>
              </a:buClr>
              <a:buNone/>
              <a:defRPr/>
            </a:pPr>
            <a:r>
              <a:rPr lang="en-US" altLang="ro-RO" sz="2300" b="1" dirty="0">
                <a:solidFill>
                  <a:srgbClr val="001864"/>
                </a:solidFill>
                <a:latin typeface="Arial" panose="020B0604020202020204" pitchFamily="34" charset="0"/>
                <a:cs typeface="Arial" panose="020B0604020202020204" pitchFamily="34" charset="0"/>
              </a:rPr>
              <a:t>Requirement: </a:t>
            </a:r>
            <a:r>
              <a:rPr lang="en-US" altLang="ro-RO" sz="2300" dirty="0">
                <a:solidFill>
                  <a:srgbClr val="001864"/>
                </a:solidFill>
                <a:latin typeface="Arial" panose="020B0604020202020204" pitchFamily="34" charset="0"/>
                <a:cs typeface="Arial" panose="020B0604020202020204" pitchFamily="34" charset="0"/>
              </a:rPr>
              <a:t>Select all Airline Carriers that operate the route from JFK to FRA.</a:t>
            </a:r>
            <a:endParaRPr lang="en-US" sz="2300" dirty="0">
              <a:solidFill>
                <a:srgbClr val="001864"/>
              </a:solidFill>
              <a:latin typeface="Arial" panose="020B0604020202020204" pitchFamily="34" charset="0"/>
              <a:cs typeface="Arial" panose="020B0604020202020204" pitchFamily="34" charset="0"/>
            </a:endParaRPr>
          </a:p>
          <a:p>
            <a:pPr marL="222885" indent="-222885">
              <a:buClr>
                <a:schemeClr val="accent3"/>
              </a:buClr>
              <a:buNone/>
              <a:defRPr/>
            </a:pPr>
            <a:endParaRPr lang="en-US" b="1" dirty="0">
              <a:solidFill>
                <a:srgbClr val="001864"/>
              </a:solidFill>
              <a:latin typeface="Arial" panose="020B0604020202020204" pitchFamily="34" charset="0"/>
              <a:cs typeface="Arial" panose="020B0604020202020204" pitchFamily="34" charset="0"/>
            </a:endParaRPr>
          </a:p>
          <a:p>
            <a:pPr marL="222885" indent="-222885">
              <a:buClr>
                <a:schemeClr val="accent3"/>
              </a:buClr>
              <a:buNone/>
              <a:defRPr/>
            </a:pPr>
            <a:r>
              <a:rPr lang="en-US" b="1" dirty="0">
                <a:solidFill>
                  <a:srgbClr val="001864"/>
                </a:solidFill>
                <a:latin typeface="Arial" panose="020B0604020202020204" pitchFamily="34" charset="0"/>
                <a:cs typeface="Arial" panose="020B0604020202020204" pitchFamily="34" charset="0"/>
              </a:rPr>
              <a:t>TYPES: BEGIN of</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ty_flight</a:t>
            </a:r>
            <a:r>
              <a:rPr lang="en-US" dirty="0">
                <a:solidFill>
                  <a:srgbClr val="001864"/>
                </a:solidFill>
                <a:latin typeface="Arial" panose="020B0604020202020204" pitchFamily="34" charset="0"/>
                <a:cs typeface="Arial" panose="020B0604020202020204" pitchFamily="34" charset="0"/>
              </a:rPr>
              <a:t>,</a:t>
            </a:r>
          </a:p>
          <a:p>
            <a:pPr marL="222885" indent="-222885">
              <a:buClr>
                <a:schemeClr val="accent3"/>
              </a:buClr>
              <a:buNone/>
              <a:defRPr/>
            </a:pP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connid</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TYPE </a:t>
            </a:r>
            <a:r>
              <a:rPr lang="en-US" dirty="0" err="1">
                <a:solidFill>
                  <a:srgbClr val="001864"/>
                </a:solidFill>
                <a:latin typeface="Arial" panose="020B0604020202020204" pitchFamily="34" charset="0"/>
                <a:cs typeface="Arial" panose="020B0604020202020204" pitchFamily="34" charset="0"/>
              </a:rPr>
              <a:t>spfli-connid</a:t>
            </a:r>
            <a:r>
              <a:rPr lang="en-US" dirty="0">
                <a:solidFill>
                  <a:srgbClr val="001864"/>
                </a:solidFill>
                <a:latin typeface="Arial" panose="020B0604020202020204" pitchFamily="34" charset="0"/>
                <a:cs typeface="Arial" panose="020B0604020202020204" pitchFamily="34" charset="0"/>
              </a:rPr>
              <a:t>,</a:t>
            </a:r>
          </a:p>
          <a:p>
            <a:pPr marL="222885" indent="-222885">
              <a:buClr>
                <a:schemeClr val="accent3"/>
              </a:buClr>
              <a:buNone/>
              <a:defRPr/>
            </a:pP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carrname</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TYPE</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scarr-carrname</a:t>
            </a:r>
            <a:r>
              <a:rPr lang="en-US" dirty="0">
                <a:solidFill>
                  <a:srgbClr val="001864"/>
                </a:solidFill>
                <a:latin typeface="Arial" panose="020B0604020202020204" pitchFamily="34" charset="0"/>
                <a:cs typeface="Arial" panose="020B0604020202020204" pitchFamily="34" charset="0"/>
              </a:rPr>
              <a:t>,</a:t>
            </a:r>
          </a:p>
          <a:p>
            <a:pPr marL="222885" indent="-222885">
              <a:buClr>
                <a:schemeClr val="accent3"/>
              </a:buClr>
              <a:buNone/>
              <a:defRPr/>
            </a:pP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END OF </a:t>
            </a:r>
            <a:r>
              <a:rPr lang="en-US" dirty="0" err="1">
                <a:solidFill>
                  <a:srgbClr val="001864"/>
                </a:solidFill>
                <a:latin typeface="Arial" panose="020B0604020202020204" pitchFamily="34" charset="0"/>
                <a:cs typeface="Arial" panose="020B0604020202020204" pitchFamily="34" charset="0"/>
              </a:rPr>
              <a:t>ty_flight</a:t>
            </a:r>
            <a:r>
              <a:rPr lang="en-US" dirty="0">
                <a:solidFill>
                  <a:srgbClr val="001864"/>
                </a:solidFill>
                <a:latin typeface="Arial" panose="020B0604020202020204" pitchFamily="34" charset="0"/>
                <a:cs typeface="Arial" panose="020B0604020202020204" pitchFamily="34" charset="0"/>
              </a:rPr>
              <a:t>.</a:t>
            </a:r>
          </a:p>
          <a:p>
            <a:pPr marL="222885" indent="-222885">
              <a:buClr>
                <a:schemeClr val="accent3"/>
              </a:buClr>
              <a:buNone/>
              <a:defRPr/>
            </a:pPr>
            <a:endParaRPr lang="en-US" dirty="0">
              <a:solidFill>
                <a:srgbClr val="001864"/>
              </a:solidFill>
              <a:latin typeface="Arial" panose="020B0604020202020204" pitchFamily="34" charset="0"/>
              <a:cs typeface="Arial" panose="020B0604020202020204" pitchFamily="34" charset="0"/>
            </a:endParaRPr>
          </a:p>
          <a:p>
            <a:pPr marL="222885" indent="-222885">
              <a:buClr>
                <a:schemeClr val="accent3"/>
              </a:buClr>
              <a:buNone/>
              <a:defRPr/>
            </a:pPr>
            <a:r>
              <a:rPr lang="en-US" b="1" dirty="0">
                <a:solidFill>
                  <a:srgbClr val="001864"/>
                </a:solidFill>
                <a:latin typeface="Arial" panose="020B0604020202020204" pitchFamily="34" charset="0"/>
                <a:cs typeface="Arial" panose="020B0604020202020204" pitchFamily="34" charset="0"/>
              </a:rPr>
              <a:t>DATA:</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t_flight</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TYPE TABLE OF </a:t>
            </a:r>
            <a:r>
              <a:rPr lang="en-US" dirty="0" err="1">
                <a:solidFill>
                  <a:srgbClr val="001864"/>
                </a:solidFill>
                <a:latin typeface="Arial" panose="020B0604020202020204" pitchFamily="34" charset="0"/>
                <a:cs typeface="Arial" panose="020B0604020202020204" pitchFamily="34" charset="0"/>
              </a:rPr>
              <a:t>ty_flight</a:t>
            </a:r>
            <a:r>
              <a:rPr lang="en-US" dirty="0">
                <a:solidFill>
                  <a:srgbClr val="001864"/>
                </a:solidFill>
                <a:latin typeface="Arial" panose="020B0604020202020204" pitchFamily="34" charset="0"/>
                <a:cs typeface="Arial" panose="020B0604020202020204" pitchFamily="34" charset="0"/>
              </a:rPr>
              <a:t>,</a:t>
            </a:r>
          </a:p>
          <a:p>
            <a:pPr marL="222885" indent="-222885">
              <a:buClr>
                <a:schemeClr val="accent3"/>
              </a:buClr>
              <a:buNone/>
              <a:defRPr/>
            </a:pP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s_flight</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TYPE</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ty_str</a:t>
            </a:r>
            <a:r>
              <a:rPr lang="en-US" dirty="0">
                <a:solidFill>
                  <a:srgbClr val="001864"/>
                </a:solidFill>
                <a:latin typeface="Arial" panose="020B0604020202020204" pitchFamily="34" charset="0"/>
                <a:cs typeface="Arial" panose="020B0604020202020204" pitchFamily="34" charset="0"/>
              </a:rPr>
              <a:t>.</a:t>
            </a:r>
          </a:p>
          <a:p>
            <a:pPr marL="222885" indent="-222885">
              <a:buClr>
                <a:schemeClr val="accent3"/>
              </a:buClr>
              <a:buNone/>
              <a:defRPr/>
            </a:pPr>
            <a:endParaRPr lang="en-US" dirty="0">
              <a:solidFill>
                <a:srgbClr val="001864"/>
              </a:solidFill>
              <a:latin typeface="Arial" panose="020B0604020202020204" pitchFamily="34" charset="0"/>
              <a:cs typeface="Arial" panose="020B0604020202020204" pitchFamily="34" charset="0"/>
            </a:endParaRPr>
          </a:p>
          <a:p>
            <a:pPr marL="222885" indent="-222885">
              <a:buClr>
                <a:schemeClr val="accent3"/>
              </a:buClr>
              <a:buNone/>
              <a:defRPr/>
            </a:pPr>
            <a:r>
              <a:rPr lang="en-US" b="1" dirty="0">
                <a:solidFill>
                  <a:srgbClr val="001864"/>
                </a:solidFill>
                <a:latin typeface="Arial" panose="020B0604020202020204" pitchFamily="34" charset="0"/>
                <a:cs typeface="Arial" panose="020B0604020202020204" pitchFamily="34" charset="0"/>
              </a:rPr>
              <a:t>SELECT</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spfli</a:t>
            </a:r>
            <a:r>
              <a:rPr lang="en-US" dirty="0" err="1">
                <a:solidFill>
                  <a:srgbClr val="00B050"/>
                </a:solidFill>
                <a:latin typeface="Arial" panose="020B0604020202020204" pitchFamily="34" charset="0"/>
                <a:cs typeface="Arial" panose="020B0604020202020204" pitchFamily="34" charset="0"/>
              </a:rPr>
              <a:t>~</a:t>
            </a:r>
            <a:r>
              <a:rPr lang="en-US" dirty="0" err="1">
                <a:solidFill>
                  <a:srgbClr val="001864"/>
                </a:solidFill>
                <a:latin typeface="Arial" panose="020B0604020202020204" pitchFamily="34" charset="0"/>
                <a:cs typeface="Arial" panose="020B0604020202020204" pitchFamily="34" charset="0"/>
              </a:rPr>
              <a:t>connid</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scar</a:t>
            </a:r>
            <a:r>
              <a:rPr lang="en-US" dirty="0" err="1">
                <a:solidFill>
                  <a:srgbClr val="00B050"/>
                </a:solidFill>
                <a:latin typeface="Arial" panose="020B0604020202020204" pitchFamily="34" charset="0"/>
                <a:cs typeface="Arial" panose="020B0604020202020204" pitchFamily="34" charset="0"/>
              </a:rPr>
              <a:t>~</a:t>
            </a:r>
            <a:r>
              <a:rPr lang="en-US" dirty="0" err="1">
                <a:solidFill>
                  <a:srgbClr val="001864"/>
                </a:solidFill>
                <a:latin typeface="Arial" panose="020B0604020202020204" pitchFamily="34" charset="0"/>
                <a:cs typeface="Arial" panose="020B0604020202020204" pitchFamily="34" charset="0"/>
              </a:rPr>
              <a:t>carrname</a:t>
            </a:r>
            <a:r>
              <a:rPr lang="en-US" dirty="0">
                <a:solidFill>
                  <a:srgbClr val="001864"/>
                </a:solidFill>
                <a:latin typeface="Arial" panose="020B0604020202020204" pitchFamily="34" charset="0"/>
                <a:cs typeface="Arial" panose="020B0604020202020204" pitchFamily="34" charset="0"/>
              </a:rPr>
              <a:t> </a:t>
            </a:r>
          </a:p>
          <a:p>
            <a:pPr marL="222885" indent="-222885">
              <a:buClr>
                <a:schemeClr val="accent3"/>
              </a:buClr>
              <a:buNone/>
              <a:defRPr/>
            </a:pP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INTO</a:t>
            </a:r>
            <a:r>
              <a:rPr lang="en-US" dirty="0">
                <a:solidFill>
                  <a:srgbClr val="001864"/>
                </a:solidFill>
                <a:latin typeface="Arial" panose="020B0604020202020204" pitchFamily="34" charset="0"/>
                <a:cs typeface="Arial" panose="020B0604020202020204" pitchFamily="34" charset="0"/>
              </a:rPr>
              <a:t> </a:t>
            </a:r>
            <a:r>
              <a:rPr lang="en-US" sz="2194" b="1" dirty="0">
                <a:solidFill>
                  <a:srgbClr val="001864"/>
                </a:solidFill>
                <a:latin typeface="Arial" panose="020B0604020202020204" pitchFamily="34" charset="0"/>
                <a:cs typeface="Arial" panose="020B0604020202020204" pitchFamily="34" charset="0"/>
              </a:rPr>
              <a:t>TABLE</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t_flight</a:t>
            </a:r>
            <a:r>
              <a:rPr lang="en-US" dirty="0">
                <a:solidFill>
                  <a:srgbClr val="001864"/>
                </a:solidFill>
                <a:latin typeface="Arial" panose="020B0604020202020204" pitchFamily="34" charset="0"/>
                <a:cs typeface="Arial" panose="020B0604020202020204" pitchFamily="34" charset="0"/>
              </a:rPr>
              <a:t> </a:t>
            </a:r>
          </a:p>
          <a:p>
            <a:pPr marL="222885" indent="-222885">
              <a:buClr>
                <a:schemeClr val="accent3"/>
              </a:buClr>
              <a:buNone/>
              <a:defRPr/>
            </a:pPr>
            <a:r>
              <a:rPr lang="en-US" dirty="0">
                <a:solidFill>
                  <a:srgbClr val="00B050"/>
                </a:solidFill>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FROM</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spfli</a:t>
            </a:r>
            <a:r>
              <a:rPr lang="en-US" dirty="0">
                <a:solidFill>
                  <a:srgbClr val="00B050"/>
                </a:solidFill>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JOIN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scarr</a:t>
            </a:r>
            <a:r>
              <a:rPr lang="en-US" dirty="0">
                <a:solidFill>
                  <a:srgbClr val="00B050"/>
                </a:solidFill>
                <a:latin typeface="Arial" panose="020B0604020202020204" pitchFamily="34" charset="0"/>
                <a:cs typeface="Arial" panose="020B0604020202020204" pitchFamily="34" charset="0"/>
              </a:rPr>
              <a:t>                                   &lt;- Joined Tables (default INNER)</a:t>
            </a:r>
          </a:p>
          <a:p>
            <a:pPr marL="222885" indent="-222885">
              <a:buClr>
                <a:schemeClr val="accent3"/>
              </a:buClr>
              <a:buNone/>
              <a:defRPr/>
            </a:pPr>
            <a:r>
              <a:rPr lang="en-US" b="1" dirty="0">
                <a:solidFill>
                  <a:srgbClr val="00B050"/>
                </a:solidFill>
                <a:latin typeface="Arial" panose="020B0604020202020204" pitchFamily="34" charset="0"/>
                <a:cs typeface="Arial" panose="020B0604020202020204" pitchFamily="34" charset="0"/>
              </a:rPr>
              <a:t>               ON </a:t>
            </a:r>
            <a:r>
              <a:rPr lang="en-US" dirty="0" err="1">
                <a:solidFill>
                  <a:srgbClr val="00B050"/>
                </a:solidFill>
                <a:latin typeface="Arial" panose="020B0604020202020204" pitchFamily="34" charset="0"/>
                <a:cs typeface="Arial" panose="020B0604020202020204" pitchFamily="34" charset="0"/>
              </a:rPr>
              <a:t>spfli~carrid</a:t>
            </a:r>
            <a:r>
              <a:rPr lang="en-US" dirty="0">
                <a:solidFill>
                  <a:srgbClr val="00B050"/>
                </a:solidFill>
                <a:latin typeface="Arial" panose="020B0604020202020204" pitchFamily="34" charset="0"/>
                <a:cs typeface="Arial" panose="020B0604020202020204" pitchFamily="34" charset="0"/>
              </a:rPr>
              <a:t> = </a:t>
            </a:r>
            <a:r>
              <a:rPr lang="en-US" dirty="0" err="1">
                <a:solidFill>
                  <a:srgbClr val="00B050"/>
                </a:solidFill>
                <a:latin typeface="Arial" panose="020B0604020202020204" pitchFamily="34" charset="0"/>
                <a:cs typeface="Arial" panose="020B0604020202020204" pitchFamily="34" charset="0"/>
              </a:rPr>
              <a:t>scarr~carrid</a:t>
            </a:r>
            <a:r>
              <a:rPr lang="en-US" dirty="0">
                <a:solidFill>
                  <a:srgbClr val="00B050"/>
                </a:solidFill>
                <a:latin typeface="Arial" panose="020B0604020202020204" pitchFamily="34" charset="0"/>
                <a:cs typeface="Arial" panose="020B0604020202020204" pitchFamily="34" charset="0"/>
              </a:rPr>
              <a:t>             &lt;- Join Condition (common fields; always</a:t>
            </a:r>
          </a:p>
          <a:p>
            <a:pPr marL="222885" indent="-222885">
              <a:buClr>
                <a:schemeClr val="accent3"/>
              </a:buClr>
              <a:buNone/>
              <a:defRPr/>
            </a:pPr>
            <a:r>
              <a:rPr lang="en-US" b="1" dirty="0">
                <a:solidFill>
                  <a:srgbClr val="001864"/>
                </a:solidFill>
                <a:latin typeface="Arial" panose="020B0604020202020204" pitchFamily="34" charset="0"/>
                <a:cs typeface="Arial" panose="020B0604020202020204" pitchFamily="34" charset="0"/>
              </a:rPr>
              <a:t>    WHERE </a:t>
            </a:r>
            <a:r>
              <a:rPr lang="en-US" dirty="0" err="1">
                <a:solidFill>
                  <a:srgbClr val="001864"/>
                </a:solidFill>
                <a:latin typeface="Arial" panose="020B0604020202020204" pitchFamily="34" charset="0"/>
                <a:cs typeface="Arial" panose="020B0604020202020204" pitchFamily="34" charset="0"/>
              </a:rPr>
              <a:t>spfli</a:t>
            </a:r>
            <a:r>
              <a:rPr lang="en-US" dirty="0" err="1">
                <a:solidFill>
                  <a:srgbClr val="00B050"/>
                </a:solidFill>
                <a:latin typeface="Arial" panose="020B0604020202020204" pitchFamily="34" charset="0"/>
                <a:cs typeface="Arial" panose="020B0604020202020204" pitchFamily="34" charset="0"/>
              </a:rPr>
              <a:t>~</a:t>
            </a:r>
            <a:r>
              <a:rPr lang="en-US" dirty="0" err="1">
                <a:solidFill>
                  <a:srgbClr val="001864"/>
                </a:solidFill>
                <a:latin typeface="Arial" panose="020B0604020202020204" pitchFamily="34" charset="0"/>
                <a:cs typeface="Arial" panose="020B0604020202020204" pitchFamily="34" charset="0"/>
              </a:rPr>
              <a:t>airpfrom</a:t>
            </a:r>
            <a:r>
              <a:rPr lang="en-US" dirty="0">
                <a:solidFill>
                  <a:srgbClr val="001864"/>
                </a:solidFill>
                <a:latin typeface="Arial" panose="020B0604020202020204" pitchFamily="34" charset="0"/>
                <a:cs typeface="Arial" panose="020B0604020202020204" pitchFamily="34" charset="0"/>
              </a:rPr>
              <a:t> = ‘JFK’     </a:t>
            </a:r>
            <a:r>
              <a:rPr lang="en-US" b="1" dirty="0">
                <a:solidFill>
                  <a:srgbClr val="001864"/>
                </a:solidFill>
                <a:latin typeface="Arial" panose="020B0604020202020204" pitchFamily="34" charset="0"/>
                <a:cs typeface="Arial" panose="020B0604020202020204" pitchFamily="34" charset="0"/>
              </a:rPr>
              <a:t>AND                                                      </a:t>
            </a:r>
            <a:r>
              <a:rPr lang="en-US" sz="2300" dirty="0">
                <a:solidFill>
                  <a:srgbClr val="00B050"/>
                </a:solidFill>
                <a:latin typeface="Arial" panose="020B0604020202020204" pitchFamily="34" charset="0"/>
                <a:cs typeface="Arial" panose="020B0604020202020204" pitchFamily="34" charset="0"/>
              </a:rPr>
              <a:t>specify table)</a:t>
            </a:r>
          </a:p>
          <a:p>
            <a:pPr marL="222885" indent="-222885">
              <a:buClr>
                <a:schemeClr val="accent3"/>
              </a:buClr>
              <a:buNone/>
              <a:defRPr/>
            </a:pP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spfli</a:t>
            </a:r>
            <a:r>
              <a:rPr lang="en-US" dirty="0" err="1">
                <a:solidFill>
                  <a:srgbClr val="00B050"/>
                </a:solidFill>
                <a:latin typeface="Arial" panose="020B0604020202020204" pitchFamily="34" charset="0"/>
                <a:cs typeface="Arial" panose="020B0604020202020204" pitchFamily="34" charset="0"/>
              </a:rPr>
              <a:t>~</a:t>
            </a:r>
            <a:r>
              <a:rPr lang="en-US" dirty="0" err="1">
                <a:solidFill>
                  <a:srgbClr val="001864"/>
                </a:solidFill>
                <a:latin typeface="Arial" panose="020B0604020202020204" pitchFamily="34" charset="0"/>
                <a:cs typeface="Arial" panose="020B0604020202020204" pitchFamily="34" charset="0"/>
              </a:rPr>
              <a:t>airpto</a:t>
            </a:r>
            <a:r>
              <a:rPr lang="en-US" dirty="0">
                <a:solidFill>
                  <a:srgbClr val="001864"/>
                </a:solidFill>
                <a:latin typeface="Arial" panose="020B0604020202020204" pitchFamily="34" charset="0"/>
                <a:cs typeface="Arial" panose="020B0604020202020204" pitchFamily="34" charset="0"/>
              </a:rPr>
              <a:t>     = ‘FRA’.</a:t>
            </a:r>
          </a:p>
          <a:p>
            <a:pPr marL="222885" indent="-222885">
              <a:buClr>
                <a:schemeClr val="accent3"/>
              </a:buClr>
              <a:buNone/>
              <a:defRPr/>
            </a:pPr>
            <a:endParaRPr lang="en-US" dirty="0">
              <a:solidFill>
                <a:srgbClr val="001864"/>
              </a:solidFill>
              <a:latin typeface="Arial" panose="020B0604020202020204" pitchFamily="34" charset="0"/>
              <a:cs typeface="Arial" panose="020B0604020202020204" pitchFamily="34" charset="0"/>
            </a:endParaRPr>
          </a:p>
          <a:p>
            <a:pPr marL="222885" indent="-222885">
              <a:buClr>
                <a:schemeClr val="accent3"/>
              </a:buClr>
              <a:buNone/>
              <a:defRPr/>
            </a:pPr>
            <a:r>
              <a:rPr lang="en-US" b="1" dirty="0">
                <a:solidFill>
                  <a:srgbClr val="001864"/>
                </a:solidFill>
                <a:latin typeface="Arial" panose="020B0604020202020204" pitchFamily="34" charset="0"/>
                <a:cs typeface="Arial" panose="020B0604020202020204" pitchFamily="34" charset="0"/>
              </a:rPr>
              <a:t>LOOP AT </a:t>
            </a:r>
            <a:r>
              <a:rPr lang="en-US" dirty="0" err="1">
                <a:solidFill>
                  <a:srgbClr val="001864"/>
                </a:solidFill>
                <a:latin typeface="Arial" panose="020B0604020202020204" pitchFamily="34" charset="0"/>
                <a:cs typeface="Arial" panose="020B0604020202020204" pitchFamily="34" charset="0"/>
              </a:rPr>
              <a:t>t_flight</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INTO</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s_flight</a:t>
            </a:r>
            <a:r>
              <a:rPr lang="en-US" dirty="0">
                <a:solidFill>
                  <a:srgbClr val="001864"/>
                </a:solidFill>
                <a:latin typeface="Arial" panose="020B0604020202020204" pitchFamily="34" charset="0"/>
                <a:cs typeface="Arial" panose="020B0604020202020204" pitchFamily="34" charset="0"/>
              </a:rPr>
              <a:t>.</a:t>
            </a:r>
          </a:p>
          <a:p>
            <a:pPr marL="222885" indent="-222885">
              <a:buClr>
                <a:schemeClr val="accent3"/>
              </a:buClr>
              <a:buNone/>
              <a:defRPr/>
            </a:pP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WRITE: / </a:t>
            </a:r>
            <a:r>
              <a:rPr lang="en-US" dirty="0">
                <a:solidFill>
                  <a:srgbClr val="001864"/>
                </a:solidFill>
                <a:latin typeface="Arial" panose="020B0604020202020204" pitchFamily="34" charset="0"/>
                <a:cs typeface="Arial" panose="020B0604020202020204" pitchFamily="34" charset="0"/>
              </a:rPr>
              <a:t>‘Flight : ‘ , </a:t>
            </a:r>
            <a:r>
              <a:rPr lang="en-US" dirty="0" err="1">
                <a:solidFill>
                  <a:srgbClr val="001864"/>
                </a:solidFill>
                <a:latin typeface="Arial" panose="020B0604020202020204" pitchFamily="34" charset="0"/>
                <a:cs typeface="Arial" panose="020B0604020202020204" pitchFamily="34" charset="0"/>
              </a:rPr>
              <a:t>s_flight-connid</a:t>
            </a:r>
            <a:r>
              <a:rPr lang="en-US" dirty="0">
                <a:solidFill>
                  <a:srgbClr val="001864"/>
                </a:solidFill>
                <a:latin typeface="Arial" panose="020B0604020202020204" pitchFamily="34" charset="0"/>
                <a:cs typeface="Arial" panose="020B0604020202020204" pitchFamily="34" charset="0"/>
              </a:rPr>
              <a:t>, ‘is operated by: ‘, </a:t>
            </a:r>
            <a:r>
              <a:rPr lang="en-US" dirty="0" err="1">
                <a:solidFill>
                  <a:srgbClr val="001864"/>
                </a:solidFill>
                <a:latin typeface="Arial" panose="020B0604020202020204" pitchFamily="34" charset="0"/>
                <a:cs typeface="Arial" panose="020B0604020202020204" pitchFamily="34" charset="0"/>
              </a:rPr>
              <a:t>s_flight-carrname</a:t>
            </a:r>
            <a:r>
              <a:rPr lang="en-US" dirty="0">
                <a:solidFill>
                  <a:srgbClr val="001864"/>
                </a:solidFill>
                <a:latin typeface="Arial" panose="020B0604020202020204" pitchFamily="34" charset="0"/>
                <a:cs typeface="Arial" panose="020B0604020202020204" pitchFamily="34" charset="0"/>
              </a:rPr>
              <a:t>.</a:t>
            </a:r>
          </a:p>
          <a:p>
            <a:pPr marL="222885" indent="-222885">
              <a:buClr>
                <a:schemeClr val="accent3"/>
              </a:buClr>
              <a:buNone/>
              <a:defRPr/>
            </a:pPr>
            <a:r>
              <a:rPr lang="en-US" b="1" dirty="0">
                <a:solidFill>
                  <a:srgbClr val="001864"/>
                </a:solidFill>
                <a:latin typeface="Arial" panose="020B0604020202020204" pitchFamily="34" charset="0"/>
                <a:cs typeface="Arial" panose="020B0604020202020204" pitchFamily="34" charset="0"/>
              </a:rPr>
              <a:t>ENDLOOP.</a:t>
            </a:r>
          </a:p>
        </p:txBody>
      </p:sp>
      <p:sp>
        <p:nvSpPr>
          <p:cNvPr id="4" name="Rectangle 3">
            <a:extLst>
              <a:ext uri="{FF2B5EF4-FFF2-40B4-BE49-F238E27FC236}">
                <a16:creationId xmlns:a16="http://schemas.microsoft.com/office/drawing/2014/main" id="{E91759A8-DAD9-49A2-8EE7-1C3517BEB7B3}"/>
              </a:ext>
            </a:extLst>
          </p:cNvPr>
          <p:cNvSpPr/>
          <p:nvPr/>
        </p:nvSpPr>
        <p:spPr>
          <a:xfrm>
            <a:off x="833247" y="108561"/>
            <a:ext cx="3041217" cy="461665"/>
          </a:xfrm>
          <a:prstGeom prst="rect">
            <a:avLst/>
          </a:prstGeom>
        </p:spPr>
        <p:txBody>
          <a:bodyPr wrap="none">
            <a:spAutoFit/>
          </a:bodyPr>
          <a:lstStyle/>
          <a:p>
            <a:pPr defTabSz="742950" fontAlgn="auto">
              <a:spcBef>
                <a:spcPts val="0"/>
              </a:spcBef>
              <a:spcAft>
                <a:spcPts val="0"/>
              </a:spcAft>
            </a:pPr>
            <a:r>
              <a:rPr lang="en-US" altLang="ro-RO" sz="2400" dirty="0">
                <a:solidFill>
                  <a:srgbClr val="000090"/>
                </a:solidFill>
                <a:latin typeface="Arial" panose="020B0604020202020204" pitchFamily="34" charset="0"/>
                <a:ea typeface="+mj-ea"/>
                <a:cs typeface="+mj-cs"/>
              </a:rPr>
              <a:t>[Inner] Join example </a:t>
            </a:r>
            <a:endParaRPr lang="en-US" sz="2400" dirty="0">
              <a:solidFill>
                <a:srgbClr val="000090"/>
              </a:solidFill>
              <a:latin typeface="Arial" panose="020B0604020202020204" pitchFamily="34" charset="0"/>
              <a:ea typeface="+mj-ea"/>
              <a:cs typeface="+mj-cs"/>
            </a:endParaRPr>
          </a:p>
        </p:txBody>
      </p:sp>
    </p:spTree>
    <p:extLst>
      <p:ext uri="{BB962C8B-B14F-4D97-AF65-F5344CB8AC3E}">
        <p14:creationId xmlns:p14="http://schemas.microsoft.com/office/powerpoint/2010/main" val="129069730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94C936-C0A0-4F8E-B5B9-15A655CC5EF4}"/>
              </a:ext>
            </a:extLst>
          </p:cNvPr>
          <p:cNvSpPr/>
          <p:nvPr/>
        </p:nvSpPr>
        <p:spPr>
          <a:xfrm>
            <a:off x="845439" y="145137"/>
            <a:ext cx="2542684" cy="461665"/>
          </a:xfrm>
          <a:prstGeom prst="rect">
            <a:avLst/>
          </a:prstGeom>
        </p:spPr>
        <p:txBody>
          <a:bodyPr wrap="none">
            <a:spAutoFit/>
          </a:bodyPr>
          <a:lstStyle/>
          <a:p>
            <a:pPr defTabSz="742950" fontAlgn="auto">
              <a:spcBef>
                <a:spcPts val="0"/>
              </a:spcBef>
              <a:spcAft>
                <a:spcPts val="0"/>
              </a:spcAft>
            </a:pPr>
            <a:r>
              <a:rPr lang="en-US" altLang="ro-RO" sz="2400" dirty="0">
                <a:solidFill>
                  <a:srgbClr val="000090"/>
                </a:solidFill>
                <a:latin typeface="Arial" panose="020B0604020202020204" pitchFamily="34" charset="0"/>
                <a:ea typeface="+mj-ea"/>
                <a:cs typeface="+mj-cs"/>
              </a:rPr>
              <a:t>Left [Outer] Join  </a:t>
            </a:r>
            <a:endParaRPr lang="en-US" sz="2400" dirty="0">
              <a:solidFill>
                <a:srgbClr val="000090"/>
              </a:solidFill>
              <a:latin typeface="Arial" panose="020B0604020202020204" pitchFamily="34" charset="0"/>
              <a:ea typeface="+mj-ea"/>
              <a:cs typeface="+mj-cs"/>
            </a:endParaRPr>
          </a:p>
        </p:txBody>
      </p:sp>
      <p:sp>
        <p:nvSpPr>
          <p:cNvPr id="6" name="Content Placeholder 2">
            <a:extLst>
              <a:ext uri="{FF2B5EF4-FFF2-40B4-BE49-F238E27FC236}">
                <a16:creationId xmlns:a16="http://schemas.microsoft.com/office/drawing/2014/main" id="{B40438D9-E458-449E-A89E-74A91662C853}"/>
              </a:ext>
            </a:extLst>
          </p:cNvPr>
          <p:cNvSpPr txBox="1">
            <a:spLocks/>
          </p:cNvSpPr>
          <p:nvPr/>
        </p:nvSpPr>
        <p:spPr bwMode="auto">
          <a:xfrm>
            <a:off x="938995" y="1400001"/>
            <a:ext cx="8373127" cy="4428558"/>
          </a:xfrm>
          <a:prstGeom prst="rect">
            <a:avLst/>
          </a:prstGeom>
          <a:noFill/>
          <a:ln w="9525">
            <a:noFill/>
            <a:miter lim="800000"/>
            <a:headEnd/>
            <a:tailEnd/>
          </a:ln>
        </p:spPr>
        <p:txBody>
          <a:bodyPr vert="horz" wrap="square" lIns="74286" tIns="37143" rIns="74286" bIns="37143" numCol="1" anchor="t" anchorCtr="0" compatLnSpc="1">
            <a:prstTxWarp prst="textNoShape">
              <a:avLst/>
            </a:prstTxWarp>
            <a:normAutofit fontScale="85000" lnSpcReduction="20000"/>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22885" indent="-222885" defTabSz="742950" eaLnBrk="1" fontAlgn="auto" hangingPunct="1">
              <a:spcAft>
                <a:spcPts val="0"/>
              </a:spcAft>
              <a:buClr>
                <a:srgbClr val="A5A5A5"/>
              </a:buClr>
              <a:buNone/>
              <a:defRPr/>
            </a:pPr>
            <a:r>
              <a:rPr lang="en-US" sz="1625" b="1" kern="0" dirty="0">
                <a:latin typeface="Arial monospaced for SAP" pitchFamily="49" charset="0"/>
              </a:rPr>
              <a:t>  		</a:t>
            </a:r>
            <a:r>
              <a:rPr lang="en-US" sz="1625" b="1" kern="0" dirty="0">
                <a:solidFill>
                  <a:srgbClr val="EE672A"/>
                </a:solidFill>
                <a:latin typeface="Arial monospaced for SAP" pitchFamily="49" charset="0"/>
              </a:rPr>
              <a:t>Table 1</a:t>
            </a:r>
            <a:r>
              <a:rPr lang="en-US" sz="1625" b="1" kern="0" dirty="0">
                <a:latin typeface="Arial monospaced for SAP" pitchFamily="49" charset="0"/>
              </a:rPr>
              <a:t>                     	      </a:t>
            </a:r>
            <a:r>
              <a:rPr lang="en-US" sz="1625" b="1" kern="0" dirty="0">
                <a:solidFill>
                  <a:srgbClr val="EE672A"/>
                </a:solidFill>
                <a:latin typeface="Arial monospaced for SAP" pitchFamily="49" charset="0"/>
              </a:rPr>
              <a:t>Table 2</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 A  | B  | C  | </a:t>
            </a:r>
            <a:r>
              <a:rPr lang="en-US" sz="1625" b="1" kern="0" dirty="0">
                <a:solidFill>
                  <a:srgbClr val="C00000"/>
                </a:solidFill>
                <a:latin typeface="Arial monospaced for SAP" pitchFamily="49" charset="0"/>
              </a:rPr>
              <a:t>D  </a:t>
            </a:r>
            <a:r>
              <a:rPr lang="en-US" sz="1625" b="1" kern="0" dirty="0">
                <a:latin typeface="Arial monospaced for SAP" pitchFamily="49" charset="0"/>
              </a:rPr>
              <a:t>|        | </a:t>
            </a:r>
            <a:r>
              <a:rPr lang="en-US" sz="1625" b="1" kern="0" dirty="0">
                <a:solidFill>
                  <a:srgbClr val="C00000"/>
                </a:solidFill>
                <a:latin typeface="Arial monospaced for SAP" pitchFamily="49" charset="0"/>
              </a:rPr>
              <a:t>D</a:t>
            </a:r>
            <a:r>
              <a:rPr lang="en-US" sz="1625" b="1" kern="0" dirty="0">
                <a:latin typeface="Arial monospaced for SAP" pitchFamily="49" charset="0"/>
              </a:rPr>
              <a:t>  | E  | F  | G  | H  | </a:t>
            </a:r>
            <a:br>
              <a:rPr lang="en-US" sz="1625" b="1" kern="0" dirty="0">
                <a:latin typeface="Arial monospaced for SAP" pitchFamily="49" charset="0"/>
              </a:rPr>
            </a:br>
            <a:r>
              <a:rPr lang="en-US" sz="1625" b="1" kern="0" dirty="0">
                <a:latin typeface="Arial monospaced for SAP" pitchFamily="49" charset="0"/>
              </a:rPr>
              <a:t>|----|----|----|</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 a1 | b1 | c1 | </a:t>
            </a:r>
            <a:r>
              <a:rPr lang="en-US" sz="1625" b="1" kern="0" dirty="0">
                <a:solidFill>
                  <a:srgbClr val="C00000"/>
                </a:solidFill>
                <a:latin typeface="Arial monospaced for SAP" pitchFamily="49" charset="0"/>
              </a:rPr>
              <a:t>1  </a:t>
            </a:r>
            <a:r>
              <a:rPr lang="en-US" sz="1625" b="1" kern="0" dirty="0">
                <a:latin typeface="Arial monospaced for SAP" pitchFamily="49" charset="0"/>
              </a:rPr>
              <a:t>|        |</a:t>
            </a:r>
            <a:r>
              <a:rPr lang="en-US" sz="1625" b="1" kern="0" dirty="0">
                <a:solidFill>
                  <a:srgbClr val="C00000"/>
                </a:solidFill>
                <a:latin typeface="Arial monospaced for SAP" pitchFamily="49" charset="0"/>
              </a:rPr>
              <a:t> 1 </a:t>
            </a:r>
            <a:r>
              <a:rPr lang="en-US" sz="1625" b="1" kern="0" dirty="0">
                <a:latin typeface="Arial monospaced for SAP" pitchFamily="49" charset="0"/>
              </a:rPr>
              <a:t> | e1 | f1 | g1 | h1 | </a:t>
            </a:r>
            <a:br>
              <a:rPr lang="en-US" sz="1625" b="1" kern="0" dirty="0">
                <a:latin typeface="Arial monospaced for SAP" pitchFamily="49" charset="0"/>
              </a:rPr>
            </a:br>
            <a:r>
              <a:rPr lang="en-US" sz="1625" b="1" kern="0" dirty="0">
                <a:latin typeface="Arial monospaced for SAP" pitchFamily="49" charset="0"/>
              </a:rPr>
              <a:t>| a2 | b2 | c2 | </a:t>
            </a:r>
            <a:r>
              <a:rPr lang="en-US" sz="1625" b="1" kern="0" dirty="0">
                <a:solidFill>
                  <a:srgbClr val="C00000"/>
                </a:solidFill>
                <a:latin typeface="Arial monospaced for SAP" pitchFamily="49" charset="0"/>
              </a:rPr>
              <a:t>1  </a:t>
            </a:r>
            <a:r>
              <a:rPr lang="en-US" sz="1625" b="1" kern="0" dirty="0">
                <a:latin typeface="Arial monospaced for SAP" pitchFamily="49" charset="0"/>
              </a:rPr>
              <a:t>|</a:t>
            </a:r>
            <a:r>
              <a:rPr lang="en-US" sz="1625" b="1" kern="0" dirty="0">
                <a:solidFill>
                  <a:srgbClr val="C00000"/>
                </a:solidFill>
                <a:latin typeface="Arial monospaced for SAP" pitchFamily="49" charset="0"/>
              </a:rPr>
              <a:t> </a:t>
            </a:r>
            <a:r>
              <a:rPr lang="en-US" sz="1625" b="1" kern="0" dirty="0">
                <a:latin typeface="Arial monospaced for SAP" pitchFamily="49" charset="0"/>
              </a:rPr>
              <a:t>       | </a:t>
            </a:r>
            <a:r>
              <a:rPr lang="en-US" sz="1625" b="1" kern="0" dirty="0">
                <a:solidFill>
                  <a:srgbClr val="C00000"/>
                </a:solidFill>
                <a:latin typeface="Arial monospaced for SAP" pitchFamily="49" charset="0"/>
              </a:rPr>
              <a:t>3</a:t>
            </a:r>
            <a:r>
              <a:rPr lang="en-US" sz="1625" b="1" kern="0" dirty="0">
                <a:latin typeface="Arial monospaced for SAP" pitchFamily="49" charset="0"/>
              </a:rPr>
              <a:t>  | e2 | f2 | g2 | h2 | </a:t>
            </a:r>
            <a:br>
              <a:rPr lang="en-US" sz="1625" b="1" kern="0" dirty="0">
                <a:latin typeface="Arial monospaced for SAP" pitchFamily="49" charset="0"/>
              </a:rPr>
            </a:br>
            <a:r>
              <a:rPr lang="en-US" sz="1625" b="1" kern="0" dirty="0">
                <a:latin typeface="Arial monospaced for SAP" pitchFamily="49" charset="0"/>
              </a:rPr>
              <a:t>| a3 | b3 | c3 | </a:t>
            </a:r>
            <a:r>
              <a:rPr lang="en-US" sz="1625" b="1" kern="0" dirty="0">
                <a:solidFill>
                  <a:srgbClr val="C00000"/>
                </a:solidFill>
                <a:latin typeface="Arial monospaced for SAP" pitchFamily="49" charset="0"/>
              </a:rPr>
              <a:t>2  </a:t>
            </a:r>
            <a:r>
              <a:rPr lang="en-US" sz="1625" b="1" kern="0" dirty="0">
                <a:latin typeface="Arial monospaced for SAP" pitchFamily="49" charset="0"/>
              </a:rPr>
              <a:t>|        | </a:t>
            </a:r>
            <a:r>
              <a:rPr lang="en-US" sz="1625" b="1" kern="0" dirty="0">
                <a:solidFill>
                  <a:srgbClr val="C00000"/>
                </a:solidFill>
                <a:latin typeface="Arial monospaced for SAP" pitchFamily="49" charset="0"/>
              </a:rPr>
              <a:t>4</a:t>
            </a:r>
            <a:r>
              <a:rPr lang="en-US" sz="1625" b="1" kern="0" dirty="0">
                <a:latin typeface="Arial monospaced for SAP" pitchFamily="49" charset="0"/>
              </a:rPr>
              <a:t>  | e3 | f3 | g3 | h3 | </a:t>
            </a:r>
            <a:br>
              <a:rPr lang="en-US" sz="1625" b="1" kern="0" dirty="0">
                <a:latin typeface="Arial monospaced for SAP" pitchFamily="49" charset="0"/>
              </a:rPr>
            </a:br>
            <a:r>
              <a:rPr lang="en-US" sz="1625" b="1" kern="0" dirty="0">
                <a:latin typeface="Arial monospaced for SAP" pitchFamily="49" charset="0"/>
              </a:rPr>
              <a:t>| a4 | b4 | c4 | </a:t>
            </a:r>
            <a:r>
              <a:rPr lang="en-US" sz="1625" b="1" kern="0" dirty="0">
                <a:solidFill>
                  <a:srgbClr val="C00000"/>
                </a:solidFill>
                <a:latin typeface="Arial monospaced for SAP" pitchFamily="49" charset="0"/>
              </a:rPr>
              <a:t>3  </a:t>
            </a:r>
            <a:r>
              <a:rPr lang="en-US" sz="1625" b="1" kern="0" dirty="0">
                <a:latin typeface="Arial monospaced for SAP" pitchFamily="49" charset="0"/>
              </a:rPr>
              <a:t>|</a:t>
            </a:r>
            <a:r>
              <a:rPr lang="en-US" sz="1625" b="1" kern="0" dirty="0">
                <a:solidFill>
                  <a:srgbClr val="C00000"/>
                </a:solidFill>
                <a:latin typeface="Arial monospaced for SAP" pitchFamily="49" charset="0"/>
              </a:rPr>
              <a:t> </a:t>
            </a: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br>
              <a:rPr lang="en-US" sz="1625" b="1" kern="0" dirty="0">
                <a:latin typeface="Arial monospaced for SAP" pitchFamily="49" charset="0"/>
              </a:rPr>
            </a:br>
            <a:r>
              <a:rPr lang="en-US" sz="1625" b="1" kern="0" dirty="0">
                <a:latin typeface="Arial monospaced for SAP" pitchFamily="49" charset="0"/>
              </a:rPr>
              <a:t>                   </a:t>
            </a:r>
          </a:p>
          <a:p>
            <a:pPr marL="222885" indent="-222885" defTabSz="742950" eaLnBrk="1" fontAlgn="auto" hangingPunct="1">
              <a:spcAft>
                <a:spcPts val="0"/>
              </a:spcAft>
              <a:buClr>
                <a:srgbClr val="A5A5A5"/>
              </a:buClr>
              <a:buNone/>
              <a:defRPr/>
            </a:pPr>
            <a:endParaRPr lang="en-US" sz="1625" b="1" kern="0" dirty="0">
              <a:latin typeface="Arial monospaced for SAP" pitchFamily="49" charset="0"/>
            </a:endParaRPr>
          </a:p>
          <a:p>
            <a:pPr marL="222885" indent="-222885" defTabSz="742950" eaLnBrk="1" fontAlgn="auto" hangingPunct="1">
              <a:spcAft>
                <a:spcPts val="0"/>
              </a:spcAft>
              <a:buClr>
                <a:srgbClr val="A5A5A5"/>
              </a:buClr>
              <a:buNone/>
              <a:defRPr/>
            </a:pPr>
            <a:br>
              <a:rPr lang="en-US" sz="1625" b="1" kern="0" dirty="0">
                <a:latin typeface="Arial monospaced for SAP" pitchFamily="49" charset="0"/>
              </a:rPr>
            </a:br>
            <a:r>
              <a:rPr lang="en-US" sz="1625" b="1" kern="0" dirty="0">
                <a:latin typeface="Arial monospaced for SAP" pitchFamily="49" charset="0"/>
              </a:rPr>
              <a:t>    </a:t>
            </a:r>
            <a:r>
              <a:rPr lang="en-US" sz="1625" b="1" kern="0" dirty="0">
                <a:solidFill>
                  <a:srgbClr val="EE672A"/>
                </a:solidFill>
                <a:latin typeface="Arial monospaced for SAP" pitchFamily="49" charset="0"/>
              </a:rPr>
              <a:t>Left Outer Join </a:t>
            </a:r>
            <a:br>
              <a:rPr lang="en-US" sz="1625" b="1" kern="0" dirty="0">
                <a:latin typeface="Arial monospaced for SAP" pitchFamily="49" charset="0"/>
              </a:rPr>
            </a:b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    | A  | B  | C  | </a:t>
            </a:r>
            <a:r>
              <a:rPr lang="en-US" sz="1625" b="1" kern="0" dirty="0">
                <a:solidFill>
                  <a:srgbClr val="C00000"/>
                </a:solidFill>
                <a:latin typeface="Arial monospaced for SAP" pitchFamily="49" charset="0"/>
              </a:rPr>
              <a:t>D  | D </a:t>
            </a:r>
            <a:r>
              <a:rPr lang="en-US" sz="1625" b="1" kern="0" dirty="0">
                <a:latin typeface="Arial monospaced for SAP" pitchFamily="49" charset="0"/>
              </a:rPr>
              <a:t> | E  | F  | G  | H  | </a:t>
            </a:r>
            <a:br>
              <a:rPr lang="en-US" sz="1625" b="1" kern="0" dirty="0">
                <a:latin typeface="Arial monospaced for SAP" pitchFamily="49" charset="0"/>
              </a:rPr>
            </a:b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Arial monospaced for SAP" pitchFamily="49" charset="0"/>
              </a:rPr>
            </a:br>
            <a:r>
              <a:rPr lang="en-US" sz="1625" b="1" kern="0" dirty="0">
                <a:latin typeface="Arial monospaced for SAP" pitchFamily="49" charset="0"/>
              </a:rPr>
              <a:t>    | a1 | b1 | c1 | </a:t>
            </a:r>
            <a:r>
              <a:rPr lang="en-US" sz="1625" b="1" kern="0" dirty="0">
                <a:solidFill>
                  <a:srgbClr val="C00000"/>
                </a:solidFill>
                <a:latin typeface="Arial monospaced for SAP" pitchFamily="49" charset="0"/>
              </a:rPr>
              <a:t>1  | 1</a:t>
            </a:r>
            <a:r>
              <a:rPr lang="en-US" sz="1625" b="1" kern="0" dirty="0">
                <a:latin typeface="Arial monospaced for SAP" pitchFamily="49" charset="0"/>
              </a:rPr>
              <a:t>  | e1 | f1 | g1 | h1 | </a:t>
            </a:r>
            <a:br>
              <a:rPr lang="en-US" sz="1625" b="1" kern="0" dirty="0">
                <a:latin typeface="Arial monospaced for SAP" pitchFamily="49" charset="0"/>
              </a:rPr>
            </a:br>
            <a:r>
              <a:rPr lang="en-US" sz="1625" b="1" kern="0" dirty="0">
                <a:latin typeface="Arial monospaced for SAP" pitchFamily="49" charset="0"/>
              </a:rPr>
              <a:t>    | a2 | b2 | c2 | </a:t>
            </a:r>
            <a:r>
              <a:rPr lang="en-US" sz="1625" b="1" kern="0" dirty="0">
                <a:solidFill>
                  <a:srgbClr val="C00000"/>
                </a:solidFill>
                <a:latin typeface="Arial monospaced for SAP" pitchFamily="49" charset="0"/>
              </a:rPr>
              <a:t>1  | 1</a:t>
            </a:r>
            <a:r>
              <a:rPr lang="en-US" sz="1625" b="1" kern="0" dirty="0">
                <a:latin typeface="Arial monospaced for SAP" pitchFamily="49" charset="0"/>
              </a:rPr>
              <a:t>  | e1 | f1 | g1 | h1 | </a:t>
            </a:r>
            <a:br>
              <a:rPr lang="en-US" sz="1625" b="1" kern="0" dirty="0">
                <a:latin typeface="Arial monospaced for SAP" pitchFamily="49" charset="0"/>
              </a:rPr>
            </a:br>
            <a:r>
              <a:rPr lang="en-US" sz="1625" b="1" kern="0" dirty="0">
                <a:latin typeface="Arial monospaced for SAP" pitchFamily="49" charset="0"/>
              </a:rPr>
              <a:t>    | a3 | b3 | c3 | </a:t>
            </a:r>
            <a:r>
              <a:rPr lang="en-US" sz="1625" b="1" kern="0" dirty="0">
                <a:solidFill>
                  <a:srgbClr val="C00000"/>
                </a:solidFill>
                <a:latin typeface="Arial monospaced for SAP" pitchFamily="49" charset="0"/>
              </a:rPr>
              <a:t>2  |NULL</a:t>
            </a:r>
            <a:r>
              <a:rPr lang="en-US" sz="1625" b="1" kern="0" dirty="0">
                <a:latin typeface="Arial monospaced for SAP" pitchFamily="49" charset="0"/>
              </a:rPr>
              <a:t>|NULL|NULL|NULL|NULL| </a:t>
            </a:r>
            <a:br>
              <a:rPr lang="en-US" sz="1625" b="1" kern="0" dirty="0">
                <a:latin typeface="Arial monospaced for SAP" pitchFamily="49" charset="0"/>
              </a:rPr>
            </a:br>
            <a:r>
              <a:rPr lang="en-US" sz="1625" b="1" kern="0" dirty="0">
                <a:latin typeface="Arial monospaced for SAP" pitchFamily="49" charset="0"/>
              </a:rPr>
              <a:t>    | a4 | b4 | c4 | </a:t>
            </a:r>
            <a:r>
              <a:rPr lang="en-US" sz="1625" b="1" kern="0" dirty="0">
                <a:solidFill>
                  <a:srgbClr val="C00000"/>
                </a:solidFill>
                <a:latin typeface="Arial monospaced for SAP" pitchFamily="49" charset="0"/>
              </a:rPr>
              <a:t>3  | 3 </a:t>
            </a:r>
            <a:r>
              <a:rPr lang="en-US" sz="1625" b="1" kern="0" dirty="0">
                <a:latin typeface="Arial monospaced for SAP" pitchFamily="49" charset="0"/>
              </a:rPr>
              <a:t> | e2 | f2 | g2 | h2 | </a:t>
            </a:r>
            <a:br>
              <a:rPr lang="en-US" sz="1625" b="1" kern="0" dirty="0">
                <a:latin typeface="Arial monospaced for SAP" pitchFamily="49" charset="0"/>
              </a:rPr>
            </a:br>
            <a:r>
              <a:rPr lang="en-US" sz="1625" b="1" kern="0" dirty="0">
                <a:latin typeface="Arial monospaced for SAP" pitchFamily="49" charset="0"/>
              </a:rPr>
              <a:t>    |----|----|----|</a:t>
            </a:r>
            <a:r>
              <a:rPr lang="en-US" sz="1625" b="1" kern="0" dirty="0">
                <a:solidFill>
                  <a:srgbClr val="C00000"/>
                </a:solidFill>
                <a:latin typeface="Arial monospaced for SAP" pitchFamily="49" charset="0"/>
              </a:rPr>
              <a:t>----|----</a:t>
            </a:r>
            <a:r>
              <a:rPr lang="en-US" sz="1625" b="1" kern="0" dirty="0">
                <a:latin typeface="Arial monospaced for SAP" pitchFamily="49" charset="0"/>
              </a:rPr>
              <a:t>|----|----|----|----| </a:t>
            </a:r>
            <a:br>
              <a:rPr lang="en-US" sz="1625" b="1" kern="0" dirty="0">
                <a:latin typeface="Calibri" panose="020F0502020204030204"/>
              </a:rPr>
            </a:br>
            <a:endParaRPr lang="en-US" sz="1625" kern="0" dirty="0">
              <a:latin typeface="Calibri" panose="020F0502020204030204"/>
            </a:endParaRPr>
          </a:p>
        </p:txBody>
      </p:sp>
    </p:spTree>
    <p:extLst>
      <p:ext uri="{BB962C8B-B14F-4D97-AF65-F5344CB8AC3E}">
        <p14:creationId xmlns:p14="http://schemas.microsoft.com/office/powerpoint/2010/main" val="380635298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30B22-5772-4902-80AF-AC27020C218E}"/>
              </a:ext>
            </a:extLst>
          </p:cNvPr>
          <p:cNvSpPr/>
          <p:nvPr/>
        </p:nvSpPr>
        <p:spPr>
          <a:xfrm>
            <a:off x="803529" y="106687"/>
            <a:ext cx="3623108" cy="461665"/>
          </a:xfrm>
          <a:prstGeom prst="rect">
            <a:avLst/>
          </a:prstGeom>
        </p:spPr>
        <p:txBody>
          <a:bodyPr wrap="none">
            <a:spAutoFit/>
          </a:bodyPr>
          <a:lstStyle/>
          <a:p>
            <a:pPr defTabSz="742950" fontAlgn="auto">
              <a:spcBef>
                <a:spcPts val="0"/>
              </a:spcBef>
              <a:spcAft>
                <a:spcPts val="0"/>
              </a:spcAft>
            </a:pPr>
            <a:r>
              <a:rPr lang="en-US" altLang="ro-RO" sz="2400" dirty="0">
                <a:solidFill>
                  <a:srgbClr val="000090"/>
                </a:solidFill>
                <a:latin typeface="Arial" panose="020B0604020202020204" pitchFamily="34" charset="0"/>
                <a:ea typeface="+mj-ea"/>
                <a:cs typeface="+mj-cs"/>
              </a:rPr>
              <a:t>Left [Outer] Join example</a:t>
            </a:r>
            <a:endParaRPr lang="en-US" sz="2400" dirty="0">
              <a:solidFill>
                <a:srgbClr val="000090"/>
              </a:solidFill>
              <a:latin typeface="Arial" panose="020B0604020202020204" pitchFamily="34" charset="0"/>
              <a:ea typeface="+mj-ea"/>
              <a:cs typeface="+mj-cs"/>
            </a:endParaRPr>
          </a:p>
        </p:txBody>
      </p:sp>
      <p:sp>
        <p:nvSpPr>
          <p:cNvPr id="6" name="Content Placeholder 2">
            <a:extLst>
              <a:ext uri="{FF2B5EF4-FFF2-40B4-BE49-F238E27FC236}">
                <a16:creationId xmlns:a16="http://schemas.microsoft.com/office/drawing/2014/main" id="{9947DDAB-0004-4E91-BDAE-8BC47CFB9086}"/>
              </a:ext>
            </a:extLst>
          </p:cNvPr>
          <p:cNvSpPr txBox="1">
            <a:spLocks/>
          </p:cNvSpPr>
          <p:nvPr/>
        </p:nvSpPr>
        <p:spPr>
          <a:xfrm>
            <a:off x="833247" y="949911"/>
            <a:ext cx="8417286" cy="5504155"/>
          </a:xfrm>
          <a:prstGeom prst="rect">
            <a:avLst/>
          </a:prstGeom>
        </p:spPr>
        <p:txBody>
          <a:bodyPr vert="horz" lIns="91440" tIns="45720" rIns="91440" bIns="45720" rtlCol="0">
            <a:normAutofit fontScale="70000" lnSpcReduction="20000"/>
          </a:bodyPr>
          <a:lst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marL="222885" indent="-222885" fontAlgn="auto">
              <a:spcAft>
                <a:spcPts val="0"/>
              </a:spcAft>
              <a:buClr>
                <a:schemeClr val="accent3"/>
              </a:buClr>
              <a:buFont typeface="Arial" panose="020B0604020202020204" pitchFamily="34" charset="0"/>
              <a:buNone/>
              <a:defRPr/>
            </a:pPr>
            <a:r>
              <a:rPr lang="en-US" altLang="ro-RO" sz="2300" b="1" dirty="0">
                <a:solidFill>
                  <a:srgbClr val="001864"/>
                </a:solidFill>
                <a:latin typeface="Arial" panose="020B0604020202020204" pitchFamily="34" charset="0"/>
                <a:cs typeface="Arial" panose="020B0604020202020204" pitchFamily="34" charset="0"/>
              </a:rPr>
              <a:t>Requirement: </a:t>
            </a:r>
            <a:r>
              <a:rPr lang="en-US" altLang="ro-RO" sz="2300" dirty="0">
                <a:solidFill>
                  <a:srgbClr val="001864"/>
                </a:solidFill>
                <a:latin typeface="Arial" panose="020B0604020202020204" pitchFamily="34" charset="0"/>
                <a:cs typeface="Arial" panose="020B0604020202020204" pitchFamily="34" charset="0"/>
              </a:rPr>
              <a:t>Select the flight routes operated by all Airline Carriers.</a:t>
            </a:r>
            <a:endParaRPr lang="en-US" sz="2300" dirty="0">
              <a:solidFill>
                <a:srgbClr val="001864"/>
              </a:solidFill>
              <a:latin typeface="Arial" panose="020B0604020202020204" pitchFamily="34" charset="0"/>
              <a:cs typeface="Arial" panose="020B0604020202020204" pitchFamily="34" charset="0"/>
            </a:endParaRPr>
          </a:p>
          <a:p>
            <a:pPr marL="222885" indent="-222885" fontAlgn="auto">
              <a:spcAft>
                <a:spcPts val="0"/>
              </a:spcAft>
              <a:buClr>
                <a:schemeClr val="accent3"/>
              </a:buClr>
              <a:buFont typeface="Arial" panose="020B0604020202020204" pitchFamily="34" charset="0"/>
              <a:buNone/>
              <a:defRPr/>
            </a:pPr>
            <a:endParaRPr lang="en-US" b="1" dirty="0">
              <a:solidFill>
                <a:srgbClr val="001864"/>
              </a:solidFill>
              <a:latin typeface="Arial" panose="020B0604020202020204" pitchFamily="34" charset="0"/>
              <a:cs typeface="Arial" panose="020B0604020202020204" pitchFamily="34" charset="0"/>
            </a:endParaRPr>
          </a:p>
          <a:p>
            <a:pPr marL="222885" indent="-222885" fontAlgn="auto">
              <a:spcAft>
                <a:spcPts val="0"/>
              </a:spcAft>
              <a:buClr>
                <a:schemeClr val="accent3"/>
              </a:buClr>
              <a:buFont typeface="Arial" panose="020B0604020202020204" pitchFamily="34" charset="0"/>
              <a:buNone/>
              <a:defRPr/>
            </a:pPr>
            <a:r>
              <a:rPr lang="en-US" b="1" dirty="0">
                <a:solidFill>
                  <a:srgbClr val="001864"/>
                </a:solidFill>
                <a:latin typeface="Arial" panose="020B0604020202020204" pitchFamily="34" charset="0"/>
                <a:cs typeface="Arial" panose="020B0604020202020204" pitchFamily="34" charset="0"/>
              </a:rPr>
              <a:t>TYPES: BEGIN of</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ty_flight</a:t>
            </a:r>
            <a:r>
              <a:rPr lang="en-US" dirty="0">
                <a:solidFill>
                  <a:srgbClr val="001864"/>
                </a:solidFill>
                <a:latin typeface="Arial" panose="020B0604020202020204" pitchFamily="34" charset="0"/>
                <a:cs typeface="Arial" panose="020B0604020202020204" pitchFamily="34" charset="0"/>
              </a:rPr>
              <a:t>,</a:t>
            </a:r>
          </a:p>
          <a:p>
            <a:pPr marL="222885" indent="-222885" fontAlgn="auto">
              <a:spcAft>
                <a:spcPts val="0"/>
              </a:spcAft>
              <a:buClr>
                <a:schemeClr val="accent3"/>
              </a:buClr>
              <a:buNone/>
              <a:defRPr/>
            </a:pP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carrname</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TYPE</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scarr-carrname</a:t>
            </a:r>
            <a:r>
              <a:rPr lang="en-US" dirty="0">
                <a:solidFill>
                  <a:srgbClr val="001864"/>
                </a:solidFill>
                <a:latin typeface="Arial" panose="020B0604020202020204" pitchFamily="34" charset="0"/>
                <a:cs typeface="Arial" panose="020B0604020202020204" pitchFamily="34" charset="0"/>
              </a:rPr>
              <a:t>,</a:t>
            </a:r>
          </a:p>
          <a:p>
            <a:pPr marL="222885" indent="-222885" fontAlgn="auto">
              <a:spcAft>
                <a:spcPts val="0"/>
              </a:spcAft>
              <a:buClr>
                <a:schemeClr val="accent3"/>
              </a:buClr>
              <a:buFont typeface="Arial" panose="020B0604020202020204" pitchFamily="34" charset="0"/>
              <a:buNone/>
              <a:defRPr/>
            </a:pP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connid</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TYPE </a:t>
            </a:r>
            <a:r>
              <a:rPr lang="en-US" dirty="0" err="1">
                <a:solidFill>
                  <a:srgbClr val="001864"/>
                </a:solidFill>
                <a:latin typeface="Arial" panose="020B0604020202020204" pitchFamily="34" charset="0"/>
                <a:cs typeface="Arial" panose="020B0604020202020204" pitchFamily="34" charset="0"/>
              </a:rPr>
              <a:t>spfli-connid</a:t>
            </a:r>
            <a:r>
              <a:rPr lang="en-US" dirty="0">
                <a:solidFill>
                  <a:srgbClr val="001864"/>
                </a:solidFill>
                <a:latin typeface="Arial" panose="020B0604020202020204" pitchFamily="34" charset="0"/>
                <a:cs typeface="Arial" panose="020B0604020202020204" pitchFamily="34" charset="0"/>
              </a:rPr>
              <a:t>,</a:t>
            </a:r>
          </a:p>
          <a:p>
            <a:pPr marL="222885" indent="-222885" fontAlgn="auto">
              <a:spcAft>
                <a:spcPts val="0"/>
              </a:spcAft>
              <a:buClr>
                <a:schemeClr val="accent3"/>
              </a:buClr>
              <a:buFont typeface="Arial" panose="020B0604020202020204" pitchFamily="34" charset="0"/>
              <a:buNone/>
              <a:defRPr/>
            </a:pP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END OF </a:t>
            </a:r>
            <a:r>
              <a:rPr lang="en-US" dirty="0" err="1">
                <a:solidFill>
                  <a:srgbClr val="001864"/>
                </a:solidFill>
                <a:latin typeface="Arial" panose="020B0604020202020204" pitchFamily="34" charset="0"/>
                <a:cs typeface="Arial" panose="020B0604020202020204" pitchFamily="34" charset="0"/>
              </a:rPr>
              <a:t>ty_flight</a:t>
            </a:r>
            <a:r>
              <a:rPr lang="en-US" dirty="0">
                <a:solidFill>
                  <a:srgbClr val="001864"/>
                </a:solidFill>
                <a:latin typeface="Arial" panose="020B0604020202020204" pitchFamily="34" charset="0"/>
                <a:cs typeface="Arial" panose="020B0604020202020204" pitchFamily="34" charset="0"/>
              </a:rPr>
              <a:t>.</a:t>
            </a:r>
          </a:p>
          <a:p>
            <a:pPr marL="222885" indent="-222885" fontAlgn="auto">
              <a:spcAft>
                <a:spcPts val="0"/>
              </a:spcAft>
              <a:buClr>
                <a:schemeClr val="accent3"/>
              </a:buClr>
              <a:buFont typeface="Arial" panose="020B0604020202020204" pitchFamily="34" charset="0"/>
              <a:buNone/>
              <a:defRPr/>
            </a:pPr>
            <a:endParaRPr lang="en-US" dirty="0">
              <a:solidFill>
                <a:srgbClr val="001864"/>
              </a:solidFill>
              <a:latin typeface="Arial" panose="020B0604020202020204" pitchFamily="34" charset="0"/>
              <a:cs typeface="Arial" panose="020B0604020202020204" pitchFamily="34" charset="0"/>
            </a:endParaRPr>
          </a:p>
          <a:p>
            <a:pPr marL="222885" indent="-222885" fontAlgn="auto">
              <a:spcAft>
                <a:spcPts val="0"/>
              </a:spcAft>
              <a:buClr>
                <a:schemeClr val="accent3"/>
              </a:buClr>
              <a:buFont typeface="Arial" panose="020B0604020202020204" pitchFamily="34" charset="0"/>
              <a:buNone/>
              <a:defRPr/>
            </a:pPr>
            <a:r>
              <a:rPr lang="en-US" b="1" dirty="0">
                <a:solidFill>
                  <a:srgbClr val="001864"/>
                </a:solidFill>
                <a:latin typeface="Arial" panose="020B0604020202020204" pitchFamily="34" charset="0"/>
                <a:cs typeface="Arial" panose="020B0604020202020204" pitchFamily="34" charset="0"/>
              </a:rPr>
              <a:t>DATA:</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t_flight</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TYPE TABLE OF </a:t>
            </a:r>
            <a:r>
              <a:rPr lang="en-US" dirty="0" err="1">
                <a:solidFill>
                  <a:srgbClr val="001864"/>
                </a:solidFill>
                <a:latin typeface="Arial" panose="020B0604020202020204" pitchFamily="34" charset="0"/>
                <a:cs typeface="Arial" panose="020B0604020202020204" pitchFamily="34" charset="0"/>
              </a:rPr>
              <a:t>ty_flight</a:t>
            </a:r>
            <a:r>
              <a:rPr lang="en-US" dirty="0">
                <a:solidFill>
                  <a:srgbClr val="001864"/>
                </a:solidFill>
                <a:latin typeface="Arial" panose="020B0604020202020204" pitchFamily="34" charset="0"/>
                <a:cs typeface="Arial" panose="020B0604020202020204" pitchFamily="34" charset="0"/>
              </a:rPr>
              <a:t>,</a:t>
            </a:r>
          </a:p>
          <a:p>
            <a:pPr marL="222885" indent="-222885" fontAlgn="auto">
              <a:spcAft>
                <a:spcPts val="0"/>
              </a:spcAft>
              <a:buClr>
                <a:schemeClr val="accent3"/>
              </a:buClr>
              <a:buFont typeface="Arial" panose="020B0604020202020204" pitchFamily="34" charset="0"/>
              <a:buNone/>
              <a:defRPr/>
            </a:pP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s_flight</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TYPE</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ty_str</a:t>
            </a:r>
            <a:r>
              <a:rPr lang="en-US" dirty="0">
                <a:solidFill>
                  <a:srgbClr val="001864"/>
                </a:solidFill>
                <a:latin typeface="Arial" panose="020B0604020202020204" pitchFamily="34" charset="0"/>
                <a:cs typeface="Arial" panose="020B0604020202020204" pitchFamily="34" charset="0"/>
              </a:rPr>
              <a:t>.</a:t>
            </a:r>
          </a:p>
          <a:p>
            <a:pPr marL="222885" indent="-222885" fontAlgn="auto">
              <a:spcAft>
                <a:spcPts val="0"/>
              </a:spcAft>
              <a:buClr>
                <a:schemeClr val="accent3"/>
              </a:buClr>
              <a:buFont typeface="Arial" panose="020B0604020202020204" pitchFamily="34" charset="0"/>
              <a:buNone/>
              <a:defRPr/>
            </a:pPr>
            <a:endParaRPr lang="en-US" dirty="0">
              <a:solidFill>
                <a:srgbClr val="001864"/>
              </a:solidFill>
              <a:latin typeface="Arial" panose="020B0604020202020204" pitchFamily="34" charset="0"/>
              <a:cs typeface="Arial" panose="020B0604020202020204" pitchFamily="34" charset="0"/>
            </a:endParaRPr>
          </a:p>
          <a:p>
            <a:pPr marL="222885" indent="-222885" fontAlgn="auto">
              <a:spcAft>
                <a:spcPts val="0"/>
              </a:spcAft>
              <a:buClr>
                <a:schemeClr val="accent3"/>
              </a:buClr>
              <a:buFont typeface="Arial" panose="020B0604020202020204" pitchFamily="34" charset="0"/>
              <a:buNone/>
              <a:defRPr/>
            </a:pPr>
            <a:r>
              <a:rPr lang="en-US" b="1" dirty="0">
                <a:solidFill>
                  <a:srgbClr val="001864"/>
                </a:solidFill>
                <a:latin typeface="Arial" panose="020B0604020202020204" pitchFamily="34" charset="0"/>
                <a:cs typeface="Arial" panose="020B0604020202020204" pitchFamily="34" charset="0"/>
              </a:rPr>
              <a:t>SELECT</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spfli</a:t>
            </a:r>
            <a:r>
              <a:rPr lang="en-US" dirty="0" err="1">
                <a:solidFill>
                  <a:srgbClr val="00B050"/>
                </a:solidFill>
                <a:latin typeface="Arial" panose="020B0604020202020204" pitchFamily="34" charset="0"/>
                <a:cs typeface="Arial" panose="020B0604020202020204" pitchFamily="34" charset="0"/>
              </a:rPr>
              <a:t>~</a:t>
            </a:r>
            <a:r>
              <a:rPr lang="en-US" dirty="0" err="1">
                <a:solidFill>
                  <a:srgbClr val="001864"/>
                </a:solidFill>
                <a:latin typeface="Arial" panose="020B0604020202020204" pitchFamily="34" charset="0"/>
                <a:cs typeface="Arial" panose="020B0604020202020204" pitchFamily="34" charset="0"/>
              </a:rPr>
              <a:t>connid</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scar</a:t>
            </a:r>
            <a:r>
              <a:rPr lang="en-US" dirty="0" err="1">
                <a:solidFill>
                  <a:srgbClr val="00B050"/>
                </a:solidFill>
                <a:latin typeface="Arial" panose="020B0604020202020204" pitchFamily="34" charset="0"/>
                <a:cs typeface="Arial" panose="020B0604020202020204" pitchFamily="34" charset="0"/>
              </a:rPr>
              <a:t>~</a:t>
            </a:r>
            <a:r>
              <a:rPr lang="en-US" dirty="0" err="1">
                <a:solidFill>
                  <a:srgbClr val="001864"/>
                </a:solidFill>
                <a:latin typeface="Arial" panose="020B0604020202020204" pitchFamily="34" charset="0"/>
                <a:cs typeface="Arial" panose="020B0604020202020204" pitchFamily="34" charset="0"/>
              </a:rPr>
              <a:t>carrname</a:t>
            </a:r>
            <a:r>
              <a:rPr lang="en-US" dirty="0">
                <a:solidFill>
                  <a:srgbClr val="001864"/>
                </a:solidFill>
                <a:latin typeface="Arial" panose="020B0604020202020204" pitchFamily="34" charset="0"/>
                <a:cs typeface="Arial" panose="020B0604020202020204" pitchFamily="34" charset="0"/>
              </a:rPr>
              <a:t> </a:t>
            </a:r>
          </a:p>
          <a:p>
            <a:pPr marL="222885" indent="-222885" fontAlgn="auto">
              <a:spcAft>
                <a:spcPts val="0"/>
              </a:spcAft>
              <a:buClr>
                <a:schemeClr val="accent3"/>
              </a:buClr>
              <a:buFont typeface="Arial" panose="020B0604020202020204" pitchFamily="34" charset="0"/>
              <a:buNone/>
              <a:defRPr/>
            </a:pP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INTO</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COORESPONDING FIELDS OF </a:t>
            </a:r>
            <a:r>
              <a:rPr lang="en-US" sz="2194" b="1" dirty="0">
                <a:solidFill>
                  <a:srgbClr val="001864"/>
                </a:solidFill>
                <a:latin typeface="Arial" panose="020B0604020202020204" pitchFamily="34" charset="0"/>
                <a:cs typeface="Arial" panose="020B0604020202020204" pitchFamily="34" charset="0"/>
              </a:rPr>
              <a:t>TABLE</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t_flight</a:t>
            </a:r>
            <a:endParaRPr lang="en-US" dirty="0">
              <a:solidFill>
                <a:srgbClr val="001864"/>
              </a:solidFill>
              <a:latin typeface="Arial" panose="020B0604020202020204" pitchFamily="34" charset="0"/>
              <a:cs typeface="Arial" panose="020B0604020202020204" pitchFamily="34" charset="0"/>
            </a:endParaRPr>
          </a:p>
          <a:p>
            <a:pPr marL="222885" indent="-222885" fontAlgn="auto">
              <a:spcAft>
                <a:spcPts val="0"/>
              </a:spcAft>
              <a:buClr>
                <a:schemeClr val="accent3"/>
              </a:buClr>
              <a:buFont typeface="Arial" panose="020B0604020202020204" pitchFamily="34" charset="0"/>
              <a:buNone/>
              <a:defRPr/>
            </a:pPr>
            <a:r>
              <a:rPr lang="en-US" dirty="0">
                <a:solidFill>
                  <a:srgbClr val="00B050"/>
                </a:solidFill>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FROM</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scarr</a:t>
            </a:r>
            <a:r>
              <a:rPr lang="en-US" dirty="0">
                <a:solidFill>
                  <a:srgbClr val="00B050"/>
                </a:solidFill>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LEFT JOIN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spfli</a:t>
            </a:r>
            <a:r>
              <a:rPr lang="en-US" dirty="0">
                <a:solidFill>
                  <a:srgbClr val="00B050"/>
                </a:solidFill>
                <a:latin typeface="Arial" panose="020B0604020202020204" pitchFamily="34" charset="0"/>
                <a:cs typeface="Arial" panose="020B0604020202020204" pitchFamily="34" charset="0"/>
              </a:rPr>
              <a:t>                            &lt;- Joined Tables (order matters!!)</a:t>
            </a:r>
          </a:p>
          <a:p>
            <a:pPr marL="222885" indent="-222885" fontAlgn="auto">
              <a:spcAft>
                <a:spcPts val="0"/>
              </a:spcAft>
              <a:buClr>
                <a:schemeClr val="accent3"/>
              </a:buClr>
              <a:buFont typeface="Arial" panose="020B0604020202020204" pitchFamily="34" charset="0"/>
              <a:buNone/>
              <a:defRPr/>
            </a:pPr>
            <a:r>
              <a:rPr lang="en-US" b="1" dirty="0">
                <a:solidFill>
                  <a:srgbClr val="00B050"/>
                </a:solidFill>
                <a:latin typeface="Arial" panose="020B0604020202020204" pitchFamily="34" charset="0"/>
                <a:cs typeface="Arial" panose="020B0604020202020204" pitchFamily="34" charset="0"/>
              </a:rPr>
              <a:t>               ON </a:t>
            </a:r>
            <a:r>
              <a:rPr lang="en-US" dirty="0" err="1">
                <a:solidFill>
                  <a:srgbClr val="00B050"/>
                </a:solidFill>
                <a:latin typeface="Arial" panose="020B0604020202020204" pitchFamily="34" charset="0"/>
                <a:cs typeface="Arial" panose="020B0604020202020204" pitchFamily="34" charset="0"/>
              </a:rPr>
              <a:t>scarr~carrid</a:t>
            </a:r>
            <a:r>
              <a:rPr lang="en-US" dirty="0">
                <a:solidFill>
                  <a:srgbClr val="00B050"/>
                </a:solidFill>
                <a:latin typeface="Arial" panose="020B0604020202020204" pitchFamily="34" charset="0"/>
                <a:cs typeface="Arial" panose="020B0604020202020204" pitchFamily="34" charset="0"/>
              </a:rPr>
              <a:t> = </a:t>
            </a:r>
            <a:r>
              <a:rPr lang="en-US" dirty="0" err="1">
                <a:solidFill>
                  <a:srgbClr val="00B050"/>
                </a:solidFill>
                <a:latin typeface="Arial" panose="020B0604020202020204" pitchFamily="34" charset="0"/>
                <a:cs typeface="Arial" panose="020B0604020202020204" pitchFamily="34" charset="0"/>
              </a:rPr>
              <a:t>spfli~carrid</a:t>
            </a:r>
            <a:r>
              <a:rPr lang="en-US" dirty="0">
                <a:solidFill>
                  <a:srgbClr val="00B050"/>
                </a:solidFill>
                <a:latin typeface="Arial" panose="020B0604020202020204" pitchFamily="34" charset="0"/>
                <a:cs typeface="Arial" panose="020B0604020202020204" pitchFamily="34" charset="0"/>
              </a:rPr>
              <a:t>.                &lt;- Join Condition (common fields; always</a:t>
            </a:r>
          </a:p>
          <a:p>
            <a:pPr marL="222885" indent="-222885" fontAlgn="auto">
              <a:spcAft>
                <a:spcPts val="0"/>
              </a:spcAft>
              <a:buClr>
                <a:schemeClr val="accent3"/>
              </a:buClr>
              <a:buFont typeface="Arial" panose="020B0604020202020204" pitchFamily="34" charset="0"/>
              <a:buNone/>
              <a:defRPr/>
            </a:pPr>
            <a:r>
              <a:rPr lang="en-US" b="1" dirty="0">
                <a:solidFill>
                  <a:srgbClr val="001864"/>
                </a:solidFill>
                <a:latin typeface="Arial" panose="020B0604020202020204" pitchFamily="34" charset="0"/>
                <a:cs typeface="Arial" panose="020B0604020202020204" pitchFamily="34" charset="0"/>
              </a:rPr>
              <a:t>                                                                                                                           </a:t>
            </a:r>
            <a:r>
              <a:rPr lang="en-US" sz="2300" dirty="0">
                <a:solidFill>
                  <a:srgbClr val="00B050"/>
                </a:solidFill>
                <a:latin typeface="Arial" panose="020B0604020202020204" pitchFamily="34" charset="0"/>
                <a:cs typeface="Arial" panose="020B0604020202020204" pitchFamily="34" charset="0"/>
              </a:rPr>
              <a:t>specify table)</a:t>
            </a:r>
          </a:p>
          <a:p>
            <a:pPr marL="222885" indent="-222885" fontAlgn="auto">
              <a:spcAft>
                <a:spcPts val="0"/>
              </a:spcAft>
              <a:buClr>
                <a:schemeClr val="accent3"/>
              </a:buClr>
              <a:buFont typeface="Arial" panose="020B0604020202020204" pitchFamily="34" charset="0"/>
              <a:buNone/>
              <a:defRPr/>
            </a:pPr>
            <a:r>
              <a:rPr lang="en-US" b="1" dirty="0">
                <a:solidFill>
                  <a:srgbClr val="001864"/>
                </a:solidFill>
                <a:latin typeface="Arial" panose="020B0604020202020204" pitchFamily="34" charset="0"/>
                <a:cs typeface="Arial" panose="020B0604020202020204" pitchFamily="34" charset="0"/>
              </a:rPr>
              <a:t>LOOP AT </a:t>
            </a:r>
            <a:r>
              <a:rPr lang="en-US" dirty="0" err="1">
                <a:solidFill>
                  <a:srgbClr val="001864"/>
                </a:solidFill>
                <a:latin typeface="Arial" panose="020B0604020202020204" pitchFamily="34" charset="0"/>
                <a:cs typeface="Arial" panose="020B0604020202020204" pitchFamily="34" charset="0"/>
              </a:rPr>
              <a:t>t_flight</a:t>
            </a: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INTO</a:t>
            </a:r>
            <a:r>
              <a:rPr lang="en-US" dirty="0">
                <a:solidFill>
                  <a:srgbClr val="001864"/>
                </a:solidFill>
                <a:latin typeface="Arial" panose="020B0604020202020204" pitchFamily="34" charset="0"/>
                <a:cs typeface="Arial" panose="020B0604020202020204" pitchFamily="34" charset="0"/>
              </a:rPr>
              <a:t> </a:t>
            </a:r>
            <a:r>
              <a:rPr lang="en-US" dirty="0" err="1">
                <a:solidFill>
                  <a:srgbClr val="001864"/>
                </a:solidFill>
                <a:latin typeface="Arial" panose="020B0604020202020204" pitchFamily="34" charset="0"/>
                <a:cs typeface="Arial" panose="020B0604020202020204" pitchFamily="34" charset="0"/>
              </a:rPr>
              <a:t>s_flight</a:t>
            </a:r>
            <a:r>
              <a:rPr lang="en-US" dirty="0">
                <a:solidFill>
                  <a:srgbClr val="001864"/>
                </a:solidFill>
                <a:latin typeface="Arial" panose="020B0604020202020204" pitchFamily="34" charset="0"/>
                <a:cs typeface="Arial" panose="020B0604020202020204" pitchFamily="34" charset="0"/>
              </a:rPr>
              <a:t>.</a:t>
            </a:r>
          </a:p>
          <a:p>
            <a:pPr marL="222885" indent="-222885" fontAlgn="auto">
              <a:spcAft>
                <a:spcPts val="0"/>
              </a:spcAft>
              <a:buClr>
                <a:schemeClr val="accent3"/>
              </a:buClr>
              <a:buFont typeface="Arial" panose="020B0604020202020204" pitchFamily="34" charset="0"/>
              <a:buNone/>
              <a:defRPr/>
            </a:pPr>
            <a:r>
              <a:rPr lang="en-US" dirty="0">
                <a:solidFill>
                  <a:srgbClr val="001864"/>
                </a:solidFill>
                <a:latin typeface="Arial" panose="020B0604020202020204" pitchFamily="34" charset="0"/>
                <a:cs typeface="Arial" panose="020B0604020202020204" pitchFamily="34" charset="0"/>
              </a:rPr>
              <a:t>	</a:t>
            </a:r>
            <a:r>
              <a:rPr lang="en-US" b="1" dirty="0">
                <a:solidFill>
                  <a:srgbClr val="001864"/>
                </a:solidFill>
                <a:latin typeface="Arial" panose="020B0604020202020204" pitchFamily="34" charset="0"/>
                <a:cs typeface="Arial" panose="020B0604020202020204" pitchFamily="34" charset="0"/>
              </a:rPr>
              <a:t>WRITE: / </a:t>
            </a:r>
            <a:r>
              <a:rPr lang="en-US" dirty="0">
                <a:solidFill>
                  <a:srgbClr val="001864"/>
                </a:solidFill>
                <a:latin typeface="Arial" panose="020B0604020202020204" pitchFamily="34" charset="0"/>
                <a:cs typeface="Arial" panose="020B0604020202020204" pitchFamily="34" charset="0"/>
              </a:rPr>
              <a:t>‘Flight : ‘ , </a:t>
            </a:r>
            <a:r>
              <a:rPr lang="en-US" dirty="0" err="1">
                <a:solidFill>
                  <a:srgbClr val="001864"/>
                </a:solidFill>
                <a:latin typeface="Arial" panose="020B0604020202020204" pitchFamily="34" charset="0"/>
                <a:cs typeface="Arial" panose="020B0604020202020204" pitchFamily="34" charset="0"/>
              </a:rPr>
              <a:t>s_flight-connid</a:t>
            </a:r>
            <a:r>
              <a:rPr lang="en-US" dirty="0">
                <a:solidFill>
                  <a:srgbClr val="001864"/>
                </a:solidFill>
                <a:latin typeface="Arial" panose="020B0604020202020204" pitchFamily="34" charset="0"/>
                <a:cs typeface="Arial" panose="020B0604020202020204" pitchFamily="34" charset="0"/>
              </a:rPr>
              <a:t>, ‘is operated by: ‘, </a:t>
            </a:r>
            <a:r>
              <a:rPr lang="en-US" dirty="0" err="1">
                <a:solidFill>
                  <a:srgbClr val="001864"/>
                </a:solidFill>
                <a:latin typeface="Arial" panose="020B0604020202020204" pitchFamily="34" charset="0"/>
                <a:cs typeface="Arial" panose="020B0604020202020204" pitchFamily="34" charset="0"/>
              </a:rPr>
              <a:t>s_flight-carrname</a:t>
            </a:r>
            <a:r>
              <a:rPr lang="en-US" dirty="0">
                <a:solidFill>
                  <a:srgbClr val="001864"/>
                </a:solidFill>
                <a:latin typeface="Arial" panose="020B0604020202020204" pitchFamily="34" charset="0"/>
                <a:cs typeface="Arial" panose="020B0604020202020204" pitchFamily="34" charset="0"/>
              </a:rPr>
              <a:t>.</a:t>
            </a:r>
          </a:p>
          <a:p>
            <a:pPr marL="222885" indent="-222885" fontAlgn="auto">
              <a:spcAft>
                <a:spcPts val="0"/>
              </a:spcAft>
              <a:buClr>
                <a:schemeClr val="accent3"/>
              </a:buClr>
              <a:buFont typeface="Arial" panose="020B0604020202020204" pitchFamily="34" charset="0"/>
              <a:buNone/>
              <a:defRPr/>
            </a:pPr>
            <a:r>
              <a:rPr lang="en-US" b="1" dirty="0">
                <a:solidFill>
                  <a:srgbClr val="001864"/>
                </a:solidFill>
                <a:latin typeface="Arial" panose="020B0604020202020204" pitchFamily="34" charset="0"/>
                <a:cs typeface="Arial" panose="020B0604020202020204" pitchFamily="34" charset="0"/>
              </a:rPr>
              <a:t>ENDLOOP.</a:t>
            </a:r>
          </a:p>
        </p:txBody>
      </p:sp>
    </p:spTree>
    <p:extLst>
      <p:ext uri="{BB962C8B-B14F-4D97-AF65-F5344CB8AC3E}">
        <p14:creationId xmlns:p14="http://schemas.microsoft.com/office/powerpoint/2010/main" val="1405460649"/>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220" y="3364334"/>
            <a:ext cx="3930404" cy="1022207"/>
          </a:xfrm>
          <a:ln>
            <a:miter lim="800000"/>
            <a:headEnd/>
            <a:tailEnd/>
          </a:ln>
        </p:spPr>
        <p:txBody>
          <a:bodyPr/>
          <a:lstStyle/>
          <a:p>
            <a:pPr eaLnBrk="1" fontAlgn="auto" hangingPunct="1">
              <a:spcAft>
                <a:spcPts val="0"/>
              </a:spcAft>
              <a:defRPr/>
            </a:pPr>
            <a:r>
              <a:rPr lang="en-US" sz="2438" dirty="0"/>
              <a:t>For All Entries - optional</a:t>
            </a:r>
          </a:p>
        </p:txBody>
      </p:sp>
    </p:spTree>
    <p:extLst>
      <p:ext uri="{BB962C8B-B14F-4D97-AF65-F5344CB8AC3E}">
        <p14:creationId xmlns:p14="http://schemas.microsoft.com/office/powerpoint/2010/main" val="3932842539"/>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64550" y="111855"/>
            <a:ext cx="7303095" cy="407591"/>
          </a:xfrm>
        </p:spPr>
        <p:txBody>
          <a:bodyPr>
            <a:normAutofit/>
          </a:bodyPr>
          <a:lstStyle/>
          <a:p>
            <a:pPr eaLnBrk="1" hangingPunct="1"/>
            <a:r>
              <a:rPr lang="en-US" altLang="ro-RO" dirty="0">
                <a:solidFill>
                  <a:schemeClr val="accent1">
                    <a:lumMod val="75000"/>
                  </a:schemeClr>
                </a:solidFill>
              </a:rPr>
              <a:t>SELECT FOR ALL ENTRIES</a:t>
            </a:r>
          </a:p>
        </p:txBody>
      </p:sp>
      <p:sp>
        <p:nvSpPr>
          <p:cNvPr id="3" name="Content Placeholder 2"/>
          <p:cNvSpPr>
            <a:spLocks noGrp="1"/>
          </p:cNvSpPr>
          <p:nvPr>
            <p:ph idx="4294967295"/>
          </p:nvPr>
        </p:nvSpPr>
        <p:spPr>
          <a:xfrm>
            <a:off x="549143" y="1341624"/>
            <a:ext cx="8871175" cy="4473111"/>
          </a:xfrm>
        </p:spPr>
        <p:txBody>
          <a:bodyPr>
            <a:normAutofit/>
          </a:bodyPr>
          <a:lstStyle/>
          <a:p>
            <a:pPr>
              <a:buFont typeface="Wingdings 2" panose="05020102010507070707" pitchFamily="18" charset="2"/>
              <a:buNone/>
            </a:pPr>
            <a:r>
              <a:rPr lang="en-US" altLang="en-US" b="1" dirty="0">
                <a:solidFill>
                  <a:schemeClr val="accent1"/>
                </a:solidFill>
              </a:rPr>
              <a:t>     SELECT</a:t>
            </a:r>
            <a:r>
              <a:rPr lang="en-US" altLang="en-US" b="1" dirty="0"/>
              <a:t> &lt;field list&gt;</a:t>
            </a:r>
          </a:p>
          <a:p>
            <a:pPr lvl="1">
              <a:buFont typeface="Wingdings 2" panose="05020102010507070707" pitchFamily="18" charset="2"/>
              <a:buNone/>
            </a:pPr>
            <a:r>
              <a:rPr lang="en-US" altLang="en-US" sz="1625" b="1" dirty="0"/>
              <a:t> </a:t>
            </a:r>
            <a:r>
              <a:rPr lang="en-US" altLang="en-US" sz="1625" b="1" dirty="0">
                <a:solidFill>
                  <a:schemeClr val="accent1"/>
                </a:solidFill>
              </a:rPr>
              <a:t> FROM </a:t>
            </a:r>
            <a:r>
              <a:rPr lang="en-US" altLang="en-US" sz="1625" b="1" dirty="0"/>
              <a:t>&lt;database table&gt;</a:t>
            </a:r>
          </a:p>
          <a:p>
            <a:pPr lvl="1">
              <a:buFont typeface="Wingdings 2" panose="05020102010507070707" pitchFamily="18" charset="2"/>
              <a:buNone/>
            </a:pPr>
            <a:r>
              <a:rPr lang="en-US" altLang="en-US" sz="1625" b="1" dirty="0"/>
              <a:t>  </a:t>
            </a:r>
            <a:r>
              <a:rPr lang="en-US" altLang="en-US" sz="1625" b="1" dirty="0">
                <a:solidFill>
                  <a:schemeClr val="accent1"/>
                </a:solidFill>
              </a:rPr>
              <a:t>INTO  TABLE  </a:t>
            </a:r>
            <a:r>
              <a:rPr lang="en-US" altLang="en-US" sz="1625" b="1" dirty="0"/>
              <a:t>&lt;itab1&gt;</a:t>
            </a:r>
          </a:p>
          <a:p>
            <a:pPr lvl="1">
              <a:buFont typeface="Wingdings 2" panose="05020102010507070707" pitchFamily="18" charset="2"/>
              <a:buNone/>
            </a:pPr>
            <a:r>
              <a:rPr lang="en-US" altLang="en-US" sz="1625" b="1" dirty="0">
                <a:solidFill>
                  <a:srgbClr val="FF0000"/>
                </a:solidFill>
              </a:rPr>
              <a:t>     FOR ALL ENTRIES IN &lt;itab2&gt;</a:t>
            </a:r>
          </a:p>
          <a:p>
            <a:pPr lvl="2">
              <a:buNone/>
            </a:pPr>
            <a:r>
              <a:rPr lang="en-US" altLang="en-US" sz="1463" b="1" dirty="0"/>
              <a:t> </a:t>
            </a:r>
            <a:r>
              <a:rPr lang="en-US" altLang="en-US" sz="1463" b="1" dirty="0">
                <a:solidFill>
                  <a:schemeClr val="accent1"/>
                </a:solidFill>
              </a:rPr>
              <a:t>WHERE</a:t>
            </a:r>
            <a:r>
              <a:rPr lang="en-US" altLang="en-US" sz="1463" b="1" dirty="0"/>
              <a:t>       &lt;field1&gt; = </a:t>
            </a:r>
            <a:r>
              <a:rPr lang="en-US" altLang="en-US" sz="1463" b="1" dirty="0">
                <a:solidFill>
                  <a:srgbClr val="FF0000"/>
                </a:solidFill>
              </a:rPr>
              <a:t>&lt;itab2&gt;-field1  </a:t>
            </a:r>
            <a:r>
              <a:rPr lang="en-US" altLang="en-US" sz="1463" b="1" dirty="0">
                <a:solidFill>
                  <a:schemeClr val="accent1"/>
                </a:solidFill>
              </a:rPr>
              <a:t>AND/OR</a:t>
            </a:r>
          </a:p>
          <a:p>
            <a:pPr lvl="2">
              <a:buNone/>
            </a:pPr>
            <a:r>
              <a:rPr lang="en-US" altLang="en-US" sz="1463" b="1" dirty="0"/>
              <a:t>			&lt;field2&gt; = </a:t>
            </a:r>
            <a:r>
              <a:rPr lang="en-US" altLang="en-US" sz="1463" b="1" dirty="0">
                <a:solidFill>
                  <a:srgbClr val="FF0000"/>
                </a:solidFill>
              </a:rPr>
              <a:t>&lt;itab2&gt;-field2 </a:t>
            </a:r>
            <a:r>
              <a:rPr lang="en-US" altLang="en-US" sz="1463" b="1" dirty="0"/>
              <a:t>[</a:t>
            </a:r>
            <a:r>
              <a:rPr lang="en-US" altLang="en-US" sz="1463" b="1" dirty="0">
                <a:solidFill>
                  <a:schemeClr val="accent1"/>
                </a:solidFill>
              </a:rPr>
              <a:t>AND/OR</a:t>
            </a:r>
          </a:p>
          <a:p>
            <a:pPr lvl="2">
              <a:buNone/>
            </a:pPr>
            <a:r>
              <a:rPr lang="en-US" altLang="en-US" sz="1463" b="1" dirty="0"/>
              <a:t>			&lt;field3&gt; = &lt;variable&gt;/&lt;value&gt;…… ]  .</a:t>
            </a:r>
          </a:p>
          <a:p>
            <a:pPr lvl="1">
              <a:buFont typeface="Wingdings 2" panose="05020102010507070707" pitchFamily="18" charset="2"/>
              <a:buNone/>
            </a:pPr>
            <a:endParaRPr lang="en-US" altLang="en-US" sz="1463" b="1" dirty="0"/>
          </a:p>
          <a:p>
            <a:pPr lvl="1">
              <a:buFont typeface="Wingdings 2" panose="05020102010507070707" pitchFamily="18" charset="2"/>
              <a:buNone/>
            </a:pPr>
            <a:r>
              <a:rPr lang="de-DE" altLang="en-US" sz="1625" dirty="0"/>
              <a:t>The </a:t>
            </a:r>
            <a:r>
              <a:rPr lang="de-DE" altLang="en-US" sz="1625" b="1" dirty="0"/>
              <a:t>WHERE</a:t>
            </a:r>
            <a:r>
              <a:rPr lang="de-DE" altLang="en-US" sz="1625" dirty="0"/>
              <a:t> condition is performed for each line of the internal table. </a:t>
            </a:r>
          </a:p>
          <a:p>
            <a:pPr lvl="1">
              <a:buFont typeface="Wingdings 2" panose="05020102010507070707" pitchFamily="18" charset="2"/>
              <a:buNone/>
            </a:pPr>
            <a:r>
              <a:rPr lang="de-DE" altLang="en-US" sz="1625" dirty="0"/>
              <a:t>For each line, the system selects the lines from the database table that satisfy the condition. </a:t>
            </a:r>
          </a:p>
          <a:p>
            <a:pPr lvl="1">
              <a:buFont typeface="Wingdings 2" panose="05020102010507070707" pitchFamily="18" charset="2"/>
              <a:buNone/>
            </a:pPr>
            <a:r>
              <a:rPr lang="de-DE" altLang="en-US" sz="1625" dirty="0"/>
              <a:t>The result set is the union of the individual selections for each line of the internal table. </a:t>
            </a:r>
          </a:p>
          <a:p>
            <a:pPr lvl="1">
              <a:buFont typeface="Wingdings 2" panose="05020102010507070707" pitchFamily="18" charset="2"/>
              <a:buNone/>
            </a:pPr>
            <a:r>
              <a:rPr lang="de-DE" altLang="en-US" sz="1625" dirty="0"/>
              <a:t>Duplicate lines are automatically eliminated from the result set. </a:t>
            </a:r>
          </a:p>
          <a:p>
            <a:pPr lvl="1">
              <a:buFont typeface="Wingdings 2" panose="05020102010507070707" pitchFamily="18" charset="2"/>
              <a:buNone/>
            </a:pPr>
            <a:r>
              <a:rPr lang="de-DE" altLang="en-US" sz="1625" dirty="0"/>
              <a:t>If </a:t>
            </a:r>
            <a:r>
              <a:rPr lang="de-DE" altLang="en-US" sz="1625" b="1" dirty="0"/>
              <a:t>itab</a:t>
            </a:r>
            <a:r>
              <a:rPr lang="de-DE" altLang="en-US" sz="1625" dirty="0"/>
              <a:t> is empty, the addition </a:t>
            </a:r>
            <a:r>
              <a:rPr lang="de-DE" altLang="en-US" sz="1625" b="1" dirty="0"/>
              <a:t>FOR ALL ENTRIES</a:t>
            </a:r>
            <a:r>
              <a:rPr lang="de-DE" altLang="en-US" sz="1625" dirty="0"/>
              <a:t> is disregarded, and all entries are read.</a:t>
            </a:r>
            <a:endParaRPr lang="en-US" altLang="en-US" sz="1625" dirty="0"/>
          </a:p>
          <a:p>
            <a:pPr marL="0" indent="0">
              <a:buClr>
                <a:schemeClr val="accent3"/>
              </a:buClr>
              <a:buNone/>
              <a:defRPr/>
            </a:pPr>
            <a:endParaRPr lang="en-US" sz="19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46355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756" y="3278388"/>
            <a:ext cx="5188528" cy="1625600"/>
          </a:xfrm>
        </p:spPr>
        <p:txBody>
          <a:bodyPr/>
          <a:lstStyle/>
          <a:p>
            <a:pPr fontAlgn="auto">
              <a:spcAft>
                <a:spcPts val="0"/>
              </a:spcAft>
              <a:defRPr/>
            </a:pPr>
            <a:r>
              <a:rPr lang="en-US" sz="3000" dirty="0"/>
              <a:t>How is Database Access performed?</a:t>
            </a:r>
          </a:p>
        </p:txBody>
      </p:sp>
    </p:spTree>
    <p:extLst>
      <p:ext uri="{BB962C8B-B14F-4D97-AF65-F5344CB8AC3E}">
        <p14:creationId xmlns:p14="http://schemas.microsoft.com/office/powerpoint/2010/main" val="121543910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51234" y="117951"/>
            <a:ext cx="7303095" cy="407591"/>
          </a:xfrm>
        </p:spPr>
        <p:txBody>
          <a:bodyPr>
            <a:normAutofit/>
          </a:bodyPr>
          <a:lstStyle/>
          <a:p>
            <a:pPr eaLnBrk="1" hangingPunct="1"/>
            <a:r>
              <a:rPr lang="en-US" altLang="ro-RO" dirty="0">
                <a:solidFill>
                  <a:schemeClr val="accent1">
                    <a:lumMod val="75000"/>
                  </a:schemeClr>
                </a:solidFill>
              </a:rPr>
              <a:t>SELECT FOR ALL ENTRIES example</a:t>
            </a:r>
          </a:p>
        </p:txBody>
      </p:sp>
      <p:sp>
        <p:nvSpPr>
          <p:cNvPr id="3" name="Content Placeholder 2"/>
          <p:cNvSpPr>
            <a:spLocks noGrp="1"/>
          </p:cNvSpPr>
          <p:nvPr>
            <p:ph idx="4294967295"/>
          </p:nvPr>
        </p:nvSpPr>
        <p:spPr>
          <a:xfrm>
            <a:off x="801344" y="1418037"/>
            <a:ext cx="7402877" cy="4658342"/>
          </a:xfrm>
        </p:spPr>
        <p:txBody>
          <a:bodyPr>
            <a:normAutofit fontScale="92500" lnSpcReduction="10000"/>
          </a:bodyPr>
          <a:lstStyle/>
          <a:p>
            <a:pPr marL="222885" indent="-222885">
              <a:buClr>
                <a:schemeClr val="accent3"/>
              </a:buClr>
              <a:buNone/>
              <a:defRPr/>
            </a:pPr>
            <a:r>
              <a:rPr lang="en-US" b="1" dirty="0"/>
              <a:t>TYPES: BEGIN of</a:t>
            </a:r>
            <a:r>
              <a:rPr lang="en-US" dirty="0"/>
              <a:t> </a:t>
            </a:r>
            <a:r>
              <a:rPr lang="en-US" dirty="0" err="1"/>
              <a:t>ty_str</a:t>
            </a:r>
            <a:r>
              <a:rPr lang="en-US" dirty="0"/>
              <a:t>,</a:t>
            </a:r>
          </a:p>
          <a:p>
            <a:pPr marL="222885" indent="-222885">
              <a:buClr>
                <a:schemeClr val="accent3"/>
              </a:buClr>
              <a:buNone/>
              <a:defRPr/>
            </a:pPr>
            <a:r>
              <a:rPr lang="en-US" dirty="0"/>
              <a:t>                 </a:t>
            </a:r>
            <a:r>
              <a:rPr lang="en-US" dirty="0" err="1"/>
              <a:t>connid</a:t>
            </a:r>
            <a:r>
              <a:rPr lang="en-US" dirty="0"/>
              <a:t>    </a:t>
            </a:r>
            <a:r>
              <a:rPr lang="en-US" b="1" dirty="0"/>
              <a:t>TYPE </a:t>
            </a:r>
            <a:r>
              <a:rPr lang="en-US" dirty="0" err="1"/>
              <a:t>connid</a:t>
            </a:r>
            <a:r>
              <a:rPr lang="en-US" dirty="0"/>
              <a:t>,</a:t>
            </a:r>
          </a:p>
          <a:p>
            <a:pPr marL="222885" indent="-222885">
              <a:buClr>
                <a:schemeClr val="accent3"/>
              </a:buClr>
              <a:buNone/>
              <a:defRPr/>
            </a:pPr>
            <a:r>
              <a:rPr lang="en-US" dirty="0"/>
              <a:t>	            </a:t>
            </a:r>
            <a:r>
              <a:rPr lang="en-US" dirty="0" err="1"/>
              <a:t>carrname</a:t>
            </a:r>
            <a:r>
              <a:rPr lang="en-US" dirty="0"/>
              <a:t> </a:t>
            </a:r>
            <a:r>
              <a:rPr lang="en-US" b="1" dirty="0"/>
              <a:t>TYPE</a:t>
            </a:r>
            <a:r>
              <a:rPr lang="en-US" dirty="0"/>
              <a:t> </a:t>
            </a:r>
            <a:r>
              <a:rPr lang="en-US" dirty="0" err="1"/>
              <a:t>carrname</a:t>
            </a:r>
            <a:r>
              <a:rPr lang="en-US" dirty="0"/>
              <a:t>,</a:t>
            </a:r>
          </a:p>
          <a:p>
            <a:pPr marL="222885" indent="-222885">
              <a:buClr>
                <a:schemeClr val="accent3"/>
              </a:buClr>
              <a:buNone/>
              <a:defRPr/>
            </a:pPr>
            <a:r>
              <a:rPr lang="en-US" dirty="0"/>
              <a:t>	         </a:t>
            </a:r>
            <a:r>
              <a:rPr lang="en-US" b="1" dirty="0"/>
              <a:t>END OF </a:t>
            </a:r>
            <a:r>
              <a:rPr lang="en-US" dirty="0" err="1"/>
              <a:t>ty_str</a:t>
            </a:r>
            <a:r>
              <a:rPr lang="en-US" dirty="0"/>
              <a:t>.</a:t>
            </a:r>
          </a:p>
          <a:p>
            <a:pPr marL="222885" indent="-222885">
              <a:buClr>
                <a:schemeClr val="accent3"/>
              </a:buClr>
              <a:buNone/>
              <a:defRPr/>
            </a:pPr>
            <a:endParaRPr lang="en-US" b="1" dirty="0"/>
          </a:p>
          <a:p>
            <a:pPr marL="222885" indent="-222885">
              <a:buClr>
                <a:schemeClr val="accent3"/>
              </a:buClr>
              <a:buNone/>
              <a:defRPr/>
            </a:pPr>
            <a:r>
              <a:rPr lang="en-US" b="1" dirty="0"/>
              <a:t>DATA:</a:t>
            </a:r>
            <a:r>
              <a:rPr lang="en-US" dirty="0"/>
              <a:t>  </a:t>
            </a:r>
            <a:r>
              <a:rPr lang="en-US" dirty="0" err="1"/>
              <a:t>t_spfli</a:t>
            </a:r>
            <a:r>
              <a:rPr lang="en-US" dirty="0"/>
              <a:t>  </a:t>
            </a:r>
            <a:r>
              <a:rPr lang="en-US" b="1" dirty="0"/>
              <a:t>TYPE TABLE OF </a:t>
            </a:r>
            <a:r>
              <a:rPr lang="en-US" dirty="0" err="1"/>
              <a:t>ty_str</a:t>
            </a:r>
            <a:r>
              <a:rPr lang="en-US" dirty="0"/>
              <a:t>,</a:t>
            </a:r>
          </a:p>
          <a:p>
            <a:pPr marL="222885" indent="-222885">
              <a:buClr>
                <a:schemeClr val="accent3"/>
              </a:buClr>
              <a:buNone/>
              <a:defRPr/>
            </a:pPr>
            <a:r>
              <a:rPr lang="en-US" dirty="0"/>
              <a:t>             </a:t>
            </a:r>
            <a:r>
              <a:rPr lang="en-US" dirty="0" err="1"/>
              <a:t>t_scarr</a:t>
            </a:r>
            <a:r>
              <a:rPr lang="en-US" dirty="0"/>
              <a:t>     TYPE TABLE OF scar.</a:t>
            </a:r>
          </a:p>
          <a:p>
            <a:pPr marL="222885" indent="-222885">
              <a:buClr>
                <a:schemeClr val="accent3"/>
              </a:buClr>
              <a:buNone/>
              <a:defRPr/>
            </a:pPr>
            <a:br>
              <a:rPr lang="en-US" altLang="en-US" dirty="0"/>
            </a:br>
            <a:r>
              <a:rPr lang="en-US" altLang="en-US" dirty="0"/>
              <a:t>SELECT </a:t>
            </a:r>
            <a:r>
              <a:rPr lang="en-US" altLang="en-US" dirty="0" err="1"/>
              <a:t>carrid</a:t>
            </a:r>
            <a:r>
              <a:rPr lang="en-US" altLang="en-US" dirty="0"/>
              <a:t> </a:t>
            </a:r>
            <a:r>
              <a:rPr lang="en-US" altLang="en-US" dirty="0" err="1"/>
              <a:t>connid</a:t>
            </a:r>
            <a:br>
              <a:rPr lang="en-US" altLang="en-US" dirty="0"/>
            </a:br>
            <a:r>
              <a:rPr lang="en-US" altLang="en-US" dirty="0"/>
              <a:t>       FROM </a:t>
            </a:r>
            <a:r>
              <a:rPr lang="en-US" altLang="en-US" dirty="0" err="1"/>
              <a:t>spfli</a:t>
            </a:r>
            <a:br>
              <a:rPr lang="en-US" altLang="en-US" dirty="0"/>
            </a:br>
            <a:r>
              <a:rPr lang="en-US" altLang="en-US" dirty="0"/>
              <a:t>       INTO CORRESPONDING FIELDS OF TABLE </a:t>
            </a:r>
            <a:r>
              <a:rPr lang="en-US" altLang="en-US" dirty="0" err="1"/>
              <a:t>t_spfli</a:t>
            </a:r>
            <a:br>
              <a:rPr lang="en-US" altLang="en-US" dirty="0"/>
            </a:br>
            <a:r>
              <a:rPr lang="en-US" altLang="en-US" dirty="0"/>
              <a:t>       WHERE </a:t>
            </a:r>
            <a:r>
              <a:rPr lang="en-US" altLang="en-US" dirty="0" err="1"/>
              <a:t>connid</a:t>
            </a:r>
            <a:r>
              <a:rPr lang="en-US" altLang="en-US" dirty="0"/>
              <a:t> = ‘106’.</a:t>
            </a:r>
            <a:br>
              <a:rPr lang="en-US" altLang="en-US" dirty="0"/>
            </a:br>
            <a:br>
              <a:rPr lang="en-US" altLang="en-US" dirty="0"/>
            </a:br>
            <a:r>
              <a:rPr lang="en-US" altLang="en-US" dirty="0"/>
              <a:t>IF </a:t>
            </a:r>
            <a:r>
              <a:rPr lang="en-US" altLang="en-US" dirty="0" err="1"/>
              <a:t>t_spfli</a:t>
            </a:r>
            <a:r>
              <a:rPr lang="en-US" altLang="en-US" dirty="0"/>
              <a:t> IS NOT INITIAL. </a:t>
            </a:r>
            <a:br>
              <a:rPr lang="en-US" altLang="en-US" dirty="0"/>
            </a:br>
            <a:r>
              <a:rPr lang="en-US" altLang="en-US" dirty="0"/>
              <a:t>  SELECT </a:t>
            </a:r>
            <a:r>
              <a:rPr lang="en-US" altLang="en-US" dirty="0" err="1"/>
              <a:t>carrid</a:t>
            </a:r>
            <a:r>
              <a:rPr lang="en-US" altLang="en-US" dirty="0"/>
              <a:t> </a:t>
            </a:r>
            <a:r>
              <a:rPr lang="en-US" altLang="en-US" dirty="0" err="1"/>
              <a:t>carrname</a:t>
            </a:r>
            <a:r>
              <a:rPr lang="en-US" altLang="en-US" dirty="0"/>
              <a:t> </a:t>
            </a:r>
            <a:br>
              <a:rPr lang="en-US" altLang="en-US" dirty="0"/>
            </a:br>
            <a:r>
              <a:rPr lang="en-US" altLang="en-US" dirty="0"/>
              <a:t>         FROM </a:t>
            </a:r>
            <a:r>
              <a:rPr lang="en-US" altLang="en-US" dirty="0" err="1"/>
              <a:t>makt</a:t>
            </a:r>
            <a:br>
              <a:rPr lang="en-US" altLang="en-US" dirty="0"/>
            </a:br>
            <a:r>
              <a:rPr lang="en-US" altLang="en-US" dirty="0"/>
              <a:t>         INTO CORRESPONDING FIELDS OF TABLE </a:t>
            </a:r>
            <a:r>
              <a:rPr lang="en-US" altLang="en-US" dirty="0" err="1"/>
              <a:t>t_spfli</a:t>
            </a:r>
            <a:endParaRPr lang="en-US" altLang="en-US" dirty="0"/>
          </a:p>
          <a:p>
            <a:pPr marL="222885" indent="-222885">
              <a:buClr>
                <a:schemeClr val="accent3"/>
              </a:buClr>
              <a:buNone/>
              <a:defRPr/>
            </a:pPr>
            <a:r>
              <a:rPr lang="en-US" altLang="en-US" dirty="0"/>
              <a:t>               FOR ALL ENTRIES IN </a:t>
            </a:r>
            <a:r>
              <a:rPr lang="en-US" altLang="en-US" dirty="0" err="1"/>
              <a:t>t_spfli</a:t>
            </a:r>
            <a:br>
              <a:rPr lang="en-US" altLang="en-US" dirty="0"/>
            </a:br>
            <a:r>
              <a:rPr lang="en-US" altLang="en-US" dirty="0"/>
              <a:t>         WHERE       </a:t>
            </a:r>
            <a:r>
              <a:rPr lang="en-US" altLang="en-US" dirty="0" err="1"/>
              <a:t>carrid</a:t>
            </a:r>
            <a:r>
              <a:rPr lang="en-US" altLang="en-US" dirty="0"/>
              <a:t>   = </a:t>
            </a:r>
            <a:r>
              <a:rPr lang="en-US" altLang="en-US" dirty="0" err="1"/>
              <a:t>t_spfli-carrid</a:t>
            </a:r>
            <a:r>
              <a:rPr lang="en-US" altLang="en-US" dirty="0"/>
              <a:t>. </a:t>
            </a:r>
            <a:br>
              <a:rPr lang="en-US" altLang="en-US" dirty="0"/>
            </a:br>
            <a:r>
              <a:rPr lang="en-US" altLang="en-US" dirty="0"/>
              <a:t>ENDIF.</a:t>
            </a:r>
          </a:p>
          <a:p>
            <a:pPr marL="0" indent="0">
              <a:buClr>
                <a:schemeClr val="accent3"/>
              </a:buClr>
              <a:buNone/>
              <a:defRPr/>
            </a:pPr>
            <a:endParaRPr lang="en-US" sz="19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69770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278388"/>
            <a:ext cx="4149102" cy="1018404"/>
          </a:xfrm>
          <a:ln>
            <a:miter lim="800000"/>
            <a:headEnd/>
            <a:tailEnd/>
          </a:ln>
        </p:spPr>
        <p:txBody>
          <a:bodyPr/>
          <a:lstStyle/>
          <a:p>
            <a:pPr eaLnBrk="1" fontAlgn="auto" hangingPunct="1">
              <a:spcAft>
                <a:spcPts val="0"/>
              </a:spcAft>
              <a:defRPr/>
            </a:pPr>
            <a:r>
              <a:rPr lang="en-US" sz="3000" dirty="0"/>
              <a:t>Time to Practice</a:t>
            </a:r>
          </a:p>
        </p:txBody>
      </p:sp>
    </p:spTree>
    <p:extLst>
      <p:ext uri="{BB962C8B-B14F-4D97-AF65-F5344CB8AC3E}">
        <p14:creationId xmlns:p14="http://schemas.microsoft.com/office/powerpoint/2010/main" val="417117151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77519" y="853440"/>
            <a:ext cx="8832241" cy="5443728"/>
          </a:xfrm>
        </p:spPr>
        <p:txBody>
          <a:bodyPr>
            <a:normAutofit fontScale="85000" lnSpcReduction="20000"/>
          </a:bodyPr>
          <a:lstStyle/>
          <a:p>
            <a:pPr marL="0" indent="0">
              <a:buClr>
                <a:schemeClr val="accent3"/>
              </a:buClr>
              <a:buNone/>
              <a:defRPr/>
            </a:pPr>
            <a:r>
              <a:rPr lang="en-US" sz="2000" dirty="0"/>
              <a:t>Create a program named </a:t>
            </a:r>
            <a:r>
              <a:rPr lang="en-US" sz="2000" b="1" dirty="0"/>
              <a:t>ZZ</a:t>
            </a:r>
            <a:r>
              <a:rPr lang="en-US" sz="2000" dirty="0"/>
              <a:t>user</a:t>
            </a:r>
            <a:r>
              <a:rPr lang="en-US" sz="2000" b="1" dirty="0"/>
              <a:t>_C5 </a:t>
            </a:r>
            <a:r>
              <a:rPr lang="en-US" sz="2000" dirty="0"/>
              <a:t>(</a:t>
            </a:r>
            <a:r>
              <a:rPr lang="en-US" sz="2000" dirty="0">
                <a:solidFill>
                  <a:srgbClr val="FF0000"/>
                </a:solidFill>
              </a:rPr>
              <a:t>user</a:t>
            </a:r>
            <a:r>
              <a:rPr lang="en-US" sz="2000" dirty="0"/>
              <a:t> is your login user; eg:g001).</a:t>
            </a: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r>
              <a:rPr lang="en-US" sz="1950" dirty="0">
                <a:latin typeface="Arial" panose="020B0604020202020204" pitchFamily="34" charset="0"/>
                <a:cs typeface="Arial" panose="020B0604020202020204" pitchFamily="34" charset="0"/>
              </a:rPr>
              <a:t>1. Display carrier ID and carrier name for Airline Carrier ‘LH’.</a:t>
            </a:r>
          </a:p>
          <a:p>
            <a:pPr marL="457200" indent="-457200">
              <a:buClr>
                <a:schemeClr val="accent3"/>
              </a:buClr>
              <a:buAutoNum type="arabicPeriod"/>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r>
              <a:rPr lang="en-US" sz="1950" dirty="0">
                <a:latin typeface="Arial" panose="020B0604020202020204" pitchFamily="34" charset="0"/>
                <a:cs typeface="Arial" panose="020B0604020202020204" pitchFamily="34" charset="0"/>
              </a:rPr>
              <a:t>2. Select the first 5 flights operated on May 2018 and  ( table SFLIGHT ) and display them.</a:t>
            </a: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r>
              <a:rPr lang="en-US" sz="2000" dirty="0">
                <a:latin typeface="Arial" panose="020B0604020202020204" pitchFamily="34" charset="0"/>
                <a:cs typeface="Arial" panose="020B0604020202020204" pitchFamily="34" charset="0"/>
              </a:rPr>
              <a:t>3. Display the carrier id, carrier name, connection ID, airport from, airport to for Airline ‘LH’. Tables are SCARR and SPFLI.  Display the information only if the connection is found for the given carrier. </a:t>
            </a: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r>
              <a:rPr lang="en-US" sz="1950" dirty="0">
                <a:latin typeface="Arial" panose="020B0604020202020204" pitchFamily="34" charset="0"/>
                <a:cs typeface="Arial" panose="020B0604020202020204" pitchFamily="34" charset="0"/>
              </a:rPr>
              <a:t>4. Select the following information for Airline Carrier ‘UA’:</a:t>
            </a:r>
          </a:p>
          <a:p>
            <a:pPr marL="0" indent="0">
              <a:buClr>
                <a:schemeClr val="accent3"/>
              </a:buClr>
              <a:buNone/>
              <a:defRPr/>
            </a:pPr>
            <a:r>
              <a:rPr lang="en-US" sz="1950" dirty="0">
                <a:latin typeface="Arial" panose="020B0604020202020204" pitchFamily="34" charset="0"/>
                <a:cs typeface="Arial" panose="020B0604020202020204" pitchFamily="34" charset="0"/>
              </a:rPr>
              <a:t>	- carrier ID ( SCARR-CARRID )</a:t>
            </a:r>
          </a:p>
          <a:p>
            <a:pPr marL="0" indent="0">
              <a:buClr>
                <a:schemeClr val="accent3"/>
              </a:buClr>
              <a:buNone/>
              <a:defRPr/>
            </a:pPr>
            <a:r>
              <a:rPr lang="en-US" sz="1950" dirty="0">
                <a:latin typeface="Arial" panose="020B0604020202020204" pitchFamily="34" charset="0"/>
                <a:cs typeface="Arial" panose="020B0604020202020204" pitchFamily="34" charset="0"/>
              </a:rPr>
              <a:t>              - </a:t>
            </a:r>
            <a:r>
              <a:rPr lang="en-US" sz="1950" dirty="0" err="1">
                <a:latin typeface="Arial" panose="020B0604020202020204" pitchFamily="34" charset="0"/>
                <a:cs typeface="Arial" panose="020B0604020202020204" pitchFamily="34" charset="0"/>
              </a:rPr>
              <a:t>carrier_name</a:t>
            </a:r>
            <a:r>
              <a:rPr lang="en-US" sz="1950" dirty="0">
                <a:latin typeface="Arial" panose="020B0604020202020204" pitchFamily="34" charset="0"/>
                <a:cs typeface="Arial" panose="020B0604020202020204" pitchFamily="34" charset="0"/>
              </a:rPr>
              <a:t>  (SCARR-CARRNAME)</a:t>
            </a:r>
          </a:p>
          <a:p>
            <a:pPr marL="0" indent="0">
              <a:buClr>
                <a:schemeClr val="accent3"/>
              </a:buClr>
              <a:buNone/>
              <a:defRPr/>
            </a:pPr>
            <a:r>
              <a:rPr lang="en-US" sz="1950" dirty="0">
                <a:latin typeface="Arial" panose="020B0604020202020204" pitchFamily="34" charset="0"/>
                <a:cs typeface="Arial" panose="020B0604020202020204" pitchFamily="34" charset="0"/>
              </a:rPr>
              <a:t>	- </a:t>
            </a:r>
            <a:r>
              <a:rPr lang="en-US" sz="1950" dirty="0" err="1">
                <a:latin typeface="Arial" panose="020B0604020202020204" pitchFamily="34" charset="0"/>
                <a:cs typeface="Arial" panose="020B0604020202020204" pitchFamily="34" charset="0"/>
              </a:rPr>
              <a:t>connection_id</a:t>
            </a:r>
            <a:r>
              <a:rPr lang="en-US" sz="1950" dirty="0">
                <a:latin typeface="Arial" panose="020B0604020202020204" pitchFamily="34" charset="0"/>
                <a:cs typeface="Arial" panose="020B0604020202020204" pitchFamily="34" charset="0"/>
              </a:rPr>
              <a:t> (SFLIGHT-CONNID)</a:t>
            </a:r>
          </a:p>
          <a:p>
            <a:pPr marL="0" indent="0">
              <a:buClr>
                <a:schemeClr val="accent3"/>
              </a:buClr>
              <a:buNone/>
              <a:defRPr/>
            </a:pPr>
            <a:r>
              <a:rPr lang="en-US" sz="1950" dirty="0">
                <a:latin typeface="Arial" panose="020B0604020202020204" pitchFamily="34" charset="0"/>
                <a:cs typeface="Arial" panose="020B0604020202020204" pitchFamily="34" charset="0"/>
              </a:rPr>
              <a:t>	- </a:t>
            </a:r>
            <a:r>
              <a:rPr lang="en-US" sz="1950" dirty="0" err="1">
                <a:latin typeface="Arial" panose="020B0604020202020204" pitchFamily="34" charset="0"/>
                <a:cs typeface="Arial" panose="020B0604020202020204" pitchFamily="34" charset="0"/>
              </a:rPr>
              <a:t>flight_date</a:t>
            </a:r>
            <a:r>
              <a:rPr lang="en-US" sz="1950" dirty="0">
                <a:latin typeface="Arial" panose="020B0604020202020204" pitchFamily="34" charset="0"/>
                <a:cs typeface="Arial" panose="020B0604020202020204" pitchFamily="34" charset="0"/>
              </a:rPr>
              <a:t>       (SFLIGHT-FLDATE)</a:t>
            </a:r>
          </a:p>
          <a:p>
            <a:pPr marL="0" indent="0">
              <a:buClr>
                <a:schemeClr val="accent3"/>
              </a:buClr>
              <a:buNone/>
              <a:defRPr/>
            </a:pPr>
            <a:r>
              <a:rPr lang="en-US" sz="1950" dirty="0">
                <a:latin typeface="Arial" panose="020B0604020202020204" pitchFamily="34" charset="0"/>
                <a:cs typeface="Arial" panose="020B0604020202020204" pitchFamily="34" charset="0"/>
              </a:rPr>
              <a:t>	- </a:t>
            </a:r>
            <a:r>
              <a:rPr lang="en-US" sz="1950" dirty="0" err="1">
                <a:latin typeface="Arial" panose="020B0604020202020204" pitchFamily="34" charset="0"/>
                <a:cs typeface="Arial" panose="020B0604020202020204" pitchFamily="34" charset="0"/>
              </a:rPr>
              <a:t>seats_occ</a:t>
            </a:r>
            <a:r>
              <a:rPr lang="en-US" sz="1950" dirty="0">
                <a:latin typeface="Arial" panose="020B0604020202020204" pitchFamily="34" charset="0"/>
                <a:cs typeface="Arial" panose="020B0604020202020204" pitchFamily="34" charset="0"/>
              </a:rPr>
              <a:t>         (SFLIGHT-SEATSOCC)</a:t>
            </a:r>
          </a:p>
          <a:p>
            <a:pPr marL="0" indent="0">
              <a:buClr>
                <a:schemeClr val="accent3"/>
              </a:buClr>
              <a:buNone/>
              <a:defRPr/>
            </a:pPr>
            <a:r>
              <a:rPr lang="en-US" sz="1950" dirty="0">
                <a:latin typeface="Arial" panose="020B0604020202020204" pitchFamily="34" charset="0"/>
                <a:cs typeface="Arial" panose="020B0604020202020204" pitchFamily="34" charset="0"/>
              </a:rPr>
              <a:t>If no flight was found, select at least the carrier name.</a:t>
            </a: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r>
              <a:rPr lang="en-US" sz="1950" dirty="0">
                <a:latin typeface="Arial" panose="020B0604020202020204" pitchFamily="34" charset="0"/>
                <a:cs typeface="Arial" panose="020B0604020202020204" pitchFamily="34" charset="0"/>
              </a:rPr>
              <a:t>5. Display how many flights were operated by UA. If no flight was found, display the carrier name.</a:t>
            </a:r>
          </a:p>
        </p:txBody>
      </p:sp>
      <p:sp>
        <p:nvSpPr>
          <p:cNvPr id="4" name="Rectangle 3">
            <a:extLst>
              <a:ext uri="{FF2B5EF4-FFF2-40B4-BE49-F238E27FC236}">
                <a16:creationId xmlns:a16="http://schemas.microsoft.com/office/drawing/2014/main" id="{4AEDDE35-1C7D-464C-9939-FB52A1921FEF}"/>
              </a:ext>
            </a:extLst>
          </p:cNvPr>
          <p:cNvSpPr/>
          <p:nvPr/>
        </p:nvSpPr>
        <p:spPr>
          <a:xfrm>
            <a:off x="817631" y="108274"/>
            <a:ext cx="4011867" cy="461665"/>
          </a:xfrm>
          <a:prstGeom prst="rect">
            <a:avLst/>
          </a:prstGeom>
        </p:spPr>
        <p:txBody>
          <a:bodyPr wrap="none">
            <a:spAutoFit/>
          </a:bodyPr>
          <a:lstStyle/>
          <a:p>
            <a:pPr defTabSz="742950" fontAlgn="auto">
              <a:spcBef>
                <a:spcPts val="0"/>
              </a:spcBef>
              <a:spcAft>
                <a:spcPts val="0"/>
              </a:spcAft>
            </a:pPr>
            <a:r>
              <a:rPr lang="en-US" altLang="ro-RO" sz="2400" b="1" dirty="0">
                <a:solidFill>
                  <a:srgbClr val="000090"/>
                </a:solidFill>
                <a:latin typeface="Arial" panose="020B0604020202020204" pitchFamily="34" charset="0"/>
                <a:ea typeface="+mj-ea"/>
                <a:cs typeface="+mj-cs"/>
              </a:rPr>
              <a:t>Time to Practice: Exercise</a:t>
            </a:r>
            <a:endParaRPr lang="en-US" sz="2400" b="1" dirty="0">
              <a:solidFill>
                <a:srgbClr val="000090"/>
              </a:solidFill>
              <a:latin typeface="Arial" panose="020B0604020202020204" pitchFamily="34" charset="0"/>
              <a:ea typeface="+mj-ea"/>
              <a:cs typeface="+mj-cs"/>
            </a:endParaRPr>
          </a:p>
        </p:txBody>
      </p:sp>
    </p:spTree>
    <p:extLst>
      <p:ext uri="{BB962C8B-B14F-4D97-AF65-F5344CB8AC3E}">
        <p14:creationId xmlns:p14="http://schemas.microsoft.com/office/powerpoint/2010/main" val="397398890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46262" y="142335"/>
            <a:ext cx="7303095" cy="407591"/>
          </a:xfrm>
        </p:spPr>
        <p:txBody>
          <a:bodyPr>
            <a:noAutofit/>
          </a:bodyPr>
          <a:lstStyle/>
          <a:p>
            <a:pPr defTabSz="742950" eaLnBrk="1" fontAlgn="auto" hangingPunct="1">
              <a:spcBef>
                <a:spcPts val="0"/>
              </a:spcBef>
              <a:spcAft>
                <a:spcPts val="0"/>
              </a:spcAft>
            </a:pPr>
            <a:r>
              <a:rPr lang="en-US" altLang="ro-RO" sz="2400" kern="1200" dirty="0">
                <a:latin typeface="Arial" panose="020B0604020202020204" pitchFamily="34" charset="0"/>
              </a:rPr>
              <a:t>Solution point 1</a:t>
            </a:r>
          </a:p>
        </p:txBody>
      </p:sp>
      <p:sp>
        <p:nvSpPr>
          <p:cNvPr id="3" name="Content Placeholder 2"/>
          <p:cNvSpPr>
            <a:spLocks noGrp="1"/>
          </p:cNvSpPr>
          <p:nvPr>
            <p:ph idx="4294967295"/>
          </p:nvPr>
        </p:nvSpPr>
        <p:spPr>
          <a:xfrm>
            <a:off x="677519" y="976544"/>
            <a:ext cx="8288928" cy="4989250"/>
          </a:xfrm>
        </p:spPr>
        <p:txBody>
          <a:bodyPr>
            <a:normAutofit/>
          </a:bodyPr>
          <a:lstStyle/>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6DFF61E-3846-4E41-AF8B-674C4A3E3EC9}"/>
              </a:ext>
            </a:extLst>
          </p:cNvPr>
          <p:cNvPicPr>
            <a:picLocks noChangeAspect="1"/>
          </p:cNvPicPr>
          <p:nvPr/>
        </p:nvPicPr>
        <p:blipFill rotWithShape="1">
          <a:blip r:embed="rId2"/>
          <a:srcRect r="23393"/>
          <a:stretch/>
        </p:blipFill>
        <p:spPr>
          <a:xfrm>
            <a:off x="677519" y="1182501"/>
            <a:ext cx="7267683" cy="4182875"/>
          </a:xfrm>
          <a:prstGeom prst="rect">
            <a:avLst/>
          </a:prstGeom>
        </p:spPr>
      </p:pic>
    </p:spTree>
    <p:extLst>
      <p:ext uri="{BB962C8B-B14F-4D97-AF65-F5344CB8AC3E}">
        <p14:creationId xmlns:p14="http://schemas.microsoft.com/office/powerpoint/2010/main" val="271010559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46262" y="142335"/>
            <a:ext cx="7303095" cy="407591"/>
          </a:xfrm>
        </p:spPr>
        <p:txBody>
          <a:bodyPr>
            <a:noAutofit/>
          </a:bodyPr>
          <a:lstStyle/>
          <a:p>
            <a:pPr defTabSz="742950" eaLnBrk="1" fontAlgn="auto" hangingPunct="1">
              <a:spcBef>
                <a:spcPts val="0"/>
              </a:spcBef>
              <a:spcAft>
                <a:spcPts val="0"/>
              </a:spcAft>
            </a:pPr>
            <a:r>
              <a:rPr lang="en-US" altLang="ro-RO" sz="2400" kern="1200" dirty="0">
                <a:latin typeface="Arial" panose="020B0604020202020204" pitchFamily="34" charset="0"/>
              </a:rPr>
              <a:t>Solution point 2</a:t>
            </a:r>
          </a:p>
        </p:txBody>
      </p:sp>
      <p:sp>
        <p:nvSpPr>
          <p:cNvPr id="3" name="Content Placeholder 2"/>
          <p:cNvSpPr>
            <a:spLocks noGrp="1"/>
          </p:cNvSpPr>
          <p:nvPr>
            <p:ph idx="4294967295"/>
          </p:nvPr>
        </p:nvSpPr>
        <p:spPr>
          <a:xfrm>
            <a:off x="677519" y="976544"/>
            <a:ext cx="8288928" cy="4989250"/>
          </a:xfrm>
        </p:spPr>
        <p:txBody>
          <a:bodyPr>
            <a:normAutofit/>
          </a:bodyPr>
          <a:lstStyle/>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C58FA8C-D5C6-4FC4-924F-FF3140FE1645}"/>
              </a:ext>
            </a:extLst>
          </p:cNvPr>
          <p:cNvPicPr>
            <a:picLocks noChangeAspect="1"/>
          </p:cNvPicPr>
          <p:nvPr/>
        </p:nvPicPr>
        <p:blipFill>
          <a:blip r:embed="rId2"/>
          <a:stretch>
            <a:fillRect/>
          </a:stretch>
        </p:blipFill>
        <p:spPr>
          <a:xfrm>
            <a:off x="677519" y="1129554"/>
            <a:ext cx="8322372" cy="4809346"/>
          </a:xfrm>
          <a:prstGeom prst="rect">
            <a:avLst/>
          </a:prstGeom>
        </p:spPr>
      </p:pic>
    </p:spTree>
    <p:extLst>
      <p:ext uri="{BB962C8B-B14F-4D97-AF65-F5344CB8AC3E}">
        <p14:creationId xmlns:p14="http://schemas.microsoft.com/office/powerpoint/2010/main" val="364174633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46262" y="142335"/>
            <a:ext cx="7303095" cy="407591"/>
          </a:xfrm>
        </p:spPr>
        <p:txBody>
          <a:bodyPr>
            <a:noAutofit/>
          </a:bodyPr>
          <a:lstStyle/>
          <a:p>
            <a:pPr defTabSz="742950" eaLnBrk="1" fontAlgn="auto" hangingPunct="1">
              <a:spcBef>
                <a:spcPts val="0"/>
              </a:spcBef>
              <a:spcAft>
                <a:spcPts val="0"/>
              </a:spcAft>
            </a:pPr>
            <a:r>
              <a:rPr lang="en-US" altLang="ro-RO" sz="2400" kern="1200" dirty="0">
                <a:latin typeface="Arial" panose="020B0604020202020204" pitchFamily="34" charset="0"/>
              </a:rPr>
              <a:t>Solution point 3</a:t>
            </a:r>
          </a:p>
        </p:txBody>
      </p:sp>
      <p:sp>
        <p:nvSpPr>
          <p:cNvPr id="3" name="Content Placeholder 2"/>
          <p:cNvSpPr>
            <a:spLocks noGrp="1"/>
          </p:cNvSpPr>
          <p:nvPr>
            <p:ph idx="4294967295"/>
          </p:nvPr>
        </p:nvSpPr>
        <p:spPr>
          <a:xfrm>
            <a:off x="677519" y="976544"/>
            <a:ext cx="8288928" cy="4989250"/>
          </a:xfrm>
        </p:spPr>
        <p:txBody>
          <a:bodyPr>
            <a:normAutofit/>
          </a:bodyPr>
          <a:lstStyle/>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A8A0A846-38CD-4B0E-A185-861013274488}"/>
              </a:ext>
            </a:extLst>
          </p:cNvPr>
          <p:cNvPicPr>
            <a:picLocks noChangeAspect="1"/>
          </p:cNvPicPr>
          <p:nvPr/>
        </p:nvPicPr>
        <p:blipFill>
          <a:blip r:embed="rId2"/>
          <a:stretch>
            <a:fillRect/>
          </a:stretch>
        </p:blipFill>
        <p:spPr>
          <a:xfrm>
            <a:off x="939553" y="775447"/>
            <a:ext cx="5600700" cy="5791200"/>
          </a:xfrm>
          <a:prstGeom prst="rect">
            <a:avLst/>
          </a:prstGeom>
        </p:spPr>
      </p:pic>
    </p:spTree>
    <p:extLst>
      <p:ext uri="{BB962C8B-B14F-4D97-AF65-F5344CB8AC3E}">
        <p14:creationId xmlns:p14="http://schemas.microsoft.com/office/powerpoint/2010/main" val="1925240487"/>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46262" y="142335"/>
            <a:ext cx="7303095" cy="407591"/>
          </a:xfrm>
        </p:spPr>
        <p:txBody>
          <a:bodyPr>
            <a:noAutofit/>
          </a:bodyPr>
          <a:lstStyle/>
          <a:p>
            <a:pPr defTabSz="742950" eaLnBrk="1" fontAlgn="auto" hangingPunct="1">
              <a:spcBef>
                <a:spcPts val="0"/>
              </a:spcBef>
              <a:spcAft>
                <a:spcPts val="0"/>
              </a:spcAft>
            </a:pPr>
            <a:r>
              <a:rPr lang="en-US" altLang="ro-RO" sz="2400" kern="1200" dirty="0">
                <a:latin typeface="Arial" panose="020B0604020202020204" pitchFamily="34" charset="0"/>
              </a:rPr>
              <a:t>Solution point 4</a:t>
            </a:r>
          </a:p>
        </p:txBody>
      </p:sp>
      <p:sp>
        <p:nvSpPr>
          <p:cNvPr id="3" name="Content Placeholder 2"/>
          <p:cNvSpPr>
            <a:spLocks noGrp="1"/>
          </p:cNvSpPr>
          <p:nvPr>
            <p:ph idx="4294967295"/>
          </p:nvPr>
        </p:nvSpPr>
        <p:spPr>
          <a:xfrm>
            <a:off x="677519" y="976544"/>
            <a:ext cx="8288928" cy="4989250"/>
          </a:xfrm>
        </p:spPr>
        <p:txBody>
          <a:bodyPr>
            <a:normAutofit/>
          </a:bodyPr>
          <a:lstStyle/>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3DC2E31-B193-4D10-83AC-B5AF50D37E3B}"/>
              </a:ext>
            </a:extLst>
          </p:cNvPr>
          <p:cNvPicPr>
            <a:picLocks noChangeAspect="1"/>
          </p:cNvPicPr>
          <p:nvPr/>
        </p:nvPicPr>
        <p:blipFill>
          <a:blip r:embed="rId2"/>
          <a:stretch>
            <a:fillRect/>
          </a:stretch>
        </p:blipFill>
        <p:spPr>
          <a:xfrm>
            <a:off x="1077444" y="976544"/>
            <a:ext cx="7967245" cy="4657774"/>
          </a:xfrm>
          <a:prstGeom prst="rect">
            <a:avLst/>
          </a:prstGeom>
        </p:spPr>
      </p:pic>
    </p:spTree>
    <p:extLst>
      <p:ext uri="{BB962C8B-B14F-4D97-AF65-F5344CB8AC3E}">
        <p14:creationId xmlns:p14="http://schemas.microsoft.com/office/powerpoint/2010/main" val="264281052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46262" y="142335"/>
            <a:ext cx="7303095" cy="407591"/>
          </a:xfrm>
        </p:spPr>
        <p:txBody>
          <a:bodyPr>
            <a:noAutofit/>
          </a:bodyPr>
          <a:lstStyle/>
          <a:p>
            <a:pPr defTabSz="742950" eaLnBrk="1" fontAlgn="auto" hangingPunct="1">
              <a:spcBef>
                <a:spcPts val="0"/>
              </a:spcBef>
              <a:spcAft>
                <a:spcPts val="0"/>
              </a:spcAft>
            </a:pPr>
            <a:r>
              <a:rPr lang="en-US" altLang="ro-RO" sz="2400" kern="1200" dirty="0">
                <a:latin typeface="Arial" panose="020B0604020202020204" pitchFamily="34" charset="0"/>
              </a:rPr>
              <a:t>Solution point 5</a:t>
            </a:r>
          </a:p>
        </p:txBody>
      </p:sp>
      <p:sp>
        <p:nvSpPr>
          <p:cNvPr id="3" name="Content Placeholder 2"/>
          <p:cNvSpPr>
            <a:spLocks noGrp="1"/>
          </p:cNvSpPr>
          <p:nvPr>
            <p:ph idx="4294967295"/>
          </p:nvPr>
        </p:nvSpPr>
        <p:spPr>
          <a:xfrm>
            <a:off x="677519" y="976544"/>
            <a:ext cx="8288928" cy="4989250"/>
          </a:xfrm>
        </p:spPr>
        <p:txBody>
          <a:bodyPr>
            <a:normAutofit/>
          </a:bodyPr>
          <a:lstStyle/>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210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C0A0A6-3ABD-4A16-92D4-5BB2E099EB55}"/>
              </a:ext>
            </a:extLst>
          </p:cNvPr>
          <p:cNvPicPr>
            <a:picLocks noChangeAspect="1"/>
          </p:cNvPicPr>
          <p:nvPr/>
        </p:nvPicPr>
        <p:blipFill>
          <a:blip r:embed="rId2"/>
          <a:stretch>
            <a:fillRect/>
          </a:stretch>
        </p:blipFill>
        <p:spPr>
          <a:xfrm>
            <a:off x="939552" y="892206"/>
            <a:ext cx="6658035" cy="4919312"/>
          </a:xfrm>
          <a:prstGeom prst="rect">
            <a:avLst/>
          </a:prstGeom>
        </p:spPr>
      </p:pic>
    </p:spTree>
    <p:extLst>
      <p:ext uri="{BB962C8B-B14F-4D97-AF65-F5344CB8AC3E}">
        <p14:creationId xmlns:p14="http://schemas.microsoft.com/office/powerpoint/2010/main" val="97288707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794088" y="106174"/>
            <a:ext cx="8988425" cy="501650"/>
          </a:xfrm>
        </p:spPr>
        <p:txBody>
          <a:bodyPr/>
          <a:lstStyle/>
          <a:p>
            <a:pPr eaLnBrk="1" hangingPunct="1"/>
            <a:r>
              <a:rPr lang="en-US" altLang="ro-RO" sz="3200" dirty="0">
                <a:latin typeface="Arial" panose="020B0604020202020204" pitchFamily="34" charset="0"/>
              </a:rPr>
              <a:t>Database Access – SELECT statement</a:t>
            </a:r>
          </a:p>
        </p:txBody>
      </p:sp>
      <p:sp>
        <p:nvSpPr>
          <p:cNvPr id="4" name="Content Placeholder 2">
            <a:extLst>
              <a:ext uri="{FF2B5EF4-FFF2-40B4-BE49-F238E27FC236}">
                <a16:creationId xmlns:a16="http://schemas.microsoft.com/office/drawing/2014/main" id="{451A7987-256A-42E3-908D-7160721F1946}"/>
              </a:ext>
            </a:extLst>
          </p:cNvPr>
          <p:cNvSpPr txBox="1">
            <a:spLocks/>
          </p:cNvSpPr>
          <p:nvPr/>
        </p:nvSpPr>
        <p:spPr bwMode="auto">
          <a:xfrm>
            <a:off x="583907" y="996702"/>
            <a:ext cx="8990012" cy="2432297"/>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0" indent="0" eaLnBrk="1" hangingPunct="1">
              <a:buNone/>
            </a:pPr>
            <a:r>
              <a:rPr lang="en-US" dirty="0"/>
              <a:t>When you want to extract specific data from one or more sources, you can use a </a:t>
            </a:r>
            <a:r>
              <a:rPr lang="en-US" b="1" dirty="0"/>
              <a:t>select query</a:t>
            </a:r>
            <a:r>
              <a:rPr lang="en-US" dirty="0"/>
              <a:t>. A select query helps you retrieve only the data that you want (not the entire information stored in Database), and also helps you combine data from several data sources.</a:t>
            </a:r>
            <a:endParaRPr lang="en-US" altLang="ro-RO" kern="0" dirty="0"/>
          </a:p>
          <a:p>
            <a:pPr marL="0" indent="0" eaLnBrk="1" hangingPunct="1">
              <a:buNone/>
            </a:pPr>
            <a:endParaRPr lang="en-US" altLang="ro-RO" b="1" kern="0" dirty="0"/>
          </a:p>
          <a:p>
            <a:pPr marL="0" indent="0" eaLnBrk="1" hangingPunct="1">
              <a:buNone/>
            </a:pPr>
            <a:r>
              <a:rPr lang="en-US" altLang="ro-RO" b="1" kern="0" dirty="0"/>
              <a:t>SELECT </a:t>
            </a:r>
            <a:r>
              <a:rPr lang="en-US" altLang="ro-RO" kern="0" dirty="0"/>
              <a:t>statement is used to</a:t>
            </a:r>
            <a:r>
              <a:rPr lang="en-US" altLang="ro-RO" b="1" kern="0" dirty="0"/>
              <a:t> read/access </a:t>
            </a:r>
            <a:r>
              <a:rPr lang="en-US" altLang="ro-RO" kern="0" dirty="0"/>
              <a:t>data from </a:t>
            </a:r>
            <a:r>
              <a:rPr lang="en-US" altLang="ro-RO" b="1" kern="0" dirty="0"/>
              <a:t>DATABASE tables.</a:t>
            </a:r>
          </a:p>
        </p:txBody>
      </p:sp>
      <p:grpSp>
        <p:nvGrpSpPr>
          <p:cNvPr id="9" name="Group 8">
            <a:extLst>
              <a:ext uri="{FF2B5EF4-FFF2-40B4-BE49-F238E27FC236}">
                <a16:creationId xmlns:a16="http://schemas.microsoft.com/office/drawing/2014/main" id="{834CF4DD-FD70-4A07-B3AE-F571015602FD}"/>
              </a:ext>
            </a:extLst>
          </p:cNvPr>
          <p:cNvGrpSpPr/>
          <p:nvPr/>
        </p:nvGrpSpPr>
        <p:grpSpPr>
          <a:xfrm>
            <a:off x="1749828" y="3224630"/>
            <a:ext cx="6133543" cy="2636668"/>
            <a:chOff x="1740952" y="1498353"/>
            <a:chExt cx="5370062" cy="2354171"/>
          </a:xfrm>
        </p:grpSpPr>
        <p:pic>
          <p:nvPicPr>
            <p:cNvPr id="5" name="Picture 3">
              <a:extLst>
                <a:ext uri="{FF2B5EF4-FFF2-40B4-BE49-F238E27FC236}">
                  <a16:creationId xmlns:a16="http://schemas.microsoft.com/office/drawing/2014/main" id="{4482D5FF-66E5-4C3E-91AB-892F5C0BB6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830"/>
            <a:stretch/>
          </p:blipFill>
          <p:spPr bwMode="auto">
            <a:xfrm>
              <a:off x="1740952" y="1498353"/>
              <a:ext cx="5370062" cy="2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D3AC688-FB79-48F4-8D2D-14EBDAF92C68}"/>
                </a:ext>
              </a:extLst>
            </p:cNvPr>
            <p:cNvSpPr/>
            <p:nvPr/>
          </p:nvSpPr>
          <p:spPr bwMode="auto">
            <a:xfrm>
              <a:off x="2032986" y="1766656"/>
              <a:ext cx="3595457" cy="208586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790BC4CC-9B52-4E5C-B259-88B0E024BC4F}"/>
                </a:ext>
              </a:extLst>
            </p:cNvPr>
            <p:cNvPicPr>
              <a:picLocks noChangeAspect="1"/>
            </p:cNvPicPr>
            <p:nvPr/>
          </p:nvPicPr>
          <p:blipFill>
            <a:blip r:embed="rId4"/>
            <a:stretch>
              <a:fillRect/>
            </a:stretch>
          </p:blipFill>
          <p:spPr>
            <a:xfrm>
              <a:off x="2917463" y="2412986"/>
              <a:ext cx="1988458" cy="1129248"/>
            </a:xfrm>
            <a:prstGeom prst="rect">
              <a:avLst/>
            </a:prstGeom>
          </p:spPr>
        </p:pic>
        <p:sp>
          <p:nvSpPr>
            <p:cNvPr id="6" name="TextBox 5">
              <a:extLst>
                <a:ext uri="{FF2B5EF4-FFF2-40B4-BE49-F238E27FC236}">
                  <a16:creationId xmlns:a16="http://schemas.microsoft.com/office/drawing/2014/main" id="{FEC26FED-4B88-4520-8C64-66377A0E95EA}"/>
                </a:ext>
              </a:extLst>
            </p:cNvPr>
            <p:cNvSpPr txBox="1"/>
            <p:nvPr/>
          </p:nvSpPr>
          <p:spPr>
            <a:xfrm>
              <a:off x="2755506" y="1766655"/>
              <a:ext cx="2150415" cy="490383"/>
            </a:xfrm>
            <a:prstGeom prst="rect">
              <a:avLst/>
            </a:prstGeom>
            <a:noFill/>
          </p:spPr>
          <p:txBody>
            <a:bodyPr wrap="square" rtlCol="0">
              <a:spAutoFit/>
            </a:bodyPr>
            <a:lstStyle/>
            <a:p>
              <a:pPr algn="ctr"/>
              <a:r>
                <a:rPr lang="en-US" sz="1600" dirty="0"/>
                <a:t>Internal Table           </a:t>
              </a:r>
            </a:p>
            <a:p>
              <a:pPr algn="ctr"/>
              <a:r>
                <a:rPr lang="en-US" sz="1600" dirty="0"/>
                <a:t>(at program level)</a:t>
              </a:r>
            </a:p>
          </p:txBody>
        </p:sp>
        <p:cxnSp>
          <p:nvCxnSpPr>
            <p:cNvPr id="8" name="Straight Connector 7">
              <a:extLst>
                <a:ext uri="{FF2B5EF4-FFF2-40B4-BE49-F238E27FC236}">
                  <a16:creationId xmlns:a16="http://schemas.microsoft.com/office/drawing/2014/main" id="{FD9C7D51-A833-46F0-B742-D207F74A914E}"/>
                </a:ext>
              </a:extLst>
            </p:cNvPr>
            <p:cNvCxnSpPr/>
            <p:nvPr/>
          </p:nvCxnSpPr>
          <p:spPr bwMode="auto">
            <a:xfrm flipH="1" flipV="1">
              <a:off x="5078913" y="2565648"/>
              <a:ext cx="744838" cy="710213"/>
            </a:xfrm>
            <a:prstGeom prst="line">
              <a:avLst/>
            </a:prstGeom>
            <a:ln w="28575">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210164189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794088" y="106174"/>
            <a:ext cx="8988425" cy="501650"/>
          </a:xfrm>
        </p:spPr>
        <p:txBody>
          <a:bodyPr/>
          <a:lstStyle/>
          <a:p>
            <a:pPr eaLnBrk="1" hangingPunct="1"/>
            <a:r>
              <a:rPr lang="en-US" altLang="ro-RO" sz="3200" dirty="0">
                <a:latin typeface="Arial" panose="020B0604020202020204" pitchFamily="34" charset="0"/>
              </a:rPr>
              <a:t>SELECT statement</a:t>
            </a:r>
          </a:p>
        </p:txBody>
      </p:sp>
      <p:sp>
        <p:nvSpPr>
          <p:cNvPr id="4" name="Content Placeholder 2">
            <a:extLst>
              <a:ext uri="{FF2B5EF4-FFF2-40B4-BE49-F238E27FC236}">
                <a16:creationId xmlns:a16="http://schemas.microsoft.com/office/drawing/2014/main" id="{451A7987-256A-42E3-908D-7160721F1946}"/>
              </a:ext>
            </a:extLst>
          </p:cNvPr>
          <p:cNvSpPr txBox="1">
            <a:spLocks/>
          </p:cNvSpPr>
          <p:nvPr/>
        </p:nvSpPr>
        <p:spPr bwMode="auto">
          <a:xfrm>
            <a:off x="457994" y="1014010"/>
            <a:ext cx="8990012" cy="2581183"/>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0" indent="0" eaLnBrk="1" hangingPunct="1">
              <a:buNone/>
            </a:pPr>
            <a:r>
              <a:rPr lang="en-US" altLang="ro-RO" b="1" kern="0" dirty="0"/>
              <a:t>SELECT, FROM </a:t>
            </a:r>
            <a:r>
              <a:rPr lang="en-US" altLang="ro-RO" kern="0" dirty="0"/>
              <a:t>and</a:t>
            </a:r>
            <a:r>
              <a:rPr lang="en-US" altLang="ro-RO" b="1" kern="0" dirty="0"/>
              <a:t> INTO</a:t>
            </a:r>
            <a:r>
              <a:rPr lang="en-US" altLang="ro-RO" kern="0" dirty="0"/>
              <a:t> are mandatory elements of a Select statement in ABAP. WHERE conditions are optional, but they are used in most cases as only partial information is retrieved at program level.</a:t>
            </a:r>
          </a:p>
          <a:p>
            <a:pPr marL="0" indent="0" eaLnBrk="1" hangingPunct="1">
              <a:buNone/>
            </a:pPr>
            <a:endParaRPr lang="en-US" altLang="ro-RO" sz="1050" b="1" kern="0" dirty="0"/>
          </a:p>
          <a:p>
            <a:pPr marL="0" indent="0" eaLnBrk="1" hangingPunct="1">
              <a:buNone/>
            </a:pPr>
            <a:r>
              <a:rPr lang="en-US" altLang="ro-RO" kern="0" dirty="0"/>
              <a:t>SELECT</a:t>
            </a:r>
            <a:r>
              <a:rPr lang="en-US" altLang="ro-RO" b="1" kern="0" dirty="0"/>
              <a:t> </a:t>
            </a:r>
            <a:r>
              <a:rPr lang="en-US" altLang="ro-RO" sz="2800" b="1" kern="0" dirty="0"/>
              <a:t>* </a:t>
            </a:r>
            <a:r>
              <a:rPr lang="en-US" altLang="ro-RO" kern="0" dirty="0"/>
              <a:t>means that all columns from a DB table will be selected.</a:t>
            </a:r>
            <a:endParaRPr lang="en-US" altLang="ro-RO" b="1" kern="0" dirty="0"/>
          </a:p>
        </p:txBody>
      </p:sp>
      <p:pic>
        <p:nvPicPr>
          <p:cNvPr id="10" name="Picture 3">
            <a:extLst>
              <a:ext uri="{FF2B5EF4-FFF2-40B4-BE49-F238E27FC236}">
                <a16:creationId xmlns:a16="http://schemas.microsoft.com/office/drawing/2014/main" id="{87B9F5C1-8FF6-4E89-87E6-37536E8D6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00775" y="2915676"/>
            <a:ext cx="6904450" cy="3458229"/>
          </a:xfrm>
          <a:prstGeom prst="rect">
            <a:avLst/>
          </a:prstGeom>
        </p:spPr>
      </p:pic>
    </p:spTree>
    <p:extLst>
      <p:ext uri="{BB962C8B-B14F-4D97-AF65-F5344CB8AC3E}">
        <p14:creationId xmlns:p14="http://schemas.microsoft.com/office/powerpoint/2010/main" val="279192063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0A7E15-421A-46B1-B914-07673376EE4E}"/>
              </a:ext>
            </a:extLst>
          </p:cNvPr>
          <p:cNvSpPr txBox="1">
            <a:spLocks noChangeArrowheads="1"/>
          </p:cNvSpPr>
          <p:nvPr/>
        </p:nvSpPr>
        <p:spPr bwMode="auto">
          <a:xfrm>
            <a:off x="924377"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sz="3200" dirty="0">
                <a:solidFill>
                  <a:srgbClr val="001864"/>
                </a:solidFill>
              </a:rPr>
              <a:t>Database schema</a:t>
            </a:r>
          </a:p>
        </p:txBody>
      </p:sp>
      <p:pic>
        <p:nvPicPr>
          <p:cNvPr id="6" name="Picture 5">
            <a:extLst>
              <a:ext uri="{FF2B5EF4-FFF2-40B4-BE49-F238E27FC236}">
                <a16:creationId xmlns:a16="http://schemas.microsoft.com/office/drawing/2014/main" id="{406C7003-6A69-446A-B474-71C7AFF5AC0F}"/>
              </a:ext>
            </a:extLst>
          </p:cNvPr>
          <p:cNvPicPr>
            <a:picLocks noChangeAspect="1"/>
          </p:cNvPicPr>
          <p:nvPr/>
        </p:nvPicPr>
        <p:blipFill>
          <a:blip r:embed="rId2"/>
          <a:stretch>
            <a:fillRect/>
          </a:stretch>
        </p:blipFill>
        <p:spPr>
          <a:xfrm>
            <a:off x="-26796" y="894541"/>
            <a:ext cx="9906000" cy="5779129"/>
          </a:xfrm>
          <a:prstGeom prst="rect">
            <a:avLst/>
          </a:prstGeom>
        </p:spPr>
      </p:pic>
      <p:sp>
        <p:nvSpPr>
          <p:cNvPr id="4" name="Rectangle 3">
            <a:extLst>
              <a:ext uri="{FF2B5EF4-FFF2-40B4-BE49-F238E27FC236}">
                <a16:creationId xmlns:a16="http://schemas.microsoft.com/office/drawing/2014/main" id="{708FB0A5-E7E6-4457-A2EE-99199E036640}"/>
              </a:ext>
            </a:extLst>
          </p:cNvPr>
          <p:cNvSpPr/>
          <p:nvPr/>
        </p:nvSpPr>
        <p:spPr>
          <a:xfrm>
            <a:off x="3686452" y="678862"/>
            <a:ext cx="5812655" cy="338554"/>
          </a:xfrm>
          <a:prstGeom prst="rect">
            <a:avLst/>
          </a:prstGeom>
        </p:spPr>
        <p:txBody>
          <a:bodyPr wrap="square">
            <a:spAutoFit/>
          </a:bodyPr>
          <a:lstStyle/>
          <a:p>
            <a:pPr algn="just"/>
            <a:r>
              <a:rPr lang="en-US" sz="1600" dirty="0">
                <a:solidFill>
                  <a:srgbClr val="000000"/>
                </a:solidFill>
                <a:latin typeface="+mj-lt"/>
              </a:rPr>
              <a:t>We are going to work with the following DATABASE TABLES.</a:t>
            </a:r>
            <a:endParaRPr lang="en-US" sz="1600" b="0" i="0" dirty="0">
              <a:solidFill>
                <a:srgbClr val="000000"/>
              </a:solidFill>
              <a:effectLst/>
              <a:latin typeface="+mj-lt"/>
            </a:endParaRPr>
          </a:p>
        </p:txBody>
      </p:sp>
      <p:sp>
        <p:nvSpPr>
          <p:cNvPr id="2" name="Rectangle 1">
            <a:extLst>
              <a:ext uri="{FF2B5EF4-FFF2-40B4-BE49-F238E27FC236}">
                <a16:creationId xmlns:a16="http://schemas.microsoft.com/office/drawing/2014/main" id="{CF1ED83D-E861-4360-B3F9-1A6FF6EE7F68}"/>
              </a:ext>
            </a:extLst>
          </p:cNvPr>
          <p:cNvSpPr/>
          <p:nvPr/>
        </p:nvSpPr>
        <p:spPr>
          <a:xfrm>
            <a:off x="427715" y="2503877"/>
            <a:ext cx="2626203" cy="1200329"/>
          </a:xfrm>
          <a:prstGeom prst="rect">
            <a:avLst/>
          </a:prstGeom>
        </p:spPr>
        <p:txBody>
          <a:bodyPr wrap="square">
            <a:spAutoFit/>
          </a:bodyPr>
          <a:lstStyle/>
          <a:p>
            <a:pPr marL="0" indent="0" algn="ctr">
              <a:buNone/>
            </a:pPr>
            <a:r>
              <a:rPr lang="en-US" altLang="ro-RO" b="1" dirty="0">
                <a:latin typeface="Arial" panose="020B0604020202020204" pitchFamily="34" charset="0"/>
              </a:rPr>
              <a:t>Airline </a:t>
            </a:r>
          </a:p>
          <a:p>
            <a:pPr marL="0" indent="0">
              <a:buNone/>
            </a:pPr>
            <a:r>
              <a:rPr lang="en-US" altLang="ro-RO" dirty="0">
                <a:latin typeface="Arial" panose="020B0604020202020204" pitchFamily="34" charset="0"/>
              </a:rPr>
              <a:t>SCARR table keeps the Airline companies and their characteristics.</a:t>
            </a:r>
            <a:r>
              <a:rPr lang="en-US" altLang="ro-RO" b="1" dirty="0">
                <a:latin typeface="Arial" panose="020B0604020202020204" pitchFamily="34" charset="0"/>
              </a:rPr>
              <a:t> </a:t>
            </a:r>
          </a:p>
        </p:txBody>
      </p:sp>
      <p:sp>
        <p:nvSpPr>
          <p:cNvPr id="7" name="Rectangle 6">
            <a:extLst>
              <a:ext uri="{FF2B5EF4-FFF2-40B4-BE49-F238E27FC236}">
                <a16:creationId xmlns:a16="http://schemas.microsoft.com/office/drawing/2014/main" id="{863703B5-E0F0-4FD5-8620-ACDA1F7A7DBE}"/>
              </a:ext>
            </a:extLst>
          </p:cNvPr>
          <p:cNvSpPr/>
          <p:nvPr/>
        </p:nvSpPr>
        <p:spPr>
          <a:xfrm>
            <a:off x="3474235" y="4946716"/>
            <a:ext cx="2626203" cy="1200329"/>
          </a:xfrm>
          <a:prstGeom prst="rect">
            <a:avLst/>
          </a:prstGeom>
        </p:spPr>
        <p:txBody>
          <a:bodyPr wrap="square">
            <a:spAutoFit/>
          </a:bodyPr>
          <a:lstStyle/>
          <a:p>
            <a:pPr marL="0" indent="0" algn="ctr">
              <a:buNone/>
            </a:pPr>
            <a:r>
              <a:rPr lang="en-US" altLang="ro-RO" b="1" dirty="0">
                <a:latin typeface="Arial" panose="020B0604020202020204" pitchFamily="34" charset="0"/>
              </a:rPr>
              <a:t>Flight Schedule </a:t>
            </a:r>
          </a:p>
          <a:p>
            <a:pPr marL="0" indent="0">
              <a:buNone/>
            </a:pPr>
            <a:r>
              <a:rPr lang="en-US" altLang="ro-RO" dirty="0">
                <a:latin typeface="Arial" panose="020B0604020202020204" pitchFamily="34" charset="0"/>
              </a:rPr>
              <a:t>SPFLI table keeps the all routes operated by the Airlines.</a:t>
            </a:r>
            <a:endParaRPr lang="en-US" altLang="ro-RO" b="1" dirty="0">
              <a:latin typeface="Arial" panose="020B0604020202020204" pitchFamily="34" charset="0"/>
            </a:endParaRPr>
          </a:p>
        </p:txBody>
      </p:sp>
      <p:sp>
        <p:nvSpPr>
          <p:cNvPr id="8" name="Rectangle 7">
            <a:extLst>
              <a:ext uri="{FF2B5EF4-FFF2-40B4-BE49-F238E27FC236}">
                <a16:creationId xmlns:a16="http://schemas.microsoft.com/office/drawing/2014/main" id="{BAE550E3-A998-4AA1-BE8A-F0DB87E9EEE8}"/>
              </a:ext>
            </a:extLst>
          </p:cNvPr>
          <p:cNvSpPr/>
          <p:nvPr/>
        </p:nvSpPr>
        <p:spPr>
          <a:xfrm>
            <a:off x="6715957" y="3013255"/>
            <a:ext cx="2762328" cy="1200329"/>
          </a:xfrm>
          <a:prstGeom prst="rect">
            <a:avLst/>
          </a:prstGeom>
        </p:spPr>
        <p:txBody>
          <a:bodyPr wrap="square">
            <a:spAutoFit/>
          </a:bodyPr>
          <a:lstStyle/>
          <a:p>
            <a:pPr marL="0" indent="0" algn="ctr">
              <a:buNone/>
            </a:pPr>
            <a:r>
              <a:rPr lang="en-US" altLang="ro-RO" b="1" dirty="0">
                <a:latin typeface="Arial" panose="020B0604020202020204" pitchFamily="34" charset="0"/>
              </a:rPr>
              <a:t>Flight</a:t>
            </a:r>
          </a:p>
          <a:p>
            <a:pPr marL="0" indent="0">
              <a:buNone/>
            </a:pPr>
            <a:r>
              <a:rPr lang="en-US" altLang="ro-RO" dirty="0">
                <a:latin typeface="Arial" panose="020B0604020202020204" pitchFamily="34" charset="0"/>
              </a:rPr>
              <a:t>SFLIGHT table keeps the all the flights operated by the Airlines.</a:t>
            </a:r>
            <a:endParaRPr lang="en-US" altLang="ro-RO" b="1" dirty="0">
              <a:latin typeface="Arial" panose="020B0604020202020204" pitchFamily="34" charset="0"/>
            </a:endParaRPr>
          </a:p>
        </p:txBody>
      </p:sp>
      <p:sp>
        <p:nvSpPr>
          <p:cNvPr id="5" name="Rectangle 4">
            <a:extLst>
              <a:ext uri="{FF2B5EF4-FFF2-40B4-BE49-F238E27FC236}">
                <a16:creationId xmlns:a16="http://schemas.microsoft.com/office/drawing/2014/main" id="{44612F03-993E-42B7-8326-EB5F424E5359}"/>
              </a:ext>
            </a:extLst>
          </p:cNvPr>
          <p:cNvSpPr/>
          <p:nvPr/>
        </p:nvSpPr>
        <p:spPr bwMode="auto">
          <a:xfrm>
            <a:off x="568171" y="1837678"/>
            <a:ext cx="2396971" cy="186431"/>
          </a:xfrm>
          <a:prstGeom prst="rect">
            <a:avLst/>
          </a:prstGeom>
          <a:noFill/>
          <a:ln w="1905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FC0D79C8-96E4-42BD-A46A-F76D76AC8633}"/>
              </a:ext>
            </a:extLst>
          </p:cNvPr>
          <p:cNvSpPr/>
          <p:nvPr/>
        </p:nvSpPr>
        <p:spPr bwMode="auto">
          <a:xfrm>
            <a:off x="3686452" y="3105521"/>
            <a:ext cx="2396971" cy="259116"/>
          </a:xfrm>
          <a:prstGeom prst="rect">
            <a:avLst/>
          </a:prstGeom>
          <a:noFill/>
          <a:ln w="1905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335141CE-D17A-4556-8F3A-D379FA4E4FCC}"/>
              </a:ext>
            </a:extLst>
          </p:cNvPr>
          <p:cNvSpPr/>
          <p:nvPr/>
        </p:nvSpPr>
        <p:spPr bwMode="auto">
          <a:xfrm>
            <a:off x="6898635" y="5088758"/>
            <a:ext cx="2396971" cy="406520"/>
          </a:xfrm>
          <a:prstGeom prst="rect">
            <a:avLst/>
          </a:prstGeom>
          <a:noFill/>
          <a:ln w="1905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5E26D055-0C32-48D7-BA4E-991DC3B2B5A0}"/>
              </a:ext>
            </a:extLst>
          </p:cNvPr>
          <p:cNvSpPr/>
          <p:nvPr/>
        </p:nvSpPr>
        <p:spPr>
          <a:xfrm>
            <a:off x="196418" y="1591339"/>
            <a:ext cx="1064212" cy="276999"/>
          </a:xfrm>
          <a:prstGeom prst="rect">
            <a:avLst/>
          </a:prstGeom>
        </p:spPr>
        <p:txBody>
          <a:bodyPr wrap="square">
            <a:spAutoFit/>
          </a:bodyPr>
          <a:lstStyle/>
          <a:p>
            <a:pPr algn="just"/>
            <a:r>
              <a:rPr lang="en-US" sz="1200" dirty="0">
                <a:solidFill>
                  <a:srgbClr val="0032D2"/>
                </a:solidFill>
                <a:latin typeface="+mj-lt"/>
              </a:rPr>
              <a:t>Primary Key</a:t>
            </a:r>
            <a:endParaRPr lang="en-US" sz="1200" b="0" i="0" dirty="0">
              <a:solidFill>
                <a:srgbClr val="0032D2"/>
              </a:solidFill>
              <a:effectLst/>
              <a:latin typeface="+mj-lt"/>
            </a:endParaRPr>
          </a:p>
        </p:txBody>
      </p:sp>
      <p:sp>
        <p:nvSpPr>
          <p:cNvPr id="12" name="Rectangle 11">
            <a:extLst>
              <a:ext uri="{FF2B5EF4-FFF2-40B4-BE49-F238E27FC236}">
                <a16:creationId xmlns:a16="http://schemas.microsoft.com/office/drawing/2014/main" id="{84BB0BB4-BC18-4760-BD9C-AFAE6A9F2AB8}"/>
              </a:ext>
            </a:extLst>
          </p:cNvPr>
          <p:cNvSpPr/>
          <p:nvPr/>
        </p:nvSpPr>
        <p:spPr>
          <a:xfrm>
            <a:off x="3267779" y="2826653"/>
            <a:ext cx="1064212" cy="276999"/>
          </a:xfrm>
          <a:prstGeom prst="rect">
            <a:avLst/>
          </a:prstGeom>
        </p:spPr>
        <p:txBody>
          <a:bodyPr wrap="square">
            <a:spAutoFit/>
          </a:bodyPr>
          <a:lstStyle/>
          <a:p>
            <a:pPr algn="just"/>
            <a:r>
              <a:rPr lang="en-US" sz="1200" dirty="0">
                <a:solidFill>
                  <a:srgbClr val="0032D2"/>
                </a:solidFill>
                <a:latin typeface="+mj-lt"/>
              </a:rPr>
              <a:t>Primary Key</a:t>
            </a:r>
            <a:endParaRPr lang="en-US" sz="1200" b="0" i="0" dirty="0">
              <a:solidFill>
                <a:srgbClr val="0032D2"/>
              </a:solidFill>
              <a:effectLst/>
              <a:latin typeface="+mj-lt"/>
            </a:endParaRPr>
          </a:p>
        </p:txBody>
      </p:sp>
      <p:sp>
        <p:nvSpPr>
          <p:cNvPr id="13" name="Rectangle 12">
            <a:extLst>
              <a:ext uri="{FF2B5EF4-FFF2-40B4-BE49-F238E27FC236}">
                <a16:creationId xmlns:a16="http://schemas.microsoft.com/office/drawing/2014/main" id="{E7FC4163-47BB-4448-AB07-9F170C66C0C7}"/>
              </a:ext>
            </a:extLst>
          </p:cNvPr>
          <p:cNvSpPr/>
          <p:nvPr/>
        </p:nvSpPr>
        <p:spPr>
          <a:xfrm>
            <a:off x="6583902" y="4811759"/>
            <a:ext cx="1064212" cy="276999"/>
          </a:xfrm>
          <a:prstGeom prst="rect">
            <a:avLst/>
          </a:prstGeom>
        </p:spPr>
        <p:txBody>
          <a:bodyPr wrap="square">
            <a:spAutoFit/>
          </a:bodyPr>
          <a:lstStyle/>
          <a:p>
            <a:pPr algn="just"/>
            <a:r>
              <a:rPr lang="en-US" sz="1200" dirty="0">
                <a:solidFill>
                  <a:srgbClr val="0032D2"/>
                </a:solidFill>
                <a:latin typeface="+mj-lt"/>
              </a:rPr>
              <a:t>Primary Key</a:t>
            </a:r>
            <a:endParaRPr lang="en-US" sz="1200" b="0" i="0" dirty="0">
              <a:solidFill>
                <a:srgbClr val="0032D2"/>
              </a:solidFill>
              <a:effectLst/>
              <a:latin typeface="+mj-lt"/>
            </a:endParaRPr>
          </a:p>
        </p:txBody>
      </p:sp>
    </p:spTree>
    <p:extLst>
      <p:ext uri="{BB962C8B-B14F-4D97-AF65-F5344CB8AC3E}">
        <p14:creationId xmlns:p14="http://schemas.microsoft.com/office/powerpoint/2010/main" val="5457044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5" grpId="0" animBg="1"/>
      <p:bldP spid="9" grpId="0" animBg="1"/>
      <p:bldP spid="10" grpId="0" animBg="1"/>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756" y="3278388"/>
            <a:ext cx="5188528" cy="1625600"/>
          </a:xfrm>
        </p:spPr>
        <p:txBody>
          <a:bodyPr/>
          <a:lstStyle/>
          <a:p>
            <a:pPr fontAlgn="auto">
              <a:spcAft>
                <a:spcPts val="0"/>
              </a:spcAft>
              <a:defRPr/>
            </a:pPr>
            <a:r>
              <a:rPr lang="en-US" sz="3000" dirty="0"/>
              <a:t>INTO clause</a:t>
            </a:r>
          </a:p>
        </p:txBody>
      </p:sp>
    </p:spTree>
    <p:extLst>
      <p:ext uri="{BB962C8B-B14F-4D97-AF65-F5344CB8AC3E}">
        <p14:creationId xmlns:p14="http://schemas.microsoft.com/office/powerpoint/2010/main" val="258981409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794088" y="106174"/>
            <a:ext cx="8988425" cy="501650"/>
          </a:xfrm>
        </p:spPr>
        <p:txBody>
          <a:bodyPr/>
          <a:lstStyle/>
          <a:p>
            <a:pPr eaLnBrk="1" hangingPunct="1"/>
            <a:r>
              <a:rPr lang="en-US" altLang="ro-RO" sz="3200" dirty="0">
                <a:latin typeface="Arial" panose="020B0604020202020204" pitchFamily="34" charset="0"/>
              </a:rPr>
              <a:t>Where to store the selected records?</a:t>
            </a:r>
          </a:p>
        </p:txBody>
      </p:sp>
      <p:sp>
        <p:nvSpPr>
          <p:cNvPr id="4" name="Content Placeholder 2">
            <a:extLst>
              <a:ext uri="{FF2B5EF4-FFF2-40B4-BE49-F238E27FC236}">
                <a16:creationId xmlns:a16="http://schemas.microsoft.com/office/drawing/2014/main" id="{451A7987-256A-42E3-908D-7160721F1946}"/>
              </a:ext>
            </a:extLst>
          </p:cNvPr>
          <p:cNvSpPr txBox="1">
            <a:spLocks/>
          </p:cNvSpPr>
          <p:nvPr/>
        </p:nvSpPr>
        <p:spPr bwMode="auto">
          <a:xfrm>
            <a:off x="457995" y="1014010"/>
            <a:ext cx="8570596" cy="5084949"/>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0" indent="0" eaLnBrk="1" hangingPunct="1">
              <a:buNone/>
            </a:pPr>
            <a:r>
              <a:rPr lang="en-US" altLang="ro-RO" kern="0" dirty="0"/>
              <a:t>Based on the selected information several DATA objects can be used to store the information:</a:t>
            </a:r>
          </a:p>
          <a:p>
            <a:pPr lvl="1" eaLnBrk="1" hangingPunct="1">
              <a:buClr>
                <a:srgbClr val="5151FD"/>
              </a:buClr>
              <a:buFont typeface="Wingdings" panose="05000000000000000000" pitchFamily="2" charset="2"/>
              <a:buChar char="q"/>
            </a:pPr>
            <a:r>
              <a:rPr lang="en-US" altLang="ro-RO" kern="0" dirty="0"/>
              <a:t>Variables – select single record from a single column (very rare)</a:t>
            </a:r>
          </a:p>
          <a:p>
            <a:pPr lvl="1" eaLnBrk="1" hangingPunct="1">
              <a:buClr>
                <a:srgbClr val="5151FD"/>
              </a:buClr>
              <a:buFont typeface="Wingdings" panose="05000000000000000000" pitchFamily="2" charset="2"/>
              <a:buChar char="q"/>
            </a:pPr>
            <a:r>
              <a:rPr lang="en-US" altLang="ro-RO" kern="0" dirty="0"/>
              <a:t>Structures – select single record from one or multiple columns</a:t>
            </a:r>
          </a:p>
          <a:p>
            <a:pPr lvl="1" eaLnBrk="1" hangingPunct="1">
              <a:buClr>
                <a:srgbClr val="5151FD"/>
              </a:buClr>
              <a:buFont typeface="Wingdings" panose="05000000000000000000" pitchFamily="2" charset="2"/>
              <a:buChar char="q"/>
            </a:pPr>
            <a:r>
              <a:rPr lang="en-US" altLang="ro-RO" kern="0" dirty="0"/>
              <a:t>Internal tables – select multiple records from one or multiple columns</a:t>
            </a:r>
          </a:p>
          <a:p>
            <a:pPr marL="495300" lvl="1" indent="0" eaLnBrk="1" hangingPunct="1">
              <a:buClr>
                <a:srgbClr val="5151FD"/>
              </a:buClr>
              <a:buNone/>
            </a:pPr>
            <a:endParaRPr lang="en-US" altLang="ro-RO" kern="0" dirty="0"/>
          </a:p>
          <a:p>
            <a:pPr marL="495300" lvl="1" indent="0" eaLnBrk="1" hangingPunct="1">
              <a:buClr>
                <a:srgbClr val="5151FD"/>
              </a:buClr>
              <a:buNone/>
            </a:pPr>
            <a:endParaRPr lang="en-US" altLang="ro-RO" kern="0" dirty="0"/>
          </a:p>
          <a:p>
            <a:pPr marL="495300" lvl="1" indent="0" eaLnBrk="1" hangingPunct="1">
              <a:buClr>
                <a:srgbClr val="5151FD"/>
              </a:buClr>
              <a:buNone/>
            </a:pPr>
            <a:endParaRPr lang="en-US" altLang="ro-RO" kern="0" dirty="0"/>
          </a:p>
          <a:p>
            <a:pPr marL="495300" lvl="1" indent="0" eaLnBrk="1" hangingPunct="1">
              <a:buClr>
                <a:srgbClr val="5151FD"/>
              </a:buClr>
              <a:buNone/>
            </a:pPr>
            <a:endParaRPr lang="en-US" altLang="ro-RO" kern="0" dirty="0"/>
          </a:p>
          <a:p>
            <a:pPr marL="495300" lvl="1" indent="0" eaLnBrk="1" hangingPunct="1">
              <a:buClr>
                <a:srgbClr val="5151FD"/>
              </a:buClr>
              <a:buNone/>
            </a:pPr>
            <a:endParaRPr lang="en-US" altLang="ro-RO" kern="0" dirty="0"/>
          </a:p>
          <a:p>
            <a:pPr marL="495300" lvl="1" indent="0" eaLnBrk="1" hangingPunct="1">
              <a:buClr>
                <a:srgbClr val="5151FD"/>
              </a:buClr>
              <a:buNone/>
            </a:pPr>
            <a:endParaRPr lang="en-US" altLang="ro-RO" kern="0" dirty="0"/>
          </a:p>
          <a:p>
            <a:pPr marL="495300" lvl="1" indent="0" eaLnBrk="1" hangingPunct="1">
              <a:buClr>
                <a:srgbClr val="5151FD"/>
              </a:buClr>
              <a:buNone/>
            </a:pPr>
            <a:endParaRPr lang="en-US" altLang="ro-RO" kern="0" dirty="0"/>
          </a:p>
          <a:p>
            <a:pPr marL="495300" lvl="1" indent="0" eaLnBrk="1" hangingPunct="1">
              <a:buClr>
                <a:srgbClr val="5151FD"/>
              </a:buClr>
              <a:buNone/>
            </a:pPr>
            <a:endParaRPr lang="en-US" altLang="ro-RO" kern="0" dirty="0"/>
          </a:p>
          <a:p>
            <a:pPr marL="495300" lvl="1" indent="0" eaLnBrk="1" hangingPunct="1">
              <a:buClr>
                <a:srgbClr val="5151FD"/>
              </a:buClr>
              <a:buNone/>
            </a:pPr>
            <a:endParaRPr lang="en-US" altLang="ro-RO" kern="0" dirty="0"/>
          </a:p>
          <a:p>
            <a:pPr marL="495300" lvl="1" indent="0" eaLnBrk="1" hangingPunct="1">
              <a:buClr>
                <a:srgbClr val="5151FD"/>
              </a:buClr>
              <a:buNone/>
            </a:pPr>
            <a:r>
              <a:rPr lang="en-US" altLang="ro-RO" sz="1400" b="1" kern="0" dirty="0"/>
              <a:t>OBS</a:t>
            </a:r>
            <a:r>
              <a:rPr lang="en-US" altLang="ro-RO" sz="1400" kern="0" dirty="0"/>
              <a:t>: In this example, the Structure object has the same structure as the Database Table (same fields), while the Internal Table has a different structure (different number of fields).</a:t>
            </a:r>
          </a:p>
          <a:p>
            <a:pPr marL="495300" lvl="1" indent="0" eaLnBrk="1" hangingPunct="1">
              <a:buClr>
                <a:srgbClr val="5151FD"/>
              </a:buClr>
              <a:buNone/>
            </a:pPr>
            <a:endParaRPr lang="en-US" altLang="ro-RO" kern="0" dirty="0"/>
          </a:p>
        </p:txBody>
      </p:sp>
      <p:graphicFrame>
        <p:nvGraphicFramePr>
          <p:cNvPr id="7" name="Table 2">
            <a:extLst>
              <a:ext uri="{FF2B5EF4-FFF2-40B4-BE49-F238E27FC236}">
                <a16:creationId xmlns:a16="http://schemas.microsoft.com/office/drawing/2014/main" id="{6A0D68A0-7550-4B48-A203-72620590FB75}"/>
              </a:ext>
            </a:extLst>
          </p:cNvPr>
          <p:cNvGraphicFramePr>
            <a:graphicFrameLocks noGrp="1"/>
          </p:cNvGraphicFramePr>
          <p:nvPr>
            <p:extLst>
              <p:ext uri="{D42A27DB-BD31-4B8C-83A1-F6EECF244321}">
                <p14:modId xmlns:p14="http://schemas.microsoft.com/office/powerpoint/2010/main" val="1999808100"/>
              </p:ext>
            </p:extLst>
          </p:nvPr>
        </p:nvGraphicFramePr>
        <p:xfrm>
          <a:off x="2226265" y="3400329"/>
          <a:ext cx="4753749" cy="1583620"/>
        </p:xfrm>
        <a:graphic>
          <a:graphicData uri="http://schemas.openxmlformats.org/drawingml/2006/table">
            <a:tbl>
              <a:tblPr firstRow="1" bandRow="1">
                <a:tableStyleId>{073A0DAA-6AF3-43AB-8588-CEC1D06C72B9}</a:tableStyleId>
              </a:tblPr>
              <a:tblGrid>
                <a:gridCol w="1211559">
                  <a:extLst>
                    <a:ext uri="{9D8B030D-6E8A-4147-A177-3AD203B41FA5}">
                      <a16:colId xmlns:a16="http://schemas.microsoft.com/office/drawing/2014/main" val="1117177110"/>
                    </a:ext>
                  </a:extLst>
                </a:gridCol>
                <a:gridCol w="1411549">
                  <a:extLst>
                    <a:ext uri="{9D8B030D-6E8A-4147-A177-3AD203B41FA5}">
                      <a16:colId xmlns:a16="http://schemas.microsoft.com/office/drawing/2014/main" val="574899566"/>
                    </a:ext>
                  </a:extLst>
                </a:gridCol>
                <a:gridCol w="1251752">
                  <a:extLst>
                    <a:ext uri="{9D8B030D-6E8A-4147-A177-3AD203B41FA5}">
                      <a16:colId xmlns:a16="http://schemas.microsoft.com/office/drawing/2014/main" val="2953116570"/>
                    </a:ext>
                  </a:extLst>
                </a:gridCol>
                <a:gridCol w="878889">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ADDRS (C25)</a:t>
                      </a:r>
                    </a:p>
                  </a:txBody>
                  <a:tcPr/>
                </a:tc>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r>
                        <a:rPr lang="en-US" altLang="ro-RO" sz="1300" dirty="0"/>
                        <a:t>1234567890123</a:t>
                      </a:r>
                      <a:endParaRPr lang="en-US" sz="1300" dirty="0"/>
                    </a:p>
                  </a:txBody>
                  <a:tcPr/>
                </a:tc>
                <a:tc>
                  <a:txBody>
                    <a:bodyPr/>
                    <a:lstStyle/>
                    <a:p>
                      <a:r>
                        <a:rPr lang="en-US" sz="1300" dirty="0"/>
                        <a:t>ABC</a:t>
                      </a:r>
                    </a:p>
                  </a:txBody>
                  <a:tcPr/>
                </a:tc>
                <a:tc>
                  <a:txBody>
                    <a:bodyPr/>
                    <a:lstStyle/>
                    <a:p>
                      <a:r>
                        <a:rPr lang="en-US" sz="1300" dirty="0"/>
                        <a:t>24</a:t>
                      </a:r>
                    </a:p>
                  </a:txBody>
                  <a:tcPr/>
                </a:tc>
                <a:extLst>
                  <a:ext uri="{0D108BD9-81ED-4DB2-BD59-A6C34878D82A}">
                    <a16:rowId xmlns:a16="http://schemas.microsoft.com/office/drawing/2014/main" val="1808059834"/>
                  </a:ext>
                </a:extLst>
              </a:tr>
              <a:tr h="323515">
                <a:tc>
                  <a:txBody>
                    <a:bodyPr/>
                    <a:lstStyle/>
                    <a:p>
                      <a:r>
                        <a:rPr lang="en-US" sz="1300" dirty="0"/>
                        <a:t>Resident 2</a:t>
                      </a:r>
                    </a:p>
                  </a:txBody>
                  <a:tcPr/>
                </a:tc>
                <a:tc>
                  <a:txBody>
                    <a:bodyPr/>
                    <a:lstStyle/>
                    <a:p>
                      <a:endParaRPr lang="en-US" sz="1300" dirty="0"/>
                    </a:p>
                  </a:txBody>
                  <a:tcPr/>
                </a:tc>
                <a:tc>
                  <a:txBody>
                    <a:bodyPr/>
                    <a:lstStyle/>
                    <a:p>
                      <a:r>
                        <a:rPr lang="en-US" sz="1300" dirty="0"/>
                        <a:t>DEF25</a:t>
                      </a:r>
                    </a:p>
                  </a:txBody>
                  <a:tcPr/>
                </a:tc>
                <a:tc>
                  <a:txBody>
                    <a:bodyPr/>
                    <a:lstStyle/>
                    <a:p>
                      <a:r>
                        <a:rPr lang="en-US" sz="1300" dirty="0"/>
                        <a:t>30</a:t>
                      </a:r>
                    </a:p>
                  </a:txBody>
                  <a:tcPr/>
                </a:tc>
                <a:extLst>
                  <a:ext uri="{0D108BD9-81ED-4DB2-BD59-A6C34878D82A}">
                    <a16:rowId xmlns:a16="http://schemas.microsoft.com/office/drawing/2014/main" val="1682614788"/>
                  </a:ext>
                </a:extLst>
              </a:tr>
              <a:tr h="323515">
                <a:tc>
                  <a:txBody>
                    <a:bodyPr/>
                    <a:lstStyle/>
                    <a:p>
                      <a:r>
                        <a:rPr lang="en-US" sz="1300" dirty="0"/>
                        <a:t>Resident 3</a:t>
                      </a:r>
                    </a:p>
                  </a:txBody>
                  <a:tcPr/>
                </a:tc>
                <a:tc>
                  <a:txBody>
                    <a:bodyPr/>
                    <a:lstStyle/>
                    <a:p>
                      <a:r>
                        <a:rPr lang="en-US" sz="1300" dirty="0"/>
                        <a:t>1111111111111</a:t>
                      </a:r>
                    </a:p>
                  </a:txBody>
                  <a:tcPr/>
                </a:tc>
                <a:tc>
                  <a:txBody>
                    <a:bodyPr/>
                    <a:lstStyle/>
                    <a:p>
                      <a:endParaRPr lang="en-US" sz="1300" dirty="0"/>
                    </a:p>
                  </a:txBody>
                  <a:tcPr/>
                </a:tc>
                <a:tc>
                  <a:txBody>
                    <a:bodyPr/>
                    <a:lstStyle/>
                    <a:p>
                      <a:r>
                        <a:rPr lang="en-US" sz="1300" dirty="0"/>
                        <a:t>12</a:t>
                      </a:r>
                    </a:p>
                  </a:txBody>
                  <a:tcPr/>
                </a:tc>
                <a:extLst>
                  <a:ext uri="{0D108BD9-81ED-4DB2-BD59-A6C34878D82A}">
                    <a16:rowId xmlns:a16="http://schemas.microsoft.com/office/drawing/2014/main" val="868112216"/>
                  </a:ext>
                </a:extLst>
              </a:tr>
              <a:tr h="323515">
                <a:tc>
                  <a:txBody>
                    <a:bodyPr/>
                    <a:lstStyle/>
                    <a:p>
                      <a:r>
                        <a:rPr lang="en-US" sz="1300" dirty="0"/>
                        <a:t>Resident 4</a:t>
                      </a:r>
                    </a:p>
                  </a:txBody>
                  <a:tcPr/>
                </a:tc>
                <a:tc>
                  <a:txBody>
                    <a:bodyPr/>
                    <a:lstStyle/>
                    <a:p>
                      <a:r>
                        <a:rPr lang="en-US" sz="1300" dirty="0"/>
                        <a:t>2222222222222</a:t>
                      </a:r>
                    </a:p>
                  </a:txBody>
                  <a:tcPr/>
                </a:tc>
                <a:tc>
                  <a:txBody>
                    <a:bodyPr/>
                    <a:lstStyle/>
                    <a:p>
                      <a:endParaRPr lang="en-US" sz="1300" dirty="0"/>
                    </a:p>
                  </a:txBody>
                  <a:tcPr/>
                </a:tc>
                <a:tc>
                  <a:txBody>
                    <a:bodyPr/>
                    <a:lstStyle/>
                    <a:p>
                      <a:r>
                        <a:rPr lang="en-US" sz="1300" dirty="0"/>
                        <a:t>45</a:t>
                      </a:r>
                    </a:p>
                  </a:txBody>
                  <a:tcPr/>
                </a:tc>
                <a:extLst>
                  <a:ext uri="{0D108BD9-81ED-4DB2-BD59-A6C34878D82A}">
                    <a16:rowId xmlns:a16="http://schemas.microsoft.com/office/drawing/2014/main" val="500811012"/>
                  </a:ext>
                </a:extLst>
              </a:tr>
            </a:tbl>
          </a:graphicData>
        </a:graphic>
      </p:graphicFrame>
      <p:sp>
        <p:nvSpPr>
          <p:cNvPr id="5" name="Rectangle 4">
            <a:extLst>
              <a:ext uri="{FF2B5EF4-FFF2-40B4-BE49-F238E27FC236}">
                <a16:creationId xmlns:a16="http://schemas.microsoft.com/office/drawing/2014/main" id="{FE79953F-F105-461D-A43D-B8B1ADC36130}"/>
              </a:ext>
            </a:extLst>
          </p:cNvPr>
          <p:cNvSpPr/>
          <p:nvPr/>
        </p:nvSpPr>
        <p:spPr bwMode="auto">
          <a:xfrm>
            <a:off x="5948039" y="3651906"/>
            <a:ext cx="1161464" cy="386146"/>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E48EB9ED-E8D3-41D2-8EB9-B8049C709345}"/>
              </a:ext>
            </a:extLst>
          </p:cNvPr>
          <p:cNvSpPr/>
          <p:nvPr/>
        </p:nvSpPr>
        <p:spPr bwMode="auto">
          <a:xfrm>
            <a:off x="2096777" y="4304775"/>
            <a:ext cx="5085257" cy="386146"/>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1C5D4599-9743-4505-9371-0146C0E37C94}"/>
              </a:ext>
            </a:extLst>
          </p:cNvPr>
          <p:cNvSpPr/>
          <p:nvPr/>
        </p:nvSpPr>
        <p:spPr bwMode="auto">
          <a:xfrm>
            <a:off x="1935467" y="4038052"/>
            <a:ext cx="3089295" cy="1059055"/>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Box 5">
            <a:extLst>
              <a:ext uri="{FF2B5EF4-FFF2-40B4-BE49-F238E27FC236}">
                <a16:creationId xmlns:a16="http://schemas.microsoft.com/office/drawing/2014/main" id="{80786AD8-DBC8-4304-ABD8-CE434598F9C1}"/>
              </a:ext>
            </a:extLst>
          </p:cNvPr>
          <p:cNvSpPr txBox="1"/>
          <p:nvPr/>
        </p:nvSpPr>
        <p:spPr>
          <a:xfrm>
            <a:off x="7270812" y="3651906"/>
            <a:ext cx="1074198" cy="369332"/>
          </a:xfrm>
          <a:prstGeom prst="rect">
            <a:avLst/>
          </a:prstGeom>
          <a:noFill/>
        </p:spPr>
        <p:txBody>
          <a:bodyPr wrap="square" rtlCol="0">
            <a:spAutoFit/>
          </a:bodyPr>
          <a:lstStyle/>
          <a:p>
            <a:r>
              <a:rPr lang="en-US" dirty="0">
                <a:solidFill>
                  <a:srgbClr val="5151FD"/>
                </a:solidFill>
              </a:rPr>
              <a:t>Variable</a:t>
            </a:r>
          </a:p>
        </p:txBody>
      </p:sp>
      <p:sp>
        <p:nvSpPr>
          <p:cNvPr id="13" name="TextBox 12">
            <a:extLst>
              <a:ext uri="{FF2B5EF4-FFF2-40B4-BE49-F238E27FC236}">
                <a16:creationId xmlns:a16="http://schemas.microsoft.com/office/drawing/2014/main" id="{4659C022-1041-410B-B85B-3762B115B3A9}"/>
              </a:ext>
            </a:extLst>
          </p:cNvPr>
          <p:cNvSpPr txBox="1"/>
          <p:nvPr/>
        </p:nvSpPr>
        <p:spPr>
          <a:xfrm>
            <a:off x="2132287" y="2992908"/>
            <a:ext cx="3000517" cy="369332"/>
          </a:xfrm>
          <a:prstGeom prst="rect">
            <a:avLst/>
          </a:prstGeom>
          <a:noFill/>
        </p:spPr>
        <p:txBody>
          <a:bodyPr wrap="square" rtlCol="0">
            <a:spAutoFit/>
          </a:bodyPr>
          <a:lstStyle/>
          <a:p>
            <a:r>
              <a:rPr lang="en-US" dirty="0">
                <a:solidFill>
                  <a:schemeClr val="tx1">
                    <a:lumMod val="50000"/>
                  </a:schemeClr>
                </a:solidFill>
              </a:rPr>
              <a:t>DATABASE Table</a:t>
            </a:r>
          </a:p>
        </p:txBody>
      </p:sp>
      <p:sp>
        <p:nvSpPr>
          <p:cNvPr id="14" name="TextBox 13">
            <a:extLst>
              <a:ext uri="{FF2B5EF4-FFF2-40B4-BE49-F238E27FC236}">
                <a16:creationId xmlns:a16="http://schemas.microsoft.com/office/drawing/2014/main" id="{CC14B468-9E8A-47C6-AA3F-711C8C7E559A}"/>
              </a:ext>
            </a:extLst>
          </p:cNvPr>
          <p:cNvSpPr txBox="1"/>
          <p:nvPr/>
        </p:nvSpPr>
        <p:spPr>
          <a:xfrm>
            <a:off x="7270812" y="4321589"/>
            <a:ext cx="1557372" cy="461665"/>
          </a:xfrm>
          <a:prstGeom prst="rect">
            <a:avLst/>
          </a:prstGeom>
          <a:noFill/>
        </p:spPr>
        <p:txBody>
          <a:bodyPr wrap="square" rtlCol="0">
            <a:spAutoFit/>
          </a:bodyPr>
          <a:lstStyle/>
          <a:p>
            <a:r>
              <a:rPr lang="en-US" sz="2400" dirty="0">
                <a:solidFill>
                  <a:srgbClr val="00B050"/>
                </a:solidFill>
              </a:rPr>
              <a:t>Structure</a:t>
            </a:r>
          </a:p>
        </p:txBody>
      </p:sp>
      <p:sp>
        <p:nvSpPr>
          <p:cNvPr id="15" name="TextBox 14">
            <a:extLst>
              <a:ext uri="{FF2B5EF4-FFF2-40B4-BE49-F238E27FC236}">
                <a16:creationId xmlns:a16="http://schemas.microsoft.com/office/drawing/2014/main" id="{3E493BF1-9F4D-4ED2-A775-988B7403C898}"/>
              </a:ext>
            </a:extLst>
          </p:cNvPr>
          <p:cNvSpPr txBox="1"/>
          <p:nvPr/>
        </p:nvSpPr>
        <p:spPr>
          <a:xfrm>
            <a:off x="602337" y="4356045"/>
            <a:ext cx="1628590" cy="830997"/>
          </a:xfrm>
          <a:prstGeom prst="rect">
            <a:avLst/>
          </a:prstGeom>
          <a:noFill/>
        </p:spPr>
        <p:txBody>
          <a:bodyPr wrap="square" rtlCol="0">
            <a:spAutoFit/>
          </a:bodyPr>
          <a:lstStyle/>
          <a:p>
            <a:r>
              <a:rPr lang="en-US" sz="2400" b="1" dirty="0">
                <a:solidFill>
                  <a:schemeClr val="accent2">
                    <a:lumMod val="75000"/>
                  </a:schemeClr>
                </a:solidFill>
              </a:rPr>
              <a:t>Internal Table</a:t>
            </a:r>
          </a:p>
        </p:txBody>
      </p:sp>
    </p:spTree>
    <p:extLst>
      <p:ext uri="{BB962C8B-B14F-4D97-AF65-F5344CB8AC3E}">
        <p14:creationId xmlns:p14="http://schemas.microsoft.com/office/powerpoint/2010/main" val="166921646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917575" y="159573"/>
            <a:ext cx="8988425" cy="501650"/>
          </a:xfrm>
        </p:spPr>
        <p:txBody>
          <a:bodyPr/>
          <a:lstStyle/>
          <a:p>
            <a:pPr eaLnBrk="1" hangingPunct="1"/>
            <a:r>
              <a:rPr lang="en-US" altLang="ro-RO" b="0" dirty="0">
                <a:latin typeface="Arial" panose="020B0604020202020204" pitchFamily="34" charset="0"/>
              </a:rPr>
              <a:t>Processing Single Records – </a:t>
            </a:r>
            <a:r>
              <a:rPr lang="en-US" altLang="ro-RO" dirty="0">
                <a:latin typeface="Arial" panose="020B0604020202020204" pitchFamily="34" charset="0"/>
              </a:rPr>
              <a:t>SELECT into Structure</a:t>
            </a:r>
          </a:p>
        </p:txBody>
      </p:sp>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90" y="798990"/>
            <a:ext cx="8733414" cy="541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1712E64-C5E5-4AC5-B0AB-2817B0D0EBD2}"/>
              </a:ext>
            </a:extLst>
          </p:cNvPr>
          <p:cNvPicPr>
            <a:picLocks noChangeAspect="1"/>
          </p:cNvPicPr>
          <p:nvPr/>
        </p:nvPicPr>
        <p:blipFill>
          <a:blip r:embed="rId3"/>
          <a:stretch>
            <a:fillRect/>
          </a:stretch>
        </p:blipFill>
        <p:spPr>
          <a:xfrm>
            <a:off x="3827987" y="1926546"/>
            <a:ext cx="903811" cy="319504"/>
          </a:xfrm>
          <a:prstGeom prst="rect">
            <a:avLst/>
          </a:prstGeom>
        </p:spPr>
      </p:pic>
      <p:sp>
        <p:nvSpPr>
          <p:cNvPr id="4" name="TextBox 3">
            <a:extLst>
              <a:ext uri="{FF2B5EF4-FFF2-40B4-BE49-F238E27FC236}">
                <a16:creationId xmlns:a16="http://schemas.microsoft.com/office/drawing/2014/main" id="{3CC645F9-DB38-4054-89F9-1E94D4F37453}"/>
              </a:ext>
            </a:extLst>
          </p:cNvPr>
          <p:cNvSpPr txBox="1"/>
          <p:nvPr/>
        </p:nvSpPr>
        <p:spPr>
          <a:xfrm>
            <a:off x="3752526" y="1880955"/>
            <a:ext cx="1054731" cy="338554"/>
          </a:xfrm>
          <a:prstGeom prst="rect">
            <a:avLst/>
          </a:prstGeom>
          <a:noFill/>
        </p:spPr>
        <p:txBody>
          <a:bodyPr wrap="square" rtlCol="0">
            <a:spAutoFit/>
          </a:bodyPr>
          <a:lstStyle/>
          <a:p>
            <a:r>
              <a:rPr lang="en-US" sz="1600" b="1" dirty="0" err="1"/>
              <a:t>v_carrid</a:t>
            </a:r>
            <a:endParaRPr lang="en-US" sz="1600" b="1" dirty="0"/>
          </a:p>
        </p:txBody>
      </p:sp>
      <p:pic>
        <p:nvPicPr>
          <p:cNvPr id="5" name="Picture 4">
            <a:extLst>
              <a:ext uri="{FF2B5EF4-FFF2-40B4-BE49-F238E27FC236}">
                <a16:creationId xmlns:a16="http://schemas.microsoft.com/office/drawing/2014/main" id="{5AE81E6E-E653-4E67-AC75-631E5AFEDE04}"/>
              </a:ext>
            </a:extLst>
          </p:cNvPr>
          <p:cNvPicPr>
            <a:picLocks noChangeAspect="1"/>
          </p:cNvPicPr>
          <p:nvPr/>
        </p:nvPicPr>
        <p:blipFill>
          <a:blip r:embed="rId4"/>
          <a:stretch>
            <a:fillRect/>
          </a:stretch>
        </p:blipFill>
        <p:spPr>
          <a:xfrm>
            <a:off x="3684094" y="3858226"/>
            <a:ext cx="1419225" cy="561975"/>
          </a:xfrm>
          <a:prstGeom prst="rect">
            <a:avLst/>
          </a:prstGeom>
        </p:spPr>
      </p:pic>
      <p:sp>
        <p:nvSpPr>
          <p:cNvPr id="8" name="TextBox 7">
            <a:extLst>
              <a:ext uri="{FF2B5EF4-FFF2-40B4-BE49-F238E27FC236}">
                <a16:creationId xmlns:a16="http://schemas.microsoft.com/office/drawing/2014/main" id="{22B72F18-2371-4591-8814-4360EAA3F839}"/>
              </a:ext>
            </a:extLst>
          </p:cNvPr>
          <p:cNvSpPr txBox="1"/>
          <p:nvPr/>
        </p:nvSpPr>
        <p:spPr>
          <a:xfrm>
            <a:off x="3650433" y="3952180"/>
            <a:ext cx="1054731" cy="307777"/>
          </a:xfrm>
          <a:prstGeom prst="rect">
            <a:avLst/>
          </a:prstGeom>
          <a:noFill/>
        </p:spPr>
        <p:txBody>
          <a:bodyPr wrap="square" rtlCol="0">
            <a:spAutoFit/>
          </a:bodyPr>
          <a:lstStyle/>
          <a:p>
            <a:r>
              <a:rPr lang="en-US" sz="1400" b="1" dirty="0" err="1"/>
              <a:t>v_carrid</a:t>
            </a:r>
            <a:r>
              <a:rPr lang="en-US" sz="1400" b="1" dirty="0"/>
              <a:t>.</a:t>
            </a:r>
          </a:p>
        </p:txBody>
      </p:sp>
    </p:spTree>
    <p:extLst>
      <p:ext uri="{BB962C8B-B14F-4D97-AF65-F5344CB8AC3E}">
        <p14:creationId xmlns:p14="http://schemas.microsoft.com/office/powerpoint/2010/main" val="817435268"/>
      </p:ext>
    </p:extLst>
  </p:cSld>
  <p:clrMapOvr>
    <a:masterClrMapping/>
  </p:clrMapOvr>
  <p:transition spd="med">
    <p:fade/>
  </p:transition>
</p:sld>
</file>

<file path=ppt/theme/theme1.xml><?xml version="1.0" encoding="utf-8"?>
<a:theme xmlns:a="http://schemas.openxmlformats.org/drawingml/2006/main" name="default">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25151</TotalTime>
  <Words>2797</Words>
  <Application>Microsoft Office PowerPoint</Application>
  <PresentationFormat>A4 Paper (210x297 mm)</PresentationFormat>
  <Paragraphs>334</Paragraphs>
  <Slides>37</Slides>
  <Notes>2</Notes>
  <HiddenSlides>3</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Arial</vt:lpstr>
      <vt:lpstr>Arial monospaced for SAP</vt:lpstr>
      <vt:lpstr>Calibri</vt:lpstr>
      <vt:lpstr>Calibri Light</vt:lpstr>
      <vt:lpstr>Courier New</vt:lpstr>
      <vt:lpstr>Times</vt:lpstr>
      <vt:lpstr>Wingdings</vt:lpstr>
      <vt:lpstr>Wingdings 2</vt:lpstr>
      <vt:lpstr>default</vt:lpstr>
      <vt:lpstr>1_default</vt:lpstr>
      <vt:lpstr>Office Theme</vt:lpstr>
      <vt:lpstr>Database - Database Access -</vt:lpstr>
      <vt:lpstr>Contents</vt:lpstr>
      <vt:lpstr>How is Database Access performed?</vt:lpstr>
      <vt:lpstr>Database Access – SELECT statement</vt:lpstr>
      <vt:lpstr>SELECT statement</vt:lpstr>
      <vt:lpstr>PowerPoint Presentation</vt:lpstr>
      <vt:lpstr>INTO clause</vt:lpstr>
      <vt:lpstr>Where to store the selected records?</vt:lpstr>
      <vt:lpstr>Processing Single Records – SELECT into Structure</vt:lpstr>
      <vt:lpstr>Processing Single Records – SELECT into Structure</vt:lpstr>
      <vt:lpstr>Processing Single Information – SELECT into Variable</vt:lpstr>
      <vt:lpstr>Processing Multiple Records – SELECT into ITab</vt:lpstr>
      <vt:lpstr>Processing Multiple Records – SELECT into ITab</vt:lpstr>
      <vt:lpstr>Processing Multiple Records – SELECT into ITab</vt:lpstr>
      <vt:lpstr>DATA object with same structure type</vt:lpstr>
      <vt:lpstr>DATA object with same structure type</vt:lpstr>
      <vt:lpstr>DATA object with same structure field name </vt:lpstr>
      <vt:lpstr>DATA object with same structure field name</vt:lpstr>
      <vt:lpstr>JOIN clause</vt:lpstr>
      <vt:lpstr>JOIN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All Entries - optional</vt:lpstr>
      <vt:lpstr>SELECT FOR ALL ENTRIES</vt:lpstr>
      <vt:lpstr>SELECT FOR ALL ENTRIES example</vt:lpstr>
      <vt:lpstr>Time to Practice</vt:lpstr>
      <vt:lpstr>PowerPoint Presentation</vt:lpstr>
      <vt:lpstr>Solution point 1</vt:lpstr>
      <vt:lpstr>Solution point 2</vt:lpstr>
      <vt:lpstr>Solution point 3</vt:lpstr>
      <vt:lpstr>Solution point 4</vt:lpstr>
      <vt:lpstr>Solution point 5</vt:lpstr>
    </vt:vector>
  </TitlesOfParts>
  <Company>Roberta Viganò</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presentazione Eventuale sottotitolo</dc:title>
  <dc:creator>Stefano</dc:creator>
  <cp:lastModifiedBy>Cristina Stoicescu</cp:lastModifiedBy>
  <cp:revision>2234</cp:revision>
  <cp:lastPrinted>2014-03-31T09:55:19Z</cp:lastPrinted>
  <dcterms:modified xsi:type="dcterms:W3CDTF">2020-03-25T10:19:35Z</dcterms:modified>
</cp:coreProperties>
</file>