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79" r:id="rId1"/>
  </p:sldMasterIdLst>
  <p:notesMasterIdLst>
    <p:notesMasterId r:id="rId46"/>
  </p:notesMasterIdLst>
  <p:handoutMasterIdLst>
    <p:handoutMasterId r:id="rId47"/>
  </p:handoutMasterIdLst>
  <p:sldIdLst>
    <p:sldId id="614" r:id="rId2"/>
    <p:sldId id="692" r:id="rId3"/>
    <p:sldId id="693" r:id="rId4"/>
    <p:sldId id="691" r:id="rId5"/>
    <p:sldId id="662" r:id="rId6"/>
    <p:sldId id="695" r:id="rId7"/>
    <p:sldId id="696" r:id="rId8"/>
    <p:sldId id="697" r:id="rId9"/>
    <p:sldId id="698" r:id="rId10"/>
    <p:sldId id="699" r:id="rId11"/>
    <p:sldId id="700" r:id="rId12"/>
    <p:sldId id="701" r:id="rId13"/>
    <p:sldId id="702" r:id="rId14"/>
    <p:sldId id="694" r:id="rId15"/>
    <p:sldId id="703" r:id="rId16"/>
    <p:sldId id="705" r:id="rId17"/>
    <p:sldId id="665" r:id="rId18"/>
    <p:sldId id="666" r:id="rId19"/>
    <p:sldId id="706" r:id="rId20"/>
    <p:sldId id="667" r:id="rId21"/>
    <p:sldId id="668" r:id="rId22"/>
    <p:sldId id="283" r:id="rId23"/>
    <p:sldId id="284" r:id="rId24"/>
    <p:sldId id="669" r:id="rId25"/>
    <p:sldId id="707" r:id="rId26"/>
    <p:sldId id="708" r:id="rId27"/>
    <p:sldId id="709" r:id="rId28"/>
    <p:sldId id="710" r:id="rId29"/>
    <p:sldId id="711" r:id="rId30"/>
    <p:sldId id="712" r:id="rId31"/>
    <p:sldId id="714" r:id="rId32"/>
    <p:sldId id="690" r:id="rId33"/>
    <p:sldId id="660" r:id="rId34"/>
    <p:sldId id="679" r:id="rId35"/>
    <p:sldId id="685" r:id="rId36"/>
    <p:sldId id="686" r:id="rId37"/>
    <p:sldId id="687" r:id="rId38"/>
    <p:sldId id="688" r:id="rId39"/>
    <p:sldId id="689" r:id="rId40"/>
    <p:sldId id="680" r:id="rId41"/>
    <p:sldId id="681" r:id="rId42"/>
    <p:sldId id="682" r:id="rId43"/>
    <p:sldId id="683" r:id="rId44"/>
    <p:sldId id="684" r:id="rId45"/>
  </p:sldIdLst>
  <p:sldSz cx="9906000" cy="6858000" type="A4"/>
  <p:notesSz cx="6858000" cy="99472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Sezione predefinita" id="{5A8546C1-7D90-4C4D-BBC0-AA61FD136EE7}">
          <p14:sldIdLst>
            <p14:sldId id="614"/>
            <p14:sldId id="692"/>
            <p14:sldId id="693"/>
            <p14:sldId id="691"/>
            <p14:sldId id="662"/>
            <p14:sldId id="695"/>
            <p14:sldId id="696"/>
            <p14:sldId id="697"/>
            <p14:sldId id="698"/>
            <p14:sldId id="699"/>
            <p14:sldId id="700"/>
            <p14:sldId id="701"/>
            <p14:sldId id="702"/>
            <p14:sldId id="694"/>
            <p14:sldId id="703"/>
            <p14:sldId id="705"/>
            <p14:sldId id="665"/>
            <p14:sldId id="666"/>
            <p14:sldId id="706"/>
            <p14:sldId id="667"/>
            <p14:sldId id="668"/>
            <p14:sldId id="283"/>
            <p14:sldId id="284"/>
            <p14:sldId id="669"/>
            <p14:sldId id="707"/>
            <p14:sldId id="708"/>
            <p14:sldId id="709"/>
            <p14:sldId id="710"/>
            <p14:sldId id="711"/>
            <p14:sldId id="712"/>
            <p14:sldId id="714"/>
            <p14:sldId id="690"/>
            <p14:sldId id="660"/>
            <p14:sldId id="679"/>
            <p14:sldId id="685"/>
            <p14:sldId id="686"/>
            <p14:sldId id="687"/>
            <p14:sldId id="688"/>
            <p14:sldId id="689"/>
            <p14:sldId id="680"/>
            <p14:sldId id="681"/>
            <p14:sldId id="682"/>
            <p14:sldId id="683"/>
            <p14:sldId id="684"/>
          </p14:sldIdLst>
        </p14:section>
        <p14:section name="Sezione predefinita" id="{8CAB43BA-9B4C-4D3C-8A3C-2F30C29C3A8E}">
          <p14:sldIdLst/>
        </p14:section>
      </p14:sectionLst>
    </p:ext>
    <p:ext uri="{EFAFB233-063F-42B5-8137-9DF3F51BA10A}">
      <p15:sldGuideLst xmlns:p15="http://schemas.microsoft.com/office/powerpoint/2012/main">
        <p15:guide id="1" orient="horz" pos="4183">
          <p15:clr>
            <a:srgbClr val="A4A3A4"/>
          </p15:clr>
        </p15:guide>
        <p15:guide id="2" orient="horz" pos="3534">
          <p15:clr>
            <a:srgbClr val="A4A3A4"/>
          </p15:clr>
        </p15:guide>
        <p15:guide id="3" orient="horz" pos="3937">
          <p15:clr>
            <a:srgbClr val="A4A3A4"/>
          </p15:clr>
        </p15:guide>
        <p15:guide id="4" orient="horz" pos="784">
          <p15:clr>
            <a:srgbClr val="A4A3A4"/>
          </p15:clr>
        </p15:guide>
        <p15:guide id="5" pos="1405">
          <p15:clr>
            <a:srgbClr val="A4A3A4"/>
          </p15:clr>
        </p15:guide>
        <p15:guide id="6" pos="5928">
          <p15:clr>
            <a:srgbClr val="A4A3A4"/>
          </p15:clr>
        </p15:guide>
        <p15:guide id="7" pos="234">
          <p15:clr>
            <a:srgbClr val="A4A3A4"/>
          </p15:clr>
        </p15:guide>
        <p15:guide id="8" pos="236">
          <p15:clr>
            <a:srgbClr val="A4A3A4"/>
          </p15:clr>
        </p15:guide>
        <p15:guide id="9" pos="5574">
          <p15:clr>
            <a:srgbClr val="A4A3A4"/>
          </p15:clr>
        </p15:guide>
        <p15:guide id="10" pos="229">
          <p15:clr>
            <a:srgbClr val="A4A3A4"/>
          </p15:clr>
        </p15:guide>
        <p15:guide id="11" pos="1410">
          <p15:clr>
            <a:srgbClr val="A4A3A4"/>
          </p15:clr>
        </p15:guide>
        <p15:guide id="12" pos="1403">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672A"/>
    <a:srgbClr val="5151FD"/>
    <a:srgbClr val="0033CC"/>
    <a:srgbClr val="001864"/>
    <a:srgbClr val="002496"/>
    <a:srgbClr val="883D1C"/>
    <a:srgbClr val="E3BE35"/>
    <a:srgbClr val="4F81BD"/>
    <a:srgbClr val="D0EDF4"/>
    <a:srgbClr val="003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Stile medio 1 - Color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9" autoAdjust="0"/>
    <p:restoredTop sz="96529" autoAdjust="0"/>
  </p:normalViewPr>
  <p:slideViewPr>
    <p:cSldViewPr snapToGrid="0">
      <p:cViewPr varScale="1">
        <p:scale>
          <a:sx n="86" d="100"/>
          <a:sy n="86" d="100"/>
        </p:scale>
        <p:origin x="994" y="62"/>
      </p:cViewPr>
      <p:guideLst>
        <p:guide orient="horz" pos="4183"/>
        <p:guide orient="horz" pos="3534"/>
        <p:guide orient="horz" pos="3937"/>
        <p:guide orient="horz" pos="784"/>
        <p:guide pos="1405"/>
        <p:guide pos="5928"/>
        <p:guide pos="234"/>
        <p:guide pos="236"/>
        <p:guide pos="5574"/>
        <p:guide pos="229"/>
        <p:guide pos="1410"/>
        <p:guide pos="1403"/>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3" d="100"/>
          <a:sy n="53" d="100"/>
        </p:scale>
        <p:origin x="-1770" y="-78"/>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593" cy="49668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cs typeface="+mn-cs"/>
              </a:defRPr>
            </a:lvl1pPr>
          </a:lstStyle>
          <a:p>
            <a:pPr>
              <a:defRPr/>
            </a:pPr>
            <a:endParaRPr lang="en-US" dirty="0"/>
          </a:p>
        </p:txBody>
      </p:sp>
      <p:sp>
        <p:nvSpPr>
          <p:cNvPr id="247811" name="Rectangle 3"/>
          <p:cNvSpPr>
            <a:spLocks noGrp="1" noChangeArrowheads="1"/>
          </p:cNvSpPr>
          <p:nvPr>
            <p:ph type="dt" sz="quarter" idx="1"/>
          </p:nvPr>
        </p:nvSpPr>
        <p:spPr bwMode="auto">
          <a:xfrm>
            <a:off x="3884852" y="0"/>
            <a:ext cx="2971593" cy="49668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cs typeface="+mn-cs"/>
              </a:defRPr>
            </a:lvl1pPr>
          </a:lstStyle>
          <a:p>
            <a:pPr>
              <a:defRPr/>
            </a:pPr>
            <a:endParaRPr lang="en-US" dirty="0"/>
          </a:p>
        </p:txBody>
      </p:sp>
      <p:sp>
        <p:nvSpPr>
          <p:cNvPr id="247812" name="Rectangle 4"/>
          <p:cNvSpPr>
            <a:spLocks noGrp="1" noChangeArrowheads="1"/>
          </p:cNvSpPr>
          <p:nvPr>
            <p:ph type="ftr" sz="quarter" idx="2"/>
          </p:nvPr>
        </p:nvSpPr>
        <p:spPr bwMode="auto">
          <a:xfrm>
            <a:off x="0" y="9448891"/>
            <a:ext cx="2971593" cy="496683"/>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cs typeface="+mn-cs"/>
              </a:defRPr>
            </a:lvl1pPr>
          </a:lstStyle>
          <a:p>
            <a:pPr>
              <a:defRPr/>
            </a:pPr>
            <a:endParaRPr lang="en-US" dirty="0"/>
          </a:p>
        </p:txBody>
      </p:sp>
      <p:sp>
        <p:nvSpPr>
          <p:cNvPr id="247813" name="Rectangle 5"/>
          <p:cNvSpPr>
            <a:spLocks noGrp="1" noChangeArrowheads="1"/>
          </p:cNvSpPr>
          <p:nvPr>
            <p:ph type="sldNum" sz="quarter" idx="3"/>
          </p:nvPr>
        </p:nvSpPr>
        <p:spPr bwMode="auto">
          <a:xfrm>
            <a:off x="3884852" y="9448891"/>
            <a:ext cx="2971593" cy="496683"/>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cs typeface="+mn-cs"/>
              </a:defRPr>
            </a:lvl1pPr>
          </a:lstStyle>
          <a:p>
            <a:pPr>
              <a:defRPr/>
            </a:pPr>
            <a:fld id="{6696726F-AEC1-4F31-B316-C81ACB7F3516}" type="slidenum">
              <a:rPr lang="en-US"/>
              <a:pPr>
                <a:defRPr/>
              </a:pPr>
              <a:t>‹#›</a:t>
            </a:fld>
            <a:endParaRPr lang="en-US" dirty="0"/>
          </a:p>
        </p:txBody>
      </p:sp>
    </p:spTree>
    <p:extLst>
      <p:ext uri="{BB962C8B-B14F-4D97-AF65-F5344CB8AC3E}">
        <p14:creationId xmlns:p14="http://schemas.microsoft.com/office/powerpoint/2010/main" val="3350281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71593" cy="49668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cs typeface="+mn-cs"/>
              </a:defRPr>
            </a:lvl1pPr>
          </a:lstStyle>
          <a:p>
            <a:pPr>
              <a:defRPr/>
            </a:pPr>
            <a:endParaRPr lang="en-US" dirty="0"/>
          </a:p>
        </p:txBody>
      </p:sp>
      <p:sp>
        <p:nvSpPr>
          <p:cNvPr id="246787" name="Rectangle 3"/>
          <p:cNvSpPr>
            <a:spLocks noGrp="1" noChangeArrowheads="1"/>
          </p:cNvSpPr>
          <p:nvPr>
            <p:ph type="dt" idx="1"/>
          </p:nvPr>
        </p:nvSpPr>
        <p:spPr bwMode="auto">
          <a:xfrm>
            <a:off x="3884852" y="0"/>
            <a:ext cx="2971593" cy="49668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735013" y="746125"/>
            <a:ext cx="5387975" cy="3730625"/>
          </a:xfrm>
          <a:prstGeom prst="rect">
            <a:avLst/>
          </a:prstGeom>
          <a:noFill/>
          <a:ln w="9525">
            <a:solidFill>
              <a:srgbClr val="000000"/>
            </a:solidFill>
            <a:miter lim="800000"/>
            <a:headEnd/>
            <a:tailEnd/>
          </a:ln>
        </p:spPr>
      </p:sp>
      <p:sp>
        <p:nvSpPr>
          <p:cNvPr id="246789" name="Rectangle 5"/>
          <p:cNvSpPr>
            <a:spLocks noGrp="1" noChangeArrowheads="1"/>
          </p:cNvSpPr>
          <p:nvPr>
            <p:ph type="body" sz="quarter" idx="3"/>
          </p:nvPr>
        </p:nvSpPr>
        <p:spPr bwMode="auto">
          <a:xfrm>
            <a:off x="686112" y="4725296"/>
            <a:ext cx="5485778" cy="4475254"/>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6790" name="Rectangle 6"/>
          <p:cNvSpPr>
            <a:spLocks noGrp="1" noChangeArrowheads="1"/>
          </p:cNvSpPr>
          <p:nvPr>
            <p:ph type="ftr" sz="quarter" idx="4"/>
          </p:nvPr>
        </p:nvSpPr>
        <p:spPr bwMode="auto">
          <a:xfrm>
            <a:off x="0" y="9448891"/>
            <a:ext cx="2971593" cy="496683"/>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cs typeface="+mn-cs"/>
              </a:defRPr>
            </a:lvl1pPr>
          </a:lstStyle>
          <a:p>
            <a:pPr>
              <a:defRPr/>
            </a:pPr>
            <a:endParaRPr lang="en-US" dirty="0"/>
          </a:p>
        </p:txBody>
      </p:sp>
      <p:sp>
        <p:nvSpPr>
          <p:cNvPr id="246791" name="Rectangle 7"/>
          <p:cNvSpPr>
            <a:spLocks noGrp="1" noChangeArrowheads="1"/>
          </p:cNvSpPr>
          <p:nvPr>
            <p:ph type="sldNum" sz="quarter" idx="5"/>
          </p:nvPr>
        </p:nvSpPr>
        <p:spPr bwMode="auto">
          <a:xfrm>
            <a:off x="3884852" y="9448891"/>
            <a:ext cx="2971593" cy="496683"/>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cs typeface="+mn-cs"/>
              </a:defRPr>
            </a:lvl1pPr>
          </a:lstStyle>
          <a:p>
            <a:pPr>
              <a:defRPr/>
            </a:pPr>
            <a:fld id="{33A073C1-5D2F-4BE4-B172-2DB647AB3E31}" type="slidenum">
              <a:rPr lang="en-US"/>
              <a:pPr>
                <a:defRPr/>
              </a:pPr>
              <a:t>‹#›</a:t>
            </a:fld>
            <a:endParaRPr lang="en-US" dirty="0"/>
          </a:p>
        </p:txBody>
      </p:sp>
    </p:spTree>
    <p:extLst>
      <p:ext uri="{BB962C8B-B14F-4D97-AF65-F5344CB8AC3E}">
        <p14:creationId xmlns:p14="http://schemas.microsoft.com/office/powerpoint/2010/main" val="21893276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61F7879C-183A-4B08-91D6-221A075A83DA}" type="slidenum">
              <a:rPr lang="en-US" smtClean="0"/>
              <a:pPr>
                <a:defRPr/>
              </a:pPr>
              <a:t>1</a:t>
            </a:fld>
            <a:endParaRPr lang="en-US" dirty="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it-IT"/>
          </a:p>
        </p:txBody>
      </p:sp>
    </p:spTree>
    <p:extLst>
      <p:ext uri="{BB962C8B-B14F-4D97-AF65-F5344CB8AC3E}">
        <p14:creationId xmlns:p14="http://schemas.microsoft.com/office/powerpoint/2010/main" val="3433566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2</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2677391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3" name="Rettangolo 2"/>
          <p:cNvSpPr/>
          <p:nvPr userDrawn="1"/>
        </p:nvSpPr>
        <p:spPr bwMode="auto">
          <a:xfrm>
            <a:off x="6209818" y="2563192"/>
            <a:ext cx="3696182" cy="229522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charset="0"/>
            </a:endParaRPr>
          </a:p>
        </p:txBody>
      </p:sp>
      <p:sp>
        <p:nvSpPr>
          <p:cNvPr id="11" name="Rettangolo 10"/>
          <p:cNvSpPr/>
          <p:nvPr userDrawn="1"/>
        </p:nvSpPr>
        <p:spPr bwMode="auto">
          <a:xfrm>
            <a:off x="0" y="2563194"/>
            <a:ext cx="6198168" cy="2306874"/>
          </a:xfrm>
          <a:prstGeom prst="rect">
            <a:avLst/>
          </a:prstGeom>
          <a:solidFill>
            <a:srgbClr val="00186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charset="0"/>
            </a:endParaRPr>
          </a:p>
        </p:txBody>
      </p:sp>
      <p:sp>
        <p:nvSpPr>
          <p:cNvPr id="205827" name="Rectangle 3"/>
          <p:cNvSpPr>
            <a:spLocks noGrp="1" noChangeArrowheads="1"/>
          </p:cNvSpPr>
          <p:nvPr>
            <p:ph type="subTitle" idx="1"/>
          </p:nvPr>
        </p:nvSpPr>
        <p:spPr>
          <a:xfrm>
            <a:off x="6182942" y="5212301"/>
            <a:ext cx="3615290" cy="393700"/>
          </a:xfrm>
        </p:spPr>
        <p:txBody>
          <a:bodyPr/>
          <a:lstStyle>
            <a:lvl1pPr marL="0" indent="0">
              <a:buFont typeface="Arial" charset="0"/>
              <a:buNone/>
              <a:defRPr sz="1400"/>
            </a:lvl1pPr>
          </a:lstStyle>
          <a:p>
            <a:r>
              <a:rPr lang="en-US"/>
              <a:t>Click to edit Master subtitle style</a:t>
            </a:r>
          </a:p>
        </p:txBody>
      </p:sp>
      <p:sp>
        <p:nvSpPr>
          <p:cNvPr id="205826" name="Rectangle 2"/>
          <p:cNvSpPr>
            <a:spLocks noGrp="1" noChangeArrowheads="1"/>
          </p:cNvSpPr>
          <p:nvPr>
            <p:ph type="ctrTitle"/>
          </p:nvPr>
        </p:nvSpPr>
        <p:spPr>
          <a:xfrm>
            <a:off x="803899" y="2736850"/>
            <a:ext cx="4149102" cy="1625600"/>
          </a:xfrm>
        </p:spPr>
        <p:txBody>
          <a:bodyPr/>
          <a:lstStyle>
            <a:lvl1pPr>
              <a:defRPr>
                <a:solidFill>
                  <a:schemeClr val="bg1"/>
                </a:solidFill>
              </a:defRPr>
            </a:lvl1pPr>
          </a:lstStyle>
          <a:p>
            <a:r>
              <a:rPr lang="en-US"/>
              <a:t>Click to edit Master title style</a:t>
            </a:r>
          </a:p>
        </p:txBody>
      </p:sp>
      <p:pic>
        <p:nvPicPr>
          <p:cNvPr id="2" name="Immagine 1"/>
          <p:cNvPicPr>
            <a:picLocks noChangeAspect="1"/>
          </p:cNvPicPr>
          <p:nvPr userDrawn="1"/>
        </p:nvPicPr>
        <p:blipFill>
          <a:blip r:embed="rId2" cstate="print"/>
          <a:stretch>
            <a:fillRect/>
          </a:stretch>
        </p:blipFill>
        <p:spPr>
          <a:xfrm>
            <a:off x="8016014" y="2551543"/>
            <a:ext cx="1889986" cy="2331667"/>
          </a:xfrm>
          <a:prstGeom prst="rect">
            <a:avLst/>
          </a:prstGeom>
        </p:spPr>
      </p:pic>
      <p:pic>
        <p:nvPicPr>
          <p:cNvPr id="12" name="Immagine 11"/>
          <p:cNvPicPr>
            <a:picLocks noChangeAspect="1"/>
          </p:cNvPicPr>
          <p:nvPr userDrawn="1"/>
        </p:nvPicPr>
        <p:blipFill>
          <a:blip r:embed="rId3" cstate="print"/>
          <a:stretch>
            <a:fillRect/>
          </a:stretch>
        </p:blipFill>
        <p:spPr>
          <a:xfrm>
            <a:off x="6184211" y="2563195"/>
            <a:ext cx="1878067" cy="2316963"/>
          </a:xfrm>
          <a:prstGeom prst="rect">
            <a:avLst/>
          </a:prstGeom>
        </p:spPr>
      </p:pic>
      <p:pic>
        <p:nvPicPr>
          <p:cNvPr id="9" name="Picture 8"/>
          <p:cNvPicPr>
            <a:picLocks noChangeAspect="1"/>
          </p:cNvPicPr>
          <p:nvPr userDrawn="1"/>
        </p:nvPicPr>
        <p:blipFill>
          <a:blip r:embed="rId4" cstate="print"/>
          <a:stretch>
            <a:fillRect/>
          </a:stretch>
        </p:blipFill>
        <p:spPr>
          <a:xfrm>
            <a:off x="478150" y="421172"/>
            <a:ext cx="2400300" cy="1485900"/>
          </a:xfrm>
          <a:prstGeom prst="rect">
            <a:avLst/>
          </a:prstGeom>
        </p:spPr>
      </p:pic>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202488" y="307975"/>
            <a:ext cx="2246312" cy="5802313"/>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8788" y="307975"/>
            <a:ext cx="6591300" cy="5802313"/>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742950" y="609600"/>
            <a:ext cx="8420100" cy="1143000"/>
          </a:xfrm>
        </p:spPr>
        <p:txBody>
          <a:bodyPr/>
          <a:lstStyle/>
          <a:p>
            <a:r>
              <a:rPr lang="nl-NL"/>
              <a:t>Klik om de stijl te bewerken</a:t>
            </a:r>
            <a:endParaRPr lang="nl-BE"/>
          </a:p>
        </p:txBody>
      </p:sp>
      <p:sp>
        <p:nvSpPr>
          <p:cNvPr id="3" name="Tijdelijke aanduiding voor tekst 2"/>
          <p:cNvSpPr>
            <a:spLocks noGrp="1"/>
          </p:cNvSpPr>
          <p:nvPr>
            <p:ph type="body" sz="half" idx="1"/>
          </p:nvPr>
        </p:nvSpPr>
        <p:spPr>
          <a:xfrm>
            <a:off x="742950" y="1981200"/>
            <a:ext cx="412750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5035550" y="1981200"/>
            <a:ext cx="412750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Date Placeholder 4"/>
          <p:cNvSpPr>
            <a:spLocks noGrp="1" noChangeArrowheads="1"/>
          </p:cNvSpPr>
          <p:nvPr>
            <p:ph type="dt" sz="half" idx="10"/>
          </p:nvPr>
        </p:nvSpPr>
        <p:spPr>
          <a:xfrm>
            <a:off x="742950" y="6248400"/>
            <a:ext cx="2063750" cy="457200"/>
          </a:xfrm>
          <a:prstGeom prst="rect">
            <a:avLst/>
          </a:prstGeom>
        </p:spPr>
        <p:txBody>
          <a:bodyPr/>
          <a:lstStyle>
            <a:lvl1pPr>
              <a:defRPr>
                <a:cs typeface="+mn-cs"/>
              </a:defRPr>
            </a:lvl1pPr>
          </a:lstStyle>
          <a:p>
            <a:pPr>
              <a:defRPr/>
            </a:pPr>
            <a:fld id="{239640C0-D936-4B05-BE0C-A620AE2684CE}" type="datetime1">
              <a:rPr lang="it-IT"/>
              <a:pPr>
                <a:defRPr/>
              </a:pPr>
              <a:t>25/03/2020</a:t>
            </a:fld>
            <a:endParaRPr lang="it-IT"/>
          </a:p>
        </p:txBody>
      </p:sp>
      <p:sp>
        <p:nvSpPr>
          <p:cNvPr id="6" name="Footer Placeholder 5"/>
          <p:cNvSpPr>
            <a:spLocks noGrp="1" noChangeArrowheads="1"/>
          </p:cNvSpPr>
          <p:nvPr>
            <p:ph type="ftr" sz="quarter" idx="11"/>
          </p:nvPr>
        </p:nvSpPr>
        <p:spPr>
          <a:xfrm>
            <a:off x="3384550" y="6248400"/>
            <a:ext cx="3136900" cy="457200"/>
          </a:xfrm>
          <a:prstGeom prst="rect">
            <a:avLst/>
          </a:prstGeom>
        </p:spPr>
        <p:txBody>
          <a:bodyPr/>
          <a:lstStyle>
            <a:lvl1pPr>
              <a:defRPr>
                <a:cs typeface="+mn-cs"/>
              </a:defRPr>
            </a:lvl1pPr>
          </a:lstStyle>
          <a:p>
            <a:pPr>
              <a:defRPr/>
            </a:pPr>
            <a:endParaRPr lang="it-IT"/>
          </a:p>
        </p:txBody>
      </p:sp>
      <p:sp>
        <p:nvSpPr>
          <p:cNvPr id="7" name="Slide Number Placeholder 6"/>
          <p:cNvSpPr>
            <a:spLocks noGrp="1" noChangeArrowheads="1"/>
          </p:cNvSpPr>
          <p:nvPr>
            <p:ph type="sldNum" sz="quarter" idx="12"/>
          </p:nvPr>
        </p:nvSpPr>
        <p:spPr>
          <a:xfrm>
            <a:off x="7099300" y="6248400"/>
            <a:ext cx="2063750" cy="457200"/>
          </a:xfrm>
          <a:prstGeom prst="rect">
            <a:avLst/>
          </a:prstGeom>
        </p:spPr>
        <p:txBody>
          <a:bodyPr/>
          <a:lstStyle>
            <a:lvl1pPr>
              <a:defRPr>
                <a:cs typeface="+mn-cs"/>
              </a:defRPr>
            </a:lvl1pPr>
          </a:lstStyle>
          <a:p>
            <a:pPr>
              <a:defRPr/>
            </a:pPr>
            <a:fld id="{419ED963-ADC3-40C4-B969-0812A10D1E7E}"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el, tekst en 2 inhoudselementen">
    <p:spTree>
      <p:nvGrpSpPr>
        <p:cNvPr id="1" name=""/>
        <p:cNvGrpSpPr/>
        <p:nvPr/>
      </p:nvGrpSpPr>
      <p:grpSpPr>
        <a:xfrm>
          <a:off x="0" y="0"/>
          <a:ext cx="0" cy="0"/>
          <a:chOff x="0" y="0"/>
          <a:chExt cx="0" cy="0"/>
        </a:xfrm>
      </p:grpSpPr>
      <p:sp>
        <p:nvSpPr>
          <p:cNvPr id="2" name="Titel 1"/>
          <p:cNvSpPr>
            <a:spLocks noGrp="1"/>
          </p:cNvSpPr>
          <p:nvPr>
            <p:ph type="title"/>
          </p:nvPr>
        </p:nvSpPr>
        <p:spPr>
          <a:xfrm>
            <a:off x="742950" y="609600"/>
            <a:ext cx="8420100" cy="1143000"/>
          </a:xfrm>
        </p:spPr>
        <p:txBody>
          <a:bodyPr/>
          <a:lstStyle/>
          <a:p>
            <a:r>
              <a:rPr lang="nl-NL"/>
              <a:t>Klik om de stijl te bewerken</a:t>
            </a:r>
            <a:endParaRPr lang="nl-BE"/>
          </a:p>
        </p:txBody>
      </p:sp>
      <p:sp>
        <p:nvSpPr>
          <p:cNvPr id="3" name="Tijdelijke aanduiding voor tekst 2"/>
          <p:cNvSpPr>
            <a:spLocks noGrp="1"/>
          </p:cNvSpPr>
          <p:nvPr>
            <p:ph type="body" sz="half" idx="1"/>
          </p:nvPr>
        </p:nvSpPr>
        <p:spPr>
          <a:xfrm>
            <a:off x="742950" y="1981200"/>
            <a:ext cx="412750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quarter" idx="2"/>
          </p:nvPr>
        </p:nvSpPr>
        <p:spPr>
          <a:xfrm>
            <a:off x="5035550" y="1981200"/>
            <a:ext cx="4127500" cy="1981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inhoud 4"/>
          <p:cNvSpPr>
            <a:spLocks noGrp="1"/>
          </p:cNvSpPr>
          <p:nvPr>
            <p:ph sz="quarter" idx="3"/>
          </p:nvPr>
        </p:nvSpPr>
        <p:spPr>
          <a:xfrm>
            <a:off x="5035550" y="4114800"/>
            <a:ext cx="4127500" cy="1981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Rectangle 4"/>
          <p:cNvSpPr>
            <a:spLocks noGrp="1" noChangeArrowheads="1"/>
          </p:cNvSpPr>
          <p:nvPr>
            <p:ph type="dt" sz="half" idx="10"/>
          </p:nvPr>
        </p:nvSpPr>
        <p:spPr>
          <a:xfrm>
            <a:off x="742950" y="6248400"/>
            <a:ext cx="2063750" cy="457200"/>
          </a:xfrm>
          <a:prstGeom prst="rect">
            <a:avLst/>
          </a:prstGeom>
        </p:spPr>
        <p:txBody>
          <a:bodyPr/>
          <a:lstStyle>
            <a:lvl1pPr>
              <a:defRPr>
                <a:cs typeface="+mn-cs"/>
              </a:defRPr>
            </a:lvl1pPr>
          </a:lstStyle>
          <a:p>
            <a:pPr>
              <a:defRPr/>
            </a:pPr>
            <a:fld id="{B8AD204B-2163-454A-8956-4378912D8DC8}" type="datetime1">
              <a:rPr lang="it-IT"/>
              <a:pPr>
                <a:defRPr/>
              </a:pPr>
              <a:t>25/03/2020</a:t>
            </a:fld>
            <a:endParaRPr lang="it-IT"/>
          </a:p>
        </p:txBody>
      </p:sp>
      <p:sp>
        <p:nvSpPr>
          <p:cNvPr id="7" name="Rectangle 5"/>
          <p:cNvSpPr>
            <a:spLocks noGrp="1" noChangeArrowheads="1"/>
          </p:cNvSpPr>
          <p:nvPr>
            <p:ph type="ftr" sz="quarter" idx="11"/>
          </p:nvPr>
        </p:nvSpPr>
        <p:spPr>
          <a:xfrm>
            <a:off x="3384550" y="6248400"/>
            <a:ext cx="3136900" cy="457200"/>
          </a:xfrm>
          <a:prstGeom prst="rect">
            <a:avLst/>
          </a:prstGeom>
        </p:spPr>
        <p:txBody>
          <a:bodyPr/>
          <a:lstStyle>
            <a:lvl1pPr>
              <a:defRPr>
                <a:cs typeface="+mn-cs"/>
              </a:defRPr>
            </a:lvl1pPr>
          </a:lstStyle>
          <a:p>
            <a:pPr>
              <a:defRPr/>
            </a:pPr>
            <a:endParaRPr lang="it-IT"/>
          </a:p>
        </p:txBody>
      </p:sp>
      <p:sp>
        <p:nvSpPr>
          <p:cNvPr id="8" name="Rectangle 6"/>
          <p:cNvSpPr>
            <a:spLocks noGrp="1" noChangeArrowheads="1"/>
          </p:cNvSpPr>
          <p:nvPr>
            <p:ph type="sldNum" sz="quarter" idx="12"/>
          </p:nvPr>
        </p:nvSpPr>
        <p:spPr>
          <a:xfrm>
            <a:off x="7099300" y="6248400"/>
            <a:ext cx="2063750" cy="457200"/>
          </a:xfrm>
          <a:prstGeom prst="rect">
            <a:avLst/>
          </a:prstGeom>
        </p:spPr>
        <p:txBody>
          <a:bodyPr/>
          <a:lstStyle>
            <a:lvl1pPr>
              <a:defRPr>
                <a:cs typeface="+mn-cs"/>
              </a:defRPr>
            </a:lvl1pPr>
          </a:lstStyle>
          <a:p>
            <a:pPr>
              <a:defRPr/>
            </a:pPr>
            <a:fld id="{066A740D-0FF6-4BC2-94BF-C761C8CE5AC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C71DC5D4-292C-49C1-9C1D-FD2DB2784070}"/>
              </a:ext>
            </a:extLst>
          </p:cNvPr>
          <p:cNvSpPr>
            <a:spLocks noGrp="1"/>
          </p:cNvSpPr>
          <p:nvPr>
            <p:ph type="dt" sz="half" idx="10"/>
          </p:nvPr>
        </p:nvSpPr>
        <p:spPr/>
        <p:txBody>
          <a:bodyPr/>
          <a:lstStyle>
            <a:lvl1pPr>
              <a:defRPr/>
            </a:lvl1pPr>
          </a:lstStyle>
          <a:p>
            <a:pPr>
              <a:defRPr/>
            </a:pPr>
            <a:fld id="{81DCFBE6-60AA-4CD7-A972-479EE81B9826}" type="datetimeFigureOut">
              <a:rPr lang="en-US"/>
              <a:pPr>
                <a:defRPr/>
              </a:pPr>
              <a:t>3/25/2020</a:t>
            </a:fld>
            <a:endParaRPr lang="en-US"/>
          </a:p>
        </p:txBody>
      </p:sp>
      <p:sp>
        <p:nvSpPr>
          <p:cNvPr id="5" name="Footer Placeholder 21">
            <a:extLst>
              <a:ext uri="{FF2B5EF4-FFF2-40B4-BE49-F238E27FC236}">
                <a16:creationId xmlns:a16="http://schemas.microsoft.com/office/drawing/2014/main" id="{E7EB7202-3439-4230-A24D-9AE473C2F8C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87C7E61E-2CD7-49DA-BCBB-62CC81D6FA56}"/>
              </a:ext>
            </a:extLst>
          </p:cNvPr>
          <p:cNvSpPr>
            <a:spLocks noGrp="1"/>
          </p:cNvSpPr>
          <p:nvPr>
            <p:ph type="sldNum" sz="quarter" idx="12"/>
          </p:nvPr>
        </p:nvSpPr>
        <p:spPr/>
        <p:txBody>
          <a:bodyPr/>
          <a:lstStyle>
            <a:lvl1pPr>
              <a:defRPr/>
            </a:lvl1pPr>
          </a:lstStyle>
          <a:p>
            <a:fld id="{ACF3EC29-40C4-4696-BCF5-C38F001593DA}" type="slidenum">
              <a:rPr lang="en-US" altLang="en-US"/>
              <a:pPr/>
              <a:t>‹#›</a:t>
            </a:fld>
            <a:endParaRPr lang="en-US" altLang="en-US"/>
          </a:p>
        </p:txBody>
      </p:sp>
    </p:spTree>
    <p:extLst>
      <p:ext uri="{BB962C8B-B14F-4D97-AF65-F5344CB8AC3E}">
        <p14:creationId xmlns:p14="http://schemas.microsoft.com/office/powerpoint/2010/main" val="366895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4" name="Rectangle 87"/>
          <p:cNvSpPr>
            <a:spLocks noChangeArrowheads="1"/>
          </p:cNvSpPr>
          <p:nvPr userDrawn="1"/>
        </p:nvSpPr>
        <p:spPr bwMode="auto">
          <a:xfrm>
            <a:off x="47500" y="549275"/>
            <a:ext cx="9144000" cy="71438"/>
          </a:xfrm>
          <a:prstGeom prst="rect">
            <a:avLst/>
          </a:prstGeom>
          <a:gradFill rotWithShape="1">
            <a:gsLst>
              <a:gs pos="0">
                <a:srgbClr val="DDDDDD">
                  <a:gamma/>
                  <a:shade val="46275"/>
                  <a:invGamma/>
                </a:srgbClr>
              </a:gs>
              <a:gs pos="100000">
                <a:srgbClr val="DDDDDD"/>
              </a:gs>
            </a:gsLst>
            <a:lin ang="0" scaled="1"/>
          </a:gradFill>
          <a:ln w="9525">
            <a:noFill/>
            <a:miter lim="800000"/>
            <a:headEnd/>
            <a:tailEnd/>
          </a:ln>
          <a:effectLst/>
        </p:spPr>
        <p:txBody>
          <a:bodyPr wrap="none" anchor="ctr"/>
          <a:lstStyle/>
          <a:p>
            <a:pPr eaLnBrk="1" hangingPunct="1">
              <a:defRPr/>
            </a:pPr>
            <a:r>
              <a:rPr lang="it-IT" sz="800">
                <a:latin typeface="Arial" pitchFamily="34" charset="0"/>
              </a:rPr>
              <a:t> </a:t>
            </a:r>
          </a:p>
        </p:txBody>
      </p:sp>
      <p:sp>
        <p:nvSpPr>
          <p:cNvPr id="5" name="Line 95"/>
          <p:cNvSpPr>
            <a:spLocks noChangeShapeType="1"/>
          </p:cNvSpPr>
          <p:nvPr userDrawn="1"/>
        </p:nvSpPr>
        <p:spPr bwMode="auto">
          <a:xfrm>
            <a:off x="803150" y="115888"/>
            <a:ext cx="0" cy="792162"/>
          </a:xfrm>
          <a:prstGeom prst="line">
            <a:avLst/>
          </a:prstGeom>
          <a:noFill/>
          <a:ln w="19050">
            <a:solidFill>
              <a:srgbClr val="C4004B"/>
            </a:solidFill>
            <a:round/>
            <a:headEnd/>
            <a:tailEnd/>
          </a:ln>
          <a:effectLst/>
        </p:spPr>
        <p:txBody>
          <a:bodyPr/>
          <a:lstStyle/>
          <a:p>
            <a:pPr>
              <a:defRPr/>
            </a:pPr>
            <a:endParaRPr lang="it-IT">
              <a:latin typeface="Times" charset="0"/>
            </a:endParaRPr>
          </a:p>
        </p:txBody>
      </p:sp>
      <p:pic>
        <p:nvPicPr>
          <p:cNvPr id="9" name="Picture 8"/>
          <p:cNvPicPr>
            <a:picLocks noChangeAspect="1"/>
          </p:cNvPicPr>
          <p:nvPr userDrawn="1"/>
        </p:nvPicPr>
        <p:blipFill>
          <a:blip r:embed="rId2" cstate="print"/>
          <a:stretch>
            <a:fillRect/>
          </a:stretch>
        </p:blipFill>
        <p:spPr>
          <a:xfrm>
            <a:off x="47500" y="70111"/>
            <a:ext cx="713771" cy="441858"/>
          </a:xfrm>
          <a:prstGeom prst="rect">
            <a:avLst/>
          </a:prstGeom>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638" y="4406900"/>
            <a:ext cx="8420100" cy="1362075"/>
          </a:xfrm>
        </p:spPr>
        <p:txBody>
          <a:bodyPr/>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8788" y="890588"/>
            <a:ext cx="4418012" cy="5219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5029200" y="890588"/>
            <a:ext cx="4419600" cy="5219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95300" y="274638"/>
            <a:ext cx="8915400" cy="1143000"/>
          </a:xfrm>
        </p:spPr>
        <p:txBody>
          <a:bodyPr/>
          <a:lstStyle>
            <a:lvl1pPr>
              <a:defRPr/>
            </a:lvl1pPr>
          </a:lstStyle>
          <a:p>
            <a:r>
              <a:rPr lang="it-IT" dirty="0"/>
              <a:t>Fare clic per modificare lo stile del titolo</a:t>
            </a:r>
          </a:p>
        </p:txBody>
      </p:sp>
      <p:sp>
        <p:nvSpPr>
          <p:cNvPr id="3" name="Segnaposto testo 2"/>
          <p:cNvSpPr>
            <a:spLocks noGrp="1"/>
          </p:cNvSpPr>
          <p:nvPr>
            <p:ph type="body" idx="1"/>
          </p:nvPr>
        </p:nvSpPr>
        <p:spPr>
          <a:xfrm>
            <a:off x="495300" y="1535113"/>
            <a:ext cx="437673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stili del testo dello schema</a:t>
            </a:r>
          </a:p>
        </p:txBody>
      </p:sp>
      <p:sp>
        <p:nvSpPr>
          <p:cNvPr id="4" name="Segnaposto contenuto 3"/>
          <p:cNvSpPr>
            <a:spLocks noGrp="1"/>
          </p:cNvSpPr>
          <p:nvPr>
            <p:ph sz="half" idx="2"/>
          </p:nvPr>
        </p:nvSpPr>
        <p:spPr>
          <a:xfrm>
            <a:off x="495300" y="2174875"/>
            <a:ext cx="4376738" cy="3951288"/>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p:cNvSpPr>
            <a:spLocks noGrp="1"/>
          </p:cNvSpPr>
          <p:nvPr>
            <p:ph type="body" sz="quarter" idx="3"/>
          </p:nvPr>
        </p:nvSpPr>
        <p:spPr>
          <a:xfrm>
            <a:off x="5032375" y="1535113"/>
            <a:ext cx="437832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stili del testo dello schema</a:t>
            </a:r>
          </a:p>
        </p:txBody>
      </p:sp>
      <p:sp>
        <p:nvSpPr>
          <p:cNvPr id="6" name="Segnaposto contenuto 5"/>
          <p:cNvSpPr>
            <a:spLocks noGrp="1"/>
          </p:cNvSpPr>
          <p:nvPr>
            <p:ph sz="quarter" idx="4"/>
          </p:nvPr>
        </p:nvSpPr>
        <p:spPr>
          <a:xfrm>
            <a:off x="5032375" y="2174875"/>
            <a:ext cx="4378325" cy="3951288"/>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0" y="273050"/>
            <a:ext cx="3259138"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513" y="4800600"/>
            <a:ext cx="59436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458788" y="307975"/>
            <a:ext cx="8988425" cy="50165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dirty="0"/>
              <a:t>Click to edit Master title style</a:t>
            </a:r>
          </a:p>
        </p:txBody>
      </p:sp>
      <p:sp>
        <p:nvSpPr>
          <p:cNvPr id="34819" name="Rectangle 3"/>
          <p:cNvSpPr>
            <a:spLocks noGrp="1" noChangeArrowheads="1"/>
          </p:cNvSpPr>
          <p:nvPr>
            <p:ph type="body" idx="1"/>
          </p:nvPr>
        </p:nvSpPr>
        <p:spPr bwMode="auto">
          <a:xfrm>
            <a:off x="458788" y="890588"/>
            <a:ext cx="8990012" cy="52197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4829" name="Text Box 29"/>
          <p:cNvSpPr txBox="1">
            <a:spLocks noChangeArrowheads="1"/>
          </p:cNvSpPr>
          <p:nvPr/>
        </p:nvSpPr>
        <p:spPr bwMode="auto">
          <a:xfrm>
            <a:off x="7271205" y="6617382"/>
            <a:ext cx="2240932" cy="204993"/>
          </a:xfrm>
          <a:prstGeom prst="rect">
            <a:avLst/>
          </a:prstGeom>
          <a:noFill/>
          <a:ln w="9525">
            <a:noFill/>
            <a:miter lim="800000"/>
            <a:headEnd/>
            <a:tailEnd/>
          </a:ln>
          <a:effectLst/>
        </p:spPr>
        <p:txBody>
          <a:bodyPr wrap="square" lIns="91429" tIns="45714" rIns="91429" bIns="45714">
            <a:spAutoFit/>
          </a:bodyPr>
          <a:lstStyle/>
          <a:p>
            <a:pPr eaLnBrk="0" hangingPunct="0">
              <a:lnSpc>
                <a:spcPct val="101000"/>
              </a:lnSpc>
              <a:spcBef>
                <a:spcPct val="50000"/>
              </a:spcBef>
              <a:defRPr/>
            </a:pPr>
            <a:r>
              <a:rPr lang="en-US" sz="700" dirty="0">
                <a:cs typeface="+mn-cs"/>
              </a:rPr>
              <a:t>© Copyright 2017</a:t>
            </a:r>
            <a:r>
              <a:rPr lang="en-US" sz="700" baseline="0" dirty="0">
                <a:cs typeface="+mn-cs"/>
              </a:rPr>
              <a:t> </a:t>
            </a:r>
            <a:r>
              <a:rPr lang="en-US" sz="700" dirty="0">
                <a:cs typeface="+mn-cs"/>
              </a:rPr>
              <a:t> Crystal System srl  |  Confidential</a:t>
            </a:r>
          </a:p>
        </p:txBody>
      </p:sp>
      <p:sp>
        <p:nvSpPr>
          <p:cNvPr id="9" name="Line 81"/>
          <p:cNvSpPr>
            <a:spLocks noChangeShapeType="1"/>
          </p:cNvSpPr>
          <p:nvPr/>
        </p:nvSpPr>
        <p:spPr bwMode="auto">
          <a:xfrm>
            <a:off x="827088" y="6596063"/>
            <a:ext cx="6337300" cy="0"/>
          </a:xfrm>
          <a:prstGeom prst="line">
            <a:avLst/>
          </a:prstGeom>
          <a:noFill/>
          <a:ln w="9525">
            <a:solidFill>
              <a:schemeClr val="bg2"/>
            </a:solidFill>
            <a:round/>
            <a:headEnd/>
            <a:tailEnd/>
          </a:ln>
          <a:effectLst/>
        </p:spPr>
        <p:txBody>
          <a:bodyPr/>
          <a:lstStyle/>
          <a:p>
            <a:pPr>
              <a:defRPr/>
            </a:pPr>
            <a:endParaRPr lang="it-IT">
              <a:latin typeface="Times" charset="0"/>
            </a:endParaRPr>
          </a:p>
        </p:txBody>
      </p:sp>
      <p:sp>
        <p:nvSpPr>
          <p:cNvPr id="10" name="Line 82"/>
          <p:cNvSpPr>
            <a:spLocks noChangeShapeType="1"/>
          </p:cNvSpPr>
          <p:nvPr/>
        </p:nvSpPr>
        <p:spPr bwMode="auto">
          <a:xfrm>
            <a:off x="755650" y="6380163"/>
            <a:ext cx="0" cy="433387"/>
          </a:xfrm>
          <a:prstGeom prst="line">
            <a:avLst/>
          </a:prstGeom>
          <a:noFill/>
          <a:ln w="19050">
            <a:solidFill>
              <a:srgbClr val="C4004B"/>
            </a:solidFill>
            <a:round/>
            <a:headEnd/>
            <a:tailEnd/>
          </a:ln>
          <a:effectLst/>
        </p:spPr>
        <p:txBody>
          <a:bodyPr/>
          <a:lstStyle/>
          <a:p>
            <a:pPr>
              <a:defRPr/>
            </a:pPr>
            <a:endParaRPr lang="it-IT">
              <a:latin typeface="Times" charset="0"/>
            </a:endParaRPr>
          </a:p>
        </p:txBody>
      </p:sp>
      <p:sp>
        <p:nvSpPr>
          <p:cNvPr id="11" name="Line 83"/>
          <p:cNvSpPr>
            <a:spLocks noChangeShapeType="1"/>
          </p:cNvSpPr>
          <p:nvPr/>
        </p:nvSpPr>
        <p:spPr bwMode="auto">
          <a:xfrm>
            <a:off x="34925" y="6596063"/>
            <a:ext cx="647700" cy="1587"/>
          </a:xfrm>
          <a:prstGeom prst="line">
            <a:avLst/>
          </a:prstGeom>
          <a:noFill/>
          <a:ln w="9525">
            <a:solidFill>
              <a:schemeClr val="bg2"/>
            </a:solidFill>
            <a:round/>
            <a:headEnd/>
            <a:tailEnd/>
          </a:ln>
          <a:effectLst/>
        </p:spPr>
        <p:txBody>
          <a:bodyPr/>
          <a:lstStyle/>
          <a:p>
            <a:pPr>
              <a:defRPr/>
            </a:pPr>
            <a:endParaRPr lang="it-IT">
              <a:latin typeface="Times" charset="0"/>
            </a:endParaRPr>
          </a:p>
        </p:txBody>
      </p:sp>
      <p:sp>
        <p:nvSpPr>
          <p:cNvPr id="12" name="Line 84"/>
          <p:cNvSpPr>
            <a:spLocks noChangeShapeType="1"/>
          </p:cNvSpPr>
          <p:nvPr/>
        </p:nvSpPr>
        <p:spPr bwMode="auto">
          <a:xfrm>
            <a:off x="7308850" y="6596063"/>
            <a:ext cx="1655763" cy="0"/>
          </a:xfrm>
          <a:prstGeom prst="line">
            <a:avLst/>
          </a:prstGeom>
          <a:noFill/>
          <a:ln w="9525">
            <a:solidFill>
              <a:schemeClr val="bg2"/>
            </a:solidFill>
            <a:round/>
            <a:headEnd/>
            <a:tailEnd/>
          </a:ln>
          <a:effectLst/>
        </p:spPr>
        <p:txBody>
          <a:bodyPr/>
          <a:lstStyle/>
          <a:p>
            <a:pPr>
              <a:defRPr/>
            </a:pPr>
            <a:endParaRPr lang="it-IT">
              <a:latin typeface="Times" charset="0"/>
            </a:endParaRPr>
          </a:p>
        </p:txBody>
      </p:sp>
      <p:sp>
        <p:nvSpPr>
          <p:cNvPr id="13" name="Line 85"/>
          <p:cNvSpPr>
            <a:spLocks noChangeShapeType="1"/>
          </p:cNvSpPr>
          <p:nvPr/>
        </p:nvSpPr>
        <p:spPr bwMode="auto">
          <a:xfrm>
            <a:off x="7235825" y="6380163"/>
            <a:ext cx="0" cy="433387"/>
          </a:xfrm>
          <a:prstGeom prst="line">
            <a:avLst/>
          </a:prstGeom>
          <a:noFill/>
          <a:ln w="19050">
            <a:solidFill>
              <a:srgbClr val="C4004B"/>
            </a:solidFill>
            <a:round/>
            <a:headEnd/>
            <a:tailEnd/>
          </a:ln>
          <a:effectLst/>
        </p:spPr>
        <p:txBody>
          <a:bodyPr/>
          <a:lstStyle/>
          <a:p>
            <a:pPr>
              <a:defRPr/>
            </a:pPr>
            <a:endParaRPr lang="it-IT">
              <a:latin typeface="Times" charset="0"/>
            </a:endParaRPr>
          </a:p>
        </p:txBody>
      </p:sp>
      <p:sp>
        <p:nvSpPr>
          <p:cNvPr id="14" name="Rectangle 86"/>
          <p:cNvSpPr>
            <a:spLocks noChangeArrowheads="1"/>
          </p:cNvSpPr>
          <p:nvPr/>
        </p:nvSpPr>
        <p:spPr bwMode="auto">
          <a:xfrm>
            <a:off x="179388" y="6572250"/>
            <a:ext cx="395287" cy="274638"/>
          </a:xfrm>
          <a:prstGeom prst="rect">
            <a:avLst/>
          </a:prstGeom>
          <a:noFill/>
          <a:ln w="9525">
            <a:noFill/>
            <a:miter lim="800000"/>
            <a:headEnd/>
            <a:tailEnd/>
          </a:ln>
          <a:effectLst/>
        </p:spPr>
        <p:txBody>
          <a:bodyPr wrap="none">
            <a:spAutoFit/>
          </a:bodyPr>
          <a:lstStyle/>
          <a:p>
            <a:pPr algn="l" eaLnBrk="1" hangingPunct="1">
              <a:defRPr/>
            </a:pPr>
            <a:fld id="{CFA86A0C-209C-4CCD-95A1-63FDA54D0480}" type="slidenum">
              <a:rPr lang="it-IT" sz="1200">
                <a:latin typeface="Arial" pitchFamily="34" charset="0"/>
              </a:rPr>
              <a:pPr algn="l" eaLnBrk="1" hangingPunct="1">
                <a:defRPr/>
              </a:pPr>
              <a:t>‹#›</a:t>
            </a:fld>
            <a:endParaRPr lang="it-IT" sz="1200" dirty="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93"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704" r:id="rId12"/>
    <p:sldLayoutId id="2147483705" r:id="rId13"/>
    <p:sldLayoutId id="2147483706" r:id="rId14"/>
  </p:sldLayoutIdLst>
  <p:transition spd="med">
    <p:fade/>
  </p:transition>
  <p:txStyles>
    <p:title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p:titleStyle>
    <p:bodyStyle>
      <a:lvl1pPr marL="285750" indent="-285750" algn="l" rtl="0" eaLnBrk="0" fontAlgn="base" hangingPunct="0">
        <a:spcBef>
          <a:spcPct val="20000"/>
        </a:spcBef>
        <a:spcAft>
          <a:spcPct val="0"/>
        </a:spcAft>
        <a:buClr>
          <a:schemeClr val="accent1"/>
        </a:buClr>
        <a:buBlip>
          <a:blip r:embed="rId16"/>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4.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g5eVOt2ZK4M"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4"/>
          <p:cNvSpPr>
            <a:spLocks noGrp="1" noChangeArrowheads="1"/>
          </p:cNvSpPr>
          <p:nvPr>
            <p:ph type="ctrTitle"/>
          </p:nvPr>
        </p:nvSpPr>
        <p:spPr>
          <a:xfrm>
            <a:off x="129007" y="2624600"/>
            <a:ext cx="5821006" cy="1608800"/>
          </a:xfrm>
        </p:spPr>
        <p:txBody>
          <a:bodyPr/>
          <a:lstStyle/>
          <a:p>
            <a:pPr algn="ctr" eaLnBrk="1" hangingPunct="1">
              <a:lnSpc>
                <a:spcPct val="150000"/>
              </a:lnSpc>
            </a:pPr>
            <a:br>
              <a:rPr lang="en-US" b="0" dirty="0"/>
            </a:br>
            <a:r>
              <a:rPr lang="en-US" sz="3000" dirty="0"/>
              <a:t>Program Structure</a:t>
            </a:r>
            <a:br>
              <a:rPr lang="en-US" sz="3000" dirty="0"/>
            </a:br>
            <a:endParaRPr lang="en-US" sz="3000" b="0" dirty="0"/>
          </a:p>
        </p:txBody>
      </p:sp>
      <p:sp>
        <p:nvSpPr>
          <p:cNvPr id="8" name="Rectangle 5"/>
          <p:cNvSpPr txBox="1">
            <a:spLocks noChangeArrowheads="1"/>
          </p:cNvSpPr>
          <p:nvPr/>
        </p:nvSpPr>
        <p:spPr bwMode="auto">
          <a:xfrm>
            <a:off x="6104010" y="5426885"/>
            <a:ext cx="1634271" cy="509891"/>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0" indent="0" algn="l" rtl="0" eaLnBrk="0" fontAlgn="base" hangingPunct="0">
              <a:spcBef>
                <a:spcPct val="20000"/>
              </a:spcBef>
              <a:spcAft>
                <a:spcPct val="0"/>
              </a:spcAft>
              <a:buClr>
                <a:schemeClr val="accent1"/>
              </a:buClr>
              <a:buFont typeface="Arial" charset="0"/>
              <a:buNone/>
              <a:defRPr sz="1400">
                <a:solidFill>
                  <a:srgbClr val="4D4D4D"/>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4D4D4D"/>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4D4D4D"/>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4D4D4D"/>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4D4D4D"/>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eaLnBrk="1" hangingPunct="1"/>
            <a:r>
              <a:rPr lang="en-GB" kern="0" dirty="0">
                <a:solidFill>
                  <a:schemeClr val="bg2"/>
                </a:solidFill>
              </a:rPr>
              <a:t> </a:t>
            </a:r>
            <a:endParaRPr lang="en-US" kern="0" dirty="0">
              <a:solidFill>
                <a:schemeClr val="bg2"/>
              </a:solidFill>
            </a:endParaRPr>
          </a:p>
        </p:txBody>
      </p:sp>
    </p:spTree>
    <p:extLst>
      <p:ext uri="{BB962C8B-B14F-4D97-AF65-F5344CB8AC3E}">
        <p14:creationId xmlns:p14="http://schemas.microsoft.com/office/powerpoint/2010/main" val="87895554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EA5EA5B-D318-473C-9E62-CD2643B6D064}"/>
              </a:ext>
            </a:extLst>
          </p:cNvPr>
          <p:cNvSpPr>
            <a:spLocks noGrp="1"/>
          </p:cNvSpPr>
          <p:nvPr>
            <p:ph type="title" idx="4294967295"/>
          </p:nvPr>
        </p:nvSpPr>
        <p:spPr>
          <a:xfrm>
            <a:off x="807868" y="60889"/>
            <a:ext cx="8988425" cy="501650"/>
          </a:xfrm>
        </p:spPr>
        <p:txBody>
          <a:bodyPr/>
          <a:lstStyle/>
          <a:p>
            <a:r>
              <a:rPr lang="en-US" altLang="en-US" dirty="0"/>
              <a:t>PROGRAM FLOW</a:t>
            </a:r>
            <a:endParaRPr lang="ro-RO" altLang="en-US" dirty="0"/>
          </a:p>
        </p:txBody>
      </p:sp>
      <p:sp>
        <p:nvSpPr>
          <p:cNvPr id="3" name="Content Placeholder 2">
            <a:extLst>
              <a:ext uri="{FF2B5EF4-FFF2-40B4-BE49-F238E27FC236}">
                <a16:creationId xmlns:a16="http://schemas.microsoft.com/office/drawing/2014/main" id="{B67CCF55-70B2-4B9E-A1D4-AA7FF1477E52}"/>
              </a:ext>
            </a:extLst>
          </p:cNvPr>
          <p:cNvSpPr>
            <a:spLocks noGrp="1"/>
          </p:cNvSpPr>
          <p:nvPr>
            <p:ph idx="4294967295"/>
          </p:nvPr>
        </p:nvSpPr>
        <p:spPr>
          <a:xfrm>
            <a:off x="807868" y="1047396"/>
            <a:ext cx="8229600" cy="557212"/>
          </a:xfrm>
        </p:spPr>
        <p:txBody>
          <a:bodyPr/>
          <a:lstStyle/>
          <a:p>
            <a:r>
              <a:rPr lang="en-US" altLang="en-US" dirty="0"/>
              <a:t>Input Values Are Inserted into Data Objects</a:t>
            </a:r>
            <a:endParaRPr lang="ro-RO" altLang="en-US" dirty="0"/>
          </a:p>
          <a:p>
            <a:pPr marL="0" indent="0">
              <a:buNone/>
              <a:defRPr/>
            </a:pPr>
            <a:endParaRPr lang="ro-RO" dirty="0"/>
          </a:p>
        </p:txBody>
      </p:sp>
      <p:pic>
        <p:nvPicPr>
          <p:cNvPr id="6" name="Picture 2">
            <a:extLst>
              <a:ext uri="{FF2B5EF4-FFF2-40B4-BE49-F238E27FC236}">
                <a16:creationId xmlns:a16="http://schemas.microsoft.com/office/drawing/2014/main" id="{CB695EF4-E477-4886-8813-C93B7915F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7" y="1604608"/>
            <a:ext cx="67913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747897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EA5EA5B-D318-473C-9E62-CD2643B6D064}"/>
              </a:ext>
            </a:extLst>
          </p:cNvPr>
          <p:cNvSpPr>
            <a:spLocks noGrp="1"/>
          </p:cNvSpPr>
          <p:nvPr>
            <p:ph type="title" idx="4294967295"/>
          </p:nvPr>
        </p:nvSpPr>
        <p:spPr>
          <a:xfrm>
            <a:off x="807868" y="60889"/>
            <a:ext cx="8988425" cy="501650"/>
          </a:xfrm>
        </p:spPr>
        <p:txBody>
          <a:bodyPr/>
          <a:lstStyle/>
          <a:p>
            <a:r>
              <a:rPr lang="en-US" altLang="en-US" dirty="0"/>
              <a:t>PROGRAM FLOW</a:t>
            </a:r>
            <a:endParaRPr lang="ro-RO" altLang="en-US" dirty="0"/>
          </a:p>
        </p:txBody>
      </p:sp>
      <p:sp>
        <p:nvSpPr>
          <p:cNvPr id="3" name="Content Placeholder 2">
            <a:extLst>
              <a:ext uri="{FF2B5EF4-FFF2-40B4-BE49-F238E27FC236}">
                <a16:creationId xmlns:a16="http://schemas.microsoft.com/office/drawing/2014/main" id="{B67CCF55-70B2-4B9E-A1D4-AA7FF1477E52}"/>
              </a:ext>
            </a:extLst>
          </p:cNvPr>
          <p:cNvSpPr>
            <a:spLocks noGrp="1"/>
          </p:cNvSpPr>
          <p:nvPr>
            <p:ph idx="4294967295"/>
          </p:nvPr>
        </p:nvSpPr>
        <p:spPr>
          <a:xfrm>
            <a:off x="807868" y="1047396"/>
            <a:ext cx="8229600" cy="557212"/>
          </a:xfrm>
        </p:spPr>
        <p:txBody>
          <a:bodyPr/>
          <a:lstStyle/>
          <a:p>
            <a:r>
              <a:rPr lang="en-US" altLang="en-US" dirty="0"/>
              <a:t>Program Requests Data Record from the Database</a:t>
            </a:r>
            <a:endParaRPr lang="ro-RO" altLang="en-US" dirty="0"/>
          </a:p>
          <a:p>
            <a:pPr marL="0" indent="0">
              <a:buNone/>
              <a:defRPr/>
            </a:pPr>
            <a:endParaRPr lang="ro-RO" dirty="0"/>
          </a:p>
        </p:txBody>
      </p:sp>
      <p:pic>
        <p:nvPicPr>
          <p:cNvPr id="5" name="Picture 2">
            <a:extLst>
              <a:ext uri="{FF2B5EF4-FFF2-40B4-BE49-F238E27FC236}">
                <a16:creationId xmlns:a16="http://schemas.microsoft.com/office/drawing/2014/main" id="{08801BB5-B9CF-4726-BC64-9846F8ECD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469" y="1604608"/>
            <a:ext cx="6723062"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503039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EA5EA5B-D318-473C-9E62-CD2643B6D064}"/>
              </a:ext>
            </a:extLst>
          </p:cNvPr>
          <p:cNvSpPr>
            <a:spLocks noGrp="1"/>
          </p:cNvSpPr>
          <p:nvPr>
            <p:ph type="title" idx="4294967295"/>
          </p:nvPr>
        </p:nvSpPr>
        <p:spPr>
          <a:xfrm>
            <a:off x="807868" y="60889"/>
            <a:ext cx="8988425" cy="501650"/>
          </a:xfrm>
        </p:spPr>
        <p:txBody>
          <a:bodyPr/>
          <a:lstStyle/>
          <a:p>
            <a:r>
              <a:rPr lang="en-US" altLang="en-US" dirty="0"/>
              <a:t>PROGRAM FLOW</a:t>
            </a:r>
            <a:endParaRPr lang="ro-RO" altLang="en-US" dirty="0"/>
          </a:p>
        </p:txBody>
      </p:sp>
      <p:sp>
        <p:nvSpPr>
          <p:cNvPr id="3" name="Content Placeholder 2">
            <a:extLst>
              <a:ext uri="{FF2B5EF4-FFF2-40B4-BE49-F238E27FC236}">
                <a16:creationId xmlns:a16="http://schemas.microsoft.com/office/drawing/2014/main" id="{B67CCF55-70B2-4B9E-A1D4-AA7FF1477E52}"/>
              </a:ext>
            </a:extLst>
          </p:cNvPr>
          <p:cNvSpPr>
            <a:spLocks noGrp="1"/>
          </p:cNvSpPr>
          <p:nvPr>
            <p:ph idx="4294967295"/>
          </p:nvPr>
        </p:nvSpPr>
        <p:spPr>
          <a:xfrm>
            <a:off x="807868" y="1047396"/>
            <a:ext cx="8229600" cy="557212"/>
          </a:xfrm>
        </p:spPr>
        <p:txBody>
          <a:bodyPr/>
          <a:lstStyle/>
          <a:p>
            <a:r>
              <a:rPr lang="en-US" altLang="en-US" dirty="0"/>
              <a:t>Database Supplies the Data Record</a:t>
            </a:r>
            <a:endParaRPr lang="ro-RO" altLang="en-US" dirty="0"/>
          </a:p>
          <a:p>
            <a:pPr marL="0" indent="0">
              <a:buNone/>
              <a:defRPr/>
            </a:pPr>
            <a:endParaRPr lang="ro-RO" dirty="0"/>
          </a:p>
        </p:txBody>
      </p:sp>
      <p:pic>
        <p:nvPicPr>
          <p:cNvPr id="6" name="Picture 2">
            <a:extLst>
              <a:ext uri="{FF2B5EF4-FFF2-40B4-BE49-F238E27FC236}">
                <a16:creationId xmlns:a16="http://schemas.microsoft.com/office/drawing/2014/main" id="{F8A3ADD3-0D04-41ED-89E8-554CED79A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118" y="1604608"/>
            <a:ext cx="6769100" cy="430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121317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EA5EA5B-D318-473C-9E62-CD2643B6D064}"/>
              </a:ext>
            </a:extLst>
          </p:cNvPr>
          <p:cNvSpPr>
            <a:spLocks noGrp="1"/>
          </p:cNvSpPr>
          <p:nvPr>
            <p:ph type="title" idx="4294967295"/>
          </p:nvPr>
        </p:nvSpPr>
        <p:spPr>
          <a:xfrm>
            <a:off x="807868" y="60889"/>
            <a:ext cx="8988425" cy="501650"/>
          </a:xfrm>
        </p:spPr>
        <p:txBody>
          <a:bodyPr/>
          <a:lstStyle/>
          <a:p>
            <a:r>
              <a:rPr lang="en-US" altLang="en-US" dirty="0"/>
              <a:t>PROGRAM FLOW</a:t>
            </a:r>
            <a:endParaRPr lang="ro-RO" altLang="en-US" dirty="0"/>
          </a:p>
        </p:txBody>
      </p:sp>
      <p:sp>
        <p:nvSpPr>
          <p:cNvPr id="3" name="Content Placeholder 2">
            <a:extLst>
              <a:ext uri="{FF2B5EF4-FFF2-40B4-BE49-F238E27FC236}">
                <a16:creationId xmlns:a16="http://schemas.microsoft.com/office/drawing/2014/main" id="{B67CCF55-70B2-4B9E-A1D4-AA7FF1477E52}"/>
              </a:ext>
            </a:extLst>
          </p:cNvPr>
          <p:cNvSpPr>
            <a:spLocks noGrp="1"/>
          </p:cNvSpPr>
          <p:nvPr>
            <p:ph idx="4294967295"/>
          </p:nvPr>
        </p:nvSpPr>
        <p:spPr>
          <a:xfrm>
            <a:off x="807868" y="1047396"/>
            <a:ext cx="8229600" cy="557212"/>
          </a:xfrm>
        </p:spPr>
        <p:txBody>
          <a:bodyPr/>
          <a:lstStyle/>
          <a:p>
            <a:r>
              <a:rPr lang="en-US" altLang="en-US" dirty="0"/>
              <a:t>Runtime System Sends the Data</a:t>
            </a:r>
            <a:endParaRPr lang="ro-RO" altLang="en-US" dirty="0"/>
          </a:p>
          <a:p>
            <a:pPr marL="0" indent="0">
              <a:buNone/>
              <a:defRPr/>
            </a:pPr>
            <a:endParaRPr lang="ro-RO" dirty="0"/>
          </a:p>
        </p:txBody>
      </p:sp>
      <p:pic>
        <p:nvPicPr>
          <p:cNvPr id="5" name="Picture 3">
            <a:extLst>
              <a:ext uri="{FF2B5EF4-FFF2-40B4-BE49-F238E27FC236}">
                <a16:creationId xmlns:a16="http://schemas.microsoft.com/office/drawing/2014/main" id="{905F50ED-502D-4BB1-8419-BED6399BB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169" y="1604608"/>
            <a:ext cx="6697662" cy="426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57522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756" y="3278388"/>
            <a:ext cx="5188528" cy="1625600"/>
          </a:xfrm>
        </p:spPr>
        <p:txBody>
          <a:bodyPr/>
          <a:lstStyle/>
          <a:p>
            <a:pPr fontAlgn="auto">
              <a:spcAft>
                <a:spcPts val="0"/>
              </a:spcAft>
              <a:defRPr/>
            </a:pPr>
            <a:r>
              <a:rPr lang="en-US" sz="3000" dirty="0"/>
              <a:t>Selection Screen</a:t>
            </a:r>
          </a:p>
        </p:txBody>
      </p:sp>
    </p:spTree>
    <p:extLst>
      <p:ext uri="{BB962C8B-B14F-4D97-AF65-F5344CB8AC3E}">
        <p14:creationId xmlns:p14="http://schemas.microsoft.com/office/powerpoint/2010/main" val="375362607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9456" y="128698"/>
            <a:ext cx="8988425" cy="501650"/>
          </a:xfrm>
        </p:spPr>
        <p:txBody>
          <a:bodyPr>
            <a:normAutofit/>
          </a:bodyPr>
          <a:lstStyle/>
          <a:p>
            <a:pPr>
              <a:defRPr/>
            </a:pPr>
            <a:r>
              <a:rPr lang="en-US" dirty="0"/>
              <a:t>SELECTION-SCREEN elements</a:t>
            </a:r>
          </a:p>
        </p:txBody>
      </p:sp>
      <p:grpSp>
        <p:nvGrpSpPr>
          <p:cNvPr id="9221" name="Group 9220">
            <a:extLst>
              <a:ext uri="{FF2B5EF4-FFF2-40B4-BE49-F238E27FC236}">
                <a16:creationId xmlns:a16="http://schemas.microsoft.com/office/drawing/2014/main" id="{D7D65687-5D37-4D17-A12D-98882158B722}"/>
              </a:ext>
            </a:extLst>
          </p:cNvPr>
          <p:cNvGrpSpPr/>
          <p:nvPr/>
        </p:nvGrpSpPr>
        <p:grpSpPr>
          <a:xfrm>
            <a:off x="191722" y="1329214"/>
            <a:ext cx="9522556" cy="4719963"/>
            <a:chOff x="223294" y="1631055"/>
            <a:chExt cx="9522556" cy="4719963"/>
          </a:xfrm>
        </p:grpSpPr>
        <p:sp>
          <p:nvSpPr>
            <p:cNvPr id="8" name="Content Placeholder 2">
              <a:extLst>
                <a:ext uri="{FF2B5EF4-FFF2-40B4-BE49-F238E27FC236}">
                  <a16:creationId xmlns:a16="http://schemas.microsoft.com/office/drawing/2014/main" id="{A99CCB7B-D464-4412-9443-81A5E9A22AF4}"/>
                </a:ext>
              </a:extLst>
            </p:cNvPr>
            <p:cNvSpPr txBox="1">
              <a:spLocks/>
            </p:cNvSpPr>
            <p:nvPr/>
          </p:nvSpPr>
          <p:spPr bwMode="auto">
            <a:xfrm>
              <a:off x="223294" y="5507122"/>
              <a:ext cx="3208513" cy="52557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algn="ctr" eaLnBrk="1" hangingPunct="1">
                <a:buFont typeface="Arial" charset="0"/>
                <a:buNone/>
              </a:pPr>
              <a:r>
                <a:rPr lang="en-US" altLang="ro-RO" sz="2000" b="1" kern="0" dirty="0">
                  <a:solidFill>
                    <a:srgbClr val="EE672A"/>
                  </a:solidFill>
                </a:rPr>
                <a:t>PARAMETERS </a:t>
              </a:r>
            </a:p>
            <a:p>
              <a:pPr lvl="1" algn="ctr" eaLnBrk="1" hangingPunct="1">
                <a:buFont typeface="Arial" charset="0"/>
                <a:buNone/>
              </a:pPr>
              <a:r>
                <a:rPr lang="en-US" altLang="ro-RO" sz="2000" b="1" kern="0" dirty="0">
                  <a:solidFill>
                    <a:srgbClr val="EE672A"/>
                  </a:solidFill>
                </a:rPr>
                <a:t>(One Value)</a:t>
              </a:r>
              <a:endParaRPr lang="en-US" altLang="ro-RO" sz="2000" kern="0" dirty="0">
                <a:solidFill>
                  <a:srgbClr val="EE672A"/>
                </a:solidFill>
              </a:endParaRPr>
            </a:p>
          </p:txBody>
        </p:sp>
        <p:grpSp>
          <p:nvGrpSpPr>
            <p:cNvPr id="9220" name="Group 9219">
              <a:extLst>
                <a:ext uri="{FF2B5EF4-FFF2-40B4-BE49-F238E27FC236}">
                  <a16:creationId xmlns:a16="http://schemas.microsoft.com/office/drawing/2014/main" id="{6CA45D13-35F4-4322-9DA2-F56570901666}"/>
                </a:ext>
              </a:extLst>
            </p:cNvPr>
            <p:cNvGrpSpPr/>
            <p:nvPr/>
          </p:nvGrpSpPr>
          <p:grpSpPr>
            <a:xfrm>
              <a:off x="868309" y="1631055"/>
              <a:ext cx="8877541" cy="4719963"/>
              <a:chOff x="868309" y="1631055"/>
              <a:chExt cx="8877541" cy="4719963"/>
            </a:xfrm>
          </p:grpSpPr>
          <p:grpSp>
            <p:nvGrpSpPr>
              <p:cNvPr id="5" name="Group 4">
                <a:extLst>
                  <a:ext uri="{FF2B5EF4-FFF2-40B4-BE49-F238E27FC236}">
                    <a16:creationId xmlns:a16="http://schemas.microsoft.com/office/drawing/2014/main" id="{119C8211-1E37-4C02-A102-4A1992076166}"/>
                  </a:ext>
                </a:extLst>
              </p:cNvPr>
              <p:cNvGrpSpPr/>
              <p:nvPr/>
            </p:nvGrpSpPr>
            <p:grpSpPr>
              <a:xfrm>
                <a:off x="919763" y="1631055"/>
                <a:ext cx="6314057" cy="3855344"/>
                <a:chOff x="678032" y="3033275"/>
                <a:chExt cx="5105400" cy="3092345"/>
              </a:xfrm>
            </p:grpSpPr>
            <p:pic>
              <p:nvPicPr>
                <p:cNvPr id="2050" name="Picture 2" descr="Imagini pentru sap abap selection screen example">
                  <a:extLst>
                    <a:ext uri="{FF2B5EF4-FFF2-40B4-BE49-F238E27FC236}">
                      <a16:creationId xmlns:a16="http://schemas.microsoft.com/office/drawing/2014/main" id="{9AFB7F90-62D8-41FC-9C31-145F9850C6C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17600"/>
                <a:stretch/>
              </p:blipFill>
              <p:spPr bwMode="auto">
                <a:xfrm>
                  <a:off x="678032" y="3033275"/>
                  <a:ext cx="5105400" cy="30923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71AE687-0401-487A-AC3E-5CC79CEC049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4164414" y="4124741"/>
                  <a:ext cx="1295354" cy="199781"/>
                </a:xfrm>
                <a:prstGeom prst="rect">
                  <a:avLst/>
                </a:prstGeom>
              </p:spPr>
            </p:pic>
          </p:grpSp>
          <p:sp>
            <p:nvSpPr>
              <p:cNvPr id="6" name="Rectangle 5">
                <a:extLst>
                  <a:ext uri="{FF2B5EF4-FFF2-40B4-BE49-F238E27FC236}">
                    <a16:creationId xmlns:a16="http://schemas.microsoft.com/office/drawing/2014/main" id="{33CF5418-7766-44C6-8C9E-13C6406D0B65}"/>
                  </a:ext>
                </a:extLst>
              </p:cNvPr>
              <p:cNvSpPr/>
              <p:nvPr/>
            </p:nvSpPr>
            <p:spPr bwMode="auto">
              <a:xfrm>
                <a:off x="1190784" y="4820575"/>
                <a:ext cx="4828275" cy="665825"/>
              </a:xfrm>
              <a:prstGeom prst="rect">
                <a:avLst/>
              </a:prstGeom>
              <a:noFill/>
              <a:ln w="38100">
                <a:solidFill>
                  <a:srgbClr val="EE672A"/>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Rectangle 10">
                <a:extLst>
                  <a:ext uri="{FF2B5EF4-FFF2-40B4-BE49-F238E27FC236}">
                    <a16:creationId xmlns:a16="http://schemas.microsoft.com/office/drawing/2014/main" id="{451E0298-7AE5-49D4-B0E6-8E48E74C5CCE}"/>
                  </a:ext>
                </a:extLst>
              </p:cNvPr>
              <p:cNvSpPr/>
              <p:nvPr/>
            </p:nvSpPr>
            <p:spPr bwMode="auto">
              <a:xfrm>
                <a:off x="4602334" y="2339257"/>
                <a:ext cx="1889511" cy="265782"/>
              </a:xfrm>
              <a:prstGeom prst="rect">
                <a:avLst/>
              </a:prstGeom>
              <a:noFill/>
              <a:ln w="38100">
                <a:solidFill>
                  <a:schemeClr val="tx1"/>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2" name="Rectangle 11">
                <a:extLst>
                  <a:ext uri="{FF2B5EF4-FFF2-40B4-BE49-F238E27FC236}">
                    <a16:creationId xmlns:a16="http://schemas.microsoft.com/office/drawing/2014/main" id="{03A10171-9766-4BB1-83D2-7CEC0C56E345}"/>
                  </a:ext>
                </a:extLst>
              </p:cNvPr>
              <p:cNvSpPr/>
              <p:nvPr/>
            </p:nvSpPr>
            <p:spPr bwMode="auto">
              <a:xfrm>
                <a:off x="1171854" y="2755120"/>
                <a:ext cx="3133817" cy="525570"/>
              </a:xfrm>
              <a:prstGeom prst="rect">
                <a:avLst/>
              </a:prstGeom>
              <a:noFill/>
              <a:ln w="38100">
                <a:solidFill>
                  <a:srgbClr val="00B0F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Rectangle 12">
                <a:extLst>
                  <a:ext uri="{FF2B5EF4-FFF2-40B4-BE49-F238E27FC236}">
                    <a16:creationId xmlns:a16="http://schemas.microsoft.com/office/drawing/2014/main" id="{DB2FDA70-C8AE-4412-85E0-758844C30442}"/>
                  </a:ext>
                </a:extLst>
              </p:cNvPr>
              <p:cNvSpPr/>
              <p:nvPr/>
            </p:nvSpPr>
            <p:spPr bwMode="auto">
              <a:xfrm>
                <a:off x="5051685" y="2976510"/>
                <a:ext cx="1889511" cy="265782"/>
              </a:xfrm>
              <a:prstGeom prst="rect">
                <a:avLst/>
              </a:prstGeom>
              <a:noFill/>
              <a:ln w="38100">
                <a:solidFill>
                  <a:srgbClr val="0033CC"/>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6FF1F26F-35D5-4309-A92C-4F369E6D65BB}"/>
                  </a:ext>
                </a:extLst>
              </p:cNvPr>
              <p:cNvSpPr/>
              <p:nvPr/>
            </p:nvSpPr>
            <p:spPr bwMode="auto">
              <a:xfrm>
                <a:off x="1171854" y="3349909"/>
                <a:ext cx="5939160" cy="340972"/>
              </a:xfrm>
              <a:prstGeom prst="rect">
                <a:avLst/>
              </a:prstGeom>
              <a:noFill/>
              <a:ln w="38100">
                <a:solidFill>
                  <a:srgbClr val="00B05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B050"/>
                  </a:solidFill>
                  <a:effectLst/>
                  <a:latin typeface="Arial" charset="0"/>
                </a:endParaRPr>
              </a:p>
            </p:txBody>
          </p:sp>
          <p:sp>
            <p:nvSpPr>
              <p:cNvPr id="15" name="Content Placeholder 2">
                <a:extLst>
                  <a:ext uri="{FF2B5EF4-FFF2-40B4-BE49-F238E27FC236}">
                    <a16:creationId xmlns:a16="http://schemas.microsoft.com/office/drawing/2014/main" id="{303309D7-4CC4-457E-B29F-37D512458FBE}"/>
                  </a:ext>
                </a:extLst>
              </p:cNvPr>
              <p:cNvSpPr txBox="1">
                <a:spLocks/>
              </p:cNvSpPr>
              <p:nvPr/>
            </p:nvSpPr>
            <p:spPr bwMode="auto">
              <a:xfrm>
                <a:off x="6690446" y="1922309"/>
                <a:ext cx="1889512" cy="52557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eaLnBrk="1" hangingPunct="1">
                  <a:buFont typeface="Arial" charset="0"/>
                  <a:buNone/>
                </a:pPr>
                <a:r>
                  <a:rPr lang="en-US" altLang="ro-RO" sz="2000" b="1" kern="0" dirty="0">
                    <a:solidFill>
                      <a:schemeClr val="tx1"/>
                    </a:solidFill>
                  </a:rPr>
                  <a:t>Buttons</a:t>
                </a:r>
                <a:endParaRPr lang="en-US" altLang="ro-RO" sz="2000" kern="0" dirty="0">
                  <a:solidFill>
                    <a:schemeClr val="tx1"/>
                  </a:solidFill>
                </a:endParaRPr>
              </a:p>
            </p:txBody>
          </p:sp>
          <p:sp>
            <p:nvSpPr>
              <p:cNvPr id="16" name="Content Placeholder 2">
                <a:extLst>
                  <a:ext uri="{FF2B5EF4-FFF2-40B4-BE49-F238E27FC236}">
                    <a16:creationId xmlns:a16="http://schemas.microsoft.com/office/drawing/2014/main" id="{B08377C3-1919-44E5-9887-B9DA73FA8DBE}"/>
                  </a:ext>
                </a:extLst>
              </p:cNvPr>
              <p:cNvSpPr txBox="1">
                <a:spLocks/>
              </p:cNvSpPr>
              <p:nvPr/>
            </p:nvSpPr>
            <p:spPr bwMode="auto">
              <a:xfrm>
                <a:off x="6537337" y="3386258"/>
                <a:ext cx="3208513" cy="52557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algn="ctr" eaLnBrk="1" hangingPunct="1">
                  <a:buFont typeface="Arial" charset="0"/>
                  <a:buNone/>
                </a:pPr>
                <a:r>
                  <a:rPr lang="en-US" altLang="ro-RO" sz="2000" b="1" kern="0" dirty="0">
                    <a:solidFill>
                      <a:srgbClr val="00B050"/>
                    </a:solidFill>
                  </a:rPr>
                  <a:t>SELECT-OPTIONS</a:t>
                </a:r>
              </a:p>
              <a:p>
                <a:pPr lvl="1" algn="ctr" eaLnBrk="1" hangingPunct="1">
                  <a:buFont typeface="Arial" charset="0"/>
                  <a:buNone/>
                </a:pPr>
                <a:r>
                  <a:rPr lang="en-US" altLang="ro-RO" sz="2000" b="1" kern="0" dirty="0">
                    <a:solidFill>
                      <a:srgbClr val="00B050"/>
                    </a:solidFill>
                  </a:rPr>
                  <a:t>(Intervals)</a:t>
                </a:r>
                <a:endParaRPr lang="en-US" altLang="ro-RO" sz="2000" kern="0" dirty="0">
                  <a:solidFill>
                    <a:srgbClr val="00B050"/>
                  </a:solidFill>
                </a:endParaRPr>
              </a:p>
            </p:txBody>
          </p:sp>
          <p:sp>
            <p:nvSpPr>
              <p:cNvPr id="19" name="Content Placeholder 2">
                <a:extLst>
                  <a:ext uri="{FF2B5EF4-FFF2-40B4-BE49-F238E27FC236}">
                    <a16:creationId xmlns:a16="http://schemas.microsoft.com/office/drawing/2014/main" id="{C80663A4-6BCA-46B5-A6FD-07E4E28ECEE8}"/>
                  </a:ext>
                </a:extLst>
              </p:cNvPr>
              <p:cNvSpPr txBox="1">
                <a:spLocks/>
              </p:cNvSpPr>
              <p:nvPr/>
            </p:nvSpPr>
            <p:spPr bwMode="auto">
              <a:xfrm>
                <a:off x="6662807" y="2907566"/>
                <a:ext cx="2036659" cy="52557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eaLnBrk="1" hangingPunct="1">
                  <a:buFont typeface="Arial" charset="0"/>
                  <a:buNone/>
                </a:pPr>
                <a:r>
                  <a:rPr lang="en-US" altLang="ro-RO" sz="2000" b="1" kern="0" dirty="0">
                    <a:solidFill>
                      <a:srgbClr val="0033CC"/>
                    </a:solidFill>
                  </a:rPr>
                  <a:t>Check Box</a:t>
                </a:r>
                <a:endParaRPr lang="en-US" altLang="ro-RO" sz="2000" kern="0" dirty="0">
                  <a:solidFill>
                    <a:srgbClr val="0033CC"/>
                  </a:solidFill>
                </a:endParaRPr>
              </a:p>
            </p:txBody>
          </p:sp>
          <p:sp>
            <p:nvSpPr>
              <p:cNvPr id="20" name="Content Placeholder 2">
                <a:extLst>
                  <a:ext uri="{FF2B5EF4-FFF2-40B4-BE49-F238E27FC236}">
                    <a16:creationId xmlns:a16="http://schemas.microsoft.com/office/drawing/2014/main" id="{9AA29D74-8FD7-45B3-8FEC-5E457E5CB29B}"/>
                  </a:ext>
                </a:extLst>
              </p:cNvPr>
              <p:cNvSpPr txBox="1">
                <a:spLocks/>
              </p:cNvSpPr>
              <p:nvPr/>
            </p:nvSpPr>
            <p:spPr bwMode="auto">
              <a:xfrm>
                <a:off x="6690446" y="2362325"/>
                <a:ext cx="2504028" cy="52557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eaLnBrk="1" hangingPunct="1">
                  <a:buFont typeface="Arial" charset="0"/>
                  <a:buNone/>
                </a:pPr>
                <a:r>
                  <a:rPr lang="en-US" altLang="ro-RO" sz="2000" b="1" kern="0" dirty="0">
                    <a:solidFill>
                      <a:srgbClr val="00B0F0"/>
                    </a:solidFill>
                  </a:rPr>
                  <a:t>Radio Buttons</a:t>
                </a:r>
                <a:endParaRPr lang="en-US" altLang="ro-RO" sz="2000" kern="0" dirty="0">
                  <a:solidFill>
                    <a:srgbClr val="00B0F0"/>
                  </a:solidFill>
                </a:endParaRPr>
              </a:p>
            </p:txBody>
          </p:sp>
          <p:cxnSp>
            <p:nvCxnSpPr>
              <p:cNvPr id="18" name="Straight Connector 17">
                <a:extLst>
                  <a:ext uri="{FF2B5EF4-FFF2-40B4-BE49-F238E27FC236}">
                    <a16:creationId xmlns:a16="http://schemas.microsoft.com/office/drawing/2014/main" id="{11D98392-C663-4B6B-9B95-0E190149FF6E}"/>
                  </a:ext>
                </a:extLst>
              </p:cNvPr>
              <p:cNvCxnSpPr>
                <a:cxnSpLocks/>
              </p:cNvCxnSpPr>
              <p:nvPr/>
            </p:nvCxnSpPr>
            <p:spPr bwMode="auto">
              <a:xfrm flipV="1">
                <a:off x="4076791" y="2743218"/>
                <a:ext cx="4909446" cy="8066"/>
              </a:xfrm>
              <a:prstGeom prst="line">
                <a:avLst/>
              </a:prstGeom>
              <a:solidFill>
                <a:schemeClr val="accent1"/>
              </a:solidFill>
              <a:ln w="28575" cap="flat" cmpd="sng" algn="ctr">
                <a:solidFill>
                  <a:srgbClr val="00B0F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AB70EACF-318C-4248-B32C-8EC178E2E2E3}"/>
                  </a:ext>
                </a:extLst>
              </p:cNvPr>
              <p:cNvCxnSpPr>
                <a:cxnSpLocks/>
              </p:cNvCxnSpPr>
              <p:nvPr/>
            </p:nvCxnSpPr>
            <p:spPr bwMode="auto">
              <a:xfrm>
                <a:off x="6071865" y="2327308"/>
                <a:ext cx="2222837" cy="811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DD217C7C-B03B-4C5A-83A9-7FD720FFB977}"/>
                  </a:ext>
                </a:extLst>
              </p:cNvPr>
              <p:cNvCxnSpPr>
                <a:cxnSpLocks/>
              </p:cNvCxnSpPr>
              <p:nvPr/>
            </p:nvCxnSpPr>
            <p:spPr bwMode="auto">
              <a:xfrm>
                <a:off x="6389471" y="2968270"/>
                <a:ext cx="2222837" cy="8113"/>
              </a:xfrm>
              <a:prstGeom prst="line">
                <a:avLst/>
              </a:prstGeom>
              <a:solidFill>
                <a:schemeClr val="accent1"/>
              </a:solidFill>
              <a:ln w="28575" cap="flat" cmpd="sng" algn="ctr">
                <a:solidFill>
                  <a:srgbClr val="0033CC"/>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6002AA94-9C43-495D-9196-74A52ADAB582}"/>
                  </a:ext>
                </a:extLst>
              </p:cNvPr>
              <p:cNvCxnSpPr>
                <a:cxnSpLocks/>
              </p:cNvCxnSpPr>
              <p:nvPr/>
            </p:nvCxnSpPr>
            <p:spPr bwMode="auto">
              <a:xfrm flipV="1">
                <a:off x="7036906" y="3336556"/>
                <a:ext cx="2545172" cy="4282"/>
              </a:xfrm>
              <a:prstGeom prst="line">
                <a:avLst/>
              </a:prstGeom>
              <a:solidFill>
                <a:schemeClr val="accent1"/>
              </a:solidFill>
              <a:ln w="28575" cap="flat" cmpd="sng" algn="ctr">
                <a:solidFill>
                  <a:srgbClr val="00B050"/>
                </a:solidFill>
                <a:prstDash val="solid"/>
                <a:round/>
                <a:headEnd type="none" w="med" len="med"/>
                <a:tailEnd type="none" w="med" len="med"/>
              </a:ln>
              <a:effectLst/>
            </p:spPr>
          </p:cxnSp>
          <p:sp>
            <p:nvSpPr>
              <p:cNvPr id="9217" name="TextBox 9216">
                <a:extLst>
                  <a:ext uri="{FF2B5EF4-FFF2-40B4-BE49-F238E27FC236}">
                    <a16:creationId xmlns:a16="http://schemas.microsoft.com/office/drawing/2014/main" id="{395FCEC6-FC82-417C-83D1-B1C3C045CC3A}"/>
                  </a:ext>
                </a:extLst>
              </p:cNvPr>
              <p:cNvSpPr txBox="1"/>
              <p:nvPr/>
            </p:nvSpPr>
            <p:spPr>
              <a:xfrm>
                <a:off x="7344127" y="5427688"/>
                <a:ext cx="2140999" cy="923330"/>
              </a:xfrm>
              <a:prstGeom prst="rect">
                <a:avLst/>
              </a:prstGeom>
              <a:noFill/>
            </p:spPr>
            <p:txBody>
              <a:bodyPr wrap="square" rtlCol="0">
                <a:spAutoFit/>
              </a:bodyPr>
              <a:lstStyle/>
              <a:p>
                <a:r>
                  <a:rPr lang="en-US" dirty="0"/>
                  <a:t>Elements can be grouped in </a:t>
                </a:r>
              </a:p>
              <a:p>
                <a:r>
                  <a:rPr lang="en-US" dirty="0"/>
                  <a:t>Frames with Titles</a:t>
                </a:r>
              </a:p>
            </p:txBody>
          </p:sp>
          <p:sp>
            <p:nvSpPr>
              <p:cNvPr id="9218" name="Rectangle 9217">
                <a:extLst>
                  <a:ext uri="{FF2B5EF4-FFF2-40B4-BE49-F238E27FC236}">
                    <a16:creationId xmlns:a16="http://schemas.microsoft.com/office/drawing/2014/main" id="{1F21EE01-8E20-4E88-87C1-AEAFE3D6EB29}"/>
                  </a:ext>
                </a:extLst>
              </p:cNvPr>
              <p:cNvSpPr/>
              <p:nvPr/>
            </p:nvSpPr>
            <p:spPr bwMode="auto">
              <a:xfrm>
                <a:off x="871602" y="3967608"/>
                <a:ext cx="6505744" cy="235329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Rectangle 36">
                <a:extLst>
                  <a:ext uri="{FF2B5EF4-FFF2-40B4-BE49-F238E27FC236}">
                    <a16:creationId xmlns:a16="http://schemas.microsoft.com/office/drawing/2014/main" id="{73CEE07C-095C-412A-8B95-3EAE01B60589}"/>
                  </a:ext>
                </a:extLst>
              </p:cNvPr>
              <p:cNvSpPr/>
              <p:nvPr/>
            </p:nvSpPr>
            <p:spPr bwMode="auto">
              <a:xfrm>
                <a:off x="868309" y="3967608"/>
                <a:ext cx="6505744" cy="32189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grpSp>
    </p:spTree>
    <p:extLst>
      <p:ext uri="{BB962C8B-B14F-4D97-AF65-F5344CB8AC3E}">
        <p14:creationId xmlns:p14="http://schemas.microsoft.com/office/powerpoint/2010/main" val="149704640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9456" y="128698"/>
            <a:ext cx="8988425" cy="501650"/>
          </a:xfrm>
        </p:spPr>
        <p:txBody>
          <a:bodyPr>
            <a:normAutofit/>
          </a:bodyPr>
          <a:lstStyle/>
          <a:p>
            <a:pPr>
              <a:defRPr/>
            </a:pPr>
            <a:r>
              <a:rPr lang="en-US" dirty="0"/>
              <a:t>SELECTION-SCREEN elements</a:t>
            </a:r>
          </a:p>
        </p:txBody>
      </p:sp>
      <p:sp>
        <p:nvSpPr>
          <p:cNvPr id="9219" name="Content Placeholder 2"/>
          <p:cNvSpPr>
            <a:spLocks noGrp="1"/>
          </p:cNvSpPr>
          <p:nvPr>
            <p:ph idx="4294967295"/>
          </p:nvPr>
        </p:nvSpPr>
        <p:spPr>
          <a:xfrm>
            <a:off x="871600" y="958789"/>
            <a:ext cx="8682359" cy="5069177"/>
          </a:xfrm>
        </p:spPr>
        <p:txBody>
          <a:bodyPr/>
          <a:lstStyle/>
          <a:p>
            <a:pPr marL="0" indent="0" eaLnBrk="1" hangingPunct="1">
              <a:buNone/>
            </a:pPr>
            <a:r>
              <a:rPr lang="en-US" altLang="ro-RO" sz="1800" dirty="0"/>
              <a:t>The main purpose of Selection Screens is </a:t>
            </a:r>
            <a:r>
              <a:rPr lang="en-US" altLang="ro-RO" sz="1800" b="1" dirty="0"/>
              <a:t>dynamic selections</a:t>
            </a:r>
            <a:r>
              <a:rPr lang="en-US" altLang="ro-RO" sz="1800" dirty="0"/>
              <a:t>. Selection are rarely made with fix input (</a:t>
            </a:r>
            <a:r>
              <a:rPr lang="en-US" altLang="ro-RO" sz="1800" dirty="0" err="1"/>
              <a:t>eg</a:t>
            </a:r>
            <a:r>
              <a:rPr lang="en-US" altLang="ro-RO" sz="1800" dirty="0"/>
              <a:t>: select flights for Carrier LH), but with dynamic input (</a:t>
            </a:r>
            <a:r>
              <a:rPr lang="en-US" altLang="ro-RO" sz="1800" dirty="0" err="1"/>
              <a:t>eg</a:t>
            </a:r>
            <a:r>
              <a:rPr lang="en-US" altLang="ro-RO" sz="1800" dirty="0"/>
              <a:t>: select flights for a specific carrier, entered by the user). In this way dynamic reports can be generated.</a:t>
            </a:r>
          </a:p>
          <a:p>
            <a:pPr marL="0" indent="0" eaLnBrk="1" hangingPunct="1">
              <a:buNone/>
            </a:pPr>
            <a:endParaRPr lang="en-US" altLang="ro-RO" sz="1800" dirty="0"/>
          </a:p>
          <a:p>
            <a:pPr marL="0" indent="0" eaLnBrk="1" hangingPunct="1">
              <a:buNone/>
            </a:pPr>
            <a:r>
              <a:rPr lang="en-US" altLang="ro-RO" sz="1800" dirty="0"/>
              <a:t>For Designing the Selection Screen the </a:t>
            </a:r>
            <a:r>
              <a:rPr lang="en-US" altLang="ro-RO" sz="1800" b="1" dirty="0"/>
              <a:t>main elements </a:t>
            </a:r>
            <a:r>
              <a:rPr lang="en-US" altLang="ro-RO" sz="1800" dirty="0"/>
              <a:t>are:</a:t>
            </a:r>
          </a:p>
          <a:p>
            <a:pPr lvl="1" eaLnBrk="1" hangingPunct="1"/>
            <a:r>
              <a:rPr lang="en-US" altLang="ro-RO" sz="1600" b="1" dirty="0"/>
              <a:t>PARAMETERS</a:t>
            </a:r>
            <a:r>
              <a:rPr lang="en-US" altLang="ro-RO" sz="1600" dirty="0"/>
              <a:t> – single value input (</a:t>
            </a:r>
            <a:r>
              <a:rPr lang="en-US" altLang="ro-RO" sz="1600" dirty="0" err="1"/>
              <a:t>eg</a:t>
            </a:r>
            <a:r>
              <a:rPr lang="en-US" altLang="ro-RO" sz="1600" dirty="0"/>
              <a:t>: select flights for a specific carrier)</a:t>
            </a:r>
          </a:p>
          <a:p>
            <a:pPr marL="495300" lvl="1" indent="0" eaLnBrk="1" hangingPunct="1">
              <a:buNone/>
            </a:pPr>
            <a:endParaRPr lang="en-US" altLang="ro-RO" sz="1600" dirty="0"/>
          </a:p>
          <a:p>
            <a:pPr lvl="1" eaLnBrk="1" hangingPunct="1"/>
            <a:r>
              <a:rPr lang="en-US" altLang="ro-RO" sz="1600" b="1" dirty="0"/>
              <a:t>SELECT-OPTIONS</a:t>
            </a:r>
            <a:r>
              <a:rPr lang="en-US" altLang="ro-RO" sz="1600" dirty="0"/>
              <a:t> – interval input (</a:t>
            </a:r>
            <a:r>
              <a:rPr lang="en-US" altLang="ro-RO" sz="1600" dirty="0" err="1"/>
              <a:t>eg</a:t>
            </a:r>
            <a:r>
              <a:rPr lang="en-US" altLang="ro-RO" sz="1600" dirty="0"/>
              <a:t>: select flights for a time period)</a:t>
            </a:r>
          </a:p>
          <a:p>
            <a:pPr eaLnBrk="1" hangingPunct="1">
              <a:buFont typeface="Wingdings 2" panose="05020102010507070707" pitchFamily="18" charset="2"/>
              <a:buNone/>
            </a:pPr>
            <a:endParaRPr lang="en-US" altLang="ro-RO" sz="1800" b="1" dirty="0"/>
          </a:p>
          <a:p>
            <a:pPr eaLnBrk="1" hangingPunct="1">
              <a:buFont typeface="Wingdings 2" panose="05020102010507070707" pitchFamily="18" charset="2"/>
              <a:buNone/>
            </a:pPr>
            <a:endParaRPr lang="en-US" altLang="ro-RO" sz="1800" b="1" dirty="0"/>
          </a:p>
          <a:p>
            <a:pPr eaLnBrk="1" hangingPunct="1">
              <a:buFont typeface="Wingdings 2" panose="05020102010507070707" pitchFamily="18" charset="2"/>
              <a:buNone/>
            </a:pPr>
            <a:endParaRPr lang="en-US" altLang="ro-RO" sz="1800" b="1" dirty="0"/>
          </a:p>
        </p:txBody>
      </p:sp>
      <p:pic>
        <p:nvPicPr>
          <p:cNvPr id="3" name="Picture 2">
            <a:extLst>
              <a:ext uri="{FF2B5EF4-FFF2-40B4-BE49-F238E27FC236}">
                <a16:creationId xmlns:a16="http://schemas.microsoft.com/office/drawing/2014/main" id="{C0BA360B-E733-4F0A-920A-9D74C3B38303}"/>
              </a:ext>
            </a:extLst>
          </p:cNvPr>
          <p:cNvPicPr>
            <a:picLocks noChangeAspect="1"/>
          </p:cNvPicPr>
          <p:nvPr/>
        </p:nvPicPr>
        <p:blipFill>
          <a:blip r:embed="rId2"/>
          <a:stretch>
            <a:fillRect/>
          </a:stretch>
        </p:blipFill>
        <p:spPr>
          <a:xfrm>
            <a:off x="809456" y="3928738"/>
            <a:ext cx="8582025" cy="1752600"/>
          </a:xfrm>
          <a:prstGeom prst="rect">
            <a:avLst/>
          </a:prstGeom>
        </p:spPr>
      </p:pic>
    </p:spTree>
    <p:extLst>
      <p:ext uri="{BB962C8B-B14F-4D97-AF65-F5344CB8AC3E}">
        <p14:creationId xmlns:p14="http://schemas.microsoft.com/office/powerpoint/2010/main" val="212042436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9456" y="128698"/>
            <a:ext cx="8988425" cy="501650"/>
          </a:xfrm>
        </p:spPr>
        <p:txBody>
          <a:bodyPr>
            <a:normAutofit/>
          </a:bodyPr>
          <a:lstStyle/>
          <a:p>
            <a:pPr>
              <a:defRPr/>
            </a:pPr>
            <a:r>
              <a:rPr lang="en-US" dirty="0"/>
              <a:t>SELECTION-SCREEN - Parameters</a:t>
            </a:r>
          </a:p>
        </p:txBody>
      </p:sp>
      <p:sp>
        <p:nvSpPr>
          <p:cNvPr id="9219" name="Content Placeholder 2"/>
          <p:cNvSpPr>
            <a:spLocks noGrp="1"/>
          </p:cNvSpPr>
          <p:nvPr>
            <p:ph idx="4294967295"/>
          </p:nvPr>
        </p:nvSpPr>
        <p:spPr>
          <a:xfrm>
            <a:off x="809456" y="1056443"/>
            <a:ext cx="8682359" cy="5069177"/>
          </a:xfrm>
        </p:spPr>
        <p:txBody>
          <a:bodyPr/>
          <a:lstStyle/>
          <a:p>
            <a:pPr eaLnBrk="1" hangingPunct="1"/>
            <a:r>
              <a:rPr lang="en-US" altLang="ro-RO" sz="1800" dirty="0"/>
              <a:t>You use the PARAMETERS statement to declare variables, similarly to the DATA statement. Variables declared with the PARAMETERS statement are called parameters. For each parameter declared, an input field appears on the corresponding selection screen.</a:t>
            </a:r>
          </a:p>
          <a:p>
            <a:pPr eaLnBrk="1" hangingPunct="1">
              <a:buFont typeface="Wingdings 2" panose="05020102010507070707" pitchFamily="18" charset="2"/>
              <a:buNone/>
            </a:pPr>
            <a:endParaRPr lang="en-US" altLang="ro-RO" sz="1800" dirty="0"/>
          </a:p>
          <a:p>
            <a:pPr eaLnBrk="1" hangingPunct="1">
              <a:buFont typeface="Wingdings 2" panose="05020102010507070707" pitchFamily="18" charset="2"/>
              <a:buNone/>
            </a:pPr>
            <a:r>
              <a:rPr lang="en-US" altLang="ro-RO" sz="1800" b="1" dirty="0"/>
              <a:t>	PARAMETERS &lt;p&gt; TYPE &lt;type&gt; </a:t>
            </a:r>
            <a:r>
              <a:rPr lang="en-US" sz="1800" dirty="0"/>
              <a:t>[LENGTH </a:t>
            </a:r>
            <a:r>
              <a:rPr lang="en-US" sz="1800" dirty="0" err="1"/>
              <a:t>len</a:t>
            </a:r>
            <a:r>
              <a:rPr lang="en-US" sz="1800" dirty="0"/>
              <a:t>] [DECIMALS </a:t>
            </a:r>
            <a:r>
              <a:rPr lang="en-US" sz="1800" dirty="0" err="1"/>
              <a:t>dec</a:t>
            </a:r>
            <a:r>
              <a:rPr lang="en-US" sz="1800" dirty="0"/>
              <a:t>]</a:t>
            </a:r>
            <a:endParaRPr lang="en-US" altLang="ro-RO" sz="1800" b="1" dirty="0"/>
          </a:p>
          <a:p>
            <a:pPr eaLnBrk="1" hangingPunct="1">
              <a:buFont typeface="Wingdings 2" panose="05020102010507070707" pitchFamily="18" charset="2"/>
              <a:buNone/>
            </a:pPr>
            <a:endParaRPr lang="en-US" altLang="ro-RO" sz="1800" b="1" dirty="0"/>
          </a:p>
          <a:p>
            <a:pPr eaLnBrk="1" hangingPunct="1"/>
            <a:r>
              <a:rPr lang="en-US" altLang="ro-RO" sz="1800" dirty="0"/>
              <a:t>To assign a default value to a parameter, you use the following syntax:</a:t>
            </a:r>
          </a:p>
          <a:p>
            <a:pPr eaLnBrk="1" hangingPunct="1">
              <a:buFont typeface="Wingdings 2" panose="05020102010507070707" pitchFamily="18" charset="2"/>
              <a:buNone/>
            </a:pPr>
            <a:r>
              <a:rPr lang="en-US" altLang="ro-RO" sz="1800" b="1" dirty="0"/>
              <a:t>	PARAMETERS &lt;p&gt; ...... DEFAULT &lt;f&gt; ......</a:t>
            </a:r>
          </a:p>
          <a:p>
            <a:pPr eaLnBrk="1" hangingPunct="1">
              <a:buFont typeface="Wingdings 2" panose="05020102010507070707" pitchFamily="18" charset="2"/>
              <a:buNone/>
            </a:pPr>
            <a:endParaRPr lang="en-US" altLang="ro-RO" sz="1800" dirty="0"/>
          </a:p>
          <a:p>
            <a:pPr eaLnBrk="1" hangingPunct="1"/>
            <a:r>
              <a:rPr lang="en-US" altLang="ro-RO" sz="1800" dirty="0"/>
              <a:t>To make a parameter obligatory : </a:t>
            </a:r>
          </a:p>
          <a:p>
            <a:pPr eaLnBrk="1" hangingPunct="1">
              <a:buFont typeface="Wingdings 2" panose="05020102010507070707" pitchFamily="18" charset="2"/>
              <a:buNone/>
            </a:pPr>
            <a:r>
              <a:rPr lang="en-US" altLang="ro-RO" sz="1800" b="1" dirty="0"/>
              <a:t>	PARAMETERS &lt;p&gt; ...... OBLIGATORY.</a:t>
            </a:r>
            <a:endParaRPr lang="en-US" altLang="ro-RO" sz="1800" dirty="0"/>
          </a:p>
          <a:p>
            <a:pPr eaLnBrk="1" hangingPunct="1">
              <a:buFont typeface="Wingdings 2" panose="05020102010507070707" pitchFamily="18" charset="2"/>
              <a:buNone/>
            </a:pPr>
            <a:endParaRPr lang="en-US" altLang="ro-RO" sz="1800" b="1" dirty="0"/>
          </a:p>
          <a:p>
            <a:pPr eaLnBrk="1" hangingPunct="1">
              <a:buFont typeface="Wingdings 2" panose="05020102010507070707" pitchFamily="18" charset="2"/>
              <a:buNone/>
            </a:pPr>
            <a:endParaRPr lang="en-US" altLang="ro-RO" sz="1800" b="1" dirty="0"/>
          </a:p>
          <a:p>
            <a:pPr eaLnBrk="1" hangingPunct="1">
              <a:buFont typeface="Wingdings 2" panose="05020102010507070707" pitchFamily="18" charset="2"/>
              <a:buNone/>
            </a:pPr>
            <a:endParaRPr lang="en-US" altLang="ro-RO" sz="1800" b="1" dirty="0"/>
          </a:p>
        </p:txBody>
      </p:sp>
    </p:spTree>
    <p:extLst>
      <p:ext uri="{BB962C8B-B14F-4D97-AF65-F5344CB8AC3E}">
        <p14:creationId xmlns:p14="http://schemas.microsoft.com/office/powerpoint/2010/main" val="282633529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917575" y="114389"/>
            <a:ext cx="8988425" cy="501650"/>
          </a:xfrm>
        </p:spPr>
        <p:txBody>
          <a:bodyPr/>
          <a:lstStyle/>
          <a:p>
            <a:pPr eaLnBrk="1" hangingPunct="1"/>
            <a:r>
              <a:rPr lang="en-US" dirty="0"/>
              <a:t>SELECTION-SCREEN - Parameters</a:t>
            </a:r>
            <a:endParaRPr lang="en-US" altLang="ro-RO" dirty="0"/>
          </a:p>
        </p:txBody>
      </p:sp>
      <p:sp>
        <p:nvSpPr>
          <p:cNvPr id="10243" name="Content Placeholder 2"/>
          <p:cNvSpPr>
            <a:spLocks noGrp="1"/>
          </p:cNvSpPr>
          <p:nvPr>
            <p:ph idx="4294967295"/>
          </p:nvPr>
        </p:nvSpPr>
        <p:spPr>
          <a:xfrm>
            <a:off x="711802" y="1145219"/>
            <a:ext cx="8751794" cy="3728621"/>
          </a:xfrm>
        </p:spPr>
        <p:txBody>
          <a:bodyPr/>
          <a:lstStyle/>
          <a:p>
            <a:pPr eaLnBrk="1" hangingPunct="1">
              <a:buFont typeface="Wingdings 2" panose="05020102010507070707" pitchFamily="18" charset="2"/>
              <a:buNone/>
            </a:pPr>
            <a:r>
              <a:rPr lang="en-US" altLang="ro-RO" b="1" dirty="0"/>
              <a:t>PARAMETERS</a:t>
            </a:r>
            <a:r>
              <a:rPr lang="en-US" altLang="ro-RO" dirty="0"/>
              <a:t> </a:t>
            </a:r>
            <a:r>
              <a:rPr lang="en-US" altLang="ro-RO" dirty="0" err="1"/>
              <a:t>p_int</a:t>
            </a:r>
            <a:r>
              <a:rPr lang="en-US" altLang="ro-RO" dirty="0"/>
              <a:t> </a:t>
            </a:r>
            <a:r>
              <a:rPr lang="en-US" altLang="ro-RO" b="1" dirty="0"/>
              <a:t>TYPE</a:t>
            </a:r>
            <a:r>
              <a:rPr lang="en-US" altLang="ro-RO" dirty="0"/>
              <a:t> </a:t>
            </a:r>
            <a:r>
              <a:rPr lang="en-US" altLang="ro-RO" dirty="0" err="1"/>
              <a:t>i</a:t>
            </a:r>
            <a:r>
              <a:rPr lang="en-US" altLang="ro-RO" dirty="0"/>
              <a:t> </a:t>
            </a:r>
            <a:r>
              <a:rPr lang="en-US" altLang="ro-RO" b="1" dirty="0"/>
              <a:t>OBLIGATORY.</a:t>
            </a:r>
          </a:p>
          <a:p>
            <a:pPr eaLnBrk="1" hangingPunct="1">
              <a:buFont typeface="Wingdings 2" panose="05020102010507070707" pitchFamily="18" charset="2"/>
              <a:buNone/>
            </a:pPr>
            <a:endParaRPr lang="en-US" altLang="ro-RO" b="1" dirty="0"/>
          </a:p>
          <a:p>
            <a:pPr eaLnBrk="1" hangingPunct="1">
              <a:buFont typeface="Wingdings 2" panose="05020102010507070707" pitchFamily="18" charset="2"/>
              <a:buNone/>
            </a:pPr>
            <a:r>
              <a:rPr lang="en-US" altLang="ro-RO" b="1" dirty="0"/>
              <a:t>PARAMETERS:</a:t>
            </a:r>
            <a:r>
              <a:rPr lang="en-US" altLang="ro-RO" dirty="0"/>
              <a:t> </a:t>
            </a:r>
            <a:r>
              <a:rPr lang="en-US" altLang="ro-RO" dirty="0" err="1"/>
              <a:t>p_val</a:t>
            </a:r>
            <a:r>
              <a:rPr lang="en-US" altLang="ro-RO" dirty="0"/>
              <a:t> </a:t>
            </a:r>
            <a:r>
              <a:rPr lang="en-US" altLang="ro-RO" b="1" dirty="0"/>
              <a:t>TYPE</a:t>
            </a:r>
            <a:r>
              <a:rPr lang="en-US" altLang="ro-RO" dirty="0"/>
              <a:t> c  </a:t>
            </a:r>
            <a:r>
              <a:rPr lang="en-US" altLang="ro-RO" b="1" dirty="0"/>
              <a:t>LENGTH</a:t>
            </a:r>
            <a:r>
              <a:rPr lang="en-US" altLang="ro-RO" dirty="0"/>
              <a:t> 10 </a:t>
            </a:r>
            <a:r>
              <a:rPr lang="en-US" altLang="ro-RO" b="1" dirty="0"/>
              <a:t>DEFAULT</a:t>
            </a:r>
            <a:r>
              <a:rPr lang="en-US" altLang="ro-RO" dirty="0"/>
              <a:t> ‘ABC’.</a:t>
            </a:r>
          </a:p>
          <a:p>
            <a:pPr eaLnBrk="1" hangingPunct="1">
              <a:buFont typeface="Wingdings 2" panose="05020102010507070707" pitchFamily="18" charset="2"/>
              <a:buNone/>
            </a:pPr>
            <a:endParaRPr lang="en-US" altLang="ro-RO" dirty="0"/>
          </a:p>
          <a:p>
            <a:pPr eaLnBrk="1" hangingPunct="1">
              <a:buNone/>
            </a:pPr>
            <a:r>
              <a:rPr lang="en-US" altLang="ro-RO" b="1" dirty="0"/>
              <a:t>PARAMETERS:</a:t>
            </a:r>
            <a:r>
              <a:rPr lang="en-US" altLang="ro-RO" dirty="0"/>
              <a:t> </a:t>
            </a:r>
            <a:r>
              <a:rPr lang="en-US" altLang="ro-RO" dirty="0" err="1"/>
              <a:t>p_num</a:t>
            </a:r>
            <a:r>
              <a:rPr lang="en-US" altLang="ro-RO" dirty="0"/>
              <a:t> </a:t>
            </a:r>
            <a:r>
              <a:rPr lang="en-US" altLang="ro-RO" b="1" dirty="0"/>
              <a:t>TYPE</a:t>
            </a:r>
            <a:r>
              <a:rPr lang="en-US" altLang="ro-RO" dirty="0"/>
              <a:t> n,</a:t>
            </a:r>
          </a:p>
          <a:p>
            <a:pPr eaLnBrk="1" hangingPunct="1">
              <a:buFont typeface="Wingdings 2" panose="05020102010507070707" pitchFamily="18" charset="2"/>
              <a:buNone/>
            </a:pPr>
            <a:r>
              <a:rPr lang="en-US" altLang="ro-RO" b="1" dirty="0"/>
              <a:t>                          </a:t>
            </a:r>
            <a:r>
              <a:rPr lang="en-US" altLang="ro-RO" dirty="0"/>
              <a:t> </a:t>
            </a:r>
            <a:r>
              <a:rPr lang="en-US" altLang="ro-RO" dirty="0" err="1"/>
              <a:t>p_date</a:t>
            </a:r>
            <a:r>
              <a:rPr lang="en-US" altLang="ro-RO" dirty="0"/>
              <a:t> </a:t>
            </a:r>
            <a:r>
              <a:rPr lang="en-US" altLang="ro-RO" b="1" dirty="0"/>
              <a:t>TYPE</a:t>
            </a:r>
            <a:r>
              <a:rPr lang="en-US" altLang="ro-RO" dirty="0"/>
              <a:t> d </a:t>
            </a:r>
            <a:r>
              <a:rPr lang="en-US" altLang="ro-RO" b="1" dirty="0"/>
              <a:t>DEFAULT</a:t>
            </a:r>
            <a:r>
              <a:rPr lang="en-US" altLang="ro-RO" dirty="0"/>
              <a:t> </a:t>
            </a:r>
            <a:r>
              <a:rPr lang="en-US" altLang="ro-RO" dirty="0" err="1"/>
              <a:t>sy</a:t>
            </a:r>
            <a:r>
              <a:rPr lang="en-US" altLang="ro-RO" dirty="0"/>
              <a:t>-datum.</a:t>
            </a:r>
          </a:p>
          <a:p>
            <a:pPr eaLnBrk="1" hangingPunct="1">
              <a:buFont typeface="Wingdings 2" panose="05020102010507070707" pitchFamily="18" charset="2"/>
              <a:buNone/>
            </a:pPr>
            <a:endParaRPr lang="en-US" altLang="ro-RO" dirty="0"/>
          </a:p>
          <a:p>
            <a:pPr eaLnBrk="1" hangingPunct="1">
              <a:buFont typeface="Wingdings 2" panose="05020102010507070707" pitchFamily="18" charset="2"/>
              <a:buNone/>
            </a:pPr>
            <a:r>
              <a:rPr lang="en-US" altLang="ro-RO" b="1" dirty="0"/>
              <a:t>WRITE:</a:t>
            </a:r>
            <a:r>
              <a:rPr lang="en-US" altLang="ro-RO" dirty="0"/>
              <a:t> </a:t>
            </a:r>
            <a:r>
              <a:rPr lang="en-US" altLang="ro-RO" dirty="0" err="1"/>
              <a:t>p_int</a:t>
            </a:r>
            <a:r>
              <a:rPr lang="en-US" altLang="ro-RO" dirty="0"/>
              <a:t>, </a:t>
            </a:r>
            <a:r>
              <a:rPr lang="en-US" altLang="ro-RO" dirty="0" err="1"/>
              <a:t>p_val</a:t>
            </a:r>
            <a:r>
              <a:rPr lang="en-US" altLang="ro-RO" dirty="0"/>
              <a:t>, </a:t>
            </a:r>
            <a:r>
              <a:rPr lang="en-US" altLang="ro-RO" dirty="0" err="1"/>
              <a:t>p_num</a:t>
            </a:r>
            <a:r>
              <a:rPr lang="en-US" altLang="ro-RO" dirty="0"/>
              <a:t>, </a:t>
            </a:r>
            <a:r>
              <a:rPr lang="en-US" altLang="ro-RO" dirty="0" err="1"/>
              <a:t>p_date</a:t>
            </a:r>
            <a:r>
              <a:rPr lang="en-US" altLang="ro-RO" dirty="0"/>
              <a:t>.</a:t>
            </a:r>
          </a:p>
        </p:txBody>
      </p:sp>
    </p:spTree>
    <p:extLst>
      <p:ext uri="{BB962C8B-B14F-4D97-AF65-F5344CB8AC3E}">
        <p14:creationId xmlns:p14="http://schemas.microsoft.com/office/powerpoint/2010/main" val="1744326197"/>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827212" y="95970"/>
            <a:ext cx="8988425" cy="501650"/>
          </a:xfrm>
        </p:spPr>
        <p:txBody>
          <a:bodyPr/>
          <a:lstStyle/>
          <a:p>
            <a:pPr eaLnBrk="1" hangingPunct="1"/>
            <a:r>
              <a:rPr lang="en-US" altLang="ro-RO" dirty="0"/>
              <a:t>SELECTION-SCREEN – Parameters</a:t>
            </a:r>
          </a:p>
        </p:txBody>
      </p:sp>
      <p:sp>
        <p:nvSpPr>
          <p:cNvPr id="3" name="Content Placeholder 2"/>
          <p:cNvSpPr>
            <a:spLocks noGrp="1"/>
          </p:cNvSpPr>
          <p:nvPr>
            <p:ph idx="4294967295"/>
          </p:nvPr>
        </p:nvSpPr>
        <p:spPr>
          <a:xfrm>
            <a:off x="915988" y="937362"/>
            <a:ext cx="8990012" cy="5219700"/>
          </a:xfrm>
        </p:spPr>
        <p:txBody>
          <a:bodyPr>
            <a:normAutofit/>
          </a:bodyPr>
          <a:lstStyle/>
          <a:p>
            <a:pPr marL="274320" indent="-274320" eaLnBrk="1" fontAlgn="auto" hangingPunct="1">
              <a:spcAft>
                <a:spcPts val="0"/>
              </a:spcAft>
              <a:buClr>
                <a:schemeClr val="accent3"/>
              </a:buClr>
              <a:buNone/>
              <a:defRPr/>
            </a:pPr>
            <a:r>
              <a:rPr lang="en-US" sz="1800" dirty="0"/>
              <a:t>* DATA declaration</a:t>
            </a:r>
          </a:p>
          <a:p>
            <a:pPr marL="274320" indent="-274320" eaLnBrk="1" fontAlgn="auto" hangingPunct="1">
              <a:spcAft>
                <a:spcPts val="0"/>
              </a:spcAft>
              <a:buClr>
                <a:schemeClr val="accent3"/>
              </a:buClr>
              <a:buNone/>
              <a:defRPr/>
            </a:pPr>
            <a:r>
              <a:rPr lang="en-US" sz="1800" b="1" dirty="0"/>
              <a:t>DATA</a:t>
            </a:r>
            <a:r>
              <a:rPr lang="en-US" sz="1800" dirty="0"/>
              <a:t> </a:t>
            </a:r>
            <a:r>
              <a:rPr lang="en-US" sz="1800" dirty="0" err="1"/>
              <a:t>s_scarr</a:t>
            </a:r>
            <a:r>
              <a:rPr lang="en-US" sz="1800" dirty="0"/>
              <a:t> TYPE </a:t>
            </a:r>
            <a:r>
              <a:rPr lang="en-US" sz="1800" dirty="0" err="1"/>
              <a:t>scarr</a:t>
            </a:r>
            <a:r>
              <a:rPr lang="en-US" sz="1800" dirty="0"/>
              <a:t>.</a:t>
            </a:r>
          </a:p>
          <a:p>
            <a:pPr marL="274320" indent="-274320" eaLnBrk="1" fontAlgn="auto" hangingPunct="1">
              <a:spcAft>
                <a:spcPts val="0"/>
              </a:spcAft>
              <a:buClr>
                <a:schemeClr val="accent3"/>
              </a:buClr>
              <a:buNone/>
              <a:defRPr/>
            </a:pPr>
            <a:endParaRPr lang="en-US" sz="1800" b="1" dirty="0"/>
          </a:p>
          <a:p>
            <a:pPr marL="274320" indent="-274320" eaLnBrk="1" fontAlgn="auto" hangingPunct="1">
              <a:spcAft>
                <a:spcPts val="0"/>
              </a:spcAft>
              <a:buClr>
                <a:schemeClr val="accent3"/>
              </a:buClr>
              <a:buNone/>
              <a:defRPr/>
            </a:pPr>
            <a:r>
              <a:rPr lang="en-US" sz="1800" dirty="0"/>
              <a:t>* Selection Screen</a:t>
            </a:r>
          </a:p>
          <a:p>
            <a:pPr marL="274320" indent="-274320" eaLnBrk="1" fontAlgn="auto" hangingPunct="1">
              <a:spcAft>
                <a:spcPts val="0"/>
              </a:spcAft>
              <a:buClr>
                <a:schemeClr val="accent3"/>
              </a:buClr>
              <a:buNone/>
              <a:defRPr/>
            </a:pPr>
            <a:r>
              <a:rPr lang="en-US" sz="1800" b="1" dirty="0"/>
              <a:t>PARAMETERS</a:t>
            </a:r>
            <a:r>
              <a:rPr lang="en-US" sz="1800" dirty="0"/>
              <a:t> </a:t>
            </a:r>
            <a:r>
              <a:rPr lang="en-US" sz="1800" dirty="0" err="1"/>
              <a:t>p_carrid</a:t>
            </a:r>
            <a:r>
              <a:rPr lang="en-US" sz="1800" dirty="0"/>
              <a:t> </a:t>
            </a:r>
            <a:r>
              <a:rPr lang="en-US" sz="1800" b="1" dirty="0"/>
              <a:t>TYPE</a:t>
            </a:r>
            <a:r>
              <a:rPr lang="en-US" sz="1800" dirty="0"/>
              <a:t> </a:t>
            </a:r>
            <a:r>
              <a:rPr lang="en-US" sz="1800" dirty="0" err="1"/>
              <a:t>scarr-carrid</a:t>
            </a:r>
            <a:r>
              <a:rPr lang="en-US" sz="1800" dirty="0"/>
              <a:t> </a:t>
            </a:r>
            <a:r>
              <a:rPr lang="en-US" sz="1800" b="1" dirty="0"/>
              <a:t>DEFAULT </a:t>
            </a:r>
            <a:r>
              <a:rPr lang="en-US" sz="1800" dirty="0"/>
              <a:t>‘LH’ </a:t>
            </a:r>
            <a:r>
              <a:rPr lang="en-US" b="1" dirty="0"/>
              <a:t>OBLIGATORY</a:t>
            </a:r>
            <a:r>
              <a:rPr lang="en-US" dirty="0"/>
              <a:t>.</a:t>
            </a:r>
          </a:p>
          <a:p>
            <a:pPr marL="731520" lvl="1" indent="-274320" eaLnBrk="1" fontAlgn="auto" hangingPunct="1">
              <a:spcAft>
                <a:spcPts val="0"/>
              </a:spcAft>
              <a:buClr>
                <a:schemeClr val="accent3"/>
              </a:buClr>
              <a:buNone/>
              <a:defRPr/>
            </a:pPr>
            <a:endParaRPr lang="en-US" dirty="0"/>
          </a:p>
          <a:p>
            <a:pPr marL="274320" indent="-274320" eaLnBrk="1" fontAlgn="auto" hangingPunct="1">
              <a:spcAft>
                <a:spcPts val="0"/>
              </a:spcAft>
              <a:buClr>
                <a:schemeClr val="accent3"/>
              </a:buClr>
              <a:buNone/>
              <a:defRPr/>
            </a:pPr>
            <a:r>
              <a:rPr lang="en-US" sz="1800" dirty="0"/>
              <a:t>* Start of Processing</a:t>
            </a:r>
          </a:p>
          <a:p>
            <a:pPr marL="274320" indent="-274320" eaLnBrk="1" fontAlgn="auto" hangingPunct="1">
              <a:spcAft>
                <a:spcPts val="0"/>
              </a:spcAft>
              <a:buClr>
                <a:schemeClr val="accent3"/>
              </a:buClr>
              <a:buNone/>
              <a:defRPr/>
            </a:pPr>
            <a:r>
              <a:rPr lang="en-US" sz="1800" dirty="0"/>
              <a:t>SELECT SINGLE *</a:t>
            </a:r>
          </a:p>
          <a:p>
            <a:pPr marL="274320" indent="-274320" eaLnBrk="1" fontAlgn="auto" hangingPunct="1">
              <a:spcAft>
                <a:spcPts val="0"/>
              </a:spcAft>
              <a:buClr>
                <a:schemeClr val="accent3"/>
              </a:buClr>
              <a:buNone/>
              <a:defRPr/>
            </a:pPr>
            <a:r>
              <a:rPr lang="en-US" sz="1800" dirty="0"/>
              <a:t>     INTO CORRESPONDING FIELDS OF </a:t>
            </a:r>
            <a:r>
              <a:rPr lang="en-US" sz="1800" dirty="0" err="1"/>
              <a:t>s_scarr</a:t>
            </a:r>
            <a:endParaRPr lang="en-US" sz="1800" dirty="0"/>
          </a:p>
          <a:p>
            <a:pPr marL="274320" indent="-274320" eaLnBrk="1" fontAlgn="auto" hangingPunct="1">
              <a:spcAft>
                <a:spcPts val="0"/>
              </a:spcAft>
              <a:buClr>
                <a:schemeClr val="accent3"/>
              </a:buClr>
              <a:buNone/>
              <a:defRPr/>
            </a:pPr>
            <a:r>
              <a:rPr lang="en-US" sz="1800" dirty="0"/>
              <a:t>     FROM </a:t>
            </a:r>
            <a:r>
              <a:rPr lang="en-US" sz="1800" dirty="0" err="1"/>
              <a:t>scarr</a:t>
            </a:r>
            <a:endParaRPr lang="en-US" sz="1800" dirty="0"/>
          </a:p>
          <a:p>
            <a:pPr marL="274320" indent="-274320" eaLnBrk="1" fontAlgn="auto" hangingPunct="1">
              <a:spcAft>
                <a:spcPts val="0"/>
              </a:spcAft>
              <a:buClr>
                <a:schemeClr val="accent3"/>
              </a:buClr>
              <a:buNone/>
              <a:defRPr/>
            </a:pPr>
            <a:r>
              <a:rPr lang="en-US" sz="1800" dirty="0"/>
              <a:t>     </a:t>
            </a:r>
            <a:r>
              <a:rPr lang="en-US" sz="1800" b="1" dirty="0"/>
              <a:t>WHERE </a:t>
            </a:r>
            <a:r>
              <a:rPr lang="en-US" sz="1800" b="1" dirty="0" err="1"/>
              <a:t>carrid</a:t>
            </a:r>
            <a:r>
              <a:rPr lang="en-US" sz="1800" b="1" dirty="0"/>
              <a:t> = </a:t>
            </a:r>
            <a:r>
              <a:rPr lang="en-US" sz="1800" b="1" dirty="0" err="1"/>
              <a:t>p_carrid</a:t>
            </a:r>
            <a:r>
              <a:rPr lang="en-US" sz="1800" b="1" dirty="0"/>
              <a:t>.</a:t>
            </a:r>
          </a:p>
          <a:p>
            <a:pPr marL="274320" indent="-274320" eaLnBrk="1" fontAlgn="auto" hangingPunct="1">
              <a:spcAft>
                <a:spcPts val="0"/>
              </a:spcAft>
              <a:buClr>
                <a:schemeClr val="accent3"/>
              </a:buClr>
              <a:buNone/>
              <a:defRPr/>
            </a:pPr>
            <a:endParaRPr lang="en-US" sz="1800" dirty="0"/>
          </a:p>
          <a:p>
            <a:pPr marL="274320" indent="-274320" eaLnBrk="1" fontAlgn="auto" hangingPunct="1">
              <a:spcAft>
                <a:spcPts val="0"/>
              </a:spcAft>
              <a:buClr>
                <a:schemeClr val="accent3"/>
              </a:buClr>
              <a:buNone/>
              <a:defRPr/>
            </a:pPr>
            <a:r>
              <a:rPr lang="en-US" sz="1800" dirty="0"/>
              <a:t>IF </a:t>
            </a:r>
            <a:r>
              <a:rPr lang="en-US" sz="1800" dirty="0" err="1"/>
              <a:t>sy-subrc</a:t>
            </a:r>
            <a:r>
              <a:rPr lang="en-US" sz="1800" dirty="0"/>
              <a:t> = 0.</a:t>
            </a:r>
          </a:p>
          <a:p>
            <a:pPr marL="274320" indent="-274320" eaLnBrk="1" fontAlgn="auto" hangingPunct="1">
              <a:spcAft>
                <a:spcPts val="0"/>
              </a:spcAft>
              <a:buClr>
                <a:schemeClr val="accent3"/>
              </a:buClr>
              <a:buNone/>
              <a:defRPr/>
            </a:pPr>
            <a:r>
              <a:rPr lang="en-US" sz="1800" dirty="0"/>
              <a:t>     WRITE: </a:t>
            </a:r>
            <a:r>
              <a:rPr lang="en-US" sz="1800" dirty="0" err="1"/>
              <a:t>s_scarr-carrname</a:t>
            </a:r>
            <a:r>
              <a:rPr lang="en-US" sz="1800" dirty="0"/>
              <a:t>.</a:t>
            </a:r>
          </a:p>
          <a:p>
            <a:pPr marL="274320" indent="-274320" eaLnBrk="1" fontAlgn="auto" hangingPunct="1">
              <a:spcAft>
                <a:spcPts val="0"/>
              </a:spcAft>
              <a:buClr>
                <a:schemeClr val="accent3"/>
              </a:buClr>
              <a:buNone/>
              <a:defRPr/>
            </a:pPr>
            <a:r>
              <a:rPr lang="en-US" sz="1800" dirty="0"/>
              <a:t>ENDIF.</a:t>
            </a:r>
          </a:p>
        </p:txBody>
      </p:sp>
      <p:sp>
        <p:nvSpPr>
          <p:cNvPr id="4" name="TextBox 3">
            <a:extLst>
              <a:ext uri="{FF2B5EF4-FFF2-40B4-BE49-F238E27FC236}">
                <a16:creationId xmlns:a16="http://schemas.microsoft.com/office/drawing/2014/main" id="{B58BBD10-E036-4AE6-B582-EBAF1E447A36}"/>
              </a:ext>
            </a:extLst>
          </p:cNvPr>
          <p:cNvSpPr txBox="1"/>
          <p:nvPr/>
        </p:nvSpPr>
        <p:spPr>
          <a:xfrm>
            <a:off x="6016416" y="4992681"/>
            <a:ext cx="2834621" cy="646331"/>
          </a:xfrm>
          <a:prstGeom prst="rect">
            <a:avLst/>
          </a:prstGeom>
          <a:noFill/>
        </p:spPr>
        <p:txBody>
          <a:bodyPr wrap="square" rtlCol="0">
            <a:spAutoFit/>
          </a:bodyPr>
          <a:lstStyle/>
          <a:p>
            <a:r>
              <a:rPr lang="en-US" b="1" dirty="0"/>
              <a:t>OBS</a:t>
            </a:r>
            <a:r>
              <a:rPr lang="en-US" dirty="0"/>
              <a:t>: If parameter initial nothing is selected!!</a:t>
            </a:r>
          </a:p>
        </p:txBody>
      </p:sp>
    </p:spTree>
    <p:extLst>
      <p:ext uri="{BB962C8B-B14F-4D97-AF65-F5344CB8AC3E}">
        <p14:creationId xmlns:p14="http://schemas.microsoft.com/office/powerpoint/2010/main" val="366298794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pPr marL="0" indent="0">
              <a:buNone/>
            </a:pPr>
            <a:r>
              <a:rPr lang="en-US" altLang="ro-RO" sz="3200" dirty="0">
                <a:latin typeface="Arial" panose="020B0604020202020204" pitchFamily="34" charset="0"/>
              </a:rPr>
              <a:t>Contents</a:t>
            </a:r>
          </a:p>
        </p:txBody>
      </p:sp>
      <p:sp>
        <p:nvSpPr>
          <p:cNvPr id="44036" name="Rectangle 4"/>
          <p:cNvSpPr>
            <a:spLocks noGrp="1" noChangeArrowheads="1"/>
          </p:cNvSpPr>
          <p:nvPr>
            <p:ph type="body" idx="4294967295"/>
          </p:nvPr>
        </p:nvSpPr>
        <p:spPr>
          <a:xfrm>
            <a:off x="809089" y="829764"/>
            <a:ext cx="7713474" cy="5189296"/>
          </a:xfrm>
        </p:spPr>
        <p:txBody>
          <a:bodyPr/>
          <a:lstStyle/>
          <a:p>
            <a:pPr marL="0" indent="0">
              <a:buNone/>
            </a:pPr>
            <a:endParaRPr lang="en-US" dirty="0"/>
          </a:p>
          <a:p>
            <a:r>
              <a:rPr lang="en-US" dirty="0"/>
              <a:t>Program Workflow</a:t>
            </a:r>
          </a:p>
          <a:p>
            <a:pPr marL="495300" lvl="1" indent="0">
              <a:buNone/>
            </a:pPr>
            <a:endParaRPr lang="en-US" dirty="0"/>
          </a:p>
          <a:p>
            <a:r>
              <a:rPr lang="en-US" dirty="0"/>
              <a:t>Selection Screen</a:t>
            </a:r>
          </a:p>
          <a:p>
            <a:pPr lvl="1"/>
            <a:r>
              <a:rPr lang="en-US" dirty="0"/>
              <a:t>Parameters</a:t>
            </a:r>
          </a:p>
          <a:p>
            <a:pPr lvl="1"/>
            <a:r>
              <a:rPr lang="en-US" dirty="0"/>
              <a:t>Select Options</a:t>
            </a:r>
          </a:p>
          <a:p>
            <a:endParaRPr lang="en-US" dirty="0"/>
          </a:p>
          <a:p>
            <a:r>
              <a:rPr lang="en-US" dirty="0"/>
              <a:t>Time to Practice</a:t>
            </a:r>
          </a:p>
          <a:p>
            <a:endParaRPr lang="en-US" dirty="0"/>
          </a:p>
          <a:p>
            <a:endParaRPr lang="en-US" dirty="0"/>
          </a:p>
          <a:p>
            <a:endParaRPr lang="en-US" dirty="0"/>
          </a:p>
        </p:txBody>
      </p:sp>
    </p:spTree>
    <p:extLst>
      <p:ext uri="{BB962C8B-B14F-4D97-AF65-F5344CB8AC3E}">
        <p14:creationId xmlns:p14="http://schemas.microsoft.com/office/powerpoint/2010/main" val="2562462689"/>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818333" y="121279"/>
            <a:ext cx="8988425" cy="501650"/>
          </a:xfrm>
        </p:spPr>
        <p:txBody>
          <a:bodyPr/>
          <a:lstStyle/>
          <a:p>
            <a:pPr eaLnBrk="1" hangingPunct="1"/>
            <a:r>
              <a:rPr lang="en-US" altLang="ro-RO" dirty="0"/>
              <a:t>SELECTION-SCREEN – Select-options</a:t>
            </a:r>
          </a:p>
        </p:txBody>
      </p:sp>
      <p:sp>
        <p:nvSpPr>
          <p:cNvPr id="3" name="Content Placeholder 2"/>
          <p:cNvSpPr>
            <a:spLocks noGrp="1"/>
          </p:cNvSpPr>
          <p:nvPr>
            <p:ph idx="4294967295"/>
          </p:nvPr>
        </p:nvSpPr>
        <p:spPr>
          <a:xfrm>
            <a:off x="914401" y="1354613"/>
            <a:ext cx="8300620" cy="3559175"/>
          </a:xfrm>
        </p:spPr>
        <p:txBody>
          <a:bodyPr>
            <a:normAutofit/>
          </a:bodyPr>
          <a:lstStyle/>
          <a:p>
            <a:pPr marL="274320" indent="-274320" eaLnBrk="1" fontAlgn="auto" hangingPunct="1">
              <a:spcAft>
                <a:spcPts val="0"/>
              </a:spcAft>
              <a:buClr>
                <a:schemeClr val="accent3"/>
              </a:buClr>
              <a:buFont typeface="Wingdings 2"/>
              <a:buChar char=""/>
              <a:defRPr/>
            </a:pPr>
            <a:r>
              <a:rPr lang="en-US" sz="1800" dirty="0"/>
              <a:t>Used for complex selections from database (SELECT)</a:t>
            </a:r>
          </a:p>
          <a:p>
            <a:pPr marL="274320" indent="-274320" eaLnBrk="1" fontAlgn="auto" hangingPunct="1">
              <a:spcAft>
                <a:spcPts val="0"/>
              </a:spcAft>
              <a:buClr>
                <a:schemeClr val="accent3"/>
              </a:buClr>
              <a:buFont typeface="Wingdings 2"/>
              <a:buChar char=""/>
              <a:defRPr/>
            </a:pPr>
            <a:r>
              <a:rPr lang="en-US" sz="1800" dirty="0"/>
              <a:t>Can have multiple values (single values or intervals)</a:t>
            </a:r>
          </a:p>
          <a:p>
            <a:pPr marL="274320" indent="-274320" eaLnBrk="1" fontAlgn="auto" hangingPunct="1">
              <a:spcAft>
                <a:spcPts val="0"/>
              </a:spcAft>
              <a:buClr>
                <a:schemeClr val="accent3"/>
              </a:buClr>
              <a:buFont typeface="Wingdings 2"/>
              <a:buChar char=""/>
              <a:defRPr/>
            </a:pPr>
            <a:endParaRPr lang="en-US" sz="1800" dirty="0"/>
          </a:p>
          <a:p>
            <a:pPr marL="274320" indent="-274320" eaLnBrk="1" fontAlgn="auto" hangingPunct="1">
              <a:spcAft>
                <a:spcPts val="0"/>
              </a:spcAft>
              <a:buClr>
                <a:schemeClr val="accent3"/>
              </a:buClr>
              <a:buFont typeface="Wingdings 2"/>
              <a:buChar char=""/>
              <a:defRPr/>
            </a:pPr>
            <a:r>
              <a:rPr lang="en-US" b="1" dirty="0"/>
              <a:t>SELECT-OPTIONS </a:t>
            </a:r>
            <a:r>
              <a:rPr lang="en-US" dirty="0"/>
              <a:t>&lt;</a:t>
            </a:r>
            <a:r>
              <a:rPr lang="en-US" dirty="0" err="1"/>
              <a:t>seltab</a:t>
            </a:r>
            <a:r>
              <a:rPr lang="en-US" dirty="0"/>
              <a:t>&gt; </a:t>
            </a:r>
            <a:r>
              <a:rPr lang="en-US" b="1" dirty="0"/>
              <a:t>FOR </a:t>
            </a:r>
            <a:r>
              <a:rPr lang="en-US" dirty="0"/>
              <a:t>&lt;f&gt;</a:t>
            </a:r>
            <a:r>
              <a:rPr lang="en-US" b="1" dirty="0"/>
              <a:t>.</a:t>
            </a:r>
          </a:p>
          <a:p>
            <a:pPr marL="274320" indent="-274320" eaLnBrk="1" fontAlgn="auto" hangingPunct="1">
              <a:spcAft>
                <a:spcPts val="0"/>
              </a:spcAft>
              <a:buClr>
                <a:schemeClr val="accent3"/>
              </a:buClr>
              <a:buFont typeface="Wingdings 2"/>
              <a:buChar char=""/>
              <a:defRPr/>
            </a:pPr>
            <a:endParaRPr lang="en-US" sz="1800" b="1" dirty="0"/>
          </a:p>
          <a:p>
            <a:pPr marL="274320" indent="-274320" eaLnBrk="1" fontAlgn="auto" hangingPunct="1">
              <a:spcAft>
                <a:spcPts val="0"/>
              </a:spcAft>
              <a:buClr>
                <a:schemeClr val="accent3"/>
              </a:buClr>
              <a:buFont typeface="Wingdings 2"/>
              <a:buChar char=""/>
              <a:defRPr/>
            </a:pPr>
            <a:r>
              <a:rPr lang="en-US" sz="1800" dirty="0"/>
              <a:t>&lt;f&gt; can be a column of a database table, or</a:t>
            </a:r>
          </a:p>
          <a:p>
            <a:pPr marL="274320" indent="-274320" eaLnBrk="1" fontAlgn="auto" hangingPunct="1">
              <a:spcAft>
                <a:spcPts val="0"/>
              </a:spcAft>
              <a:buClr>
                <a:schemeClr val="accent3"/>
              </a:buClr>
              <a:buNone/>
              <a:defRPr/>
            </a:pPr>
            <a:r>
              <a:rPr lang="en-US" sz="1800" dirty="0"/>
              <a:t>	an internal &lt;f&gt; field in the program. A selection table is an internal table object of the standard DB table type that has a standard key and a header line. Selection tables are used to store complex selections using a standardized procedure.</a:t>
            </a:r>
          </a:p>
          <a:p>
            <a:pPr marL="274320" indent="-274320" eaLnBrk="1" fontAlgn="auto" hangingPunct="1">
              <a:spcAft>
                <a:spcPts val="0"/>
              </a:spcAft>
              <a:buClr>
                <a:schemeClr val="accent3"/>
              </a:buClr>
              <a:buNone/>
              <a:defRPr/>
            </a:pPr>
            <a:endParaRPr lang="en-US" sz="1800" dirty="0"/>
          </a:p>
          <a:p>
            <a:pPr marL="274320" indent="-274320" eaLnBrk="1" fontAlgn="auto" hangingPunct="1">
              <a:spcAft>
                <a:spcPts val="0"/>
              </a:spcAft>
              <a:buClr>
                <a:schemeClr val="accent3"/>
              </a:buClr>
              <a:buNone/>
              <a:defRPr/>
            </a:pPr>
            <a:endParaRPr lang="en-US" sz="1800" dirty="0"/>
          </a:p>
        </p:txBody>
      </p:sp>
    </p:spTree>
    <p:extLst>
      <p:ext uri="{BB962C8B-B14F-4D97-AF65-F5344CB8AC3E}">
        <p14:creationId xmlns:p14="http://schemas.microsoft.com/office/powerpoint/2010/main" val="1134797420"/>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a:xfrm>
            <a:off x="818334" y="130157"/>
            <a:ext cx="8988425" cy="501650"/>
          </a:xfrm>
        </p:spPr>
        <p:txBody>
          <a:bodyPr/>
          <a:lstStyle/>
          <a:p>
            <a:pPr eaLnBrk="1" hangingPunct="1"/>
            <a:r>
              <a:rPr lang="en-US" altLang="ro-RO" dirty="0"/>
              <a:t>SELECTION-SCREEN – Select-options</a:t>
            </a:r>
          </a:p>
        </p:txBody>
      </p:sp>
      <p:sp>
        <p:nvSpPr>
          <p:cNvPr id="12291" name="Content Placeholder 2"/>
          <p:cNvSpPr>
            <a:spLocks noGrp="1"/>
          </p:cNvSpPr>
          <p:nvPr>
            <p:ph idx="4294967295"/>
          </p:nvPr>
        </p:nvSpPr>
        <p:spPr>
          <a:xfrm>
            <a:off x="914401" y="1548596"/>
            <a:ext cx="8371642" cy="2807955"/>
          </a:xfrm>
        </p:spPr>
        <p:txBody>
          <a:bodyPr/>
          <a:lstStyle/>
          <a:p>
            <a:pPr eaLnBrk="1" hangingPunct="1"/>
            <a:r>
              <a:rPr lang="en-US" altLang="ro-RO" sz="2400" b="1" dirty="0"/>
              <a:t>Checking Selection Criteria</a:t>
            </a:r>
          </a:p>
          <a:p>
            <a:pPr eaLnBrk="1" hangingPunct="1">
              <a:buFont typeface="Wingdings 2" panose="05020102010507070707" pitchFamily="18" charset="2"/>
              <a:buNone/>
            </a:pPr>
            <a:r>
              <a:rPr lang="en-US" altLang="ro-RO" sz="2400" dirty="0"/>
              <a:t>	Use the following logical expression to check whether the contents of a field satisfy the criteria in a selection table:</a:t>
            </a:r>
          </a:p>
          <a:p>
            <a:pPr eaLnBrk="1" hangingPunct="1">
              <a:buFont typeface="Wingdings 2" panose="05020102010507070707" pitchFamily="18" charset="2"/>
              <a:buNone/>
            </a:pPr>
            <a:endParaRPr lang="en-US" altLang="ro-RO" sz="2400" dirty="0"/>
          </a:p>
          <a:p>
            <a:pPr eaLnBrk="1" hangingPunct="1">
              <a:buFont typeface="Wingdings 2" panose="05020102010507070707" pitchFamily="18" charset="2"/>
              <a:buNone/>
            </a:pPr>
            <a:r>
              <a:rPr lang="en-US" altLang="ro-RO" sz="2400" b="1" dirty="0"/>
              <a:t>	... &lt;f&gt; </a:t>
            </a:r>
            <a:r>
              <a:rPr lang="en-US" altLang="ro-RO" sz="2400" b="1" dirty="0">
                <a:solidFill>
                  <a:srgbClr val="00B050"/>
                </a:solidFill>
              </a:rPr>
              <a:t>IN</a:t>
            </a:r>
            <a:r>
              <a:rPr lang="en-US" altLang="ro-RO" sz="2400" b="1" dirty="0"/>
              <a:t> &lt;</a:t>
            </a:r>
            <a:r>
              <a:rPr lang="en-US" altLang="ro-RO" sz="2400" b="1" dirty="0" err="1"/>
              <a:t>seltab</a:t>
            </a:r>
            <a:r>
              <a:rPr lang="en-US" altLang="ro-RO" sz="2400" b="1" dirty="0"/>
              <a:t>&gt; ....</a:t>
            </a:r>
          </a:p>
          <a:p>
            <a:pPr eaLnBrk="1" hangingPunct="1">
              <a:buFont typeface="Wingdings 2" panose="05020102010507070707" pitchFamily="18" charset="2"/>
              <a:buNone/>
            </a:pPr>
            <a:endParaRPr lang="en-US" altLang="ro-RO" b="1" dirty="0"/>
          </a:p>
        </p:txBody>
      </p:sp>
    </p:spTree>
    <p:extLst>
      <p:ext uri="{BB962C8B-B14F-4D97-AF65-F5344CB8AC3E}">
        <p14:creationId xmlns:p14="http://schemas.microsoft.com/office/powerpoint/2010/main" val="69614998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818DDD00-335E-42D2-8D74-B87488EA99E5}"/>
              </a:ext>
            </a:extLst>
          </p:cNvPr>
          <p:cNvSpPr>
            <a:spLocks noGrp="1"/>
          </p:cNvSpPr>
          <p:nvPr>
            <p:ph type="title" idx="4294967295"/>
          </p:nvPr>
        </p:nvSpPr>
        <p:spPr>
          <a:xfrm>
            <a:off x="838200" y="118924"/>
            <a:ext cx="8229600" cy="666750"/>
          </a:xfrm>
        </p:spPr>
        <p:txBody>
          <a:bodyPr/>
          <a:lstStyle/>
          <a:p>
            <a:pPr eaLnBrk="1" hangingPunct="1"/>
            <a:r>
              <a:rPr lang="en-US" altLang="en-US" dirty="0"/>
              <a:t>SELECT-OPTIONS structure</a:t>
            </a:r>
          </a:p>
        </p:txBody>
      </p:sp>
      <p:sp>
        <p:nvSpPr>
          <p:cNvPr id="3" name="Content Placeholder 2">
            <a:extLst>
              <a:ext uri="{FF2B5EF4-FFF2-40B4-BE49-F238E27FC236}">
                <a16:creationId xmlns:a16="http://schemas.microsoft.com/office/drawing/2014/main" id="{6BADDAFE-2C8A-4814-BF42-4A8864996FB9}"/>
              </a:ext>
            </a:extLst>
          </p:cNvPr>
          <p:cNvSpPr>
            <a:spLocks noGrp="1"/>
          </p:cNvSpPr>
          <p:nvPr>
            <p:ph idx="4294967295"/>
          </p:nvPr>
        </p:nvSpPr>
        <p:spPr>
          <a:xfrm>
            <a:off x="838200" y="876300"/>
            <a:ext cx="8458200" cy="5105400"/>
          </a:xfrm>
        </p:spPr>
        <p:txBody>
          <a:bodyPr>
            <a:normAutofit/>
          </a:bodyPr>
          <a:lstStyle/>
          <a:p>
            <a:pPr marL="274320" indent="-274320" eaLnBrk="1" fontAlgn="auto" hangingPunct="1">
              <a:spcAft>
                <a:spcPts val="0"/>
              </a:spcAft>
              <a:buClr>
                <a:schemeClr val="accent3"/>
              </a:buClr>
              <a:buNone/>
              <a:defRPr/>
            </a:pPr>
            <a:r>
              <a:rPr lang="en-US" dirty="0"/>
              <a:t>The row type of a selection table is a structure that consists of the following four components: </a:t>
            </a:r>
            <a:r>
              <a:rPr lang="en-US" b="1" dirty="0"/>
              <a:t>SIGN, OPTION, LOW </a:t>
            </a:r>
            <a:r>
              <a:rPr lang="en-US" dirty="0"/>
              <a:t>and </a:t>
            </a:r>
            <a:r>
              <a:rPr lang="en-US" b="1" dirty="0"/>
              <a:t>HIGH</a:t>
            </a:r>
            <a:r>
              <a:rPr lang="en-US" dirty="0"/>
              <a:t>. </a:t>
            </a:r>
          </a:p>
          <a:p>
            <a:pPr marL="274320" indent="-274320" eaLnBrk="1" fontAlgn="auto" hangingPunct="1">
              <a:spcAft>
                <a:spcPts val="0"/>
              </a:spcAft>
              <a:buClr>
                <a:schemeClr val="accent3"/>
              </a:buClr>
              <a:buNone/>
              <a:defRPr/>
            </a:pPr>
            <a:endParaRPr lang="en-US" dirty="0"/>
          </a:p>
          <a:p>
            <a:pPr marL="274320" indent="-274320" eaLnBrk="1" fontAlgn="auto" hangingPunct="1">
              <a:spcAft>
                <a:spcPts val="0"/>
              </a:spcAft>
              <a:buClr>
                <a:schemeClr val="accent3"/>
              </a:buClr>
              <a:buNone/>
              <a:defRPr/>
            </a:pPr>
            <a:r>
              <a:rPr lang="en-US" b="1" dirty="0"/>
              <a:t>• SIGN – </a:t>
            </a:r>
            <a:r>
              <a:rPr lang="en-US" dirty="0"/>
              <a:t>Type C length 1</a:t>
            </a:r>
          </a:p>
          <a:p>
            <a:pPr marL="274320" indent="-274320" eaLnBrk="1" fontAlgn="auto" hangingPunct="1">
              <a:spcAft>
                <a:spcPts val="0"/>
              </a:spcAft>
              <a:buClr>
                <a:schemeClr val="accent3"/>
              </a:buClr>
              <a:buNone/>
              <a:defRPr/>
            </a:pPr>
            <a:r>
              <a:rPr lang="en-US" dirty="0"/>
              <a:t>	Possible values are I and E.</a:t>
            </a:r>
          </a:p>
          <a:p>
            <a:pPr marL="274320" indent="-274320" eaLnBrk="1" fontAlgn="auto" hangingPunct="1">
              <a:spcAft>
                <a:spcPts val="0"/>
              </a:spcAft>
              <a:buClr>
                <a:schemeClr val="accent3"/>
              </a:buClr>
              <a:buNone/>
              <a:defRPr/>
            </a:pPr>
            <a:r>
              <a:rPr lang="en-US" dirty="0"/>
              <a:t>	–</a:t>
            </a:r>
            <a:r>
              <a:rPr lang="en-US" b="1" dirty="0">
                <a:solidFill>
                  <a:srgbClr val="FF0000"/>
                </a:solidFill>
              </a:rPr>
              <a:t> </a:t>
            </a:r>
            <a:r>
              <a:rPr lang="en-US" b="1" dirty="0">
                <a:solidFill>
                  <a:srgbClr val="00B050"/>
                </a:solidFill>
              </a:rPr>
              <a:t>I</a:t>
            </a:r>
            <a:r>
              <a:rPr lang="en-US" b="1" dirty="0">
                <a:solidFill>
                  <a:srgbClr val="FF0000"/>
                </a:solidFill>
              </a:rPr>
              <a:t> </a:t>
            </a:r>
            <a:r>
              <a:rPr lang="en-US" dirty="0"/>
              <a:t>stands for “inclusive” (inclusion criterion - operators are not inverted) </a:t>
            </a:r>
          </a:p>
          <a:p>
            <a:pPr marL="274320" indent="-274320" eaLnBrk="1" fontAlgn="auto" hangingPunct="1">
              <a:spcAft>
                <a:spcPts val="0"/>
              </a:spcAft>
              <a:buClr>
                <a:schemeClr val="accent3"/>
              </a:buClr>
              <a:buNone/>
              <a:defRPr/>
            </a:pPr>
            <a:r>
              <a:rPr lang="en-US" dirty="0"/>
              <a:t>	–</a:t>
            </a:r>
            <a:r>
              <a:rPr lang="en-US" b="1" dirty="0">
                <a:solidFill>
                  <a:srgbClr val="FF0000"/>
                </a:solidFill>
              </a:rPr>
              <a:t> </a:t>
            </a:r>
            <a:r>
              <a:rPr lang="en-US" b="1" dirty="0">
                <a:solidFill>
                  <a:srgbClr val="00B050"/>
                </a:solidFill>
              </a:rPr>
              <a:t>E</a:t>
            </a:r>
            <a:r>
              <a:rPr lang="en-US" b="1" dirty="0">
                <a:solidFill>
                  <a:srgbClr val="FF0000"/>
                </a:solidFill>
              </a:rPr>
              <a:t> </a:t>
            </a:r>
            <a:r>
              <a:rPr lang="en-US" dirty="0"/>
              <a:t>stands for “exclusive” (exclusion criterion - operators are inverted)</a:t>
            </a:r>
          </a:p>
          <a:p>
            <a:pPr marL="274320" indent="-274320" eaLnBrk="1" fontAlgn="auto" hangingPunct="1">
              <a:spcAft>
                <a:spcPts val="0"/>
              </a:spcAft>
              <a:buClr>
                <a:schemeClr val="accent3"/>
              </a:buClr>
              <a:buNone/>
              <a:defRPr/>
            </a:pPr>
            <a:endParaRPr lang="en-US" dirty="0"/>
          </a:p>
          <a:p>
            <a:pPr marL="274320" indent="-274320" eaLnBrk="1" fontAlgn="auto" hangingPunct="1">
              <a:spcAft>
                <a:spcPts val="0"/>
              </a:spcAft>
              <a:buClr>
                <a:schemeClr val="accent3"/>
              </a:buClr>
              <a:buNone/>
              <a:defRPr/>
            </a:pPr>
            <a:r>
              <a:rPr lang="en-US" b="1" dirty="0"/>
              <a:t>• OPTION</a:t>
            </a:r>
            <a:r>
              <a:rPr lang="en-US" dirty="0"/>
              <a:t>  - Type C with length 2. </a:t>
            </a:r>
          </a:p>
          <a:p>
            <a:pPr marL="274320" indent="-274320" eaLnBrk="1" fontAlgn="auto" hangingPunct="1">
              <a:spcAft>
                <a:spcPts val="0"/>
              </a:spcAft>
              <a:buClr>
                <a:schemeClr val="accent3"/>
              </a:buClr>
              <a:buNone/>
              <a:defRPr/>
            </a:pPr>
            <a:r>
              <a:rPr lang="en-US" dirty="0"/>
              <a:t>	Possible values:</a:t>
            </a:r>
          </a:p>
          <a:p>
            <a:pPr marL="274320" indent="-274320" eaLnBrk="1" fontAlgn="auto" hangingPunct="1">
              <a:spcAft>
                <a:spcPts val="0"/>
              </a:spcAft>
              <a:buClr>
                <a:schemeClr val="accent3"/>
              </a:buClr>
              <a:buNone/>
              <a:defRPr/>
            </a:pPr>
            <a:r>
              <a:rPr lang="en-US" dirty="0"/>
              <a:t>– If HIGH is empty, you can use </a:t>
            </a:r>
            <a:r>
              <a:rPr lang="en-US" b="1" dirty="0">
                <a:solidFill>
                  <a:srgbClr val="00B050"/>
                </a:solidFill>
              </a:rPr>
              <a:t>EQ, NE, GT, LE, LT,CP</a:t>
            </a:r>
            <a:r>
              <a:rPr lang="en-US" dirty="0"/>
              <a:t>, and </a:t>
            </a:r>
            <a:r>
              <a:rPr lang="en-US" b="1" dirty="0">
                <a:solidFill>
                  <a:srgbClr val="00B050"/>
                </a:solidFill>
              </a:rPr>
              <a:t>NP</a:t>
            </a:r>
            <a:r>
              <a:rPr lang="en-US" dirty="0"/>
              <a:t>. These operators are the same as those that are used for logical expressions.</a:t>
            </a:r>
          </a:p>
          <a:p>
            <a:pPr marL="274320" indent="-274320" eaLnBrk="1" fontAlgn="auto" hangingPunct="1">
              <a:spcAft>
                <a:spcPts val="0"/>
              </a:spcAft>
              <a:buClr>
                <a:schemeClr val="accent3"/>
              </a:buClr>
              <a:buNone/>
              <a:defRPr/>
            </a:pPr>
            <a:r>
              <a:rPr lang="en-US" dirty="0"/>
              <a:t>– If HIGH is filled, you can use </a:t>
            </a:r>
            <a:r>
              <a:rPr lang="en-US" b="1" dirty="0">
                <a:solidFill>
                  <a:srgbClr val="00B050"/>
                </a:solidFill>
              </a:rPr>
              <a:t>BT (</a:t>
            </a:r>
            <a:r>
              <a:rPr lang="en-US" b="1" dirty="0" err="1">
                <a:solidFill>
                  <a:srgbClr val="00B050"/>
                </a:solidFill>
              </a:rPr>
              <a:t>BeTween</a:t>
            </a:r>
            <a:r>
              <a:rPr lang="en-US" b="1" dirty="0">
                <a:solidFill>
                  <a:srgbClr val="00B050"/>
                </a:solidFill>
              </a:rPr>
              <a:t>)</a:t>
            </a:r>
            <a:r>
              <a:rPr lang="en-US" b="1" dirty="0">
                <a:solidFill>
                  <a:srgbClr val="FF0000"/>
                </a:solidFill>
              </a:rPr>
              <a:t> </a:t>
            </a:r>
            <a:r>
              <a:rPr lang="en-US" dirty="0"/>
              <a:t>and </a:t>
            </a:r>
            <a:r>
              <a:rPr lang="en-US" b="1" dirty="0">
                <a:solidFill>
                  <a:srgbClr val="00B050"/>
                </a:solidFill>
              </a:rPr>
              <a:t>NB (Not Between). </a:t>
            </a:r>
            <a:endParaRPr lang="en-US" dirty="0">
              <a:solidFill>
                <a:srgbClr val="00B050"/>
              </a:solidFill>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286C781-9083-4DE2-A7ED-B8E6F5ED6706}"/>
              </a:ext>
            </a:extLst>
          </p:cNvPr>
          <p:cNvSpPr>
            <a:spLocks noGrp="1"/>
          </p:cNvSpPr>
          <p:nvPr>
            <p:ph type="title" idx="4294967295"/>
          </p:nvPr>
        </p:nvSpPr>
        <p:spPr>
          <a:xfrm>
            <a:off x="917575" y="112666"/>
            <a:ext cx="8988425" cy="501650"/>
          </a:xfrm>
        </p:spPr>
        <p:txBody>
          <a:bodyPr/>
          <a:lstStyle/>
          <a:p>
            <a:pPr eaLnBrk="1" hangingPunct="1"/>
            <a:r>
              <a:rPr lang="en-US" altLang="en-US" dirty="0"/>
              <a:t>SELECT-OPTIONS structure</a:t>
            </a:r>
          </a:p>
        </p:txBody>
      </p:sp>
      <p:sp>
        <p:nvSpPr>
          <p:cNvPr id="3" name="Content Placeholder 2">
            <a:extLst>
              <a:ext uri="{FF2B5EF4-FFF2-40B4-BE49-F238E27FC236}">
                <a16:creationId xmlns:a16="http://schemas.microsoft.com/office/drawing/2014/main" id="{4B35D643-0ED3-4CC2-9753-7864541353A5}"/>
              </a:ext>
            </a:extLst>
          </p:cNvPr>
          <p:cNvSpPr>
            <a:spLocks noGrp="1"/>
          </p:cNvSpPr>
          <p:nvPr>
            <p:ph idx="4294967295"/>
          </p:nvPr>
        </p:nvSpPr>
        <p:spPr>
          <a:xfrm>
            <a:off x="915988" y="890588"/>
            <a:ext cx="8990012" cy="5219700"/>
          </a:xfrm>
        </p:spPr>
        <p:txBody>
          <a:bodyPr>
            <a:normAutofit/>
          </a:bodyPr>
          <a:lstStyle/>
          <a:p>
            <a:pPr marL="274320" indent="-274320" eaLnBrk="1" fontAlgn="auto" hangingPunct="1">
              <a:spcAft>
                <a:spcPts val="0"/>
              </a:spcAft>
              <a:buClr>
                <a:schemeClr val="accent3"/>
              </a:buClr>
              <a:buNone/>
              <a:defRPr/>
            </a:pPr>
            <a:r>
              <a:rPr lang="en-US" b="1" dirty="0"/>
              <a:t>• LOW </a:t>
            </a:r>
          </a:p>
          <a:p>
            <a:pPr marL="274320" indent="-274320" eaLnBrk="1" fontAlgn="auto" hangingPunct="1">
              <a:spcAft>
                <a:spcPts val="0"/>
              </a:spcAft>
              <a:buClr>
                <a:schemeClr val="accent3"/>
              </a:buClr>
              <a:buNone/>
              <a:defRPr/>
            </a:pPr>
            <a:r>
              <a:rPr lang="en-US" dirty="0"/>
              <a:t>The</a:t>
            </a:r>
            <a:r>
              <a:rPr lang="en-US" b="1" dirty="0"/>
              <a:t> </a:t>
            </a:r>
            <a:r>
              <a:rPr lang="en-US" dirty="0"/>
              <a:t>data type of LOW is the same as the column type of the database table, to which the selection criterion is linked.</a:t>
            </a:r>
          </a:p>
          <a:p>
            <a:pPr marL="274320" indent="-274320" eaLnBrk="1" fontAlgn="auto" hangingPunct="1">
              <a:spcAft>
                <a:spcPts val="0"/>
              </a:spcAft>
              <a:buClr>
                <a:schemeClr val="accent3"/>
              </a:buClr>
              <a:buNone/>
              <a:defRPr/>
            </a:pPr>
            <a:endParaRPr lang="en-US" dirty="0"/>
          </a:p>
          <a:p>
            <a:pPr marL="274320" indent="-274320" eaLnBrk="1" fontAlgn="auto" hangingPunct="1">
              <a:spcAft>
                <a:spcPts val="0"/>
              </a:spcAft>
              <a:buClr>
                <a:schemeClr val="accent3"/>
              </a:buClr>
              <a:buNone/>
              <a:defRPr/>
            </a:pPr>
            <a:r>
              <a:rPr lang="en-US" b="1" dirty="0"/>
              <a:t>• HIGH</a:t>
            </a:r>
          </a:p>
          <a:p>
            <a:pPr marL="274320" indent="-274320" eaLnBrk="1" fontAlgn="auto" hangingPunct="1">
              <a:spcAft>
                <a:spcPts val="0"/>
              </a:spcAft>
              <a:buClr>
                <a:schemeClr val="accent3"/>
              </a:buClr>
              <a:buNone/>
              <a:defRPr/>
            </a:pPr>
            <a:r>
              <a:rPr lang="en-US" dirty="0"/>
              <a:t>The data type of HIGH is the same as the column type of the database table, to which the selection criterion is linked. </a:t>
            </a: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827212" y="95970"/>
            <a:ext cx="8988425" cy="501650"/>
          </a:xfrm>
        </p:spPr>
        <p:txBody>
          <a:bodyPr/>
          <a:lstStyle/>
          <a:p>
            <a:pPr eaLnBrk="1" hangingPunct="1"/>
            <a:r>
              <a:rPr lang="en-US" altLang="ro-RO" dirty="0"/>
              <a:t>SELECTION-SCREEN – Select-options</a:t>
            </a:r>
          </a:p>
        </p:txBody>
      </p:sp>
      <p:sp>
        <p:nvSpPr>
          <p:cNvPr id="3" name="Content Placeholder 2"/>
          <p:cNvSpPr>
            <a:spLocks noGrp="1"/>
          </p:cNvSpPr>
          <p:nvPr>
            <p:ph idx="4294967295"/>
          </p:nvPr>
        </p:nvSpPr>
        <p:spPr>
          <a:xfrm>
            <a:off x="915988" y="937362"/>
            <a:ext cx="6523499" cy="5219700"/>
          </a:xfrm>
        </p:spPr>
        <p:txBody>
          <a:bodyPr>
            <a:normAutofit/>
          </a:bodyPr>
          <a:lstStyle/>
          <a:p>
            <a:pPr marL="274320" indent="-274320" eaLnBrk="1" fontAlgn="auto" hangingPunct="1">
              <a:spcAft>
                <a:spcPts val="0"/>
              </a:spcAft>
              <a:buClr>
                <a:schemeClr val="accent3"/>
              </a:buClr>
              <a:buNone/>
              <a:defRPr/>
            </a:pPr>
            <a:r>
              <a:rPr lang="en-US" b="1" dirty="0">
                <a:solidFill>
                  <a:srgbClr val="00B050"/>
                </a:solidFill>
              </a:rPr>
              <a:t>TABLES:</a:t>
            </a:r>
            <a:r>
              <a:rPr lang="en-US" dirty="0">
                <a:solidFill>
                  <a:srgbClr val="00B050"/>
                </a:solidFill>
              </a:rPr>
              <a:t> </a:t>
            </a:r>
            <a:r>
              <a:rPr lang="en-US" dirty="0" err="1">
                <a:solidFill>
                  <a:srgbClr val="00B050"/>
                </a:solidFill>
              </a:rPr>
              <a:t>scarr</a:t>
            </a:r>
            <a:r>
              <a:rPr lang="en-US" dirty="0">
                <a:solidFill>
                  <a:srgbClr val="00B050"/>
                </a:solidFill>
              </a:rPr>
              <a:t>.</a:t>
            </a:r>
          </a:p>
          <a:p>
            <a:pPr marL="274320" indent="-274320" eaLnBrk="1" fontAlgn="auto" hangingPunct="1">
              <a:spcAft>
                <a:spcPts val="0"/>
              </a:spcAft>
              <a:buClr>
                <a:schemeClr val="accent3"/>
              </a:buClr>
              <a:buNone/>
              <a:defRPr/>
            </a:pPr>
            <a:endParaRPr lang="en-US" dirty="0"/>
          </a:p>
          <a:p>
            <a:pPr marL="274320" indent="-274320" eaLnBrk="1" fontAlgn="auto" hangingPunct="1">
              <a:spcAft>
                <a:spcPts val="0"/>
              </a:spcAft>
              <a:buClr>
                <a:schemeClr val="accent3"/>
              </a:buClr>
              <a:buNone/>
              <a:defRPr/>
            </a:pPr>
            <a:r>
              <a:rPr lang="en-US" dirty="0"/>
              <a:t>* DATA declaration</a:t>
            </a:r>
          </a:p>
          <a:p>
            <a:pPr marL="274320" indent="-274320" eaLnBrk="1" fontAlgn="auto" hangingPunct="1">
              <a:spcAft>
                <a:spcPts val="0"/>
              </a:spcAft>
              <a:buClr>
                <a:schemeClr val="accent3"/>
              </a:buClr>
              <a:buNone/>
              <a:defRPr/>
            </a:pPr>
            <a:r>
              <a:rPr lang="en-US" b="1" dirty="0"/>
              <a:t>DATA</a:t>
            </a:r>
            <a:r>
              <a:rPr lang="en-US" dirty="0"/>
              <a:t> </a:t>
            </a:r>
            <a:r>
              <a:rPr lang="en-US" dirty="0" err="1"/>
              <a:t>v_carrid</a:t>
            </a:r>
            <a:r>
              <a:rPr lang="en-US" dirty="0"/>
              <a:t> </a:t>
            </a:r>
            <a:r>
              <a:rPr lang="en-US" b="1" dirty="0"/>
              <a:t>TYPE</a:t>
            </a:r>
            <a:r>
              <a:rPr lang="en-US" dirty="0"/>
              <a:t> </a:t>
            </a:r>
            <a:r>
              <a:rPr lang="en-US" dirty="0" err="1"/>
              <a:t>scarr-carrid</a:t>
            </a:r>
            <a:r>
              <a:rPr lang="en-US" dirty="0"/>
              <a:t>.</a:t>
            </a:r>
          </a:p>
          <a:p>
            <a:pPr marL="274320" indent="-274320" eaLnBrk="1" fontAlgn="auto" hangingPunct="1">
              <a:spcAft>
                <a:spcPts val="0"/>
              </a:spcAft>
              <a:buClr>
                <a:schemeClr val="accent3"/>
              </a:buClr>
              <a:buNone/>
              <a:defRPr/>
            </a:pPr>
            <a:endParaRPr lang="en-US" dirty="0"/>
          </a:p>
          <a:p>
            <a:pPr marL="274320" indent="-274320" eaLnBrk="1" fontAlgn="auto" hangingPunct="1">
              <a:spcAft>
                <a:spcPts val="0"/>
              </a:spcAft>
              <a:buClr>
                <a:schemeClr val="accent3"/>
              </a:buClr>
              <a:buNone/>
              <a:defRPr/>
            </a:pPr>
            <a:r>
              <a:rPr lang="en-US" dirty="0"/>
              <a:t>* Selection Screen</a:t>
            </a:r>
          </a:p>
          <a:p>
            <a:pPr marL="274320" indent="-274320" eaLnBrk="1" fontAlgn="auto" hangingPunct="1">
              <a:spcAft>
                <a:spcPts val="0"/>
              </a:spcAft>
              <a:buClr>
                <a:schemeClr val="accent3"/>
              </a:buClr>
              <a:buNone/>
              <a:defRPr/>
            </a:pPr>
            <a:r>
              <a:rPr lang="en-US" b="1" dirty="0"/>
              <a:t>SELECT-OPTIONS</a:t>
            </a:r>
            <a:r>
              <a:rPr lang="en-US" dirty="0"/>
              <a:t> </a:t>
            </a:r>
            <a:r>
              <a:rPr lang="en-US" dirty="0" err="1"/>
              <a:t>so_cid</a:t>
            </a:r>
            <a:r>
              <a:rPr lang="en-US" dirty="0"/>
              <a:t> </a:t>
            </a:r>
            <a:r>
              <a:rPr lang="en-US" b="1" dirty="0">
                <a:solidFill>
                  <a:srgbClr val="00B050"/>
                </a:solidFill>
              </a:rPr>
              <a:t>FOR</a:t>
            </a:r>
            <a:r>
              <a:rPr lang="en-US" dirty="0">
                <a:solidFill>
                  <a:srgbClr val="00B050"/>
                </a:solidFill>
              </a:rPr>
              <a:t> </a:t>
            </a:r>
            <a:r>
              <a:rPr lang="en-US" dirty="0" err="1">
                <a:solidFill>
                  <a:srgbClr val="00B050"/>
                </a:solidFill>
              </a:rPr>
              <a:t>scarr-carrid</a:t>
            </a:r>
            <a:r>
              <a:rPr lang="en-US" dirty="0"/>
              <a:t>.</a:t>
            </a:r>
          </a:p>
          <a:p>
            <a:pPr marL="274320" indent="-274320" eaLnBrk="1" fontAlgn="auto" hangingPunct="1">
              <a:spcAft>
                <a:spcPts val="0"/>
              </a:spcAft>
              <a:buClr>
                <a:schemeClr val="accent3"/>
              </a:buClr>
              <a:buNone/>
              <a:defRPr/>
            </a:pPr>
            <a:endParaRPr lang="en-US" dirty="0"/>
          </a:p>
          <a:p>
            <a:pPr marL="274320" indent="-274320" eaLnBrk="1" fontAlgn="auto" hangingPunct="1">
              <a:spcAft>
                <a:spcPts val="0"/>
              </a:spcAft>
              <a:buClr>
                <a:schemeClr val="accent3"/>
              </a:buClr>
              <a:buNone/>
              <a:defRPr/>
            </a:pPr>
            <a:r>
              <a:rPr lang="en-US" dirty="0"/>
              <a:t>* Start of Processing</a:t>
            </a:r>
          </a:p>
          <a:p>
            <a:pPr marL="274320" indent="-274320" eaLnBrk="1" fontAlgn="auto" hangingPunct="1">
              <a:spcAft>
                <a:spcPts val="0"/>
              </a:spcAft>
              <a:buClr>
                <a:schemeClr val="accent3"/>
              </a:buClr>
              <a:buNone/>
              <a:defRPr/>
            </a:pPr>
            <a:r>
              <a:rPr lang="en-US" dirty="0" err="1"/>
              <a:t>v_carrid</a:t>
            </a:r>
            <a:r>
              <a:rPr lang="en-US" dirty="0"/>
              <a:t> = ‘LH’.</a:t>
            </a:r>
          </a:p>
          <a:p>
            <a:pPr marL="274320" indent="-274320" eaLnBrk="1" fontAlgn="auto" hangingPunct="1">
              <a:spcAft>
                <a:spcPts val="0"/>
              </a:spcAft>
              <a:buClr>
                <a:schemeClr val="accent3"/>
              </a:buClr>
              <a:buNone/>
              <a:defRPr/>
            </a:pPr>
            <a:r>
              <a:rPr lang="en-US" b="1" dirty="0"/>
              <a:t>IF</a:t>
            </a:r>
            <a:r>
              <a:rPr lang="en-US" dirty="0"/>
              <a:t> </a:t>
            </a:r>
            <a:r>
              <a:rPr lang="en-US" dirty="0" err="1"/>
              <a:t>v_carrid</a:t>
            </a:r>
            <a:r>
              <a:rPr lang="en-US" dirty="0"/>
              <a:t> </a:t>
            </a:r>
            <a:r>
              <a:rPr lang="en-US" b="1" dirty="0"/>
              <a:t>IN </a:t>
            </a:r>
            <a:r>
              <a:rPr lang="en-US" dirty="0" err="1"/>
              <a:t>so_cid</a:t>
            </a:r>
            <a:r>
              <a:rPr lang="en-US" dirty="0"/>
              <a:t>.</a:t>
            </a:r>
          </a:p>
          <a:p>
            <a:pPr marL="274320" indent="-274320" eaLnBrk="1" fontAlgn="auto" hangingPunct="1">
              <a:spcAft>
                <a:spcPts val="0"/>
              </a:spcAft>
              <a:buClr>
                <a:schemeClr val="accent3"/>
              </a:buClr>
              <a:buNone/>
              <a:defRPr/>
            </a:pPr>
            <a:r>
              <a:rPr lang="en-US" dirty="0"/>
              <a:t>	</a:t>
            </a:r>
            <a:r>
              <a:rPr lang="en-US" b="1" dirty="0"/>
              <a:t>WRITE :</a:t>
            </a:r>
            <a:r>
              <a:rPr lang="en-US" dirty="0"/>
              <a:t> ‘</a:t>
            </a:r>
            <a:r>
              <a:rPr lang="en-US" dirty="0" err="1"/>
              <a:t>Valoarea</a:t>
            </a:r>
            <a:r>
              <a:rPr lang="en-US" dirty="0"/>
              <a:t> se </a:t>
            </a:r>
            <a:r>
              <a:rPr lang="en-US" dirty="0" err="1"/>
              <a:t>afla</a:t>
            </a:r>
            <a:r>
              <a:rPr lang="en-US" dirty="0"/>
              <a:t> in SELECT-OPTION’.</a:t>
            </a:r>
          </a:p>
          <a:p>
            <a:pPr marL="274320" indent="-274320" eaLnBrk="1" fontAlgn="auto" hangingPunct="1">
              <a:spcAft>
                <a:spcPts val="0"/>
              </a:spcAft>
              <a:buClr>
                <a:schemeClr val="accent3"/>
              </a:buClr>
              <a:buNone/>
              <a:defRPr/>
            </a:pPr>
            <a:r>
              <a:rPr lang="en-US" b="1" dirty="0"/>
              <a:t>ENDIF.</a:t>
            </a:r>
          </a:p>
        </p:txBody>
      </p:sp>
      <p:sp>
        <p:nvSpPr>
          <p:cNvPr id="4" name="TextBox 3">
            <a:extLst>
              <a:ext uri="{FF2B5EF4-FFF2-40B4-BE49-F238E27FC236}">
                <a16:creationId xmlns:a16="http://schemas.microsoft.com/office/drawing/2014/main" id="{7C809554-7A39-4685-9F11-FC97BC7D4287}"/>
              </a:ext>
            </a:extLst>
          </p:cNvPr>
          <p:cNvSpPr txBox="1"/>
          <p:nvPr/>
        </p:nvSpPr>
        <p:spPr>
          <a:xfrm>
            <a:off x="6031103" y="937362"/>
            <a:ext cx="3157285" cy="923330"/>
          </a:xfrm>
          <a:prstGeom prst="rect">
            <a:avLst/>
          </a:prstGeom>
          <a:noFill/>
        </p:spPr>
        <p:txBody>
          <a:bodyPr wrap="square" rtlCol="0">
            <a:spAutoFit/>
          </a:bodyPr>
          <a:lstStyle/>
          <a:p>
            <a:r>
              <a:rPr lang="en-US" b="1" dirty="0"/>
              <a:t>OBS</a:t>
            </a:r>
            <a:r>
              <a:rPr lang="en-US" dirty="0"/>
              <a:t>: TABLES syntax is needed in order to declare the Type of Select Option.</a:t>
            </a:r>
          </a:p>
        </p:txBody>
      </p:sp>
    </p:spTree>
    <p:extLst>
      <p:ext uri="{BB962C8B-B14F-4D97-AF65-F5344CB8AC3E}">
        <p14:creationId xmlns:p14="http://schemas.microsoft.com/office/powerpoint/2010/main" val="3523758000"/>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827212" y="95970"/>
            <a:ext cx="8988425" cy="501650"/>
          </a:xfrm>
        </p:spPr>
        <p:txBody>
          <a:bodyPr/>
          <a:lstStyle/>
          <a:p>
            <a:pPr eaLnBrk="1" hangingPunct="1"/>
            <a:r>
              <a:rPr lang="en-US" altLang="ro-RO" dirty="0"/>
              <a:t>SELECTION-SCREEN – Select-options</a:t>
            </a:r>
          </a:p>
        </p:txBody>
      </p:sp>
      <p:sp>
        <p:nvSpPr>
          <p:cNvPr id="5" name="Content Placeholder 2">
            <a:extLst>
              <a:ext uri="{FF2B5EF4-FFF2-40B4-BE49-F238E27FC236}">
                <a16:creationId xmlns:a16="http://schemas.microsoft.com/office/drawing/2014/main" id="{EFB7ECC4-8C53-45DB-A023-95E5533A10B3}"/>
              </a:ext>
            </a:extLst>
          </p:cNvPr>
          <p:cNvSpPr txBox="1">
            <a:spLocks/>
          </p:cNvSpPr>
          <p:nvPr/>
        </p:nvSpPr>
        <p:spPr bwMode="auto">
          <a:xfrm>
            <a:off x="486189" y="893354"/>
            <a:ext cx="9163837" cy="52197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normAutofit/>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marL="274320" indent="-274320" eaLnBrk="1" fontAlgn="auto" hangingPunct="1">
              <a:spcAft>
                <a:spcPts val="0"/>
              </a:spcAft>
              <a:buClr>
                <a:schemeClr val="accent3"/>
              </a:buClr>
              <a:buFontTx/>
              <a:buNone/>
              <a:defRPr/>
            </a:pPr>
            <a:r>
              <a:rPr lang="en-US" sz="1800" kern="0" dirty="0"/>
              <a:t>	Go to ABAP Dictionary (SE11) and access table SFLIGHT. All fields are represented as Select-Options. Leave fields empty (no filter condition) and execute. All records from table are selected. </a:t>
            </a:r>
            <a:r>
              <a:rPr lang="en-US" sz="1800" b="1" kern="0" dirty="0"/>
              <a:t>If Select-Option is initial all records are selected.</a:t>
            </a:r>
          </a:p>
        </p:txBody>
      </p:sp>
      <p:pic>
        <p:nvPicPr>
          <p:cNvPr id="2" name="Picture 1">
            <a:extLst>
              <a:ext uri="{FF2B5EF4-FFF2-40B4-BE49-F238E27FC236}">
                <a16:creationId xmlns:a16="http://schemas.microsoft.com/office/drawing/2014/main" id="{1E15F834-C029-485C-9436-FD809395B778}"/>
              </a:ext>
            </a:extLst>
          </p:cNvPr>
          <p:cNvPicPr>
            <a:picLocks noChangeAspect="1"/>
          </p:cNvPicPr>
          <p:nvPr/>
        </p:nvPicPr>
        <p:blipFill>
          <a:blip r:embed="rId3"/>
          <a:stretch>
            <a:fillRect/>
          </a:stretch>
        </p:blipFill>
        <p:spPr>
          <a:xfrm>
            <a:off x="557212" y="2064415"/>
            <a:ext cx="4681614" cy="2468085"/>
          </a:xfrm>
          <a:prstGeom prst="rect">
            <a:avLst/>
          </a:prstGeom>
        </p:spPr>
      </p:pic>
      <p:pic>
        <p:nvPicPr>
          <p:cNvPr id="6" name="Picture 5">
            <a:extLst>
              <a:ext uri="{FF2B5EF4-FFF2-40B4-BE49-F238E27FC236}">
                <a16:creationId xmlns:a16="http://schemas.microsoft.com/office/drawing/2014/main" id="{9A5D136A-C3F0-4089-ABDC-AAE459CCED97}"/>
              </a:ext>
            </a:extLst>
          </p:cNvPr>
          <p:cNvPicPr>
            <a:picLocks noChangeAspect="1"/>
          </p:cNvPicPr>
          <p:nvPr/>
        </p:nvPicPr>
        <p:blipFill>
          <a:blip r:embed="rId4"/>
          <a:stretch>
            <a:fillRect/>
          </a:stretch>
        </p:blipFill>
        <p:spPr>
          <a:xfrm>
            <a:off x="557212" y="5315815"/>
            <a:ext cx="4747428" cy="797239"/>
          </a:xfrm>
          <a:prstGeom prst="rect">
            <a:avLst/>
          </a:prstGeom>
        </p:spPr>
      </p:pic>
      <p:pic>
        <p:nvPicPr>
          <p:cNvPr id="7" name="Picture 6">
            <a:extLst>
              <a:ext uri="{FF2B5EF4-FFF2-40B4-BE49-F238E27FC236}">
                <a16:creationId xmlns:a16="http://schemas.microsoft.com/office/drawing/2014/main" id="{835384B8-874D-4117-8467-0EE302B1B098}"/>
              </a:ext>
            </a:extLst>
          </p:cNvPr>
          <p:cNvPicPr>
            <a:picLocks noChangeAspect="1"/>
          </p:cNvPicPr>
          <p:nvPr/>
        </p:nvPicPr>
        <p:blipFill>
          <a:blip r:embed="rId5"/>
          <a:stretch>
            <a:fillRect/>
          </a:stretch>
        </p:blipFill>
        <p:spPr>
          <a:xfrm>
            <a:off x="3585651" y="3045938"/>
            <a:ext cx="5946564" cy="1930135"/>
          </a:xfrm>
          <a:prstGeom prst="rect">
            <a:avLst/>
          </a:prstGeom>
        </p:spPr>
      </p:pic>
      <p:sp>
        <p:nvSpPr>
          <p:cNvPr id="9" name="TextBox 8">
            <a:extLst>
              <a:ext uri="{FF2B5EF4-FFF2-40B4-BE49-F238E27FC236}">
                <a16:creationId xmlns:a16="http://schemas.microsoft.com/office/drawing/2014/main" id="{B58EDDF6-C269-4E26-B8D3-268B1C050D37}"/>
              </a:ext>
            </a:extLst>
          </p:cNvPr>
          <p:cNvSpPr txBox="1"/>
          <p:nvPr/>
        </p:nvSpPr>
        <p:spPr>
          <a:xfrm>
            <a:off x="5738140" y="5466723"/>
            <a:ext cx="3157285" cy="646331"/>
          </a:xfrm>
          <a:prstGeom prst="rect">
            <a:avLst/>
          </a:prstGeom>
          <a:noFill/>
        </p:spPr>
        <p:txBody>
          <a:bodyPr wrap="square" rtlCol="0">
            <a:spAutoFit/>
          </a:bodyPr>
          <a:lstStyle/>
          <a:p>
            <a:r>
              <a:rPr lang="en-US" dirty="0"/>
              <a:t>OBS: Change Maximum No. of Hits (up to N rows)</a:t>
            </a:r>
          </a:p>
        </p:txBody>
      </p:sp>
      <p:sp>
        <p:nvSpPr>
          <p:cNvPr id="8" name="Rectangle 7">
            <a:extLst>
              <a:ext uri="{FF2B5EF4-FFF2-40B4-BE49-F238E27FC236}">
                <a16:creationId xmlns:a16="http://schemas.microsoft.com/office/drawing/2014/main" id="{E75590BF-9CD1-42E7-BB8D-121B496311D1}"/>
              </a:ext>
            </a:extLst>
          </p:cNvPr>
          <p:cNvSpPr/>
          <p:nvPr/>
        </p:nvSpPr>
        <p:spPr bwMode="auto">
          <a:xfrm>
            <a:off x="557212" y="2299317"/>
            <a:ext cx="270000" cy="186431"/>
          </a:xfrm>
          <a:prstGeom prst="rect">
            <a:avLst/>
          </a:prstGeom>
          <a:noFill/>
          <a:ln w="38100" cap="flat" cmpd="sng" algn="ctr">
            <a:solidFill>
              <a:srgbClr val="5151F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28921657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827212" y="95970"/>
            <a:ext cx="8988425" cy="501650"/>
          </a:xfrm>
        </p:spPr>
        <p:txBody>
          <a:bodyPr/>
          <a:lstStyle/>
          <a:p>
            <a:pPr eaLnBrk="1" hangingPunct="1"/>
            <a:r>
              <a:rPr lang="en-US" altLang="ro-RO" dirty="0"/>
              <a:t>SELECTION-SCREEN – Select-options</a:t>
            </a:r>
          </a:p>
        </p:txBody>
      </p:sp>
      <p:sp>
        <p:nvSpPr>
          <p:cNvPr id="5" name="Content Placeholder 2">
            <a:extLst>
              <a:ext uri="{FF2B5EF4-FFF2-40B4-BE49-F238E27FC236}">
                <a16:creationId xmlns:a16="http://schemas.microsoft.com/office/drawing/2014/main" id="{EFB7ECC4-8C53-45DB-A023-95E5533A10B3}"/>
              </a:ext>
            </a:extLst>
          </p:cNvPr>
          <p:cNvSpPr txBox="1">
            <a:spLocks/>
          </p:cNvSpPr>
          <p:nvPr/>
        </p:nvSpPr>
        <p:spPr bwMode="auto">
          <a:xfrm>
            <a:off x="593926" y="910729"/>
            <a:ext cx="8990012" cy="52197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normAutofit/>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marL="274320" indent="-274320" eaLnBrk="1" fontAlgn="auto" hangingPunct="1">
              <a:spcAft>
                <a:spcPts val="0"/>
              </a:spcAft>
              <a:buClr>
                <a:schemeClr val="accent3"/>
              </a:buClr>
              <a:buFontTx/>
              <a:buNone/>
              <a:defRPr/>
            </a:pPr>
            <a:r>
              <a:rPr lang="en-US" sz="1800" kern="0" dirty="0"/>
              <a:t>	Display only the flights operated on the first 8 days of May 2018. Fill the FLDATE select options as follows:</a:t>
            </a:r>
          </a:p>
          <a:p>
            <a:pPr lvl="2" eaLnBrk="1" fontAlgn="auto" hangingPunct="1">
              <a:spcAft>
                <a:spcPts val="0"/>
              </a:spcAft>
              <a:buClr>
                <a:srgbClr val="5151FD"/>
              </a:buClr>
              <a:defRPr/>
            </a:pPr>
            <a:r>
              <a:rPr lang="en-US" sz="1400" b="1" kern="0" dirty="0"/>
              <a:t>LOW </a:t>
            </a:r>
            <a:r>
              <a:rPr lang="en-US" sz="1400" kern="0" dirty="0"/>
              <a:t>value</a:t>
            </a:r>
            <a:r>
              <a:rPr lang="en-US" sz="1400" b="1" kern="0" dirty="0"/>
              <a:t> = 01.05.2018</a:t>
            </a:r>
          </a:p>
          <a:p>
            <a:pPr lvl="2" eaLnBrk="1" fontAlgn="auto" hangingPunct="1">
              <a:spcAft>
                <a:spcPts val="0"/>
              </a:spcAft>
              <a:buClr>
                <a:srgbClr val="5151FD"/>
              </a:buClr>
              <a:defRPr/>
            </a:pPr>
            <a:r>
              <a:rPr lang="en-US" sz="1400" b="1" kern="0" dirty="0"/>
              <a:t>HIGH </a:t>
            </a:r>
            <a:r>
              <a:rPr lang="en-US" sz="1400" kern="0" dirty="0"/>
              <a:t>value</a:t>
            </a:r>
            <a:r>
              <a:rPr lang="en-US" sz="1400" b="1" kern="0" dirty="0"/>
              <a:t> = 08.05.2018</a:t>
            </a:r>
          </a:p>
          <a:p>
            <a:pPr lvl="2" eaLnBrk="1" fontAlgn="auto" hangingPunct="1">
              <a:spcAft>
                <a:spcPts val="0"/>
              </a:spcAft>
              <a:buClr>
                <a:srgbClr val="5151FD"/>
              </a:buClr>
              <a:defRPr/>
            </a:pPr>
            <a:r>
              <a:rPr lang="en-US" sz="1400" kern="0" dirty="0"/>
              <a:t>SIGN = ‘I’ – default value; no action needed</a:t>
            </a:r>
          </a:p>
          <a:p>
            <a:pPr lvl="2" eaLnBrk="1" fontAlgn="auto" hangingPunct="1">
              <a:spcAft>
                <a:spcPts val="0"/>
              </a:spcAft>
              <a:buClr>
                <a:srgbClr val="5151FD"/>
              </a:buClr>
              <a:defRPr/>
            </a:pPr>
            <a:r>
              <a:rPr lang="en-US" sz="1400" kern="0" dirty="0"/>
              <a:t>OPTION = ‘EQ’ – default value; no action needed</a:t>
            </a:r>
          </a:p>
          <a:p>
            <a:pPr lvl="2" eaLnBrk="1" fontAlgn="auto" hangingPunct="1">
              <a:spcAft>
                <a:spcPts val="0"/>
              </a:spcAft>
              <a:buClr>
                <a:srgbClr val="5151FD"/>
              </a:buClr>
              <a:defRPr/>
            </a:pPr>
            <a:endParaRPr lang="en-US" sz="1400" kern="0" dirty="0"/>
          </a:p>
        </p:txBody>
      </p:sp>
      <p:pic>
        <p:nvPicPr>
          <p:cNvPr id="3" name="Picture 2">
            <a:extLst>
              <a:ext uri="{FF2B5EF4-FFF2-40B4-BE49-F238E27FC236}">
                <a16:creationId xmlns:a16="http://schemas.microsoft.com/office/drawing/2014/main" id="{5277553E-4161-4B92-B7C6-311FABE2A614}"/>
              </a:ext>
            </a:extLst>
          </p:cNvPr>
          <p:cNvPicPr>
            <a:picLocks noChangeAspect="1"/>
          </p:cNvPicPr>
          <p:nvPr/>
        </p:nvPicPr>
        <p:blipFill>
          <a:blip r:embed="rId3"/>
          <a:stretch>
            <a:fillRect/>
          </a:stretch>
        </p:blipFill>
        <p:spPr>
          <a:xfrm>
            <a:off x="711802" y="2748500"/>
            <a:ext cx="6124416" cy="2277026"/>
          </a:xfrm>
          <a:prstGeom prst="rect">
            <a:avLst/>
          </a:prstGeom>
        </p:spPr>
      </p:pic>
      <p:pic>
        <p:nvPicPr>
          <p:cNvPr id="4" name="Picture 3">
            <a:extLst>
              <a:ext uri="{FF2B5EF4-FFF2-40B4-BE49-F238E27FC236}">
                <a16:creationId xmlns:a16="http://schemas.microsoft.com/office/drawing/2014/main" id="{1069F2AD-F848-488D-98F2-21ACD27CA4A0}"/>
              </a:ext>
            </a:extLst>
          </p:cNvPr>
          <p:cNvPicPr>
            <a:picLocks noChangeAspect="1"/>
          </p:cNvPicPr>
          <p:nvPr/>
        </p:nvPicPr>
        <p:blipFill>
          <a:blip r:embed="rId4"/>
          <a:stretch>
            <a:fillRect/>
          </a:stretch>
        </p:blipFill>
        <p:spPr>
          <a:xfrm>
            <a:off x="3857901" y="4196851"/>
            <a:ext cx="5336297" cy="2110292"/>
          </a:xfrm>
          <a:prstGeom prst="rect">
            <a:avLst/>
          </a:prstGeom>
        </p:spPr>
      </p:pic>
      <p:sp>
        <p:nvSpPr>
          <p:cNvPr id="9" name="Rectangle 8">
            <a:extLst>
              <a:ext uri="{FF2B5EF4-FFF2-40B4-BE49-F238E27FC236}">
                <a16:creationId xmlns:a16="http://schemas.microsoft.com/office/drawing/2014/main" id="{E7AB8435-079B-427B-943B-30EE7CDA5151}"/>
              </a:ext>
            </a:extLst>
          </p:cNvPr>
          <p:cNvSpPr/>
          <p:nvPr/>
        </p:nvSpPr>
        <p:spPr bwMode="auto">
          <a:xfrm>
            <a:off x="796909" y="3107186"/>
            <a:ext cx="270000" cy="186431"/>
          </a:xfrm>
          <a:prstGeom prst="rect">
            <a:avLst/>
          </a:prstGeom>
          <a:noFill/>
          <a:ln w="38100" cap="flat" cmpd="sng" algn="ctr">
            <a:solidFill>
              <a:srgbClr val="5151F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Rectangle 9">
            <a:extLst>
              <a:ext uri="{FF2B5EF4-FFF2-40B4-BE49-F238E27FC236}">
                <a16:creationId xmlns:a16="http://schemas.microsoft.com/office/drawing/2014/main" id="{65A4E118-0457-4E49-BB73-9C0006432F2D}"/>
              </a:ext>
            </a:extLst>
          </p:cNvPr>
          <p:cNvSpPr/>
          <p:nvPr/>
        </p:nvSpPr>
        <p:spPr bwMode="auto">
          <a:xfrm>
            <a:off x="796909" y="3706520"/>
            <a:ext cx="6225328" cy="279555"/>
          </a:xfrm>
          <a:prstGeom prst="rect">
            <a:avLst/>
          </a:prstGeom>
          <a:noFill/>
          <a:ln w="38100" cap="flat" cmpd="sng" algn="ctr">
            <a:solidFill>
              <a:srgbClr val="5151F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42617989"/>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827212" y="95970"/>
            <a:ext cx="8988425" cy="501650"/>
          </a:xfrm>
        </p:spPr>
        <p:txBody>
          <a:bodyPr/>
          <a:lstStyle/>
          <a:p>
            <a:pPr eaLnBrk="1" hangingPunct="1"/>
            <a:r>
              <a:rPr lang="en-US" altLang="ro-RO" dirty="0"/>
              <a:t>SELECTION-SCREEN – Select-options</a:t>
            </a:r>
          </a:p>
        </p:txBody>
      </p:sp>
      <p:sp>
        <p:nvSpPr>
          <p:cNvPr id="5" name="Content Placeholder 2">
            <a:extLst>
              <a:ext uri="{FF2B5EF4-FFF2-40B4-BE49-F238E27FC236}">
                <a16:creationId xmlns:a16="http://schemas.microsoft.com/office/drawing/2014/main" id="{EFB7ECC4-8C53-45DB-A023-95E5533A10B3}"/>
              </a:ext>
            </a:extLst>
          </p:cNvPr>
          <p:cNvSpPr txBox="1">
            <a:spLocks/>
          </p:cNvSpPr>
          <p:nvPr/>
        </p:nvSpPr>
        <p:spPr bwMode="auto">
          <a:xfrm>
            <a:off x="594806" y="963995"/>
            <a:ext cx="8990012" cy="52197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normAutofit/>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marL="274320" indent="-274320" eaLnBrk="1" fontAlgn="auto" hangingPunct="1">
              <a:spcAft>
                <a:spcPts val="0"/>
              </a:spcAft>
              <a:buClr>
                <a:schemeClr val="accent3"/>
              </a:buClr>
              <a:buFontTx/>
              <a:buNone/>
              <a:defRPr/>
            </a:pPr>
            <a:r>
              <a:rPr lang="en-US" sz="1800" kern="0" dirty="0"/>
              <a:t>	Display all flights operated until 24.10.2017. Fill Only the HIGH value. All records until 24.10.2017 are selected (in this </a:t>
            </a:r>
            <a:r>
              <a:rPr lang="en-US" sz="1800" kern="0" dirty="0" err="1"/>
              <a:t>eg.</a:t>
            </a:r>
            <a:r>
              <a:rPr lang="en-US" sz="1800" kern="0" dirty="0"/>
              <a:t> oldest flight is on 23.10.2017).</a:t>
            </a:r>
          </a:p>
        </p:txBody>
      </p:sp>
      <p:pic>
        <p:nvPicPr>
          <p:cNvPr id="3" name="Picture 2">
            <a:extLst>
              <a:ext uri="{FF2B5EF4-FFF2-40B4-BE49-F238E27FC236}">
                <a16:creationId xmlns:a16="http://schemas.microsoft.com/office/drawing/2014/main" id="{C98DD47B-BE63-4EA2-9FEA-E5E3A56254E8}"/>
              </a:ext>
            </a:extLst>
          </p:cNvPr>
          <p:cNvPicPr>
            <a:picLocks noChangeAspect="1"/>
          </p:cNvPicPr>
          <p:nvPr/>
        </p:nvPicPr>
        <p:blipFill>
          <a:blip r:embed="rId3"/>
          <a:stretch>
            <a:fillRect/>
          </a:stretch>
        </p:blipFill>
        <p:spPr>
          <a:xfrm>
            <a:off x="915988" y="2192784"/>
            <a:ext cx="5546139" cy="2217178"/>
          </a:xfrm>
          <a:prstGeom prst="rect">
            <a:avLst/>
          </a:prstGeom>
        </p:spPr>
      </p:pic>
      <p:sp>
        <p:nvSpPr>
          <p:cNvPr id="6" name="Rectangle 5">
            <a:extLst>
              <a:ext uri="{FF2B5EF4-FFF2-40B4-BE49-F238E27FC236}">
                <a16:creationId xmlns:a16="http://schemas.microsoft.com/office/drawing/2014/main" id="{ADE74A0D-56C6-4AD9-BFF8-5C9DB14E5BE2}"/>
              </a:ext>
            </a:extLst>
          </p:cNvPr>
          <p:cNvSpPr/>
          <p:nvPr/>
        </p:nvSpPr>
        <p:spPr bwMode="auto">
          <a:xfrm>
            <a:off x="983340" y="2503502"/>
            <a:ext cx="270000" cy="186431"/>
          </a:xfrm>
          <a:prstGeom prst="rect">
            <a:avLst/>
          </a:prstGeom>
          <a:noFill/>
          <a:ln w="38100" cap="flat" cmpd="sng" algn="ctr">
            <a:solidFill>
              <a:srgbClr val="5151F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2" name="Picture 1">
            <a:extLst>
              <a:ext uri="{FF2B5EF4-FFF2-40B4-BE49-F238E27FC236}">
                <a16:creationId xmlns:a16="http://schemas.microsoft.com/office/drawing/2014/main" id="{75B89996-DD58-4C15-853C-0579650AD076}"/>
              </a:ext>
            </a:extLst>
          </p:cNvPr>
          <p:cNvPicPr>
            <a:picLocks noChangeAspect="1"/>
          </p:cNvPicPr>
          <p:nvPr/>
        </p:nvPicPr>
        <p:blipFill rotWithShape="1">
          <a:blip r:embed="rId4"/>
          <a:srcRect r="16206"/>
          <a:stretch/>
        </p:blipFill>
        <p:spPr>
          <a:xfrm>
            <a:off x="3018966" y="3896908"/>
            <a:ext cx="6364731" cy="2286787"/>
          </a:xfrm>
          <a:prstGeom prst="rect">
            <a:avLst/>
          </a:prstGeom>
        </p:spPr>
      </p:pic>
      <p:sp>
        <p:nvSpPr>
          <p:cNvPr id="7" name="Rectangle 6">
            <a:extLst>
              <a:ext uri="{FF2B5EF4-FFF2-40B4-BE49-F238E27FC236}">
                <a16:creationId xmlns:a16="http://schemas.microsoft.com/office/drawing/2014/main" id="{20A69720-63AA-43B3-894E-AD4D8942133C}"/>
              </a:ext>
            </a:extLst>
          </p:cNvPr>
          <p:cNvSpPr/>
          <p:nvPr/>
        </p:nvSpPr>
        <p:spPr bwMode="auto">
          <a:xfrm>
            <a:off x="4683000" y="3083869"/>
            <a:ext cx="963198" cy="218624"/>
          </a:xfrm>
          <a:prstGeom prst="rect">
            <a:avLst/>
          </a:prstGeom>
          <a:noFill/>
          <a:ln w="38100" cap="flat" cmpd="sng" algn="ctr">
            <a:solidFill>
              <a:srgbClr val="5151F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48494526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827212" y="95970"/>
            <a:ext cx="8988425" cy="501650"/>
          </a:xfrm>
        </p:spPr>
        <p:txBody>
          <a:bodyPr/>
          <a:lstStyle/>
          <a:p>
            <a:pPr eaLnBrk="1" hangingPunct="1"/>
            <a:r>
              <a:rPr lang="en-US" altLang="ro-RO" dirty="0"/>
              <a:t>SELECTION-SCREEN – Select-options</a:t>
            </a:r>
          </a:p>
        </p:txBody>
      </p:sp>
      <p:pic>
        <p:nvPicPr>
          <p:cNvPr id="3" name="Picture 2">
            <a:extLst>
              <a:ext uri="{FF2B5EF4-FFF2-40B4-BE49-F238E27FC236}">
                <a16:creationId xmlns:a16="http://schemas.microsoft.com/office/drawing/2014/main" id="{BBA51133-90E5-420E-9925-512C4BCD7DF5}"/>
              </a:ext>
            </a:extLst>
          </p:cNvPr>
          <p:cNvPicPr>
            <a:picLocks noChangeAspect="1"/>
          </p:cNvPicPr>
          <p:nvPr/>
        </p:nvPicPr>
        <p:blipFill>
          <a:blip r:embed="rId2"/>
          <a:stretch>
            <a:fillRect/>
          </a:stretch>
        </p:blipFill>
        <p:spPr>
          <a:xfrm>
            <a:off x="827212" y="2342525"/>
            <a:ext cx="5796783" cy="2172950"/>
          </a:xfrm>
          <a:prstGeom prst="rect">
            <a:avLst/>
          </a:prstGeom>
        </p:spPr>
      </p:pic>
      <p:sp>
        <p:nvSpPr>
          <p:cNvPr id="6" name="Content Placeholder 2">
            <a:extLst>
              <a:ext uri="{FF2B5EF4-FFF2-40B4-BE49-F238E27FC236}">
                <a16:creationId xmlns:a16="http://schemas.microsoft.com/office/drawing/2014/main" id="{59F4F8BF-CE40-461C-BDDB-3F350DCE98B0}"/>
              </a:ext>
            </a:extLst>
          </p:cNvPr>
          <p:cNvSpPr txBox="1">
            <a:spLocks/>
          </p:cNvSpPr>
          <p:nvPr/>
        </p:nvSpPr>
        <p:spPr bwMode="auto">
          <a:xfrm>
            <a:off x="594806" y="963995"/>
            <a:ext cx="8988425" cy="1326444"/>
          </a:xfrm>
          <a:prstGeom prst="rect">
            <a:avLst/>
          </a:prstGeom>
          <a:noFill/>
          <a:ln w="9525">
            <a:noFill/>
            <a:miter lim="800000"/>
            <a:headEnd/>
            <a:tailEnd/>
          </a:ln>
        </p:spPr>
        <p:txBody>
          <a:bodyPr vert="horz" wrap="square" lIns="91429" tIns="45714" rIns="91429" bIns="45714" numCol="1" anchor="t" anchorCtr="0" compatLnSpc="1">
            <a:prstTxWarp prst="textNoShape">
              <a:avLst/>
            </a:prstTxWarp>
            <a:normAutofit/>
          </a:bodyPr>
          <a:lstStyle>
            <a:lvl1pPr marL="285750" indent="-285750" algn="l" rtl="0" eaLnBrk="0" fontAlgn="base" hangingPunct="0">
              <a:spcBef>
                <a:spcPct val="20000"/>
              </a:spcBef>
              <a:spcAft>
                <a:spcPct val="0"/>
              </a:spcAft>
              <a:buClr>
                <a:schemeClr val="accent1"/>
              </a:buClr>
              <a:buBlip>
                <a:blip r:embed="rId3"/>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marL="274320" indent="-274320" eaLnBrk="1" fontAlgn="auto" hangingPunct="1">
              <a:spcAft>
                <a:spcPts val="0"/>
              </a:spcAft>
              <a:buClr>
                <a:schemeClr val="accent3"/>
              </a:buClr>
              <a:buFontTx/>
              <a:buNone/>
              <a:defRPr/>
            </a:pPr>
            <a:r>
              <a:rPr lang="en-US" sz="1800" kern="0" dirty="0"/>
              <a:t>	Display all flights operated on 24.10.2017. Fill Only the LOW value. All records on 24.10.2017 are selected. In this case the Select-Option has the same behavior as a Parameter.</a:t>
            </a:r>
          </a:p>
        </p:txBody>
      </p:sp>
      <p:pic>
        <p:nvPicPr>
          <p:cNvPr id="2" name="Picture 1">
            <a:extLst>
              <a:ext uri="{FF2B5EF4-FFF2-40B4-BE49-F238E27FC236}">
                <a16:creationId xmlns:a16="http://schemas.microsoft.com/office/drawing/2014/main" id="{4E95F409-A910-4F5D-9C48-6EA4CD22469E}"/>
              </a:ext>
            </a:extLst>
          </p:cNvPr>
          <p:cNvPicPr>
            <a:picLocks noChangeAspect="1"/>
          </p:cNvPicPr>
          <p:nvPr/>
        </p:nvPicPr>
        <p:blipFill rotWithShape="1">
          <a:blip r:embed="rId4"/>
          <a:srcRect r="19162"/>
          <a:stretch/>
        </p:blipFill>
        <p:spPr>
          <a:xfrm>
            <a:off x="3142695" y="4350820"/>
            <a:ext cx="6289615" cy="1959550"/>
          </a:xfrm>
          <a:prstGeom prst="rect">
            <a:avLst/>
          </a:prstGeom>
        </p:spPr>
      </p:pic>
      <p:sp>
        <p:nvSpPr>
          <p:cNvPr id="7" name="Rectangle 6">
            <a:extLst>
              <a:ext uri="{FF2B5EF4-FFF2-40B4-BE49-F238E27FC236}">
                <a16:creationId xmlns:a16="http://schemas.microsoft.com/office/drawing/2014/main" id="{08EB43BF-E706-43D0-92D7-E1A6F95D2395}"/>
              </a:ext>
            </a:extLst>
          </p:cNvPr>
          <p:cNvSpPr/>
          <p:nvPr/>
        </p:nvSpPr>
        <p:spPr bwMode="auto">
          <a:xfrm>
            <a:off x="885685" y="2683448"/>
            <a:ext cx="270000" cy="186431"/>
          </a:xfrm>
          <a:prstGeom prst="rect">
            <a:avLst/>
          </a:prstGeom>
          <a:noFill/>
          <a:ln w="38100" cap="flat" cmpd="sng" algn="ctr">
            <a:solidFill>
              <a:srgbClr val="5151F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D477414F-44EC-484B-95F2-853D71CFB57A}"/>
              </a:ext>
            </a:extLst>
          </p:cNvPr>
          <p:cNvSpPr/>
          <p:nvPr/>
        </p:nvSpPr>
        <p:spPr bwMode="auto">
          <a:xfrm>
            <a:off x="3107183" y="3310810"/>
            <a:ext cx="963198" cy="218624"/>
          </a:xfrm>
          <a:prstGeom prst="rect">
            <a:avLst/>
          </a:prstGeom>
          <a:noFill/>
          <a:ln w="38100" cap="flat" cmpd="sng" algn="ctr">
            <a:solidFill>
              <a:srgbClr val="5151F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838996761"/>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827212" y="95970"/>
            <a:ext cx="8988425" cy="501650"/>
          </a:xfrm>
        </p:spPr>
        <p:txBody>
          <a:bodyPr/>
          <a:lstStyle/>
          <a:p>
            <a:pPr eaLnBrk="1" hangingPunct="1"/>
            <a:r>
              <a:rPr lang="en-US" altLang="ro-RO" dirty="0"/>
              <a:t>SELECTION-SCREEN – Select-options</a:t>
            </a:r>
          </a:p>
        </p:txBody>
      </p:sp>
      <p:sp>
        <p:nvSpPr>
          <p:cNvPr id="5" name="Content Placeholder 2">
            <a:extLst>
              <a:ext uri="{FF2B5EF4-FFF2-40B4-BE49-F238E27FC236}">
                <a16:creationId xmlns:a16="http://schemas.microsoft.com/office/drawing/2014/main" id="{EFB7ECC4-8C53-45DB-A023-95E5533A10B3}"/>
              </a:ext>
            </a:extLst>
          </p:cNvPr>
          <p:cNvSpPr txBox="1">
            <a:spLocks/>
          </p:cNvSpPr>
          <p:nvPr/>
        </p:nvSpPr>
        <p:spPr bwMode="auto">
          <a:xfrm>
            <a:off x="915988" y="819150"/>
            <a:ext cx="8990012" cy="52197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normAutofit/>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marL="274320" indent="-274320" eaLnBrk="1" fontAlgn="auto" hangingPunct="1">
              <a:spcAft>
                <a:spcPts val="0"/>
              </a:spcAft>
              <a:buClr>
                <a:schemeClr val="accent3"/>
              </a:buClr>
              <a:buFontTx/>
              <a:buNone/>
              <a:defRPr/>
            </a:pPr>
            <a:r>
              <a:rPr lang="en-US" sz="1800" kern="0" dirty="0"/>
              <a:t>By default SIGN = ‘I’ and OPTION = ‘EQ’. If these need to be changed:</a:t>
            </a:r>
          </a:p>
        </p:txBody>
      </p:sp>
      <p:pic>
        <p:nvPicPr>
          <p:cNvPr id="6" name="Picture 5">
            <a:extLst>
              <a:ext uri="{FF2B5EF4-FFF2-40B4-BE49-F238E27FC236}">
                <a16:creationId xmlns:a16="http://schemas.microsoft.com/office/drawing/2014/main" id="{1FB27924-F213-4688-8EB8-39C230B9CAB8}"/>
              </a:ext>
            </a:extLst>
          </p:cNvPr>
          <p:cNvPicPr>
            <a:picLocks noChangeAspect="1"/>
          </p:cNvPicPr>
          <p:nvPr/>
        </p:nvPicPr>
        <p:blipFill rotWithShape="1">
          <a:blip r:embed="rId3"/>
          <a:srcRect r="30669"/>
          <a:stretch/>
        </p:blipFill>
        <p:spPr>
          <a:xfrm>
            <a:off x="5748345" y="1432294"/>
            <a:ext cx="2957004" cy="1996706"/>
          </a:xfrm>
          <a:prstGeom prst="rect">
            <a:avLst/>
          </a:prstGeom>
        </p:spPr>
      </p:pic>
      <p:pic>
        <p:nvPicPr>
          <p:cNvPr id="7" name="Picture 6">
            <a:extLst>
              <a:ext uri="{FF2B5EF4-FFF2-40B4-BE49-F238E27FC236}">
                <a16:creationId xmlns:a16="http://schemas.microsoft.com/office/drawing/2014/main" id="{C2313557-DA92-46F8-A520-B0C938331C64}"/>
              </a:ext>
            </a:extLst>
          </p:cNvPr>
          <p:cNvPicPr>
            <a:picLocks noChangeAspect="1"/>
          </p:cNvPicPr>
          <p:nvPr/>
        </p:nvPicPr>
        <p:blipFill rotWithShape="1">
          <a:blip r:embed="rId4"/>
          <a:srcRect r="29386"/>
          <a:stretch/>
        </p:blipFill>
        <p:spPr>
          <a:xfrm>
            <a:off x="6722009" y="2800293"/>
            <a:ext cx="2517558" cy="1700474"/>
          </a:xfrm>
          <a:prstGeom prst="rect">
            <a:avLst/>
          </a:prstGeom>
        </p:spPr>
      </p:pic>
      <p:pic>
        <p:nvPicPr>
          <p:cNvPr id="8" name="Picture 7">
            <a:extLst>
              <a:ext uri="{FF2B5EF4-FFF2-40B4-BE49-F238E27FC236}">
                <a16:creationId xmlns:a16="http://schemas.microsoft.com/office/drawing/2014/main" id="{2C3134F2-BE7F-4745-A748-ACC91987285C}"/>
              </a:ext>
            </a:extLst>
          </p:cNvPr>
          <p:cNvPicPr>
            <a:picLocks noChangeAspect="1"/>
          </p:cNvPicPr>
          <p:nvPr/>
        </p:nvPicPr>
        <p:blipFill rotWithShape="1">
          <a:blip r:embed="rId5"/>
          <a:srcRect r="29780"/>
          <a:stretch/>
        </p:blipFill>
        <p:spPr>
          <a:xfrm>
            <a:off x="6849547" y="4317834"/>
            <a:ext cx="2806083" cy="1903949"/>
          </a:xfrm>
          <a:prstGeom prst="rect">
            <a:avLst/>
          </a:prstGeom>
        </p:spPr>
      </p:pic>
      <p:pic>
        <p:nvPicPr>
          <p:cNvPr id="9" name="Picture 8">
            <a:extLst>
              <a:ext uri="{FF2B5EF4-FFF2-40B4-BE49-F238E27FC236}">
                <a16:creationId xmlns:a16="http://schemas.microsoft.com/office/drawing/2014/main" id="{FCBA40E4-E803-4736-A5FB-0D8B0CB27B90}"/>
              </a:ext>
            </a:extLst>
          </p:cNvPr>
          <p:cNvPicPr>
            <a:picLocks noChangeAspect="1"/>
          </p:cNvPicPr>
          <p:nvPr/>
        </p:nvPicPr>
        <p:blipFill>
          <a:blip r:embed="rId6"/>
          <a:stretch>
            <a:fillRect/>
          </a:stretch>
        </p:blipFill>
        <p:spPr>
          <a:xfrm>
            <a:off x="348643" y="1869101"/>
            <a:ext cx="5149332" cy="3764049"/>
          </a:xfrm>
          <a:prstGeom prst="rect">
            <a:avLst/>
          </a:prstGeom>
        </p:spPr>
      </p:pic>
      <p:sp>
        <p:nvSpPr>
          <p:cNvPr id="11" name="Rectangle 10">
            <a:extLst>
              <a:ext uri="{FF2B5EF4-FFF2-40B4-BE49-F238E27FC236}">
                <a16:creationId xmlns:a16="http://schemas.microsoft.com/office/drawing/2014/main" id="{9D62439C-4316-43F1-B7E0-BE6C0E895716}"/>
              </a:ext>
            </a:extLst>
          </p:cNvPr>
          <p:cNvSpPr/>
          <p:nvPr/>
        </p:nvSpPr>
        <p:spPr bwMode="auto">
          <a:xfrm>
            <a:off x="3886336" y="2497018"/>
            <a:ext cx="454843" cy="201795"/>
          </a:xfrm>
          <a:prstGeom prst="rect">
            <a:avLst/>
          </a:prstGeom>
          <a:noFill/>
          <a:ln w="38100" cap="flat" cmpd="sng" algn="ctr">
            <a:solidFill>
              <a:srgbClr val="5151F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Rectangle 11">
            <a:extLst>
              <a:ext uri="{FF2B5EF4-FFF2-40B4-BE49-F238E27FC236}">
                <a16:creationId xmlns:a16="http://schemas.microsoft.com/office/drawing/2014/main" id="{C7D11628-97DC-4C15-88E0-8ADABC164044}"/>
              </a:ext>
            </a:extLst>
          </p:cNvPr>
          <p:cNvSpPr/>
          <p:nvPr/>
        </p:nvSpPr>
        <p:spPr bwMode="auto">
          <a:xfrm>
            <a:off x="1021261" y="3353540"/>
            <a:ext cx="270000" cy="186431"/>
          </a:xfrm>
          <a:prstGeom prst="rect">
            <a:avLst/>
          </a:prstGeom>
          <a:noFill/>
          <a:ln w="38100" cap="flat" cmpd="sng" algn="ctr">
            <a:solidFill>
              <a:srgbClr val="5151F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Rectangle 12">
            <a:extLst>
              <a:ext uri="{FF2B5EF4-FFF2-40B4-BE49-F238E27FC236}">
                <a16:creationId xmlns:a16="http://schemas.microsoft.com/office/drawing/2014/main" id="{8223EA74-C895-4369-841E-BD5758B0F603}"/>
              </a:ext>
            </a:extLst>
          </p:cNvPr>
          <p:cNvSpPr/>
          <p:nvPr/>
        </p:nvSpPr>
        <p:spPr bwMode="auto">
          <a:xfrm>
            <a:off x="7845788" y="3000020"/>
            <a:ext cx="1236068" cy="213696"/>
          </a:xfrm>
          <a:prstGeom prst="rect">
            <a:avLst/>
          </a:prstGeom>
          <a:noFill/>
          <a:ln w="38100" cap="flat" cmpd="sng" algn="ctr">
            <a:solidFill>
              <a:srgbClr val="5151F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1690743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756" y="3278388"/>
            <a:ext cx="5188528" cy="1625600"/>
          </a:xfrm>
        </p:spPr>
        <p:txBody>
          <a:bodyPr/>
          <a:lstStyle/>
          <a:p>
            <a:pPr fontAlgn="auto">
              <a:spcAft>
                <a:spcPts val="0"/>
              </a:spcAft>
              <a:defRPr/>
            </a:pPr>
            <a:r>
              <a:rPr lang="en-US" sz="3000" dirty="0"/>
              <a:t>Program Workflow</a:t>
            </a:r>
          </a:p>
        </p:txBody>
      </p:sp>
    </p:spTree>
    <p:extLst>
      <p:ext uri="{BB962C8B-B14F-4D97-AF65-F5344CB8AC3E}">
        <p14:creationId xmlns:p14="http://schemas.microsoft.com/office/powerpoint/2010/main" val="1215439102"/>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827212" y="95970"/>
            <a:ext cx="8988425" cy="501650"/>
          </a:xfrm>
        </p:spPr>
        <p:txBody>
          <a:bodyPr/>
          <a:lstStyle/>
          <a:p>
            <a:pPr eaLnBrk="1" hangingPunct="1"/>
            <a:r>
              <a:rPr lang="en-US" altLang="ro-RO" dirty="0"/>
              <a:t>SELECTION-SCREEN – specific Parameters</a:t>
            </a:r>
          </a:p>
        </p:txBody>
      </p:sp>
      <p:sp>
        <p:nvSpPr>
          <p:cNvPr id="5" name="Content Placeholder 2">
            <a:extLst>
              <a:ext uri="{FF2B5EF4-FFF2-40B4-BE49-F238E27FC236}">
                <a16:creationId xmlns:a16="http://schemas.microsoft.com/office/drawing/2014/main" id="{EFB7ECC4-8C53-45DB-A023-95E5533A10B3}"/>
              </a:ext>
            </a:extLst>
          </p:cNvPr>
          <p:cNvSpPr txBox="1">
            <a:spLocks/>
          </p:cNvSpPr>
          <p:nvPr/>
        </p:nvSpPr>
        <p:spPr bwMode="auto">
          <a:xfrm>
            <a:off x="915988" y="819150"/>
            <a:ext cx="8990012" cy="52197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normAutofit/>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eaLnBrk="1" fontAlgn="auto" hangingPunct="1">
              <a:spcAft>
                <a:spcPts val="0"/>
              </a:spcAft>
              <a:buClr>
                <a:srgbClr val="5151FD"/>
              </a:buClr>
              <a:buFont typeface="Wingdings" panose="05000000000000000000" pitchFamily="2" charset="2"/>
              <a:buChar char="q"/>
              <a:defRPr/>
            </a:pPr>
            <a:r>
              <a:rPr lang="en-US" sz="1800" kern="0" dirty="0"/>
              <a:t>Specific types of PARAMETERS are </a:t>
            </a:r>
            <a:r>
              <a:rPr lang="en-US" sz="1800" b="1" kern="0" dirty="0"/>
              <a:t>Check Boxes </a:t>
            </a:r>
            <a:r>
              <a:rPr lang="en-US" sz="1800" kern="0" dirty="0"/>
              <a:t>and </a:t>
            </a:r>
            <a:r>
              <a:rPr lang="en-US" sz="1800" b="1" kern="0" dirty="0"/>
              <a:t>Radio Buttons</a:t>
            </a:r>
            <a:r>
              <a:rPr lang="en-US" sz="1800" kern="0" dirty="0"/>
              <a:t>.</a:t>
            </a:r>
          </a:p>
          <a:p>
            <a:pPr marL="274320" indent="-274320" eaLnBrk="1" fontAlgn="auto" hangingPunct="1">
              <a:spcAft>
                <a:spcPts val="0"/>
              </a:spcAft>
              <a:buClr>
                <a:schemeClr val="accent3"/>
              </a:buClr>
              <a:buFontTx/>
              <a:buNone/>
              <a:defRPr/>
            </a:pPr>
            <a:endParaRPr lang="en-US" sz="1800" kern="0" dirty="0"/>
          </a:p>
          <a:p>
            <a:pPr eaLnBrk="1" fontAlgn="auto" hangingPunct="1">
              <a:spcAft>
                <a:spcPts val="0"/>
              </a:spcAft>
              <a:buClr>
                <a:srgbClr val="5151FD"/>
              </a:buClr>
              <a:buFont typeface="Wingdings" panose="05000000000000000000" pitchFamily="2" charset="2"/>
              <a:buChar char="q"/>
              <a:defRPr/>
            </a:pPr>
            <a:r>
              <a:rPr lang="en-US" sz="1800" kern="0" dirty="0"/>
              <a:t>Check Boxes and Radio Buttons are specific parameters of type C, and can take only 2 values: </a:t>
            </a:r>
          </a:p>
          <a:p>
            <a:pPr lvl="1" eaLnBrk="1" fontAlgn="auto" hangingPunct="1">
              <a:spcAft>
                <a:spcPts val="0"/>
              </a:spcAft>
              <a:buClr>
                <a:srgbClr val="5151FD"/>
              </a:buClr>
              <a:buFont typeface="Arial" panose="020B0604020202020204" pitchFamily="34" charset="0"/>
              <a:buChar char="•"/>
              <a:defRPr/>
            </a:pPr>
            <a:r>
              <a:rPr lang="en-US" sz="1600" kern="0" dirty="0"/>
              <a:t>Space – if the parameter is not marked</a:t>
            </a:r>
          </a:p>
          <a:p>
            <a:pPr lvl="1" eaLnBrk="1" fontAlgn="auto" hangingPunct="1">
              <a:spcAft>
                <a:spcPts val="0"/>
              </a:spcAft>
              <a:buClr>
                <a:srgbClr val="5151FD"/>
              </a:buClr>
              <a:buFont typeface="Arial" panose="020B0604020202020204" pitchFamily="34" charset="0"/>
              <a:buChar char="•"/>
              <a:defRPr/>
            </a:pPr>
            <a:r>
              <a:rPr lang="en-US" sz="1600" kern="0" dirty="0"/>
              <a:t>‘X’ or ‘x’ – if the parameter is marked</a:t>
            </a:r>
          </a:p>
          <a:p>
            <a:pPr marL="274320" indent="-274320" eaLnBrk="1" fontAlgn="auto" hangingPunct="1">
              <a:spcAft>
                <a:spcPts val="0"/>
              </a:spcAft>
              <a:buClr>
                <a:schemeClr val="accent3"/>
              </a:buClr>
              <a:buNone/>
              <a:defRPr/>
            </a:pPr>
            <a:endParaRPr lang="en-US" altLang="ro-RO" sz="1800" b="1" dirty="0"/>
          </a:p>
          <a:p>
            <a:pPr marL="274320" indent="-274320" eaLnBrk="1" fontAlgn="auto" hangingPunct="1">
              <a:spcAft>
                <a:spcPts val="0"/>
              </a:spcAft>
              <a:buClr>
                <a:schemeClr val="accent3"/>
              </a:buClr>
              <a:buNone/>
              <a:defRPr/>
            </a:pPr>
            <a:endParaRPr lang="en-US" altLang="ro-RO" sz="1800" b="1" dirty="0"/>
          </a:p>
          <a:p>
            <a:pPr marL="274320" indent="-274320" eaLnBrk="1" fontAlgn="auto" hangingPunct="1">
              <a:spcAft>
                <a:spcPts val="0"/>
              </a:spcAft>
              <a:buClr>
                <a:schemeClr val="accent3"/>
              </a:buClr>
              <a:buNone/>
              <a:defRPr/>
            </a:pPr>
            <a:r>
              <a:rPr lang="en-US" altLang="ro-RO" sz="1800" b="1" dirty="0"/>
              <a:t>PARAMETERS </a:t>
            </a:r>
            <a:r>
              <a:rPr lang="en-US" altLang="ro-RO" sz="1800" dirty="0"/>
              <a:t>&lt;p&gt; </a:t>
            </a:r>
            <a:r>
              <a:rPr lang="en-US" altLang="ro-RO" sz="1800" b="1" dirty="0"/>
              <a:t>AS CHECKBOX.</a:t>
            </a:r>
          </a:p>
          <a:p>
            <a:pPr marL="274320" indent="-274320" eaLnBrk="1" fontAlgn="auto" hangingPunct="1">
              <a:spcAft>
                <a:spcPts val="0"/>
              </a:spcAft>
              <a:buClr>
                <a:schemeClr val="accent3"/>
              </a:buClr>
              <a:buNone/>
              <a:defRPr/>
            </a:pPr>
            <a:endParaRPr lang="en-US" sz="1800" b="1" kern="0" dirty="0"/>
          </a:p>
          <a:p>
            <a:pPr lvl="1" eaLnBrk="1" fontAlgn="auto" hangingPunct="1">
              <a:spcAft>
                <a:spcPts val="0"/>
              </a:spcAft>
              <a:buClr>
                <a:srgbClr val="5151FD"/>
              </a:buClr>
              <a:buFont typeface="Arial" panose="020B0604020202020204" pitchFamily="34" charset="0"/>
              <a:buChar char="•"/>
              <a:defRPr/>
            </a:pPr>
            <a:endParaRPr lang="en-US" sz="1800" b="1" kern="0" dirty="0"/>
          </a:p>
          <a:p>
            <a:pPr marL="274320" indent="-274320" eaLnBrk="1" fontAlgn="auto" hangingPunct="1">
              <a:spcAft>
                <a:spcPts val="0"/>
              </a:spcAft>
              <a:buClr>
                <a:schemeClr val="accent3"/>
              </a:buClr>
              <a:buNone/>
              <a:defRPr/>
            </a:pPr>
            <a:r>
              <a:rPr lang="en-US" altLang="ro-RO" sz="1800" b="1" dirty="0"/>
              <a:t>PARAMETERS: </a:t>
            </a:r>
            <a:r>
              <a:rPr lang="en-US" altLang="ro-RO" sz="1800" dirty="0"/>
              <a:t>&lt;p1&gt; </a:t>
            </a:r>
            <a:r>
              <a:rPr lang="en-US" altLang="ro-RO" sz="1800" b="1" dirty="0"/>
              <a:t> </a:t>
            </a:r>
            <a:r>
              <a:rPr lang="en-US" sz="1800" b="1" dirty="0"/>
              <a:t>RADIOBUTTON GROUP </a:t>
            </a:r>
            <a:r>
              <a:rPr lang="en-US" sz="1800" dirty="0"/>
              <a:t>&lt;group&gt;,</a:t>
            </a:r>
          </a:p>
          <a:p>
            <a:pPr marL="274320" indent="-274320" eaLnBrk="1" fontAlgn="auto" hangingPunct="1">
              <a:spcAft>
                <a:spcPts val="0"/>
              </a:spcAft>
              <a:buClr>
                <a:schemeClr val="accent3"/>
              </a:buClr>
              <a:buNone/>
              <a:defRPr/>
            </a:pPr>
            <a:r>
              <a:rPr lang="en-US" sz="1800" dirty="0"/>
              <a:t>                           </a:t>
            </a:r>
            <a:r>
              <a:rPr lang="en-US" altLang="ro-RO" sz="1800" dirty="0"/>
              <a:t>&lt;p2&gt; </a:t>
            </a:r>
            <a:r>
              <a:rPr lang="en-US" altLang="ro-RO" sz="1800" b="1" dirty="0"/>
              <a:t> </a:t>
            </a:r>
            <a:r>
              <a:rPr lang="en-US" sz="1800" b="1" dirty="0"/>
              <a:t>RADIOBUTTON GROUP </a:t>
            </a:r>
            <a:r>
              <a:rPr lang="en-US" sz="1800" dirty="0"/>
              <a:t>&lt;group&gt; [DEFAULT ‘X’].</a:t>
            </a:r>
          </a:p>
          <a:p>
            <a:pPr marL="274320" indent="-274320" eaLnBrk="1" fontAlgn="auto" hangingPunct="1">
              <a:spcAft>
                <a:spcPts val="0"/>
              </a:spcAft>
              <a:buClr>
                <a:schemeClr val="accent3"/>
              </a:buClr>
              <a:buNone/>
              <a:defRPr/>
            </a:pPr>
            <a:endParaRPr lang="en-US" sz="1800" kern="0" dirty="0"/>
          </a:p>
          <a:p>
            <a:pPr marL="274320" indent="-274320" eaLnBrk="1" fontAlgn="auto" hangingPunct="1">
              <a:spcAft>
                <a:spcPts val="0"/>
              </a:spcAft>
              <a:buClr>
                <a:schemeClr val="accent3"/>
              </a:buClr>
              <a:buNone/>
              <a:defRPr/>
            </a:pPr>
            <a:r>
              <a:rPr lang="en-US" sz="1600" kern="0" dirty="0"/>
              <a:t>OBS: At least two Radio Buttons must be part of a Group and one Radio Button must always be selected. If not specified, the first radio button is selected by default.</a:t>
            </a:r>
          </a:p>
          <a:p>
            <a:pPr marL="274320" indent="-274320" eaLnBrk="1" fontAlgn="auto" hangingPunct="1">
              <a:spcAft>
                <a:spcPts val="0"/>
              </a:spcAft>
              <a:buClr>
                <a:schemeClr val="accent3"/>
              </a:buClr>
              <a:buNone/>
              <a:defRPr/>
            </a:pPr>
            <a:endParaRPr lang="en-US" sz="1800" kern="0" dirty="0"/>
          </a:p>
        </p:txBody>
      </p:sp>
      <p:pic>
        <p:nvPicPr>
          <p:cNvPr id="2" name="Picture 1">
            <a:extLst>
              <a:ext uri="{FF2B5EF4-FFF2-40B4-BE49-F238E27FC236}">
                <a16:creationId xmlns:a16="http://schemas.microsoft.com/office/drawing/2014/main" id="{0709D6FB-2811-4A03-B72F-036051EF7E6A}"/>
              </a:ext>
            </a:extLst>
          </p:cNvPr>
          <p:cNvPicPr>
            <a:picLocks noChangeAspect="1"/>
          </p:cNvPicPr>
          <p:nvPr/>
        </p:nvPicPr>
        <p:blipFill>
          <a:blip r:embed="rId3"/>
          <a:stretch>
            <a:fillRect/>
          </a:stretch>
        </p:blipFill>
        <p:spPr>
          <a:xfrm>
            <a:off x="5410994" y="2100631"/>
            <a:ext cx="1314450" cy="295275"/>
          </a:xfrm>
          <a:prstGeom prst="rect">
            <a:avLst/>
          </a:prstGeom>
        </p:spPr>
      </p:pic>
      <p:pic>
        <p:nvPicPr>
          <p:cNvPr id="4" name="Picture 3">
            <a:extLst>
              <a:ext uri="{FF2B5EF4-FFF2-40B4-BE49-F238E27FC236}">
                <a16:creationId xmlns:a16="http://schemas.microsoft.com/office/drawing/2014/main" id="{81CE8A8C-3856-445E-A3F0-9240DC55A9AC}"/>
              </a:ext>
            </a:extLst>
          </p:cNvPr>
          <p:cNvPicPr>
            <a:picLocks noChangeAspect="1"/>
          </p:cNvPicPr>
          <p:nvPr/>
        </p:nvPicPr>
        <p:blipFill rotWithShape="1">
          <a:blip r:embed="rId4"/>
          <a:srcRect r="4827" b="-3334"/>
          <a:stretch/>
        </p:blipFill>
        <p:spPr>
          <a:xfrm>
            <a:off x="5410995" y="2474560"/>
            <a:ext cx="1314450" cy="295275"/>
          </a:xfrm>
          <a:prstGeom prst="rect">
            <a:avLst/>
          </a:prstGeom>
        </p:spPr>
      </p:pic>
      <p:pic>
        <p:nvPicPr>
          <p:cNvPr id="10" name="Picture 9">
            <a:extLst>
              <a:ext uri="{FF2B5EF4-FFF2-40B4-BE49-F238E27FC236}">
                <a16:creationId xmlns:a16="http://schemas.microsoft.com/office/drawing/2014/main" id="{FFADF826-FAEC-4154-AC5C-49B831E9F692}"/>
              </a:ext>
            </a:extLst>
          </p:cNvPr>
          <p:cNvPicPr>
            <a:picLocks noChangeAspect="1"/>
          </p:cNvPicPr>
          <p:nvPr/>
        </p:nvPicPr>
        <p:blipFill>
          <a:blip r:embed="rId5"/>
          <a:stretch>
            <a:fillRect/>
          </a:stretch>
        </p:blipFill>
        <p:spPr>
          <a:xfrm>
            <a:off x="7056360" y="2130780"/>
            <a:ext cx="1847850" cy="581025"/>
          </a:xfrm>
          <a:prstGeom prst="rect">
            <a:avLst/>
          </a:prstGeom>
        </p:spPr>
      </p:pic>
    </p:spTree>
    <p:extLst>
      <p:ext uri="{BB962C8B-B14F-4D97-AF65-F5344CB8AC3E}">
        <p14:creationId xmlns:p14="http://schemas.microsoft.com/office/powerpoint/2010/main" val="86449076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827212" y="95970"/>
            <a:ext cx="8988425" cy="501650"/>
          </a:xfrm>
        </p:spPr>
        <p:txBody>
          <a:bodyPr/>
          <a:lstStyle/>
          <a:p>
            <a:pPr eaLnBrk="1" hangingPunct="1"/>
            <a:r>
              <a:rPr lang="en-US" altLang="ro-RO" dirty="0"/>
              <a:t>SELECTION-SCREEN – example</a:t>
            </a:r>
          </a:p>
        </p:txBody>
      </p:sp>
      <p:sp>
        <p:nvSpPr>
          <p:cNvPr id="5" name="Content Placeholder 2">
            <a:extLst>
              <a:ext uri="{FF2B5EF4-FFF2-40B4-BE49-F238E27FC236}">
                <a16:creationId xmlns:a16="http://schemas.microsoft.com/office/drawing/2014/main" id="{EFB7ECC4-8C53-45DB-A023-95E5533A10B3}"/>
              </a:ext>
            </a:extLst>
          </p:cNvPr>
          <p:cNvSpPr txBox="1">
            <a:spLocks/>
          </p:cNvSpPr>
          <p:nvPr/>
        </p:nvSpPr>
        <p:spPr bwMode="auto">
          <a:xfrm>
            <a:off x="457994" y="928086"/>
            <a:ext cx="8990012" cy="52197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29" tIns="45714" rIns="91429" bIns="45714" numCol="1" anchor="t" anchorCtr="0" compatLnSpc="1">
            <a:prstTxWarp prst="textNoShape">
              <a:avLst/>
            </a:prstTxWarp>
            <a:normAutofit/>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marL="274320" indent="-274320" eaLnBrk="1" fontAlgn="auto" hangingPunct="1">
              <a:spcAft>
                <a:spcPts val="0"/>
              </a:spcAft>
              <a:buClr>
                <a:schemeClr val="accent3"/>
              </a:buClr>
              <a:buFontTx/>
              <a:buNone/>
              <a:defRPr/>
            </a:pPr>
            <a:r>
              <a:rPr lang="en-US" sz="1800" dirty="0"/>
              <a:t>	</a:t>
            </a:r>
            <a:r>
              <a:rPr lang="en-US" sz="1800" b="1" dirty="0"/>
              <a:t>SELECTION-SCREEN</a:t>
            </a:r>
            <a:r>
              <a:rPr lang="en-US" sz="1800" dirty="0"/>
              <a:t> </a:t>
            </a:r>
            <a:r>
              <a:rPr lang="en-US" sz="1800" b="1" dirty="0"/>
              <a:t>BEGIN OF BLOCK </a:t>
            </a:r>
            <a:r>
              <a:rPr lang="en-US" sz="1800" dirty="0"/>
              <a:t>b1 </a:t>
            </a:r>
            <a:r>
              <a:rPr lang="en-US" sz="1800" b="1" dirty="0"/>
              <a:t>WITH</a:t>
            </a:r>
            <a:r>
              <a:rPr lang="en-US" sz="1800" dirty="0"/>
              <a:t> </a:t>
            </a:r>
            <a:r>
              <a:rPr lang="en-US" sz="1800" b="1" dirty="0"/>
              <a:t>FRAME TITLE </a:t>
            </a:r>
            <a:r>
              <a:rPr lang="en-US" sz="1800" dirty="0"/>
              <a:t>text-001.</a:t>
            </a:r>
            <a:br>
              <a:rPr lang="en-US" sz="1800" dirty="0"/>
            </a:br>
            <a:br>
              <a:rPr lang="en-US" sz="1800" dirty="0"/>
            </a:br>
            <a:r>
              <a:rPr lang="en-US" sz="1800" dirty="0"/>
              <a:t>	PARAMETERS: p1 RADIOBUTTON GROUP g1,</a:t>
            </a:r>
            <a:br>
              <a:rPr lang="en-US" sz="1800" dirty="0"/>
            </a:br>
            <a:r>
              <a:rPr lang="en-US" sz="1800" dirty="0"/>
              <a:t>               	            p2 RADIOBUTTON GROUP g1 DEFAULT 'X’.</a:t>
            </a:r>
            <a:br>
              <a:rPr lang="en-US" sz="1800" dirty="0"/>
            </a:br>
            <a:br>
              <a:rPr lang="en-US" sz="1800" dirty="0"/>
            </a:br>
            <a:r>
              <a:rPr lang="en-US" sz="1800" dirty="0"/>
              <a:t>	</a:t>
            </a:r>
            <a:r>
              <a:rPr lang="en-US" sz="1800" b="1" dirty="0"/>
              <a:t>SELECTION-SCREEN skip 1.</a:t>
            </a:r>
          </a:p>
          <a:p>
            <a:pPr marL="274320" indent="-274320" eaLnBrk="1" fontAlgn="auto" hangingPunct="1">
              <a:spcAft>
                <a:spcPts val="0"/>
              </a:spcAft>
              <a:buClr>
                <a:schemeClr val="accent3"/>
              </a:buClr>
              <a:buFontTx/>
              <a:buNone/>
              <a:defRPr/>
            </a:pPr>
            <a:br>
              <a:rPr lang="en-US" sz="1800" dirty="0"/>
            </a:br>
            <a:r>
              <a:rPr lang="en-US" sz="1800" dirty="0"/>
              <a:t>	PARAMETERS p3 AS CHECKBOX.</a:t>
            </a:r>
            <a:br>
              <a:rPr lang="en-US" sz="1800" dirty="0"/>
            </a:br>
            <a:br>
              <a:rPr lang="en-US" sz="1800" dirty="0"/>
            </a:br>
            <a:r>
              <a:rPr lang="en-US" sz="1800" b="1" dirty="0"/>
              <a:t>SELECTION-SCREEN END OF BLOCK </a:t>
            </a:r>
            <a:r>
              <a:rPr lang="en-US" sz="1800" dirty="0"/>
              <a:t>b1.</a:t>
            </a:r>
            <a:r>
              <a:rPr lang="en-US" sz="1600" dirty="0"/>
              <a:t> </a:t>
            </a:r>
            <a:endParaRPr lang="en-US" sz="1600" kern="0" dirty="0"/>
          </a:p>
        </p:txBody>
      </p:sp>
      <p:sp>
        <p:nvSpPr>
          <p:cNvPr id="6" name="TextBox 5">
            <a:extLst>
              <a:ext uri="{FF2B5EF4-FFF2-40B4-BE49-F238E27FC236}">
                <a16:creationId xmlns:a16="http://schemas.microsoft.com/office/drawing/2014/main" id="{1E0178E4-BA50-4B6F-B5E7-EF96101694F8}"/>
              </a:ext>
            </a:extLst>
          </p:cNvPr>
          <p:cNvSpPr txBox="1"/>
          <p:nvPr/>
        </p:nvSpPr>
        <p:spPr>
          <a:xfrm>
            <a:off x="6502737" y="4044429"/>
            <a:ext cx="2684220" cy="892552"/>
          </a:xfrm>
          <a:prstGeom prst="rect">
            <a:avLst/>
          </a:prstGeom>
          <a:noFill/>
        </p:spPr>
        <p:txBody>
          <a:bodyPr wrap="square" rtlCol="0">
            <a:spAutoFit/>
          </a:bodyPr>
          <a:lstStyle/>
          <a:p>
            <a:r>
              <a:rPr lang="en-US" dirty="0"/>
              <a:t>OBS: For Descriptions </a:t>
            </a:r>
          </a:p>
          <a:p>
            <a:r>
              <a:rPr lang="en-US" dirty="0"/>
              <a:t>Go To -&gt; Text Elements</a:t>
            </a:r>
          </a:p>
          <a:p>
            <a:r>
              <a:rPr lang="en-US" sz="1400" dirty="0"/>
              <a:t>(read about </a:t>
            </a:r>
            <a:r>
              <a:rPr lang="en-US" sz="1400" dirty="0">
                <a:hlinkClick r:id="rId3"/>
              </a:rPr>
              <a:t>Text Symbols</a:t>
            </a:r>
            <a:r>
              <a:rPr lang="en-US" sz="1400" dirty="0"/>
              <a:t>)</a:t>
            </a:r>
          </a:p>
        </p:txBody>
      </p:sp>
      <p:pic>
        <p:nvPicPr>
          <p:cNvPr id="4" name="Picture 3">
            <a:extLst>
              <a:ext uri="{FF2B5EF4-FFF2-40B4-BE49-F238E27FC236}">
                <a16:creationId xmlns:a16="http://schemas.microsoft.com/office/drawing/2014/main" id="{D16115D0-FCD2-47B0-857B-FF9A6A074BCF}"/>
              </a:ext>
            </a:extLst>
          </p:cNvPr>
          <p:cNvPicPr>
            <a:picLocks noChangeAspect="1"/>
          </p:cNvPicPr>
          <p:nvPr/>
        </p:nvPicPr>
        <p:blipFill rotWithShape="1">
          <a:blip r:embed="rId4"/>
          <a:srcRect r="62091" b="69573"/>
          <a:stretch/>
        </p:blipFill>
        <p:spPr>
          <a:xfrm>
            <a:off x="6622755" y="4980290"/>
            <a:ext cx="2931783" cy="1323663"/>
          </a:xfrm>
          <a:prstGeom prst="rect">
            <a:avLst/>
          </a:prstGeom>
        </p:spPr>
      </p:pic>
      <p:pic>
        <p:nvPicPr>
          <p:cNvPr id="7" name="Picture 6">
            <a:extLst>
              <a:ext uri="{FF2B5EF4-FFF2-40B4-BE49-F238E27FC236}">
                <a16:creationId xmlns:a16="http://schemas.microsoft.com/office/drawing/2014/main" id="{EC5A69C9-160B-4F87-A111-F78AD500FC19}"/>
              </a:ext>
            </a:extLst>
          </p:cNvPr>
          <p:cNvPicPr>
            <a:picLocks noChangeAspect="1"/>
          </p:cNvPicPr>
          <p:nvPr/>
        </p:nvPicPr>
        <p:blipFill>
          <a:blip r:embed="rId5"/>
          <a:stretch>
            <a:fillRect/>
          </a:stretch>
        </p:blipFill>
        <p:spPr>
          <a:xfrm>
            <a:off x="827212" y="4625670"/>
            <a:ext cx="5010150" cy="1600200"/>
          </a:xfrm>
          <a:prstGeom prst="rect">
            <a:avLst/>
          </a:prstGeom>
        </p:spPr>
      </p:pic>
      <p:sp>
        <p:nvSpPr>
          <p:cNvPr id="9" name="Rectangle 8">
            <a:extLst>
              <a:ext uri="{FF2B5EF4-FFF2-40B4-BE49-F238E27FC236}">
                <a16:creationId xmlns:a16="http://schemas.microsoft.com/office/drawing/2014/main" id="{BDCC3A01-56F1-4F90-98B2-08644D4059D3}"/>
              </a:ext>
            </a:extLst>
          </p:cNvPr>
          <p:cNvSpPr/>
          <p:nvPr/>
        </p:nvSpPr>
        <p:spPr bwMode="auto">
          <a:xfrm>
            <a:off x="836090" y="4643426"/>
            <a:ext cx="1045976" cy="354620"/>
          </a:xfrm>
          <a:prstGeom prst="rect">
            <a:avLst/>
          </a:prstGeom>
          <a:noFill/>
          <a:ln w="38100" cap="flat" cmpd="sng" algn="ctr">
            <a:solidFill>
              <a:srgbClr val="5151F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Rectangle 10">
            <a:extLst>
              <a:ext uri="{FF2B5EF4-FFF2-40B4-BE49-F238E27FC236}">
                <a16:creationId xmlns:a16="http://schemas.microsoft.com/office/drawing/2014/main" id="{9D824ABE-0583-4D0E-A8FC-E41B0C273B73}"/>
              </a:ext>
            </a:extLst>
          </p:cNvPr>
          <p:cNvSpPr/>
          <p:nvPr/>
        </p:nvSpPr>
        <p:spPr bwMode="auto">
          <a:xfrm>
            <a:off x="7087060" y="945842"/>
            <a:ext cx="1728468" cy="315865"/>
          </a:xfrm>
          <a:prstGeom prst="rect">
            <a:avLst/>
          </a:prstGeom>
          <a:noFill/>
          <a:ln w="38100" cap="flat" cmpd="sng" algn="ctr">
            <a:solidFill>
              <a:srgbClr val="5151F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Rectangle 11">
            <a:extLst>
              <a:ext uri="{FF2B5EF4-FFF2-40B4-BE49-F238E27FC236}">
                <a16:creationId xmlns:a16="http://schemas.microsoft.com/office/drawing/2014/main" id="{4DBB8CE7-5012-463C-A06C-49504E55D908}"/>
              </a:ext>
            </a:extLst>
          </p:cNvPr>
          <p:cNvSpPr/>
          <p:nvPr/>
        </p:nvSpPr>
        <p:spPr bwMode="auto">
          <a:xfrm>
            <a:off x="5557421" y="910330"/>
            <a:ext cx="1475174" cy="394686"/>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Content Placeholder 2">
            <a:extLst>
              <a:ext uri="{FF2B5EF4-FFF2-40B4-BE49-F238E27FC236}">
                <a16:creationId xmlns:a16="http://schemas.microsoft.com/office/drawing/2014/main" id="{12BD8D35-41EF-40C8-81D1-BBB01B1CFCB6}"/>
              </a:ext>
            </a:extLst>
          </p:cNvPr>
          <p:cNvSpPr txBox="1">
            <a:spLocks/>
          </p:cNvSpPr>
          <p:nvPr/>
        </p:nvSpPr>
        <p:spPr bwMode="auto">
          <a:xfrm>
            <a:off x="2396971" y="3955441"/>
            <a:ext cx="3440391" cy="52557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algn="ctr" eaLnBrk="1" hangingPunct="1">
              <a:buFont typeface="Arial" charset="0"/>
              <a:buNone/>
            </a:pPr>
            <a:r>
              <a:rPr lang="en-US" altLang="ro-RO" kern="0" dirty="0">
                <a:solidFill>
                  <a:srgbClr val="00B050"/>
                </a:solidFill>
              </a:rPr>
              <a:t>All elements are in a </a:t>
            </a:r>
          </a:p>
          <a:p>
            <a:pPr lvl="1" algn="ctr" eaLnBrk="1" hangingPunct="1">
              <a:buFont typeface="Arial" charset="0"/>
              <a:buNone/>
            </a:pPr>
            <a:r>
              <a:rPr lang="en-US" altLang="ro-RO" kern="0" dirty="0">
                <a:solidFill>
                  <a:srgbClr val="00B050"/>
                </a:solidFill>
              </a:rPr>
              <a:t>Block with Frame</a:t>
            </a:r>
          </a:p>
        </p:txBody>
      </p:sp>
      <p:cxnSp>
        <p:nvCxnSpPr>
          <p:cNvPr id="15" name="Straight Arrow Connector 14">
            <a:extLst>
              <a:ext uri="{FF2B5EF4-FFF2-40B4-BE49-F238E27FC236}">
                <a16:creationId xmlns:a16="http://schemas.microsoft.com/office/drawing/2014/main" id="{19F554D1-FA2E-46B1-999B-2A07B184D96A}"/>
              </a:ext>
            </a:extLst>
          </p:cNvPr>
          <p:cNvCxnSpPr/>
          <p:nvPr/>
        </p:nvCxnSpPr>
        <p:spPr bwMode="auto">
          <a:xfrm>
            <a:off x="4336029" y="4625670"/>
            <a:ext cx="0" cy="195066"/>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sp>
        <p:nvSpPr>
          <p:cNvPr id="17" name="Rectangle 16">
            <a:extLst>
              <a:ext uri="{FF2B5EF4-FFF2-40B4-BE49-F238E27FC236}">
                <a16:creationId xmlns:a16="http://schemas.microsoft.com/office/drawing/2014/main" id="{8F1FFE6B-0374-4830-AF3C-9972A9904856}"/>
              </a:ext>
            </a:extLst>
          </p:cNvPr>
          <p:cNvSpPr/>
          <p:nvPr/>
        </p:nvSpPr>
        <p:spPr bwMode="auto">
          <a:xfrm>
            <a:off x="1359077" y="2247036"/>
            <a:ext cx="3337209" cy="525570"/>
          </a:xfrm>
          <a:prstGeom prst="rect">
            <a:avLst/>
          </a:prstGeom>
          <a:noFill/>
          <a:ln w="38100" cap="flat" cmpd="sng" algn="ctr">
            <a:solidFill>
              <a:srgbClr val="EE672A"/>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Rectangle 17">
            <a:extLst>
              <a:ext uri="{FF2B5EF4-FFF2-40B4-BE49-F238E27FC236}">
                <a16:creationId xmlns:a16="http://schemas.microsoft.com/office/drawing/2014/main" id="{F8D203C3-A132-42EC-B1A8-89DE95EC51FB}"/>
              </a:ext>
            </a:extLst>
          </p:cNvPr>
          <p:cNvSpPr/>
          <p:nvPr/>
        </p:nvSpPr>
        <p:spPr bwMode="auto">
          <a:xfrm>
            <a:off x="1101605" y="5467511"/>
            <a:ext cx="3234424" cy="168266"/>
          </a:xfrm>
          <a:prstGeom prst="rect">
            <a:avLst/>
          </a:prstGeom>
          <a:noFill/>
          <a:ln w="38100" cap="flat" cmpd="sng" algn="ctr">
            <a:solidFill>
              <a:srgbClr val="EE672A"/>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14282631"/>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3898" y="3278388"/>
            <a:ext cx="4149102" cy="1018404"/>
          </a:xfrm>
          <a:ln>
            <a:miter lim="800000"/>
            <a:headEnd/>
            <a:tailEnd/>
          </a:ln>
        </p:spPr>
        <p:txBody>
          <a:bodyPr/>
          <a:lstStyle/>
          <a:p>
            <a:pPr eaLnBrk="1" fontAlgn="auto" hangingPunct="1">
              <a:spcAft>
                <a:spcPts val="0"/>
              </a:spcAft>
              <a:defRPr/>
            </a:pPr>
            <a:r>
              <a:rPr lang="en-US" sz="3000" dirty="0"/>
              <a:t>Time to Practice</a:t>
            </a:r>
          </a:p>
        </p:txBody>
      </p:sp>
    </p:spTree>
    <p:extLst>
      <p:ext uri="{BB962C8B-B14F-4D97-AF65-F5344CB8AC3E}">
        <p14:creationId xmlns:p14="http://schemas.microsoft.com/office/powerpoint/2010/main" val="4171171510"/>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77519" y="853440"/>
            <a:ext cx="8832241" cy="5443728"/>
          </a:xfrm>
        </p:spPr>
        <p:txBody>
          <a:bodyPr>
            <a:normAutofit/>
          </a:bodyPr>
          <a:lstStyle/>
          <a:p>
            <a:pPr marL="0" indent="0">
              <a:buClr>
                <a:schemeClr val="accent3"/>
              </a:buClr>
              <a:buNone/>
              <a:defRPr/>
            </a:pPr>
            <a:r>
              <a:rPr lang="en-US" sz="1600" dirty="0">
                <a:latin typeface="Arial" panose="020B0604020202020204" pitchFamily="34" charset="0"/>
                <a:cs typeface="Arial" panose="020B0604020202020204" pitchFamily="34" charset="0"/>
              </a:rPr>
              <a:t>1.Create a new program </a:t>
            </a:r>
            <a:r>
              <a:rPr lang="en-US" sz="1600" dirty="0"/>
              <a:t>named </a:t>
            </a:r>
            <a:r>
              <a:rPr lang="en-US" sz="1600" b="1" dirty="0"/>
              <a:t>ZZ</a:t>
            </a:r>
            <a:r>
              <a:rPr lang="en-US" sz="1600" dirty="0"/>
              <a:t>user</a:t>
            </a:r>
            <a:r>
              <a:rPr lang="en-US" sz="1600" b="1" dirty="0"/>
              <a:t>_C6 </a:t>
            </a:r>
            <a:r>
              <a:rPr lang="en-US" sz="1600" dirty="0"/>
              <a:t>(</a:t>
            </a:r>
            <a:r>
              <a:rPr lang="en-US" sz="1600" dirty="0">
                <a:solidFill>
                  <a:srgbClr val="FF0000"/>
                </a:solidFill>
              </a:rPr>
              <a:t>user</a:t>
            </a:r>
            <a:r>
              <a:rPr lang="en-US" sz="1600" dirty="0"/>
              <a:t> is your login user; eg:g001)</a:t>
            </a:r>
            <a:r>
              <a:rPr lang="en-US" sz="1600" dirty="0">
                <a:latin typeface="Arial" panose="020B0604020202020204" pitchFamily="34" charset="0"/>
                <a:cs typeface="Arial" panose="020B0604020202020204" pitchFamily="34" charset="0"/>
              </a:rPr>
              <a:t> and define the following selection-screen:</a:t>
            </a:r>
          </a:p>
          <a:p>
            <a:pPr marL="0" indent="0">
              <a:buClr>
                <a:schemeClr val="accent3"/>
              </a:buClr>
              <a:buNone/>
              <a:defRPr/>
            </a:pPr>
            <a:endParaRPr lang="en-US" sz="1600" dirty="0">
              <a:latin typeface="Arial" panose="020B0604020202020204" pitchFamily="34" charset="0"/>
              <a:cs typeface="Arial" panose="020B0604020202020204" pitchFamily="34" charset="0"/>
            </a:endParaRPr>
          </a:p>
          <a:p>
            <a:pPr marL="0" indent="0">
              <a:buClr>
                <a:schemeClr val="accent3"/>
              </a:buClr>
              <a:buNone/>
              <a:defRPr/>
            </a:pPr>
            <a:endParaRPr lang="en-US" sz="1600" dirty="0">
              <a:latin typeface="Arial" panose="020B0604020202020204" pitchFamily="34" charset="0"/>
              <a:cs typeface="Arial" panose="020B0604020202020204" pitchFamily="34" charset="0"/>
            </a:endParaRPr>
          </a:p>
          <a:p>
            <a:pPr marL="0" indent="0">
              <a:buClr>
                <a:schemeClr val="accent3"/>
              </a:buClr>
              <a:buNone/>
              <a:defRPr/>
            </a:pPr>
            <a:endParaRPr lang="en-US" sz="1600" dirty="0">
              <a:latin typeface="Arial" panose="020B0604020202020204" pitchFamily="34" charset="0"/>
              <a:cs typeface="Arial" panose="020B0604020202020204" pitchFamily="34" charset="0"/>
            </a:endParaRPr>
          </a:p>
          <a:p>
            <a:pPr marL="0" indent="0">
              <a:buClr>
                <a:schemeClr val="accent3"/>
              </a:buClr>
              <a:buNone/>
              <a:defRPr/>
            </a:pPr>
            <a:endParaRPr lang="en-US" sz="1600" dirty="0">
              <a:latin typeface="Arial" panose="020B0604020202020204" pitchFamily="34" charset="0"/>
              <a:cs typeface="Arial" panose="020B0604020202020204" pitchFamily="34" charset="0"/>
            </a:endParaRPr>
          </a:p>
          <a:p>
            <a:pPr marL="0" indent="0">
              <a:buClr>
                <a:schemeClr val="accent3"/>
              </a:buClr>
              <a:buNone/>
              <a:defRPr/>
            </a:pPr>
            <a:endParaRPr lang="en-US" sz="1600" dirty="0">
              <a:latin typeface="Arial" panose="020B0604020202020204" pitchFamily="34" charset="0"/>
              <a:cs typeface="Arial" panose="020B0604020202020204" pitchFamily="34" charset="0"/>
            </a:endParaRPr>
          </a:p>
          <a:p>
            <a:pPr marL="0" indent="0">
              <a:buClr>
                <a:schemeClr val="accent3"/>
              </a:buClr>
              <a:buNone/>
              <a:defRPr/>
            </a:pPr>
            <a:endParaRPr lang="en-US" sz="1600" dirty="0">
              <a:latin typeface="Arial" panose="020B0604020202020204" pitchFamily="34" charset="0"/>
              <a:cs typeface="Arial" panose="020B0604020202020204" pitchFamily="34" charset="0"/>
            </a:endParaRPr>
          </a:p>
          <a:p>
            <a:pPr marL="0" indent="0">
              <a:buClr>
                <a:schemeClr val="accent3"/>
              </a:buClr>
              <a:buNone/>
              <a:defRPr/>
            </a:pPr>
            <a:endParaRPr lang="en-US" sz="1600" dirty="0">
              <a:latin typeface="Arial" panose="020B0604020202020204" pitchFamily="34" charset="0"/>
              <a:cs typeface="Arial" panose="020B0604020202020204" pitchFamily="34" charset="0"/>
            </a:endParaRPr>
          </a:p>
          <a:p>
            <a:pPr marL="0" indent="0">
              <a:buClr>
                <a:schemeClr val="accent3"/>
              </a:buClr>
              <a:buNone/>
              <a:defRPr/>
            </a:pPr>
            <a:r>
              <a:rPr lang="en-US" sz="1600" dirty="0">
                <a:latin typeface="Arial" panose="020B0604020202020204" pitchFamily="34" charset="0"/>
                <a:cs typeface="Arial" panose="020B0604020202020204" pitchFamily="34" charset="0"/>
              </a:rPr>
              <a:t>2. Display carrier ID and carrier name for the entries found in P_CARRID;</a:t>
            </a:r>
          </a:p>
          <a:p>
            <a:pPr marL="0" indent="0">
              <a:buClr>
                <a:schemeClr val="accent3"/>
              </a:buClr>
              <a:buNone/>
              <a:defRPr/>
            </a:pPr>
            <a:r>
              <a:rPr lang="en-US" sz="1600" dirty="0">
                <a:latin typeface="Arial" panose="020B0604020202020204" pitchFamily="34" charset="0"/>
                <a:cs typeface="Arial" panose="020B0604020202020204" pitchFamily="34" charset="0"/>
              </a:rPr>
              <a:t>3. Select the first </a:t>
            </a:r>
            <a:r>
              <a:rPr lang="en-US" sz="1600" dirty="0" err="1">
                <a:latin typeface="Arial" panose="020B0604020202020204" pitchFamily="34" charset="0"/>
                <a:cs typeface="Arial" panose="020B0604020202020204" pitchFamily="34" charset="0"/>
              </a:rPr>
              <a:t>p_row</a:t>
            </a:r>
            <a:r>
              <a:rPr lang="en-US" sz="1600" dirty="0">
                <a:latin typeface="Arial" panose="020B0604020202020204" pitchFamily="34" charset="0"/>
                <a:cs typeface="Arial" panose="020B0604020202020204" pitchFamily="34" charset="0"/>
              </a:rPr>
              <a:t> flights ( table SFLIGHT ) and display them;</a:t>
            </a:r>
          </a:p>
          <a:p>
            <a:pPr marL="0" indent="0">
              <a:buClr>
                <a:schemeClr val="accent3"/>
              </a:buClr>
              <a:buNone/>
              <a:defRPr/>
            </a:pPr>
            <a:r>
              <a:rPr lang="en-US" sz="1600" dirty="0">
                <a:latin typeface="Arial" panose="020B0604020202020204" pitchFamily="34" charset="0"/>
                <a:cs typeface="Arial" panose="020B0604020202020204" pitchFamily="34" charset="0"/>
              </a:rPr>
              <a:t>4. Display the following information for </a:t>
            </a:r>
            <a:r>
              <a:rPr lang="en-US" sz="1600" dirty="0" err="1">
                <a:latin typeface="Arial" panose="020B0604020202020204" pitchFamily="34" charset="0"/>
                <a:cs typeface="Arial" panose="020B0604020202020204" pitchFamily="34" charset="0"/>
              </a:rPr>
              <a:t>p_carrid</a:t>
            </a:r>
            <a:r>
              <a:rPr lang="en-US" sz="1600" dirty="0">
                <a:latin typeface="Arial" panose="020B0604020202020204" pitchFamily="34" charset="0"/>
                <a:cs typeface="Arial" panose="020B0604020202020204" pitchFamily="34" charset="0"/>
              </a:rPr>
              <a:t> :</a:t>
            </a:r>
          </a:p>
          <a:p>
            <a:pPr marL="0" indent="0">
              <a:buClr>
                <a:schemeClr val="accent3"/>
              </a:buClr>
              <a:buNone/>
              <a:defRPr/>
            </a:pPr>
            <a:r>
              <a:rPr lang="en-US" sz="1600" dirty="0">
                <a:latin typeface="Arial" panose="020B0604020202020204" pitchFamily="34" charset="0"/>
                <a:cs typeface="Arial" panose="020B0604020202020204" pitchFamily="34" charset="0"/>
              </a:rPr>
              <a:t>	- carrier ID ( SCARR-CARRID )</a:t>
            </a:r>
          </a:p>
          <a:p>
            <a:pPr marL="0" indent="0">
              <a:buClr>
                <a:schemeClr val="accent3"/>
              </a:buClr>
              <a:buNone/>
              <a:defRPr/>
            </a:pP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carrier_name</a:t>
            </a:r>
            <a:r>
              <a:rPr lang="en-US" sz="1600" dirty="0">
                <a:latin typeface="Arial" panose="020B0604020202020204" pitchFamily="34" charset="0"/>
                <a:cs typeface="Arial" panose="020B0604020202020204" pitchFamily="34" charset="0"/>
              </a:rPr>
              <a:t>  (SCARR-CARRNAME)</a:t>
            </a:r>
          </a:p>
          <a:p>
            <a:pPr marL="0" indent="0">
              <a:buClr>
                <a:schemeClr val="accent3"/>
              </a:buClr>
              <a:buNone/>
              <a:defRPr/>
            </a:pP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connection_id</a:t>
            </a:r>
            <a:r>
              <a:rPr lang="en-US" sz="1600" dirty="0">
                <a:latin typeface="Arial" panose="020B0604020202020204" pitchFamily="34" charset="0"/>
                <a:cs typeface="Arial" panose="020B0604020202020204" pitchFamily="34" charset="0"/>
              </a:rPr>
              <a:t> (SFLIGHT-CONNID)</a:t>
            </a:r>
          </a:p>
          <a:p>
            <a:pPr marL="0" indent="0">
              <a:buClr>
                <a:schemeClr val="accent3"/>
              </a:buClr>
              <a:buNone/>
              <a:defRPr/>
            </a:pP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flight_date</a:t>
            </a:r>
            <a:r>
              <a:rPr lang="en-US" sz="1600" dirty="0">
                <a:latin typeface="Arial" panose="020B0604020202020204" pitchFamily="34" charset="0"/>
                <a:cs typeface="Arial" panose="020B0604020202020204" pitchFamily="34" charset="0"/>
              </a:rPr>
              <a:t>       (SFLIGHT-FLDATE)</a:t>
            </a:r>
          </a:p>
          <a:p>
            <a:pPr marL="0" indent="0">
              <a:buClr>
                <a:schemeClr val="accent3"/>
              </a:buClr>
              <a:buNone/>
              <a:defRPr/>
            </a:pP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seats_occ</a:t>
            </a:r>
            <a:r>
              <a:rPr lang="en-US" sz="1600" dirty="0">
                <a:latin typeface="Arial" panose="020B0604020202020204" pitchFamily="34" charset="0"/>
                <a:cs typeface="Arial" panose="020B0604020202020204" pitchFamily="34" charset="0"/>
              </a:rPr>
              <a:t>         (SFLIGHT-SEATSOCC)</a:t>
            </a:r>
          </a:p>
          <a:p>
            <a:pPr marL="0" indent="0">
              <a:buClr>
                <a:schemeClr val="accent3"/>
              </a:buClr>
              <a:buNone/>
              <a:defRPr/>
            </a:pPr>
            <a:r>
              <a:rPr lang="en-US" sz="1600" dirty="0">
                <a:latin typeface="Arial" panose="020B0604020202020204" pitchFamily="34" charset="0"/>
                <a:cs typeface="Arial" panose="020B0604020202020204" pitchFamily="34" charset="0"/>
              </a:rPr>
              <a:t>If no flight was found, display only the carrier name.</a:t>
            </a:r>
          </a:p>
        </p:txBody>
      </p:sp>
      <p:sp>
        <p:nvSpPr>
          <p:cNvPr id="4" name="Rectangle 3">
            <a:extLst>
              <a:ext uri="{FF2B5EF4-FFF2-40B4-BE49-F238E27FC236}">
                <a16:creationId xmlns:a16="http://schemas.microsoft.com/office/drawing/2014/main" id="{4AEDDE35-1C7D-464C-9939-FB52A1921FEF}"/>
              </a:ext>
            </a:extLst>
          </p:cNvPr>
          <p:cNvSpPr/>
          <p:nvPr/>
        </p:nvSpPr>
        <p:spPr>
          <a:xfrm>
            <a:off x="817631" y="108274"/>
            <a:ext cx="4011867" cy="461665"/>
          </a:xfrm>
          <a:prstGeom prst="rect">
            <a:avLst/>
          </a:prstGeom>
        </p:spPr>
        <p:txBody>
          <a:bodyPr wrap="none">
            <a:spAutoFit/>
          </a:bodyPr>
          <a:lstStyle/>
          <a:p>
            <a:pPr defTabSz="742950" fontAlgn="auto">
              <a:spcBef>
                <a:spcPts val="0"/>
              </a:spcBef>
              <a:spcAft>
                <a:spcPts val="0"/>
              </a:spcAft>
            </a:pPr>
            <a:r>
              <a:rPr lang="en-US" altLang="ro-RO" sz="2400" b="1" dirty="0">
                <a:solidFill>
                  <a:srgbClr val="000090"/>
                </a:solidFill>
                <a:latin typeface="+mj-lt"/>
                <a:ea typeface="+mj-ea"/>
                <a:cs typeface="+mj-cs"/>
              </a:rPr>
              <a:t>Time to Practice: Exercise</a:t>
            </a:r>
            <a:endParaRPr lang="en-US" sz="2400" b="1" dirty="0">
              <a:solidFill>
                <a:srgbClr val="000090"/>
              </a:solidFill>
              <a:latin typeface="+mj-lt"/>
              <a:ea typeface="+mj-ea"/>
              <a:cs typeface="+mj-cs"/>
            </a:endParaRPr>
          </a:p>
        </p:txBody>
      </p:sp>
      <p:graphicFrame>
        <p:nvGraphicFramePr>
          <p:cNvPr id="5" name="Table 4">
            <a:extLst>
              <a:ext uri="{FF2B5EF4-FFF2-40B4-BE49-F238E27FC236}">
                <a16:creationId xmlns:a16="http://schemas.microsoft.com/office/drawing/2014/main" id="{2D41639D-5806-4D5B-8642-CFDD1F10FBB9}"/>
              </a:ext>
            </a:extLst>
          </p:cNvPr>
          <p:cNvGraphicFramePr>
            <a:graphicFrameLocks noGrp="1"/>
          </p:cNvGraphicFramePr>
          <p:nvPr>
            <p:extLst>
              <p:ext uri="{D42A27DB-BD31-4B8C-83A1-F6EECF244321}">
                <p14:modId xmlns:p14="http://schemas.microsoft.com/office/powerpoint/2010/main" val="3897219112"/>
              </p:ext>
            </p:extLst>
          </p:nvPr>
        </p:nvGraphicFramePr>
        <p:xfrm>
          <a:off x="817631" y="1571116"/>
          <a:ext cx="7649311" cy="1580515"/>
        </p:xfrm>
        <a:graphic>
          <a:graphicData uri="http://schemas.openxmlformats.org/drawingml/2006/table">
            <a:tbl>
              <a:tblPr firstRow="1" firstCol="1" bandRow="1">
                <a:tableStyleId>{5C22544A-7EE6-4342-B048-85BDC9FD1C3A}</a:tableStyleId>
              </a:tblPr>
              <a:tblGrid>
                <a:gridCol w="1220984">
                  <a:extLst>
                    <a:ext uri="{9D8B030D-6E8A-4147-A177-3AD203B41FA5}">
                      <a16:colId xmlns:a16="http://schemas.microsoft.com/office/drawing/2014/main" val="2731519767"/>
                    </a:ext>
                  </a:extLst>
                </a:gridCol>
                <a:gridCol w="1508818">
                  <a:extLst>
                    <a:ext uri="{9D8B030D-6E8A-4147-A177-3AD203B41FA5}">
                      <a16:colId xmlns:a16="http://schemas.microsoft.com/office/drawing/2014/main" val="1445210613"/>
                    </a:ext>
                  </a:extLst>
                </a:gridCol>
                <a:gridCol w="1521498">
                  <a:extLst>
                    <a:ext uri="{9D8B030D-6E8A-4147-A177-3AD203B41FA5}">
                      <a16:colId xmlns:a16="http://schemas.microsoft.com/office/drawing/2014/main" val="1212318850"/>
                    </a:ext>
                  </a:extLst>
                </a:gridCol>
                <a:gridCol w="1052369">
                  <a:extLst>
                    <a:ext uri="{9D8B030D-6E8A-4147-A177-3AD203B41FA5}">
                      <a16:colId xmlns:a16="http://schemas.microsoft.com/office/drawing/2014/main" val="1284251225"/>
                    </a:ext>
                  </a:extLst>
                </a:gridCol>
                <a:gridCol w="887540">
                  <a:extLst>
                    <a:ext uri="{9D8B030D-6E8A-4147-A177-3AD203B41FA5}">
                      <a16:colId xmlns:a16="http://schemas.microsoft.com/office/drawing/2014/main" val="1035416444"/>
                    </a:ext>
                  </a:extLst>
                </a:gridCol>
                <a:gridCol w="1458102">
                  <a:extLst>
                    <a:ext uri="{9D8B030D-6E8A-4147-A177-3AD203B41FA5}">
                      <a16:colId xmlns:a16="http://schemas.microsoft.com/office/drawing/2014/main" val="2017618544"/>
                    </a:ext>
                  </a:extLst>
                </a:gridCol>
              </a:tblGrid>
              <a:tr h="372745">
                <a:tc>
                  <a:txBody>
                    <a:bodyPr/>
                    <a:lstStyle/>
                    <a:p>
                      <a:pPr marL="0" marR="0">
                        <a:lnSpc>
                          <a:spcPct val="107000"/>
                        </a:lnSpc>
                        <a:spcBef>
                          <a:spcPts val="0"/>
                        </a:spcBef>
                        <a:spcAft>
                          <a:spcPts val="800"/>
                        </a:spcAft>
                      </a:pPr>
                      <a:r>
                        <a:rPr lang="en-US" sz="1100" dirty="0">
                          <a:effectLst/>
                        </a:rPr>
                        <a:t>Select name</a:t>
                      </a:r>
                      <a:endParaRPr lang="en-US" sz="1100" dirty="0">
                        <a:effectLst/>
                        <a:latin typeface="Calibri" panose="020F0502020204030204" pitchFamily="34" charset="0"/>
                        <a:ea typeface="+mn-ea"/>
                        <a:cs typeface="Times New Roman" panose="02020603050405020304" pitchFamily="18" charset="0"/>
                      </a:endParaRPr>
                    </a:p>
                  </a:txBody>
                  <a:tcPr marL="55880" marR="55880" marT="9525" marB="0">
                    <a:solidFill>
                      <a:srgbClr val="4F81BD"/>
                    </a:solidFill>
                  </a:tcPr>
                </a:tc>
                <a:tc>
                  <a:txBody>
                    <a:bodyPr/>
                    <a:lstStyle/>
                    <a:p>
                      <a:pPr marL="0" marR="0">
                        <a:lnSpc>
                          <a:spcPct val="107000"/>
                        </a:lnSpc>
                        <a:spcBef>
                          <a:spcPts val="0"/>
                        </a:spcBef>
                        <a:spcAft>
                          <a:spcPts val="800"/>
                        </a:spcAft>
                      </a:pPr>
                      <a:r>
                        <a:rPr lang="en-US" sz="1100">
                          <a:effectLst/>
                        </a:rPr>
                        <a:t>Data type</a:t>
                      </a:r>
                      <a:endParaRPr lang="en-US" sz="1100">
                        <a:effectLst/>
                        <a:latin typeface="Calibri" panose="020F0502020204030204" pitchFamily="34" charset="0"/>
                        <a:ea typeface="+mn-ea"/>
                        <a:cs typeface="Times New Roman" panose="02020603050405020304" pitchFamily="18" charset="0"/>
                      </a:endParaRPr>
                    </a:p>
                  </a:txBody>
                  <a:tcPr marL="55880" marR="55880" marT="9525" marB="0">
                    <a:solidFill>
                      <a:srgbClr val="4F81BD"/>
                    </a:solidFill>
                  </a:tcPr>
                </a:tc>
                <a:tc>
                  <a:txBody>
                    <a:bodyPr/>
                    <a:lstStyle/>
                    <a:p>
                      <a:pPr marL="0" marR="0">
                        <a:lnSpc>
                          <a:spcPct val="107000"/>
                        </a:lnSpc>
                        <a:spcBef>
                          <a:spcPts val="0"/>
                        </a:spcBef>
                        <a:spcAft>
                          <a:spcPts val="800"/>
                        </a:spcAft>
                      </a:pPr>
                      <a:r>
                        <a:rPr lang="en-US" sz="1100">
                          <a:effectLst/>
                        </a:rPr>
                        <a:t>TYPE</a:t>
                      </a:r>
                      <a:endParaRPr lang="en-US" sz="1100">
                        <a:effectLst/>
                        <a:latin typeface="Calibri" panose="020F0502020204030204" pitchFamily="34" charset="0"/>
                        <a:ea typeface="+mn-ea"/>
                        <a:cs typeface="Times New Roman" panose="02020603050405020304" pitchFamily="18" charset="0"/>
                      </a:endParaRPr>
                    </a:p>
                  </a:txBody>
                  <a:tcPr marL="55880" marR="55880" marT="9525" marB="0">
                    <a:solidFill>
                      <a:srgbClr val="4F81BD"/>
                    </a:solidFill>
                  </a:tcPr>
                </a:tc>
                <a:tc>
                  <a:txBody>
                    <a:bodyPr/>
                    <a:lstStyle/>
                    <a:p>
                      <a:pPr marL="0" marR="0">
                        <a:lnSpc>
                          <a:spcPct val="107000"/>
                        </a:lnSpc>
                        <a:spcBef>
                          <a:spcPts val="0"/>
                        </a:spcBef>
                        <a:spcAft>
                          <a:spcPts val="800"/>
                        </a:spcAft>
                      </a:pPr>
                      <a:r>
                        <a:rPr lang="en-US" sz="1100" dirty="0">
                          <a:effectLst/>
                        </a:rPr>
                        <a:t>Mandatory</a:t>
                      </a:r>
                      <a:endParaRPr lang="en-US" sz="1100" dirty="0">
                        <a:effectLst/>
                        <a:latin typeface="Calibri" panose="020F0502020204030204" pitchFamily="34" charset="0"/>
                        <a:ea typeface="+mn-ea"/>
                        <a:cs typeface="Times New Roman" panose="02020603050405020304" pitchFamily="18" charset="0"/>
                      </a:endParaRPr>
                    </a:p>
                  </a:txBody>
                  <a:tcPr marL="55880" marR="55880" marT="9525" marB="0">
                    <a:solidFill>
                      <a:srgbClr val="4F81BD"/>
                    </a:solidFill>
                  </a:tcPr>
                </a:tc>
                <a:tc>
                  <a:txBody>
                    <a:bodyPr/>
                    <a:lstStyle/>
                    <a:p>
                      <a:pPr marL="0" marR="0">
                        <a:lnSpc>
                          <a:spcPct val="107000"/>
                        </a:lnSpc>
                        <a:spcBef>
                          <a:spcPts val="0"/>
                        </a:spcBef>
                        <a:spcAft>
                          <a:spcPts val="800"/>
                        </a:spcAft>
                      </a:pPr>
                      <a:r>
                        <a:rPr lang="en-US" sz="1100">
                          <a:effectLst/>
                        </a:rPr>
                        <a:t>Default</a:t>
                      </a:r>
                      <a:endParaRPr lang="en-US" sz="1100">
                        <a:effectLst/>
                        <a:latin typeface="Calibri" panose="020F0502020204030204" pitchFamily="34" charset="0"/>
                        <a:ea typeface="+mn-ea"/>
                        <a:cs typeface="Times New Roman" panose="02020603050405020304" pitchFamily="18" charset="0"/>
                      </a:endParaRPr>
                    </a:p>
                  </a:txBody>
                  <a:tcPr marL="55880" marR="55880" marT="9525" marB="0">
                    <a:solidFill>
                      <a:srgbClr val="4F81BD"/>
                    </a:solidFill>
                  </a:tcPr>
                </a:tc>
                <a:tc>
                  <a:txBody>
                    <a:bodyPr/>
                    <a:lstStyle/>
                    <a:p>
                      <a:pPr marL="0" marR="0">
                        <a:lnSpc>
                          <a:spcPct val="107000"/>
                        </a:lnSpc>
                        <a:spcBef>
                          <a:spcPts val="0"/>
                        </a:spcBef>
                        <a:spcAft>
                          <a:spcPts val="800"/>
                        </a:spcAft>
                      </a:pPr>
                      <a:r>
                        <a:rPr lang="en-US" sz="1100" dirty="0">
                          <a:effectLst/>
                        </a:rPr>
                        <a:t>Description</a:t>
                      </a:r>
                      <a:endParaRPr lang="en-US" sz="1100" dirty="0">
                        <a:effectLst/>
                        <a:latin typeface="Calibri" panose="020F0502020204030204" pitchFamily="34" charset="0"/>
                        <a:ea typeface="+mn-ea"/>
                        <a:cs typeface="Times New Roman" panose="02020603050405020304" pitchFamily="18" charset="0"/>
                      </a:endParaRPr>
                    </a:p>
                  </a:txBody>
                  <a:tcPr marL="55880" marR="55880" marT="9525" marB="0">
                    <a:solidFill>
                      <a:srgbClr val="4F81BD"/>
                    </a:solidFill>
                  </a:tcPr>
                </a:tc>
                <a:extLst>
                  <a:ext uri="{0D108BD9-81ED-4DB2-BD59-A6C34878D82A}">
                    <a16:rowId xmlns:a16="http://schemas.microsoft.com/office/drawing/2014/main" val="1407694813"/>
                  </a:ext>
                </a:extLst>
              </a:tr>
              <a:tr h="378460">
                <a:tc>
                  <a:txBody>
                    <a:bodyPr/>
                    <a:lstStyle/>
                    <a:p>
                      <a:pPr marL="0" marR="0">
                        <a:lnSpc>
                          <a:spcPct val="107000"/>
                        </a:lnSpc>
                        <a:spcBef>
                          <a:spcPts val="0"/>
                        </a:spcBef>
                        <a:spcAft>
                          <a:spcPts val="800"/>
                        </a:spcAft>
                      </a:pPr>
                      <a:r>
                        <a:rPr lang="en-US" sz="1100" dirty="0" err="1">
                          <a:effectLst/>
                        </a:rPr>
                        <a:t>p_carrid</a:t>
                      </a:r>
                      <a:endParaRPr lang="en-US" sz="1100" dirty="0">
                        <a:effectLst/>
                        <a:latin typeface="Calibri" panose="020F0502020204030204" pitchFamily="34" charset="0"/>
                        <a:ea typeface="+mn-ea"/>
                        <a:cs typeface="Times New Roman" panose="02020603050405020304" pitchFamily="18" charset="0"/>
                      </a:endParaRPr>
                    </a:p>
                  </a:txBody>
                  <a:tcPr marL="55880" marR="55880" marT="9525" marB="0">
                    <a:solidFill>
                      <a:srgbClr val="4F81BD"/>
                    </a:solidFill>
                  </a:tcPr>
                </a:tc>
                <a:tc>
                  <a:txBody>
                    <a:bodyPr/>
                    <a:lstStyle/>
                    <a:p>
                      <a:pPr marL="0" marR="0">
                        <a:lnSpc>
                          <a:spcPct val="107000"/>
                        </a:lnSpc>
                        <a:spcBef>
                          <a:spcPts val="0"/>
                        </a:spcBef>
                        <a:spcAft>
                          <a:spcPts val="800"/>
                        </a:spcAft>
                      </a:pPr>
                      <a:r>
                        <a:rPr lang="en-US" sz="1100" dirty="0">
                          <a:effectLst/>
                        </a:rPr>
                        <a:t>SPFLI-CARRID</a:t>
                      </a:r>
                      <a:endParaRPr lang="en-US" sz="1100" dirty="0">
                        <a:effectLst/>
                        <a:latin typeface="Calibri" panose="020F0502020204030204" pitchFamily="34" charset="0"/>
                        <a:ea typeface="+mn-ea"/>
                        <a:cs typeface="Times New Roman" panose="02020603050405020304" pitchFamily="18" charset="0"/>
                      </a:endParaRPr>
                    </a:p>
                  </a:txBody>
                  <a:tcPr marL="55880" marR="55880" marT="9525" marB="0">
                    <a:solidFill>
                      <a:schemeClr val="accent3">
                        <a:lumMod val="95000"/>
                      </a:schemeClr>
                    </a:solidFill>
                  </a:tcPr>
                </a:tc>
                <a:tc>
                  <a:txBody>
                    <a:bodyPr/>
                    <a:lstStyle/>
                    <a:p>
                      <a:pPr marL="0" marR="0">
                        <a:lnSpc>
                          <a:spcPct val="107000"/>
                        </a:lnSpc>
                        <a:spcBef>
                          <a:spcPts val="0"/>
                        </a:spcBef>
                        <a:spcAft>
                          <a:spcPts val="800"/>
                        </a:spcAft>
                      </a:pPr>
                      <a:r>
                        <a:rPr lang="en-US" sz="1100" kern="1200" dirty="0">
                          <a:solidFill>
                            <a:schemeClr val="dk1"/>
                          </a:solidFill>
                          <a:effectLst/>
                          <a:latin typeface="+mn-lt"/>
                          <a:ea typeface="+mn-ea"/>
                          <a:cs typeface="+mn-cs"/>
                        </a:rPr>
                        <a:t>Parameter</a:t>
                      </a:r>
                    </a:p>
                  </a:txBody>
                  <a:tcPr marL="55880" marR="55880" marT="9525" marB="0">
                    <a:solidFill>
                      <a:schemeClr val="accent3">
                        <a:lumMod val="95000"/>
                      </a:schemeClr>
                    </a:solidFill>
                  </a:tcPr>
                </a:tc>
                <a:tc>
                  <a:txBody>
                    <a:bodyPr/>
                    <a:lstStyle/>
                    <a:p>
                      <a:pPr marL="0" marR="0">
                        <a:lnSpc>
                          <a:spcPct val="107000"/>
                        </a:lnSpc>
                        <a:spcBef>
                          <a:spcPts val="0"/>
                        </a:spcBef>
                        <a:spcAft>
                          <a:spcPts val="800"/>
                        </a:spcAft>
                      </a:pPr>
                      <a:r>
                        <a:rPr lang="en-US" sz="1100">
                          <a:effectLst/>
                        </a:rPr>
                        <a:t>X</a:t>
                      </a:r>
                      <a:endParaRPr lang="en-US" sz="1100">
                        <a:effectLst/>
                        <a:latin typeface="Calibri" panose="020F0502020204030204" pitchFamily="34" charset="0"/>
                        <a:ea typeface="+mn-ea"/>
                        <a:cs typeface="Times New Roman" panose="02020603050405020304" pitchFamily="18" charset="0"/>
                      </a:endParaRPr>
                    </a:p>
                  </a:txBody>
                  <a:tcPr marL="55880" marR="55880" marT="9525" marB="0">
                    <a:solidFill>
                      <a:schemeClr val="accent3">
                        <a:lumMod val="95000"/>
                      </a:schemeClr>
                    </a:solidFill>
                  </a:tcPr>
                </a:tc>
                <a:tc>
                  <a:txBody>
                    <a:bodyPr/>
                    <a:lstStyle/>
                    <a:p>
                      <a:pPr marL="0" marR="0">
                        <a:lnSpc>
                          <a:spcPct val="107000"/>
                        </a:lnSpc>
                        <a:spcBef>
                          <a:spcPts val="0"/>
                        </a:spcBef>
                        <a:spcAft>
                          <a:spcPts val="800"/>
                        </a:spcAft>
                      </a:pPr>
                      <a:r>
                        <a:rPr lang="en-US" sz="1100">
                          <a:effectLst/>
                        </a:rPr>
                        <a:t>LH</a:t>
                      </a:r>
                      <a:endParaRPr lang="en-US" sz="1100">
                        <a:effectLst/>
                        <a:latin typeface="Calibri" panose="020F0502020204030204" pitchFamily="34" charset="0"/>
                        <a:ea typeface="+mn-ea"/>
                        <a:cs typeface="Times New Roman" panose="02020603050405020304" pitchFamily="18" charset="0"/>
                      </a:endParaRPr>
                    </a:p>
                  </a:txBody>
                  <a:tcPr marL="55880" marR="55880" marT="9525" marB="0">
                    <a:solidFill>
                      <a:schemeClr val="accent3">
                        <a:lumMod val="95000"/>
                      </a:schemeClr>
                    </a:solidFill>
                  </a:tcPr>
                </a:tc>
                <a:tc>
                  <a:txBody>
                    <a:bodyPr/>
                    <a:lstStyle/>
                    <a:p>
                      <a:pPr marL="0" marR="0">
                        <a:lnSpc>
                          <a:spcPct val="107000"/>
                        </a:lnSpc>
                        <a:spcBef>
                          <a:spcPts val="0"/>
                        </a:spcBef>
                        <a:spcAft>
                          <a:spcPts val="800"/>
                        </a:spcAft>
                      </a:pPr>
                      <a:r>
                        <a:rPr lang="en-US" sz="1100" dirty="0">
                          <a:effectLst/>
                        </a:rPr>
                        <a:t>Airline code</a:t>
                      </a:r>
                      <a:endParaRPr lang="en-US" sz="1100" dirty="0">
                        <a:effectLst/>
                        <a:latin typeface="Calibri" panose="020F0502020204030204" pitchFamily="34" charset="0"/>
                        <a:ea typeface="+mn-ea"/>
                        <a:cs typeface="Times New Roman" panose="02020603050405020304" pitchFamily="18" charset="0"/>
                      </a:endParaRPr>
                    </a:p>
                  </a:txBody>
                  <a:tcPr marL="55880" marR="55880" marT="9525" marB="0">
                    <a:solidFill>
                      <a:schemeClr val="accent3">
                        <a:lumMod val="95000"/>
                      </a:schemeClr>
                    </a:solidFill>
                  </a:tcPr>
                </a:tc>
                <a:extLst>
                  <a:ext uri="{0D108BD9-81ED-4DB2-BD59-A6C34878D82A}">
                    <a16:rowId xmlns:a16="http://schemas.microsoft.com/office/drawing/2014/main" val="931204771"/>
                  </a:ext>
                </a:extLst>
              </a:tr>
              <a:tr h="414655">
                <a:tc>
                  <a:txBody>
                    <a:bodyPr/>
                    <a:lstStyle/>
                    <a:p>
                      <a:pPr marL="0" marR="0">
                        <a:lnSpc>
                          <a:spcPct val="107000"/>
                        </a:lnSpc>
                        <a:spcBef>
                          <a:spcPts val="0"/>
                        </a:spcBef>
                        <a:spcAft>
                          <a:spcPts val="800"/>
                        </a:spcAft>
                      </a:pPr>
                      <a:r>
                        <a:rPr lang="en-US" sz="1100" dirty="0" err="1">
                          <a:effectLst/>
                        </a:rPr>
                        <a:t>s_connid</a:t>
                      </a:r>
                      <a:endParaRPr lang="en-US" sz="1100" dirty="0">
                        <a:effectLst/>
                        <a:latin typeface="Calibri" panose="020F0502020204030204" pitchFamily="34" charset="0"/>
                        <a:ea typeface="+mn-ea"/>
                        <a:cs typeface="Times New Roman" panose="02020603050405020304" pitchFamily="18" charset="0"/>
                      </a:endParaRPr>
                    </a:p>
                  </a:txBody>
                  <a:tcPr marL="55880" marR="55880" marT="9525" marB="0">
                    <a:solidFill>
                      <a:srgbClr val="4F81BD"/>
                    </a:solidFill>
                  </a:tcPr>
                </a:tc>
                <a:tc>
                  <a:txBody>
                    <a:bodyPr/>
                    <a:lstStyle/>
                    <a:p>
                      <a:pPr marL="0" marR="0">
                        <a:lnSpc>
                          <a:spcPct val="107000"/>
                        </a:lnSpc>
                        <a:spcBef>
                          <a:spcPts val="0"/>
                        </a:spcBef>
                        <a:spcAft>
                          <a:spcPts val="800"/>
                        </a:spcAft>
                      </a:pPr>
                      <a:r>
                        <a:rPr lang="en-US" sz="1100" dirty="0">
                          <a:effectLst/>
                        </a:rPr>
                        <a:t>SFLIGHT-CONNID</a:t>
                      </a:r>
                      <a:endParaRPr lang="en-US" sz="1100" dirty="0">
                        <a:effectLst/>
                        <a:latin typeface="Calibri" panose="020F0502020204030204" pitchFamily="34" charset="0"/>
                        <a:ea typeface="+mn-ea"/>
                        <a:cs typeface="Times New Roman" panose="02020603050405020304" pitchFamily="18" charset="0"/>
                      </a:endParaRPr>
                    </a:p>
                  </a:txBody>
                  <a:tcPr marL="55880" marR="55880" marT="9525" marB="0">
                    <a:solidFill>
                      <a:schemeClr val="accent3">
                        <a:lumMod val="95000"/>
                      </a:schemeClr>
                    </a:solidFill>
                  </a:tcPr>
                </a:tc>
                <a:tc>
                  <a:txBody>
                    <a:bodyPr/>
                    <a:lstStyle/>
                    <a:p>
                      <a:pPr marL="0" marR="0">
                        <a:lnSpc>
                          <a:spcPct val="107000"/>
                        </a:lnSpc>
                        <a:spcBef>
                          <a:spcPts val="0"/>
                        </a:spcBef>
                        <a:spcAft>
                          <a:spcPts val="800"/>
                        </a:spcAft>
                      </a:pPr>
                      <a:r>
                        <a:rPr lang="en-US" sz="1100" dirty="0">
                          <a:effectLst/>
                        </a:rPr>
                        <a:t>Select option</a:t>
                      </a:r>
                      <a:endParaRPr lang="en-US" sz="1100" dirty="0">
                        <a:effectLst/>
                        <a:latin typeface="Calibri" panose="020F0502020204030204" pitchFamily="34" charset="0"/>
                        <a:ea typeface="+mn-ea"/>
                        <a:cs typeface="Times New Roman" panose="02020603050405020304" pitchFamily="18" charset="0"/>
                      </a:endParaRPr>
                    </a:p>
                  </a:txBody>
                  <a:tcPr marL="55880" marR="55880" marT="9525" marB="0">
                    <a:solidFill>
                      <a:schemeClr val="accent3">
                        <a:lumMod val="95000"/>
                      </a:schemeClr>
                    </a:solidFill>
                  </a:tcPr>
                </a:tc>
                <a:tc>
                  <a:txBody>
                    <a:bodyPr/>
                    <a:lstStyle/>
                    <a:p>
                      <a:pPr marL="0" marR="0">
                        <a:lnSpc>
                          <a:spcPct val="107000"/>
                        </a:lnSpc>
                        <a:spcBef>
                          <a:spcPts val="0"/>
                        </a:spcBef>
                        <a:spcAft>
                          <a:spcPts val="800"/>
                        </a:spcAft>
                      </a:pPr>
                      <a:r>
                        <a:rPr lang="en-US" sz="1100" dirty="0">
                          <a:effectLst/>
                        </a:rPr>
                        <a:t> </a:t>
                      </a:r>
                      <a:endParaRPr lang="en-US" sz="1100" dirty="0">
                        <a:effectLst/>
                        <a:latin typeface="Calibri" panose="020F0502020204030204" pitchFamily="34" charset="0"/>
                        <a:ea typeface="+mn-ea"/>
                        <a:cs typeface="Times New Roman" panose="02020603050405020304" pitchFamily="18" charset="0"/>
                      </a:endParaRPr>
                    </a:p>
                  </a:txBody>
                  <a:tcPr marL="55880" marR="55880" marT="9525" marB="0">
                    <a:solidFill>
                      <a:schemeClr val="accent3">
                        <a:lumMod val="95000"/>
                      </a:schemeClr>
                    </a:solidFill>
                  </a:tcPr>
                </a:tc>
                <a:tc>
                  <a:txBody>
                    <a:bodyPr/>
                    <a:lstStyle/>
                    <a:p>
                      <a:pPr marL="0" marR="0">
                        <a:lnSpc>
                          <a:spcPct val="107000"/>
                        </a:lnSpc>
                        <a:spcBef>
                          <a:spcPts val="0"/>
                        </a:spcBef>
                        <a:spcAft>
                          <a:spcPts val="800"/>
                        </a:spcAft>
                      </a:pPr>
                      <a:r>
                        <a:rPr lang="en-US" sz="1100" dirty="0">
                          <a:effectLst/>
                        </a:rPr>
                        <a:t> </a:t>
                      </a:r>
                      <a:endParaRPr lang="en-US" sz="1100" dirty="0">
                        <a:effectLst/>
                        <a:latin typeface="Calibri" panose="020F0502020204030204" pitchFamily="34" charset="0"/>
                        <a:ea typeface="+mn-ea"/>
                        <a:cs typeface="Times New Roman" panose="02020603050405020304" pitchFamily="18" charset="0"/>
                      </a:endParaRPr>
                    </a:p>
                  </a:txBody>
                  <a:tcPr marL="55880" marR="55880" marT="9525" marB="0">
                    <a:solidFill>
                      <a:schemeClr val="accent3">
                        <a:lumMod val="95000"/>
                      </a:schemeClr>
                    </a:solidFill>
                  </a:tcPr>
                </a:tc>
                <a:tc>
                  <a:txBody>
                    <a:bodyPr/>
                    <a:lstStyle/>
                    <a:p>
                      <a:pPr marL="0" marR="0">
                        <a:lnSpc>
                          <a:spcPct val="107000"/>
                        </a:lnSpc>
                        <a:spcBef>
                          <a:spcPts val="0"/>
                        </a:spcBef>
                        <a:spcAft>
                          <a:spcPts val="800"/>
                        </a:spcAft>
                      </a:pPr>
                      <a:r>
                        <a:rPr lang="en-US" sz="1100" dirty="0">
                          <a:effectLst/>
                        </a:rPr>
                        <a:t>Flight Connection Number</a:t>
                      </a:r>
                      <a:endParaRPr lang="en-US" sz="1100" dirty="0">
                        <a:effectLst/>
                        <a:latin typeface="Calibri" panose="020F0502020204030204" pitchFamily="34" charset="0"/>
                        <a:ea typeface="+mn-ea"/>
                        <a:cs typeface="Times New Roman" panose="02020603050405020304" pitchFamily="18" charset="0"/>
                      </a:endParaRPr>
                    </a:p>
                  </a:txBody>
                  <a:tcPr marL="55880" marR="55880" marT="9525" marB="0">
                    <a:solidFill>
                      <a:schemeClr val="accent3">
                        <a:lumMod val="95000"/>
                      </a:schemeClr>
                    </a:solidFill>
                  </a:tcPr>
                </a:tc>
                <a:extLst>
                  <a:ext uri="{0D108BD9-81ED-4DB2-BD59-A6C34878D82A}">
                    <a16:rowId xmlns:a16="http://schemas.microsoft.com/office/drawing/2014/main" val="1716975999"/>
                  </a:ext>
                </a:extLst>
              </a:tr>
              <a:tr h="414655">
                <a:tc>
                  <a:txBody>
                    <a:bodyPr/>
                    <a:lstStyle/>
                    <a:p>
                      <a:pPr marL="0" marR="0">
                        <a:lnSpc>
                          <a:spcPct val="107000"/>
                        </a:lnSpc>
                        <a:spcBef>
                          <a:spcPts val="0"/>
                        </a:spcBef>
                        <a:spcAft>
                          <a:spcPts val="800"/>
                        </a:spcAft>
                      </a:pPr>
                      <a:r>
                        <a:rPr lang="en-US" sz="1100" dirty="0" err="1">
                          <a:effectLst/>
                        </a:rPr>
                        <a:t>p_row</a:t>
                      </a:r>
                      <a:endParaRPr lang="en-US" sz="1100" dirty="0">
                        <a:effectLst/>
                        <a:latin typeface="Calibri" panose="020F0502020204030204" pitchFamily="34" charset="0"/>
                        <a:ea typeface="+mn-ea"/>
                        <a:cs typeface="Times New Roman" panose="02020603050405020304" pitchFamily="18" charset="0"/>
                      </a:endParaRPr>
                    </a:p>
                  </a:txBody>
                  <a:tcPr marL="55880" marR="55880" marT="9525" marB="0">
                    <a:solidFill>
                      <a:srgbClr val="4F81BD"/>
                    </a:solidFill>
                  </a:tcPr>
                </a:tc>
                <a:tc>
                  <a:txBody>
                    <a:bodyPr/>
                    <a:lstStyle/>
                    <a:p>
                      <a:pPr marL="0" marR="0">
                        <a:lnSpc>
                          <a:spcPct val="107000"/>
                        </a:lnSpc>
                        <a:spcBef>
                          <a:spcPts val="0"/>
                        </a:spcBef>
                        <a:spcAft>
                          <a:spcPts val="800"/>
                        </a:spcAft>
                      </a:pPr>
                      <a:r>
                        <a:rPr lang="en-US" sz="1100" dirty="0" err="1">
                          <a:effectLst/>
                          <a:latin typeface="Calibri" panose="020F0502020204030204" pitchFamily="34" charset="0"/>
                          <a:ea typeface="+mn-ea"/>
                          <a:cs typeface="Times New Roman" panose="02020603050405020304" pitchFamily="18" charset="0"/>
                        </a:rPr>
                        <a:t>i</a:t>
                      </a:r>
                      <a:endParaRPr lang="en-US" sz="1100" dirty="0">
                        <a:effectLst/>
                        <a:latin typeface="Calibri" panose="020F0502020204030204" pitchFamily="34" charset="0"/>
                        <a:ea typeface="+mn-ea"/>
                        <a:cs typeface="Times New Roman" panose="02020603050405020304" pitchFamily="18" charset="0"/>
                      </a:endParaRPr>
                    </a:p>
                  </a:txBody>
                  <a:tcPr marL="55880" marR="55880" marT="9525" marB="0">
                    <a:solidFill>
                      <a:schemeClr val="accent3">
                        <a:lumMod val="95000"/>
                      </a:schemeClr>
                    </a:solidFill>
                  </a:tcPr>
                </a:tc>
                <a:tc>
                  <a:txBody>
                    <a:bodyPr/>
                    <a:lstStyle/>
                    <a:p>
                      <a:pPr marL="0" marR="0">
                        <a:lnSpc>
                          <a:spcPct val="107000"/>
                        </a:lnSpc>
                        <a:spcBef>
                          <a:spcPts val="0"/>
                        </a:spcBef>
                        <a:spcAft>
                          <a:spcPts val="800"/>
                        </a:spcAft>
                      </a:pPr>
                      <a:r>
                        <a:rPr lang="en-US" sz="1100" dirty="0">
                          <a:effectLst/>
                        </a:rPr>
                        <a:t>Parameter</a:t>
                      </a:r>
                      <a:endParaRPr lang="en-US" sz="1100" dirty="0">
                        <a:effectLst/>
                        <a:latin typeface="Calibri" panose="020F0502020204030204" pitchFamily="34" charset="0"/>
                        <a:ea typeface="+mn-ea"/>
                        <a:cs typeface="Times New Roman" panose="02020603050405020304" pitchFamily="18" charset="0"/>
                      </a:endParaRPr>
                    </a:p>
                  </a:txBody>
                  <a:tcPr marL="55880" marR="55880" marT="9525" marB="0">
                    <a:solidFill>
                      <a:schemeClr val="accent3">
                        <a:lumMod val="95000"/>
                      </a:schemeClr>
                    </a:solidFill>
                  </a:tcPr>
                </a:tc>
                <a:tc>
                  <a:txBody>
                    <a:bodyPr/>
                    <a:lstStyle/>
                    <a:p>
                      <a:pPr marL="0" marR="0">
                        <a:lnSpc>
                          <a:spcPct val="107000"/>
                        </a:lnSpc>
                        <a:spcBef>
                          <a:spcPts val="0"/>
                        </a:spcBef>
                        <a:spcAft>
                          <a:spcPts val="800"/>
                        </a:spcAft>
                      </a:pPr>
                      <a:r>
                        <a:rPr lang="en-US" sz="1100" dirty="0">
                          <a:effectLst/>
                        </a:rPr>
                        <a:t> </a:t>
                      </a:r>
                      <a:endParaRPr lang="en-US" sz="1100" dirty="0">
                        <a:effectLst/>
                        <a:latin typeface="Calibri" panose="020F0502020204030204" pitchFamily="34" charset="0"/>
                        <a:ea typeface="+mn-ea"/>
                        <a:cs typeface="Times New Roman" panose="02020603050405020304" pitchFamily="18" charset="0"/>
                      </a:endParaRPr>
                    </a:p>
                  </a:txBody>
                  <a:tcPr marL="55880" marR="55880" marT="9525" marB="0">
                    <a:solidFill>
                      <a:schemeClr val="accent3">
                        <a:lumMod val="95000"/>
                      </a:schemeClr>
                    </a:solidFill>
                  </a:tcPr>
                </a:tc>
                <a:tc>
                  <a:txBody>
                    <a:bodyPr/>
                    <a:lstStyle/>
                    <a:p>
                      <a:pPr marL="0" marR="0">
                        <a:lnSpc>
                          <a:spcPct val="107000"/>
                        </a:lnSpc>
                        <a:spcBef>
                          <a:spcPts val="0"/>
                        </a:spcBef>
                        <a:spcAft>
                          <a:spcPts val="800"/>
                        </a:spcAft>
                      </a:pPr>
                      <a:r>
                        <a:rPr lang="en-US" sz="1100" dirty="0">
                          <a:effectLst/>
                        </a:rPr>
                        <a:t> </a:t>
                      </a:r>
                      <a:endParaRPr lang="en-US" sz="1100" dirty="0">
                        <a:effectLst/>
                        <a:latin typeface="Calibri" panose="020F0502020204030204" pitchFamily="34" charset="0"/>
                        <a:ea typeface="+mn-ea"/>
                        <a:cs typeface="Times New Roman" panose="02020603050405020304" pitchFamily="18" charset="0"/>
                      </a:endParaRPr>
                    </a:p>
                  </a:txBody>
                  <a:tcPr marL="55880" marR="55880" marT="9525" marB="0">
                    <a:solidFill>
                      <a:schemeClr val="accent3">
                        <a:lumMod val="95000"/>
                      </a:schemeClr>
                    </a:solidFill>
                  </a:tcPr>
                </a:tc>
                <a:tc>
                  <a:txBody>
                    <a:bodyPr/>
                    <a:lstStyle/>
                    <a:p>
                      <a:pPr marL="0" marR="0">
                        <a:lnSpc>
                          <a:spcPct val="107000"/>
                        </a:lnSpc>
                        <a:spcBef>
                          <a:spcPts val="0"/>
                        </a:spcBef>
                        <a:spcAft>
                          <a:spcPts val="800"/>
                        </a:spcAft>
                      </a:pPr>
                      <a:r>
                        <a:rPr lang="en-US" sz="1100" dirty="0">
                          <a:effectLst/>
                          <a:latin typeface="Calibri" panose="020F0502020204030204" pitchFamily="34" charset="0"/>
                          <a:ea typeface="+mn-ea"/>
                          <a:cs typeface="Times New Roman" panose="02020603050405020304" pitchFamily="18" charset="0"/>
                        </a:rPr>
                        <a:t>Number of records selected</a:t>
                      </a:r>
                    </a:p>
                  </a:txBody>
                  <a:tcPr marL="55880" marR="55880" marT="9525" marB="0">
                    <a:solidFill>
                      <a:schemeClr val="accent3">
                        <a:lumMod val="95000"/>
                      </a:schemeClr>
                    </a:solidFill>
                  </a:tcPr>
                </a:tc>
                <a:extLst>
                  <a:ext uri="{0D108BD9-81ED-4DB2-BD59-A6C34878D82A}">
                    <a16:rowId xmlns:a16="http://schemas.microsoft.com/office/drawing/2014/main" val="1718705199"/>
                  </a:ext>
                </a:extLst>
              </a:tr>
            </a:tbl>
          </a:graphicData>
        </a:graphic>
      </p:graphicFrame>
    </p:spTree>
    <p:extLst>
      <p:ext uri="{BB962C8B-B14F-4D97-AF65-F5344CB8AC3E}">
        <p14:creationId xmlns:p14="http://schemas.microsoft.com/office/powerpoint/2010/main" val="3973988906"/>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846262" y="142335"/>
            <a:ext cx="7303095" cy="407591"/>
          </a:xfrm>
        </p:spPr>
        <p:txBody>
          <a:bodyPr>
            <a:noAutofit/>
          </a:bodyPr>
          <a:lstStyle/>
          <a:p>
            <a:pPr defTabSz="742950" fontAlgn="auto">
              <a:spcBef>
                <a:spcPts val="0"/>
              </a:spcBef>
              <a:spcAft>
                <a:spcPts val="0"/>
              </a:spcAft>
            </a:pPr>
            <a:r>
              <a:rPr lang="en-US" altLang="ro-RO" dirty="0"/>
              <a:t>Time to Practice: Exercise</a:t>
            </a:r>
            <a:endParaRPr lang="en-US" dirty="0"/>
          </a:p>
        </p:txBody>
      </p:sp>
      <p:sp>
        <p:nvSpPr>
          <p:cNvPr id="3" name="Content Placeholder 2"/>
          <p:cNvSpPr>
            <a:spLocks noGrp="1"/>
          </p:cNvSpPr>
          <p:nvPr>
            <p:ph idx="4294967295"/>
          </p:nvPr>
        </p:nvSpPr>
        <p:spPr>
          <a:xfrm>
            <a:off x="677519" y="1601298"/>
            <a:ext cx="7304385" cy="3655405"/>
          </a:xfrm>
        </p:spPr>
        <p:txBody>
          <a:bodyPr>
            <a:normAutofit fontScale="92500" lnSpcReduction="10000"/>
          </a:bodyPr>
          <a:lstStyle/>
          <a:p>
            <a:pPr marL="0" indent="0">
              <a:buClr>
                <a:schemeClr val="accent3"/>
              </a:buClr>
              <a:buNone/>
              <a:defRPr/>
            </a:pPr>
            <a:r>
              <a:rPr lang="en-US" sz="1950" dirty="0">
                <a:latin typeface="Arial" panose="020B0604020202020204" pitchFamily="34" charset="0"/>
                <a:cs typeface="Arial" panose="020B0604020202020204" pitchFamily="34" charset="0"/>
              </a:rPr>
              <a:t>5. Display the carrier id, carrier name, connection ID ,country from, country to for   P_CARRID. Tables are SCARR and SPFLI .  Display the information only if the connection is found for the given carrier.  </a:t>
            </a: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r>
              <a:rPr lang="en-US" sz="1950" dirty="0">
                <a:latin typeface="Arial" panose="020B0604020202020204" pitchFamily="34" charset="0"/>
                <a:cs typeface="Arial" panose="020B0604020202020204" pitchFamily="34" charset="0"/>
              </a:rPr>
              <a:t>6. Display the charter flights ( SPFLI-FLTYPE = ‘X’ ). Fields to be displayed: </a:t>
            </a:r>
            <a:r>
              <a:rPr lang="en-US" sz="1950" dirty="0" err="1">
                <a:latin typeface="Arial" panose="020B0604020202020204" pitchFamily="34" charset="0"/>
                <a:cs typeface="Arial" panose="020B0604020202020204" pitchFamily="34" charset="0"/>
              </a:rPr>
              <a:t>carrid</a:t>
            </a:r>
            <a:r>
              <a:rPr lang="en-US" sz="1950" dirty="0">
                <a:latin typeface="Arial" panose="020B0604020202020204" pitchFamily="34" charset="0"/>
                <a:cs typeface="Arial" panose="020B0604020202020204" pitchFamily="34" charset="0"/>
              </a:rPr>
              <a:t>, </a:t>
            </a:r>
            <a:r>
              <a:rPr lang="en-US" sz="1950" dirty="0" err="1">
                <a:latin typeface="Arial" panose="020B0604020202020204" pitchFamily="34" charset="0"/>
                <a:cs typeface="Arial" panose="020B0604020202020204" pitchFamily="34" charset="0"/>
              </a:rPr>
              <a:t>connid</a:t>
            </a:r>
            <a:r>
              <a:rPr lang="en-US" sz="1950" dirty="0">
                <a:latin typeface="Arial" panose="020B0604020202020204" pitchFamily="34" charset="0"/>
                <a:cs typeface="Arial" panose="020B0604020202020204" pitchFamily="34" charset="0"/>
              </a:rPr>
              <a:t>, city from, city to.</a:t>
            </a: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r>
              <a:rPr lang="en-US" sz="1950" dirty="0">
                <a:latin typeface="Arial" panose="020B0604020202020204" pitchFamily="34" charset="0"/>
                <a:cs typeface="Arial" panose="020B0604020202020204" pitchFamily="34" charset="0"/>
              </a:rPr>
              <a:t>7. Add the select-options S_FLDATE on the selection screen. </a:t>
            </a:r>
          </a:p>
          <a:p>
            <a:pPr marL="0" indent="0">
              <a:buClr>
                <a:schemeClr val="accent3"/>
              </a:buClr>
              <a:buNone/>
              <a:defRPr/>
            </a:pPr>
            <a:r>
              <a:rPr lang="en-US" sz="1950" dirty="0">
                <a:latin typeface="Arial" panose="020B0604020202020204" pitchFamily="34" charset="0"/>
                <a:cs typeface="Arial" panose="020B0604020202020204" pitchFamily="34" charset="0"/>
              </a:rPr>
              <a:t>For the select-options S_CONNID , S_FLDATE and P_CARRID , display the following information about the aircraft type  : </a:t>
            </a:r>
            <a:r>
              <a:rPr lang="en-US" sz="1950" dirty="0" err="1">
                <a:latin typeface="Arial" panose="020B0604020202020204" pitchFamily="34" charset="0"/>
                <a:cs typeface="Arial" panose="020B0604020202020204" pitchFamily="34" charset="0"/>
              </a:rPr>
              <a:t>carrid</a:t>
            </a:r>
            <a:r>
              <a:rPr lang="en-US" sz="1950" dirty="0">
                <a:latin typeface="Arial" panose="020B0604020202020204" pitchFamily="34" charset="0"/>
                <a:cs typeface="Arial" panose="020B0604020202020204" pitchFamily="34" charset="0"/>
              </a:rPr>
              <a:t>, </a:t>
            </a:r>
            <a:r>
              <a:rPr lang="en-US" sz="1950" dirty="0" err="1">
                <a:latin typeface="Arial" panose="020B0604020202020204" pitchFamily="34" charset="0"/>
                <a:cs typeface="Arial" panose="020B0604020202020204" pitchFamily="34" charset="0"/>
              </a:rPr>
              <a:t>connid</a:t>
            </a:r>
            <a:r>
              <a:rPr lang="en-US" sz="1950" dirty="0">
                <a:latin typeface="Arial" panose="020B0604020202020204" pitchFamily="34" charset="0"/>
                <a:cs typeface="Arial" panose="020B0604020202020204" pitchFamily="34" charset="0"/>
              </a:rPr>
              <a:t>, </a:t>
            </a:r>
            <a:r>
              <a:rPr lang="en-US" sz="1950" dirty="0" err="1">
                <a:latin typeface="Arial" panose="020B0604020202020204" pitchFamily="34" charset="0"/>
                <a:cs typeface="Arial" panose="020B0604020202020204" pitchFamily="34" charset="0"/>
              </a:rPr>
              <a:t>fldate</a:t>
            </a:r>
            <a:r>
              <a:rPr lang="en-US" sz="1950" dirty="0">
                <a:latin typeface="Arial" panose="020B0604020202020204" pitchFamily="34" charset="0"/>
                <a:cs typeface="Arial" panose="020B0604020202020204" pitchFamily="34" charset="0"/>
              </a:rPr>
              <a:t>, </a:t>
            </a:r>
            <a:r>
              <a:rPr lang="en-US" sz="1950" dirty="0" err="1">
                <a:latin typeface="Arial" panose="020B0604020202020204" pitchFamily="34" charset="0"/>
                <a:cs typeface="Arial" panose="020B0604020202020204" pitchFamily="34" charset="0"/>
              </a:rPr>
              <a:t>planetype</a:t>
            </a:r>
            <a:r>
              <a:rPr lang="en-US" sz="1950" dirty="0">
                <a:latin typeface="Arial" panose="020B0604020202020204" pitchFamily="34" charset="0"/>
                <a:cs typeface="Arial" panose="020B0604020202020204" pitchFamily="34" charset="0"/>
              </a:rPr>
              <a:t>, speed, speed unit, producer. Put the entries in the internal table </a:t>
            </a:r>
            <a:r>
              <a:rPr lang="en-US" sz="1950" dirty="0" err="1">
                <a:latin typeface="Arial" panose="020B0604020202020204" pitchFamily="34" charset="0"/>
                <a:cs typeface="Arial" panose="020B0604020202020204" pitchFamily="34" charset="0"/>
              </a:rPr>
              <a:t>gt_planes</a:t>
            </a:r>
            <a:r>
              <a:rPr lang="en-US" sz="1950" dirty="0">
                <a:latin typeface="Arial" panose="020B0604020202020204" pitchFamily="34" charset="0"/>
                <a:cs typeface="Arial" panose="020B0604020202020204" pitchFamily="34" charset="0"/>
              </a:rPr>
              <a:t>.</a:t>
            </a:r>
          </a:p>
          <a:p>
            <a:pPr marL="0" indent="0">
              <a:buClr>
                <a:schemeClr val="accent3"/>
              </a:buClr>
              <a:buNone/>
              <a:defRPr/>
            </a:pPr>
            <a:r>
              <a:rPr lang="en-US" sz="1950" dirty="0">
                <a:latin typeface="Arial" panose="020B0604020202020204" pitchFamily="34" charset="0"/>
                <a:cs typeface="Arial" panose="020B0604020202020204" pitchFamily="34" charset="0"/>
              </a:rPr>
              <a:t>Hint: use tables SFLIGHT and SAPLANE.</a:t>
            </a: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endParaRPr lang="en-US" sz="1950" dirty="0">
              <a:latin typeface="Arial" panose="020B0604020202020204" pitchFamily="34" charset="0"/>
              <a:cs typeface="Arial" panose="020B0604020202020204" pitchFamily="34" charset="0"/>
            </a:endParaRPr>
          </a:p>
          <a:p>
            <a:pPr marL="0" indent="0">
              <a:buClr>
                <a:schemeClr val="accent3"/>
              </a:buClr>
              <a:buNone/>
              <a:defRPr/>
            </a:pPr>
            <a:endParaRPr lang="en-US" sz="19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0105591"/>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45F955-4DA4-4D62-A6C1-9D31358E1B1F}"/>
              </a:ext>
            </a:extLst>
          </p:cNvPr>
          <p:cNvPicPr>
            <a:picLocks noChangeAspect="1"/>
          </p:cNvPicPr>
          <p:nvPr/>
        </p:nvPicPr>
        <p:blipFill>
          <a:blip r:embed="rId2"/>
          <a:stretch>
            <a:fillRect/>
          </a:stretch>
        </p:blipFill>
        <p:spPr>
          <a:xfrm>
            <a:off x="325079" y="1002084"/>
            <a:ext cx="9385589" cy="4820491"/>
          </a:xfrm>
          <a:prstGeom prst="rect">
            <a:avLst/>
          </a:prstGeom>
        </p:spPr>
      </p:pic>
      <p:sp>
        <p:nvSpPr>
          <p:cNvPr id="5" name="TextBox 4">
            <a:extLst>
              <a:ext uri="{FF2B5EF4-FFF2-40B4-BE49-F238E27FC236}">
                <a16:creationId xmlns:a16="http://schemas.microsoft.com/office/drawing/2014/main" id="{0C88A678-36B4-40FC-9830-A5F6882C0F33}"/>
              </a:ext>
            </a:extLst>
          </p:cNvPr>
          <p:cNvSpPr txBox="1"/>
          <p:nvPr/>
        </p:nvSpPr>
        <p:spPr>
          <a:xfrm>
            <a:off x="831498" y="157057"/>
            <a:ext cx="4509856" cy="461665"/>
          </a:xfrm>
          <a:prstGeom prst="rect">
            <a:avLst/>
          </a:prstGeom>
          <a:noFill/>
        </p:spPr>
        <p:txBody>
          <a:bodyPr wrap="square" rtlCol="0">
            <a:spAutoFit/>
          </a:bodyPr>
          <a:lstStyle/>
          <a:p>
            <a:r>
              <a:rPr lang="en-US" sz="2400" b="1" dirty="0">
                <a:solidFill>
                  <a:srgbClr val="000090"/>
                </a:solidFill>
                <a:latin typeface="+mj-lt"/>
                <a:ea typeface="+mj-ea"/>
                <a:cs typeface="+mj-cs"/>
              </a:rPr>
              <a:t>Solution point 1</a:t>
            </a:r>
            <a:endParaRPr lang="en-US" sz="1950" b="1" dirty="0">
              <a:solidFill>
                <a:schemeClr val="accent1">
                  <a:lumMod val="75000"/>
                </a:schemeClr>
              </a:solidFill>
              <a:latin typeface="+mj-lt"/>
              <a:ea typeface="+mj-ea"/>
              <a:cs typeface="+mj-cs"/>
            </a:endParaRPr>
          </a:p>
        </p:txBody>
      </p:sp>
    </p:spTree>
    <p:extLst>
      <p:ext uri="{BB962C8B-B14F-4D97-AF65-F5344CB8AC3E}">
        <p14:creationId xmlns:p14="http://schemas.microsoft.com/office/powerpoint/2010/main" val="2569143387"/>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4DCA43-0D51-49C6-AE02-E25467F6F127}"/>
              </a:ext>
            </a:extLst>
          </p:cNvPr>
          <p:cNvPicPr>
            <a:picLocks noChangeAspect="1"/>
          </p:cNvPicPr>
          <p:nvPr/>
        </p:nvPicPr>
        <p:blipFill>
          <a:blip r:embed="rId2"/>
          <a:stretch>
            <a:fillRect/>
          </a:stretch>
        </p:blipFill>
        <p:spPr>
          <a:xfrm>
            <a:off x="541537" y="896042"/>
            <a:ext cx="8698637" cy="1722713"/>
          </a:xfrm>
          <a:prstGeom prst="rect">
            <a:avLst/>
          </a:prstGeom>
        </p:spPr>
      </p:pic>
      <p:sp>
        <p:nvSpPr>
          <p:cNvPr id="3" name="TextBox 2">
            <a:extLst>
              <a:ext uri="{FF2B5EF4-FFF2-40B4-BE49-F238E27FC236}">
                <a16:creationId xmlns:a16="http://schemas.microsoft.com/office/drawing/2014/main" id="{8A0D848D-2D9A-4845-B00A-038519BAB811}"/>
              </a:ext>
            </a:extLst>
          </p:cNvPr>
          <p:cNvSpPr txBox="1"/>
          <p:nvPr/>
        </p:nvSpPr>
        <p:spPr>
          <a:xfrm>
            <a:off x="541537" y="2686187"/>
            <a:ext cx="6054572" cy="369332"/>
          </a:xfrm>
          <a:prstGeom prst="rect">
            <a:avLst/>
          </a:prstGeom>
          <a:noFill/>
        </p:spPr>
        <p:txBody>
          <a:bodyPr wrap="square" rtlCol="0">
            <a:spAutoFit/>
          </a:bodyPr>
          <a:lstStyle/>
          <a:p>
            <a:r>
              <a:rPr lang="en-US" dirty="0"/>
              <a:t>Solution point 2:</a:t>
            </a:r>
          </a:p>
        </p:txBody>
      </p:sp>
      <p:pic>
        <p:nvPicPr>
          <p:cNvPr id="4" name="Picture 3">
            <a:extLst>
              <a:ext uri="{FF2B5EF4-FFF2-40B4-BE49-F238E27FC236}">
                <a16:creationId xmlns:a16="http://schemas.microsoft.com/office/drawing/2014/main" id="{BEF7F3E1-68D7-47D0-81D2-0DAA0BCA6B8C}"/>
              </a:ext>
            </a:extLst>
          </p:cNvPr>
          <p:cNvPicPr>
            <a:picLocks noChangeAspect="1"/>
          </p:cNvPicPr>
          <p:nvPr/>
        </p:nvPicPr>
        <p:blipFill>
          <a:blip r:embed="rId3"/>
          <a:stretch>
            <a:fillRect/>
          </a:stretch>
        </p:blipFill>
        <p:spPr>
          <a:xfrm>
            <a:off x="541537" y="2990850"/>
            <a:ext cx="7229475" cy="876300"/>
          </a:xfrm>
          <a:prstGeom prst="rect">
            <a:avLst/>
          </a:prstGeom>
        </p:spPr>
      </p:pic>
      <p:pic>
        <p:nvPicPr>
          <p:cNvPr id="5" name="Picture 4">
            <a:extLst>
              <a:ext uri="{FF2B5EF4-FFF2-40B4-BE49-F238E27FC236}">
                <a16:creationId xmlns:a16="http://schemas.microsoft.com/office/drawing/2014/main" id="{5A4B0DC0-C4FB-4FDF-945C-13274E004F05}"/>
              </a:ext>
            </a:extLst>
          </p:cNvPr>
          <p:cNvPicPr>
            <a:picLocks noChangeAspect="1"/>
          </p:cNvPicPr>
          <p:nvPr/>
        </p:nvPicPr>
        <p:blipFill>
          <a:blip r:embed="rId4"/>
          <a:stretch>
            <a:fillRect/>
          </a:stretch>
        </p:blipFill>
        <p:spPr>
          <a:xfrm>
            <a:off x="579636" y="3867150"/>
            <a:ext cx="7153275" cy="2695575"/>
          </a:xfrm>
          <a:prstGeom prst="rect">
            <a:avLst/>
          </a:prstGeom>
        </p:spPr>
      </p:pic>
      <p:sp>
        <p:nvSpPr>
          <p:cNvPr id="6" name="TextBox 5">
            <a:extLst>
              <a:ext uri="{FF2B5EF4-FFF2-40B4-BE49-F238E27FC236}">
                <a16:creationId xmlns:a16="http://schemas.microsoft.com/office/drawing/2014/main" id="{FD9C0B1D-298B-47F6-910B-60F7B08444BD}"/>
              </a:ext>
            </a:extLst>
          </p:cNvPr>
          <p:cNvSpPr txBox="1"/>
          <p:nvPr/>
        </p:nvSpPr>
        <p:spPr>
          <a:xfrm>
            <a:off x="831498" y="157057"/>
            <a:ext cx="4509856" cy="461665"/>
          </a:xfrm>
          <a:prstGeom prst="rect">
            <a:avLst/>
          </a:prstGeom>
          <a:noFill/>
        </p:spPr>
        <p:txBody>
          <a:bodyPr wrap="square" rtlCol="0">
            <a:spAutoFit/>
          </a:bodyPr>
          <a:lstStyle/>
          <a:p>
            <a:r>
              <a:rPr lang="en-US" sz="2400" b="1" dirty="0">
                <a:solidFill>
                  <a:srgbClr val="000090"/>
                </a:solidFill>
                <a:latin typeface="+mj-lt"/>
                <a:ea typeface="+mj-ea"/>
                <a:cs typeface="+mj-cs"/>
              </a:rPr>
              <a:t>Solution point 2</a:t>
            </a:r>
          </a:p>
        </p:txBody>
      </p:sp>
    </p:spTree>
    <p:extLst>
      <p:ext uri="{BB962C8B-B14F-4D97-AF65-F5344CB8AC3E}">
        <p14:creationId xmlns:p14="http://schemas.microsoft.com/office/powerpoint/2010/main" val="1694524523"/>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D65C77-0A5B-43C2-876F-8F498637FD0F}"/>
              </a:ext>
            </a:extLst>
          </p:cNvPr>
          <p:cNvSpPr txBox="1"/>
          <p:nvPr/>
        </p:nvSpPr>
        <p:spPr>
          <a:xfrm>
            <a:off x="831498" y="157057"/>
            <a:ext cx="4509856" cy="392415"/>
          </a:xfrm>
          <a:prstGeom prst="rect">
            <a:avLst/>
          </a:prstGeom>
          <a:noFill/>
        </p:spPr>
        <p:txBody>
          <a:bodyPr wrap="square" rtlCol="0">
            <a:spAutoFit/>
          </a:bodyPr>
          <a:lstStyle/>
          <a:p>
            <a:r>
              <a:rPr lang="en-US" sz="1950" b="1" dirty="0">
                <a:solidFill>
                  <a:schemeClr val="accent1">
                    <a:lumMod val="75000"/>
                  </a:schemeClr>
                </a:solidFill>
                <a:latin typeface="+mj-lt"/>
                <a:ea typeface="+mj-ea"/>
                <a:cs typeface="+mj-cs"/>
              </a:rPr>
              <a:t>Solution point 3</a:t>
            </a:r>
          </a:p>
        </p:txBody>
      </p:sp>
      <p:pic>
        <p:nvPicPr>
          <p:cNvPr id="3" name="Picture 2">
            <a:extLst>
              <a:ext uri="{FF2B5EF4-FFF2-40B4-BE49-F238E27FC236}">
                <a16:creationId xmlns:a16="http://schemas.microsoft.com/office/drawing/2014/main" id="{6C9C81A2-121F-495D-9C6D-8C7B27A8D27B}"/>
              </a:ext>
            </a:extLst>
          </p:cNvPr>
          <p:cNvPicPr>
            <a:picLocks noChangeAspect="1"/>
          </p:cNvPicPr>
          <p:nvPr/>
        </p:nvPicPr>
        <p:blipFill>
          <a:blip r:embed="rId2"/>
          <a:stretch>
            <a:fillRect/>
          </a:stretch>
        </p:blipFill>
        <p:spPr>
          <a:xfrm>
            <a:off x="283647" y="1229839"/>
            <a:ext cx="8773947" cy="4552395"/>
          </a:xfrm>
          <a:prstGeom prst="rect">
            <a:avLst/>
          </a:prstGeom>
        </p:spPr>
      </p:pic>
    </p:spTree>
    <p:extLst>
      <p:ext uri="{BB962C8B-B14F-4D97-AF65-F5344CB8AC3E}">
        <p14:creationId xmlns:p14="http://schemas.microsoft.com/office/powerpoint/2010/main" val="1035773679"/>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D9719D-D732-4B21-ADED-1CA56AEC32E9}"/>
              </a:ext>
            </a:extLst>
          </p:cNvPr>
          <p:cNvPicPr>
            <a:picLocks noChangeAspect="1"/>
          </p:cNvPicPr>
          <p:nvPr/>
        </p:nvPicPr>
        <p:blipFill>
          <a:blip r:embed="rId2"/>
          <a:stretch>
            <a:fillRect/>
          </a:stretch>
        </p:blipFill>
        <p:spPr>
          <a:xfrm>
            <a:off x="265156" y="1197032"/>
            <a:ext cx="9191136" cy="4154897"/>
          </a:xfrm>
          <a:prstGeom prst="rect">
            <a:avLst/>
          </a:prstGeom>
        </p:spPr>
      </p:pic>
      <p:sp>
        <p:nvSpPr>
          <p:cNvPr id="5" name="TextBox 4">
            <a:extLst>
              <a:ext uri="{FF2B5EF4-FFF2-40B4-BE49-F238E27FC236}">
                <a16:creationId xmlns:a16="http://schemas.microsoft.com/office/drawing/2014/main" id="{2397E2C6-3121-4D15-840C-866B43EEE7B4}"/>
              </a:ext>
            </a:extLst>
          </p:cNvPr>
          <p:cNvSpPr txBox="1"/>
          <p:nvPr/>
        </p:nvSpPr>
        <p:spPr>
          <a:xfrm>
            <a:off x="831498" y="157057"/>
            <a:ext cx="4509856" cy="461665"/>
          </a:xfrm>
          <a:prstGeom prst="rect">
            <a:avLst/>
          </a:prstGeom>
          <a:noFill/>
        </p:spPr>
        <p:txBody>
          <a:bodyPr wrap="square" rtlCol="0">
            <a:spAutoFit/>
          </a:bodyPr>
          <a:lstStyle/>
          <a:p>
            <a:r>
              <a:rPr lang="en-US" sz="2400" b="1" dirty="0">
                <a:solidFill>
                  <a:srgbClr val="000090"/>
                </a:solidFill>
                <a:latin typeface="+mj-lt"/>
                <a:ea typeface="+mj-ea"/>
                <a:cs typeface="+mj-cs"/>
              </a:rPr>
              <a:t>Solution point 4</a:t>
            </a:r>
          </a:p>
        </p:txBody>
      </p:sp>
    </p:spTree>
    <p:extLst>
      <p:ext uri="{BB962C8B-B14F-4D97-AF65-F5344CB8AC3E}">
        <p14:creationId xmlns:p14="http://schemas.microsoft.com/office/powerpoint/2010/main" val="3200381458"/>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32699B-D656-4A90-BF5A-A94D87B97D82}"/>
              </a:ext>
            </a:extLst>
          </p:cNvPr>
          <p:cNvPicPr>
            <a:picLocks noChangeAspect="1"/>
          </p:cNvPicPr>
          <p:nvPr/>
        </p:nvPicPr>
        <p:blipFill>
          <a:blip r:embed="rId2"/>
          <a:stretch>
            <a:fillRect/>
          </a:stretch>
        </p:blipFill>
        <p:spPr>
          <a:xfrm>
            <a:off x="387492" y="1297197"/>
            <a:ext cx="9131015" cy="4263605"/>
          </a:xfrm>
          <a:prstGeom prst="rect">
            <a:avLst/>
          </a:prstGeom>
        </p:spPr>
      </p:pic>
      <p:sp>
        <p:nvSpPr>
          <p:cNvPr id="4" name="TextBox 3">
            <a:extLst>
              <a:ext uri="{FF2B5EF4-FFF2-40B4-BE49-F238E27FC236}">
                <a16:creationId xmlns:a16="http://schemas.microsoft.com/office/drawing/2014/main" id="{9F1039F5-24B4-4240-8846-74477279FFE0}"/>
              </a:ext>
            </a:extLst>
          </p:cNvPr>
          <p:cNvSpPr txBox="1"/>
          <p:nvPr/>
        </p:nvSpPr>
        <p:spPr>
          <a:xfrm>
            <a:off x="831498" y="157057"/>
            <a:ext cx="4509856" cy="461665"/>
          </a:xfrm>
          <a:prstGeom prst="rect">
            <a:avLst/>
          </a:prstGeom>
          <a:noFill/>
        </p:spPr>
        <p:txBody>
          <a:bodyPr wrap="square" rtlCol="0">
            <a:spAutoFit/>
          </a:bodyPr>
          <a:lstStyle/>
          <a:p>
            <a:r>
              <a:rPr lang="en-US" sz="2400" b="1" dirty="0">
                <a:solidFill>
                  <a:srgbClr val="000090"/>
                </a:solidFill>
                <a:latin typeface="+mj-lt"/>
                <a:ea typeface="+mj-ea"/>
                <a:cs typeface="+mj-cs"/>
              </a:rPr>
              <a:t>Solution point 5</a:t>
            </a:r>
          </a:p>
        </p:txBody>
      </p:sp>
    </p:spTree>
    <p:extLst>
      <p:ext uri="{BB962C8B-B14F-4D97-AF65-F5344CB8AC3E}">
        <p14:creationId xmlns:p14="http://schemas.microsoft.com/office/powerpoint/2010/main" val="198276451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793288" y="120484"/>
            <a:ext cx="8988425" cy="501650"/>
          </a:xfrm>
        </p:spPr>
        <p:txBody>
          <a:bodyPr/>
          <a:lstStyle/>
          <a:p>
            <a:pPr eaLnBrk="1" hangingPunct="1"/>
            <a:r>
              <a:rPr lang="en-US" altLang="ro-RO" dirty="0"/>
              <a:t>Program </a:t>
            </a:r>
            <a:r>
              <a:rPr lang="ro-RO" altLang="ro-RO" dirty="0"/>
              <a:t>workflow</a:t>
            </a:r>
            <a:endParaRPr lang="en-US" altLang="ro-RO"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75" y="619877"/>
            <a:ext cx="7641188" cy="4884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1E4534C3-A1E4-49BA-BC44-F34F93D478B9}"/>
              </a:ext>
            </a:extLst>
          </p:cNvPr>
          <p:cNvSpPr txBox="1">
            <a:spLocks/>
          </p:cNvSpPr>
          <p:nvPr/>
        </p:nvSpPr>
        <p:spPr bwMode="auto">
          <a:xfrm>
            <a:off x="0" y="5502563"/>
            <a:ext cx="3208513" cy="52557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3"/>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algn="ctr" eaLnBrk="1" hangingPunct="1">
              <a:buFont typeface="Arial" charset="0"/>
              <a:buNone/>
            </a:pPr>
            <a:r>
              <a:rPr lang="en-US" altLang="ro-RO" sz="2000" b="1" kern="0" dirty="0"/>
              <a:t>Presentation Layer</a:t>
            </a:r>
          </a:p>
          <a:p>
            <a:pPr lvl="1" algn="ctr" eaLnBrk="1" hangingPunct="1">
              <a:buFont typeface="Arial" charset="0"/>
              <a:buNone/>
            </a:pPr>
            <a:r>
              <a:rPr lang="en-US" altLang="ro-RO" sz="2000" kern="0" dirty="0"/>
              <a:t>(interaction layer)</a:t>
            </a:r>
          </a:p>
        </p:txBody>
      </p:sp>
      <p:sp>
        <p:nvSpPr>
          <p:cNvPr id="5" name="Content Placeholder 2">
            <a:extLst>
              <a:ext uri="{FF2B5EF4-FFF2-40B4-BE49-F238E27FC236}">
                <a16:creationId xmlns:a16="http://schemas.microsoft.com/office/drawing/2014/main" id="{FA7A78B4-825E-40B7-BB3D-EC78EF9C12F1}"/>
              </a:ext>
            </a:extLst>
          </p:cNvPr>
          <p:cNvSpPr txBox="1">
            <a:spLocks/>
          </p:cNvSpPr>
          <p:nvPr/>
        </p:nvSpPr>
        <p:spPr bwMode="auto">
          <a:xfrm>
            <a:off x="3208513" y="5502563"/>
            <a:ext cx="3208513" cy="52557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3"/>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algn="ctr" eaLnBrk="1" hangingPunct="1">
              <a:buFont typeface="Arial" charset="0"/>
              <a:buNone/>
            </a:pPr>
            <a:r>
              <a:rPr lang="en-US" altLang="ro-RO" sz="2000" b="1" kern="0" dirty="0"/>
              <a:t>Application Layer</a:t>
            </a:r>
          </a:p>
          <a:p>
            <a:pPr lvl="1" algn="ctr" eaLnBrk="1" hangingPunct="1">
              <a:buFont typeface="Arial" charset="0"/>
              <a:buNone/>
            </a:pPr>
            <a:r>
              <a:rPr lang="en-US" altLang="ro-RO" sz="2000" kern="0" dirty="0"/>
              <a:t>(processing layer)</a:t>
            </a:r>
          </a:p>
        </p:txBody>
      </p:sp>
      <p:sp>
        <p:nvSpPr>
          <p:cNvPr id="6" name="Content Placeholder 2">
            <a:extLst>
              <a:ext uri="{FF2B5EF4-FFF2-40B4-BE49-F238E27FC236}">
                <a16:creationId xmlns:a16="http://schemas.microsoft.com/office/drawing/2014/main" id="{B64E3F49-8BA8-4E38-ACC8-6C38A3C0E9AB}"/>
              </a:ext>
            </a:extLst>
          </p:cNvPr>
          <p:cNvSpPr txBox="1">
            <a:spLocks/>
          </p:cNvSpPr>
          <p:nvPr/>
        </p:nvSpPr>
        <p:spPr bwMode="auto">
          <a:xfrm>
            <a:off x="6135019" y="5478644"/>
            <a:ext cx="3208513" cy="52557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285750" indent="-285750" algn="l" rtl="0" eaLnBrk="0" fontAlgn="base" hangingPunct="0">
              <a:spcBef>
                <a:spcPct val="20000"/>
              </a:spcBef>
              <a:spcAft>
                <a:spcPct val="0"/>
              </a:spcAft>
              <a:buClr>
                <a:schemeClr val="accent1"/>
              </a:buClr>
              <a:buBlip>
                <a:blip r:embed="rId3"/>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lvl="1" algn="ctr" eaLnBrk="1" hangingPunct="1">
              <a:buFont typeface="Arial" charset="0"/>
              <a:buNone/>
            </a:pPr>
            <a:r>
              <a:rPr lang="en-US" altLang="ro-RO" sz="2000" b="1" kern="0" dirty="0"/>
              <a:t>Database Layer</a:t>
            </a:r>
          </a:p>
          <a:p>
            <a:pPr lvl="1" algn="ctr" eaLnBrk="1" hangingPunct="1">
              <a:buNone/>
            </a:pPr>
            <a:r>
              <a:rPr lang="en-US" altLang="en-US" sz="1600" dirty="0"/>
              <a:t>ABAP programs are </a:t>
            </a:r>
            <a:r>
              <a:rPr lang="ro-RO" altLang="en-US" sz="1600" b="1" dirty="0"/>
              <a:t>database-independent</a:t>
            </a:r>
            <a:endParaRPr lang="en-US" altLang="ro-RO" sz="1600" b="1" kern="0" dirty="0"/>
          </a:p>
        </p:txBody>
      </p:sp>
    </p:spTree>
    <p:extLst>
      <p:ext uri="{BB962C8B-B14F-4D97-AF65-F5344CB8AC3E}">
        <p14:creationId xmlns:p14="http://schemas.microsoft.com/office/powerpoint/2010/main" val="2974915617"/>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017683-22B7-450F-8BF2-4C310DF8675B}"/>
              </a:ext>
            </a:extLst>
          </p:cNvPr>
          <p:cNvPicPr>
            <a:picLocks noChangeAspect="1"/>
          </p:cNvPicPr>
          <p:nvPr/>
        </p:nvPicPr>
        <p:blipFill>
          <a:blip r:embed="rId2"/>
          <a:stretch>
            <a:fillRect/>
          </a:stretch>
        </p:blipFill>
        <p:spPr>
          <a:xfrm>
            <a:off x="364630" y="1087745"/>
            <a:ext cx="8685239" cy="5001895"/>
          </a:xfrm>
          <a:prstGeom prst="rect">
            <a:avLst/>
          </a:prstGeom>
        </p:spPr>
      </p:pic>
      <p:sp>
        <p:nvSpPr>
          <p:cNvPr id="4" name="TextBox 3">
            <a:extLst>
              <a:ext uri="{FF2B5EF4-FFF2-40B4-BE49-F238E27FC236}">
                <a16:creationId xmlns:a16="http://schemas.microsoft.com/office/drawing/2014/main" id="{3893648B-31CD-4BEE-8C12-380156B412BD}"/>
              </a:ext>
            </a:extLst>
          </p:cNvPr>
          <p:cNvSpPr txBox="1"/>
          <p:nvPr/>
        </p:nvSpPr>
        <p:spPr>
          <a:xfrm>
            <a:off x="831498" y="157057"/>
            <a:ext cx="4509856" cy="461665"/>
          </a:xfrm>
          <a:prstGeom prst="rect">
            <a:avLst/>
          </a:prstGeom>
          <a:noFill/>
        </p:spPr>
        <p:txBody>
          <a:bodyPr wrap="square" rtlCol="0">
            <a:spAutoFit/>
          </a:bodyPr>
          <a:lstStyle/>
          <a:p>
            <a:r>
              <a:rPr lang="en-US" sz="2400" b="1" dirty="0">
                <a:solidFill>
                  <a:srgbClr val="000090"/>
                </a:solidFill>
                <a:latin typeface="+mj-lt"/>
                <a:ea typeface="+mj-ea"/>
                <a:cs typeface="+mj-cs"/>
              </a:rPr>
              <a:t>Solution point 6</a:t>
            </a:r>
          </a:p>
        </p:txBody>
      </p:sp>
    </p:spTree>
    <p:extLst>
      <p:ext uri="{BB962C8B-B14F-4D97-AF65-F5344CB8AC3E}">
        <p14:creationId xmlns:p14="http://schemas.microsoft.com/office/powerpoint/2010/main" val="3085504968"/>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589AC9-E183-4463-B217-3867AFB24780}"/>
              </a:ext>
            </a:extLst>
          </p:cNvPr>
          <p:cNvPicPr>
            <a:picLocks noChangeAspect="1"/>
          </p:cNvPicPr>
          <p:nvPr/>
        </p:nvPicPr>
        <p:blipFill>
          <a:blip r:embed="rId2"/>
          <a:stretch>
            <a:fillRect/>
          </a:stretch>
        </p:blipFill>
        <p:spPr>
          <a:xfrm>
            <a:off x="619218" y="662296"/>
            <a:ext cx="7620000" cy="2019300"/>
          </a:xfrm>
          <a:prstGeom prst="rect">
            <a:avLst/>
          </a:prstGeom>
        </p:spPr>
      </p:pic>
      <p:pic>
        <p:nvPicPr>
          <p:cNvPr id="4" name="Picture 3">
            <a:extLst>
              <a:ext uri="{FF2B5EF4-FFF2-40B4-BE49-F238E27FC236}">
                <a16:creationId xmlns:a16="http://schemas.microsoft.com/office/drawing/2014/main" id="{23F3A563-EC08-416D-BA97-2A9E808BC57D}"/>
              </a:ext>
            </a:extLst>
          </p:cNvPr>
          <p:cNvPicPr>
            <a:picLocks noChangeAspect="1"/>
          </p:cNvPicPr>
          <p:nvPr/>
        </p:nvPicPr>
        <p:blipFill>
          <a:blip r:embed="rId3"/>
          <a:stretch>
            <a:fillRect/>
          </a:stretch>
        </p:blipFill>
        <p:spPr>
          <a:xfrm>
            <a:off x="529422" y="2479551"/>
            <a:ext cx="8172450" cy="3905250"/>
          </a:xfrm>
          <a:prstGeom prst="rect">
            <a:avLst/>
          </a:prstGeom>
        </p:spPr>
      </p:pic>
      <p:sp>
        <p:nvSpPr>
          <p:cNvPr id="5" name="TextBox 4">
            <a:extLst>
              <a:ext uri="{FF2B5EF4-FFF2-40B4-BE49-F238E27FC236}">
                <a16:creationId xmlns:a16="http://schemas.microsoft.com/office/drawing/2014/main" id="{0DF78708-0D58-4C3D-9BAB-C2BE85193D64}"/>
              </a:ext>
            </a:extLst>
          </p:cNvPr>
          <p:cNvSpPr txBox="1"/>
          <p:nvPr/>
        </p:nvSpPr>
        <p:spPr>
          <a:xfrm>
            <a:off x="831498" y="157057"/>
            <a:ext cx="4509856" cy="461665"/>
          </a:xfrm>
          <a:prstGeom prst="rect">
            <a:avLst/>
          </a:prstGeom>
          <a:noFill/>
        </p:spPr>
        <p:txBody>
          <a:bodyPr wrap="square" rtlCol="0">
            <a:spAutoFit/>
          </a:bodyPr>
          <a:lstStyle/>
          <a:p>
            <a:r>
              <a:rPr lang="en-US" sz="2400" b="1" dirty="0">
                <a:solidFill>
                  <a:srgbClr val="000090"/>
                </a:solidFill>
                <a:latin typeface="+mj-lt"/>
                <a:ea typeface="+mj-ea"/>
                <a:cs typeface="+mj-cs"/>
              </a:rPr>
              <a:t>Solution point 7</a:t>
            </a:r>
          </a:p>
        </p:txBody>
      </p:sp>
    </p:spTree>
    <p:extLst>
      <p:ext uri="{BB962C8B-B14F-4D97-AF65-F5344CB8AC3E}">
        <p14:creationId xmlns:p14="http://schemas.microsoft.com/office/powerpoint/2010/main" val="3508695292"/>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3B48E4-B12C-4F5B-9D76-0EACBC7A6DDD}"/>
              </a:ext>
            </a:extLst>
          </p:cNvPr>
          <p:cNvPicPr>
            <a:picLocks noChangeAspect="1"/>
          </p:cNvPicPr>
          <p:nvPr/>
        </p:nvPicPr>
        <p:blipFill>
          <a:blip r:embed="rId2"/>
          <a:stretch>
            <a:fillRect/>
          </a:stretch>
        </p:blipFill>
        <p:spPr>
          <a:xfrm>
            <a:off x="672440" y="876730"/>
            <a:ext cx="8331547" cy="5593618"/>
          </a:xfrm>
          <a:prstGeom prst="rect">
            <a:avLst/>
          </a:prstGeom>
        </p:spPr>
      </p:pic>
      <p:sp>
        <p:nvSpPr>
          <p:cNvPr id="4" name="TextBox 3">
            <a:extLst>
              <a:ext uri="{FF2B5EF4-FFF2-40B4-BE49-F238E27FC236}">
                <a16:creationId xmlns:a16="http://schemas.microsoft.com/office/drawing/2014/main" id="{725F3090-CBEC-46E7-8254-009216D98466}"/>
              </a:ext>
            </a:extLst>
          </p:cNvPr>
          <p:cNvSpPr txBox="1"/>
          <p:nvPr/>
        </p:nvSpPr>
        <p:spPr>
          <a:xfrm>
            <a:off x="831498" y="157057"/>
            <a:ext cx="4509856" cy="461665"/>
          </a:xfrm>
          <a:prstGeom prst="rect">
            <a:avLst/>
          </a:prstGeom>
          <a:noFill/>
        </p:spPr>
        <p:txBody>
          <a:bodyPr wrap="square" rtlCol="0">
            <a:spAutoFit/>
          </a:bodyPr>
          <a:lstStyle/>
          <a:p>
            <a:r>
              <a:rPr lang="en-US" sz="2400" b="1" dirty="0">
                <a:solidFill>
                  <a:srgbClr val="000090"/>
                </a:solidFill>
                <a:latin typeface="+mj-lt"/>
                <a:ea typeface="+mj-ea"/>
                <a:cs typeface="+mj-cs"/>
              </a:rPr>
              <a:t>Solution point 8</a:t>
            </a:r>
          </a:p>
        </p:txBody>
      </p:sp>
    </p:spTree>
    <p:extLst>
      <p:ext uri="{BB962C8B-B14F-4D97-AF65-F5344CB8AC3E}">
        <p14:creationId xmlns:p14="http://schemas.microsoft.com/office/powerpoint/2010/main" val="2169740694"/>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D74218-09B9-4B0B-BE5F-7CD492D70971}"/>
              </a:ext>
            </a:extLst>
          </p:cNvPr>
          <p:cNvSpPr txBox="1"/>
          <p:nvPr/>
        </p:nvSpPr>
        <p:spPr>
          <a:xfrm>
            <a:off x="941034" y="138938"/>
            <a:ext cx="5610687" cy="461665"/>
          </a:xfrm>
          <a:prstGeom prst="rect">
            <a:avLst/>
          </a:prstGeom>
          <a:noFill/>
        </p:spPr>
        <p:txBody>
          <a:bodyPr wrap="square" rtlCol="0">
            <a:spAutoFit/>
          </a:bodyPr>
          <a:lstStyle/>
          <a:p>
            <a:r>
              <a:rPr lang="en-US" sz="2400" b="1" dirty="0">
                <a:solidFill>
                  <a:srgbClr val="000090"/>
                </a:solidFill>
                <a:latin typeface="+mj-lt"/>
                <a:ea typeface="+mj-ea"/>
                <a:cs typeface="+mj-cs"/>
              </a:rPr>
              <a:t>Types and data declarations 1</a:t>
            </a:r>
          </a:p>
        </p:txBody>
      </p:sp>
      <p:pic>
        <p:nvPicPr>
          <p:cNvPr id="3" name="Picture 2">
            <a:extLst>
              <a:ext uri="{FF2B5EF4-FFF2-40B4-BE49-F238E27FC236}">
                <a16:creationId xmlns:a16="http://schemas.microsoft.com/office/drawing/2014/main" id="{F1F6ECFD-A1D4-40DC-87F9-2920DDB50772}"/>
              </a:ext>
            </a:extLst>
          </p:cNvPr>
          <p:cNvPicPr>
            <a:picLocks noChangeAspect="1"/>
          </p:cNvPicPr>
          <p:nvPr/>
        </p:nvPicPr>
        <p:blipFill>
          <a:blip r:embed="rId2"/>
          <a:stretch>
            <a:fillRect/>
          </a:stretch>
        </p:blipFill>
        <p:spPr>
          <a:xfrm>
            <a:off x="966788" y="800797"/>
            <a:ext cx="7477966" cy="5628577"/>
          </a:xfrm>
          <a:prstGeom prst="rect">
            <a:avLst/>
          </a:prstGeom>
        </p:spPr>
      </p:pic>
    </p:spTree>
    <p:extLst>
      <p:ext uri="{BB962C8B-B14F-4D97-AF65-F5344CB8AC3E}">
        <p14:creationId xmlns:p14="http://schemas.microsoft.com/office/powerpoint/2010/main" val="3774116726"/>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D74218-09B9-4B0B-BE5F-7CD492D70971}"/>
              </a:ext>
            </a:extLst>
          </p:cNvPr>
          <p:cNvSpPr txBox="1"/>
          <p:nvPr/>
        </p:nvSpPr>
        <p:spPr>
          <a:xfrm>
            <a:off x="941034" y="138938"/>
            <a:ext cx="5610687" cy="461665"/>
          </a:xfrm>
          <a:prstGeom prst="rect">
            <a:avLst/>
          </a:prstGeom>
          <a:noFill/>
        </p:spPr>
        <p:txBody>
          <a:bodyPr wrap="square" rtlCol="0">
            <a:spAutoFit/>
          </a:bodyPr>
          <a:lstStyle/>
          <a:p>
            <a:r>
              <a:rPr lang="en-US" sz="2400" b="1" dirty="0">
                <a:solidFill>
                  <a:srgbClr val="000090"/>
                </a:solidFill>
                <a:latin typeface="+mj-lt"/>
                <a:ea typeface="+mj-ea"/>
                <a:cs typeface="+mj-cs"/>
              </a:rPr>
              <a:t>Types and data declarations 2</a:t>
            </a:r>
          </a:p>
        </p:txBody>
      </p:sp>
      <p:pic>
        <p:nvPicPr>
          <p:cNvPr id="4" name="Picture 3">
            <a:extLst>
              <a:ext uri="{FF2B5EF4-FFF2-40B4-BE49-F238E27FC236}">
                <a16:creationId xmlns:a16="http://schemas.microsoft.com/office/drawing/2014/main" id="{7158F8DD-3EAB-438F-AF8F-B35A2771B18B}"/>
              </a:ext>
            </a:extLst>
          </p:cNvPr>
          <p:cNvPicPr>
            <a:picLocks noChangeAspect="1"/>
          </p:cNvPicPr>
          <p:nvPr/>
        </p:nvPicPr>
        <p:blipFill>
          <a:blip r:embed="rId2"/>
          <a:stretch>
            <a:fillRect/>
          </a:stretch>
        </p:blipFill>
        <p:spPr>
          <a:xfrm>
            <a:off x="561975" y="1004887"/>
            <a:ext cx="8782050" cy="4848225"/>
          </a:xfrm>
          <a:prstGeom prst="rect">
            <a:avLst/>
          </a:prstGeom>
        </p:spPr>
      </p:pic>
    </p:spTree>
    <p:extLst>
      <p:ext uri="{BB962C8B-B14F-4D97-AF65-F5344CB8AC3E}">
        <p14:creationId xmlns:p14="http://schemas.microsoft.com/office/powerpoint/2010/main" val="308853329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793288" y="120484"/>
            <a:ext cx="8988425" cy="501650"/>
          </a:xfrm>
        </p:spPr>
        <p:txBody>
          <a:bodyPr/>
          <a:lstStyle/>
          <a:p>
            <a:pPr eaLnBrk="1" hangingPunct="1"/>
            <a:r>
              <a:rPr lang="en-US" altLang="ro-RO" dirty="0"/>
              <a:t>Program structure</a:t>
            </a:r>
          </a:p>
        </p:txBody>
      </p:sp>
      <p:sp>
        <p:nvSpPr>
          <p:cNvPr id="4" name="Content Placeholder 2">
            <a:extLst>
              <a:ext uri="{FF2B5EF4-FFF2-40B4-BE49-F238E27FC236}">
                <a16:creationId xmlns:a16="http://schemas.microsoft.com/office/drawing/2014/main" id="{C41D79F4-CE1F-4BD7-887F-CC9DFCB53B4C}"/>
              </a:ext>
            </a:extLst>
          </p:cNvPr>
          <p:cNvSpPr txBox="1">
            <a:spLocks/>
          </p:cNvSpPr>
          <p:nvPr/>
        </p:nvSpPr>
        <p:spPr>
          <a:xfrm>
            <a:off x="458788" y="890588"/>
            <a:ext cx="8990012" cy="5219700"/>
          </a:xfrm>
          <a:prstGeom prst="rect">
            <a:avLst/>
          </a:prstGeom>
        </p:spPr>
        <p:txBody>
          <a:bodyPr>
            <a:normAutofit/>
          </a:bodyPr>
          <a:lstStyle>
            <a:lvl1pPr marL="285750" indent="-285750" algn="l" rtl="0" eaLnBrk="0" fontAlgn="base" hangingPunct="0">
              <a:spcBef>
                <a:spcPct val="20000"/>
              </a:spcBef>
              <a:spcAft>
                <a:spcPct val="0"/>
              </a:spcAft>
              <a:buClr>
                <a:schemeClr val="accent1"/>
              </a:buClr>
              <a:buBlip>
                <a:blip r:embed="rId2"/>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marL="274320" indent="-274320" eaLnBrk="1" fontAlgn="auto" hangingPunct="1">
              <a:spcAft>
                <a:spcPts val="0"/>
              </a:spcAft>
              <a:buClr>
                <a:schemeClr val="accent3"/>
              </a:buClr>
              <a:buFontTx/>
              <a:buNone/>
              <a:defRPr/>
            </a:pPr>
            <a:r>
              <a:rPr lang="en-US" kern="0" dirty="0"/>
              <a:t>	When a program is written in ABAP the following sections need to be identified (OBS: the order matters!) </a:t>
            </a:r>
          </a:p>
          <a:p>
            <a:pPr marL="274320" indent="-274320" eaLnBrk="1" fontAlgn="auto" hangingPunct="1">
              <a:spcAft>
                <a:spcPts val="0"/>
              </a:spcAft>
              <a:buClr>
                <a:schemeClr val="accent3"/>
              </a:buClr>
              <a:buFontTx/>
              <a:buNone/>
              <a:defRPr/>
            </a:pPr>
            <a:endParaRPr lang="en-US" b="1" kern="0" dirty="0"/>
          </a:p>
          <a:p>
            <a:pPr lvl="1" eaLnBrk="1" fontAlgn="auto" hangingPunct="1">
              <a:spcAft>
                <a:spcPts val="0"/>
              </a:spcAft>
              <a:buClr>
                <a:srgbClr val="5151FD"/>
              </a:buClr>
              <a:buFont typeface="Wingdings" panose="05000000000000000000" pitchFamily="2" charset="2"/>
              <a:buChar char="q"/>
              <a:defRPr/>
            </a:pPr>
            <a:r>
              <a:rPr lang="en-US" b="1" kern="0" dirty="0"/>
              <a:t>REPORT</a:t>
            </a:r>
            <a:r>
              <a:rPr lang="en-US" kern="0" dirty="0"/>
              <a:t>...   -&gt; Program start (default syntax during program creation)</a:t>
            </a:r>
          </a:p>
          <a:p>
            <a:pPr lvl="1" eaLnBrk="1" fontAlgn="auto" hangingPunct="1">
              <a:spcAft>
                <a:spcPts val="0"/>
              </a:spcAft>
              <a:buClr>
                <a:srgbClr val="5151FD"/>
              </a:buClr>
              <a:buFont typeface="Wingdings" panose="05000000000000000000" pitchFamily="2" charset="2"/>
              <a:buChar char="q"/>
              <a:defRPr/>
            </a:pPr>
            <a:endParaRPr lang="en-US" kern="0" dirty="0"/>
          </a:p>
          <a:p>
            <a:pPr lvl="1" eaLnBrk="1" fontAlgn="auto" hangingPunct="1">
              <a:spcAft>
                <a:spcPts val="0"/>
              </a:spcAft>
              <a:buClr>
                <a:srgbClr val="5151FD"/>
              </a:buClr>
              <a:buFont typeface="Wingdings" panose="05000000000000000000" pitchFamily="2" charset="2"/>
              <a:buChar char="q"/>
              <a:defRPr/>
            </a:pPr>
            <a:r>
              <a:rPr lang="en-US" b="1" kern="0" dirty="0"/>
              <a:t>TYPES:</a:t>
            </a:r>
            <a:r>
              <a:rPr lang="en-US" kern="0" dirty="0"/>
              <a:t>…     -&gt;</a:t>
            </a:r>
            <a:r>
              <a:rPr lang="en-US" b="1" kern="0" dirty="0"/>
              <a:t> </a:t>
            </a:r>
            <a:r>
              <a:rPr lang="en-US" kern="0" dirty="0"/>
              <a:t>Type declaration (all TYPES should be declared in a single unified section at the beginning of the program)</a:t>
            </a:r>
          </a:p>
          <a:p>
            <a:pPr lvl="1" eaLnBrk="1" fontAlgn="auto" hangingPunct="1">
              <a:spcAft>
                <a:spcPts val="0"/>
              </a:spcAft>
              <a:buClr>
                <a:srgbClr val="5151FD"/>
              </a:buClr>
              <a:buFont typeface="Wingdings" panose="05000000000000000000" pitchFamily="2" charset="2"/>
              <a:buChar char="q"/>
              <a:defRPr/>
            </a:pPr>
            <a:endParaRPr lang="en-US" kern="0" dirty="0"/>
          </a:p>
          <a:p>
            <a:pPr lvl="1" eaLnBrk="1" fontAlgn="auto" hangingPunct="1">
              <a:spcAft>
                <a:spcPts val="0"/>
              </a:spcAft>
              <a:buClr>
                <a:srgbClr val="5151FD"/>
              </a:buClr>
              <a:buFont typeface="Wingdings" panose="05000000000000000000" pitchFamily="2" charset="2"/>
              <a:buChar char="q"/>
              <a:defRPr/>
            </a:pPr>
            <a:r>
              <a:rPr lang="en-US" b="1" kern="0" dirty="0"/>
              <a:t>DATA</a:t>
            </a:r>
            <a:r>
              <a:rPr lang="en-US" kern="0" dirty="0"/>
              <a:t>:...        -&gt; Data declaration (all DATA should be declared in a single unified section at the beginning of the program, after TYPES as they may need local defined types)</a:t>
            </a:r>
          </a:p>
          <a:p>
            <a:pPr lvl="1" eaLnBrk="1" fontAlgn="auto" hangingPunct="1">
              <a:spcAft>
                <a:spcPts val="0"/>
              </a:spcAft>
              <a:buClr>
                <a:srgbClr val="5151FD"/>
              </a:buClr>
              <a:buFont typeface="Wingdings" panose="05000000000000000000" pitchFamily="2" charset="2"/>
              <a:buChar char="q"/>
              <a:defRPr/>
            </a:pPr>
            <a:endParaRPr lang="en-US" kern="0" dirty="0"/>
          </a:p>
          <a:p>
            <a:pPr lvl="1" eaLnBrk="1" fontAlgn="auto" hangingPunct="1">
              <a:spcAft>
                <a:spcPts val="0"/>
              </a:spcAft>
              <a:buClr>
                <a:srgbClr val="5151FD"/>
              </a:buClr>
              <a:buFont typeface="Wingdings" panose="05000000000000000000" pitchFamily="2" charset="2"/>
              <a:buChar char="q"/>
              <a:defRPr/>
            </a:pPr>
            <a:r>
              <a:rPr lang="en-US" sz="2400" b="1" kern="0" dirty="0"/>
              <a:t> SELECTION-SCREEN</a:t>
            </a:r>
            <a:r>
              <a:rPr lang="en-US" sz="2400" kern="0" dirty="0"/>
              <a:t>  -&gt; Parameters and select-options</a:t>
            </a:r>
          </a:p>
          <a:p>
            <a:pPr marL="495300" lvl="1" indent="0" eaLnBrk="1" fontAlgn="auto" hangingPunct="1">
              <a:spcAft>
                <a:spcPts val="0"/>
              </a:spcAft>
              <a:buClr>
                <a:srgbClr val="5151FD"/>
              </a:buClr>
              <a:buNone/>
              <a:defRPr/>
            </a:pPr>
            <a:br>
              <a:rPr lang="en-US" kern="0" dirty="0"/>
            </a:br>
            <a:r>
              <a:rPr lang="en-US" kern="0" dirty="0"/>
              <a:t>...   -&gt; Start of processing (Select, Process and Display information)</a:t>
            </a:r>
          </a:p>
        </p:txBody>
      </p:sp>
    </p:spTree>
    <p:extLst>
      <p:ext uri="{BB962C8B-B14F-4D97-AF65-F5344CB8AC3E}">
        <p14:creationId xmlns:p14="http://schemas.microsoft.com/office/powerpoint/2010/main" val="394191332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EA5EA5B-D318-473C-9E62-CD2643B6D064}"/>
              </a:ext>
            </a:extLst>
          </p:cNvPr>
          <p:cNvSpPr>
            <a:spLocks noGrp="1"/>
          </p:cNvSpPr>
          <p:nvPr>
            <p:ph type="title" idx="4294967295"/>
          </p:nvPr>
        </p:nvSpPr>
        <p:spPr>
          <a:xfrm>
            <a:off x="807868" y="60889"/>
            <a:ext cx="8988425" cy="501650"/>
          </a:xfrm>
        </p:spPr>
        <p:txBody>
          <a:bodyPr/>
          <a:lstStyle/>
          <a:p>
            <a:r>
              <a:rPr lang="en-US" altLang="en-US" dirty="0"/>
              <a:t>PROGRAM FLOW</a:t>
            </a:r>
            <a:endParaRPr lang="ro-RO" altLang="en-US" dirty="0"/>
          </a:p>
        </p:txBody>
      </p:sp>
      <p:sp>
        <p:nvSpPr>
          <p:cNvPr id="3" name="Content Placeholder 2">
            <a:extLst>
              <a:ext uri="{FF2B5EF4-FFF2-40B4-BE49-F238E27FC236}">
                <a16:creationId xmlns:a16="http://schemas.microsoft.com/office/drawing/2014/main" id="{B67CCF55-70B2-4B9E-A1D4-AA7FF1477E52}"/>
              </a:ext>
            </a:extLst>
          </p:cNvPr>
          <p:cNvSpPr>
            <a:spLocks noGrp="1"/>
          </p:cNvSpPr>
          <p:nvPr>
            <p:ph idx="4294967295"/>
          </p:nvPr>
        </p:nvSpPr>
        <p:spPr>
          <a:xfrm>
            <a:off x="807868" y="1047396"/>
            <a:ext cx="8229600" cy="557212"/>
          </a:xfrm>
        </p:spPr>
        <p:txBody>
          <a:bodyPr/>
          <a:lstStyle/>
          <a:p>
            <a:pPr>
              <a:defRPr/>
            </a:pPr>
            <a:r>
              <a:rPr lang="en-US" dirty="0"/>
              <a:t>Program start</a:t>
            </a:r>
          </a:p>
          <a:p>
            <a:pPr marL="0" indent="0">
              <a:buNone/>
              <a:defRPr/>
            </a:pPr>
            <a:endParaRPr lang="ro-RO" dirty="0"/>
          </a:p>
        </p:txBody>
      </p:sp>
      <p:pic>
        <p:nvPicPr>
          <p:cNvPr id="5" name="Picture 2">
            <a:extLst>
              <a:ext uri="{FF2B5EF4-FFF2-40B4-BE49-F238E27FC236}">
                <a16:creationId xmlns:a16="http://schemas.microsoft.com/office/drawing/2014/main" id="{5871AFD3-561D-47CC-A900-858DB7791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068" y="1604608"/>
            <a:ext cx="6553200" cy="416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419802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EA5EA5B-D318-473C-9E62-CD2643B6D064}"/>
              </a:ext>
            </a:extLst>
          </p:cNvPr>
          <p:cNvSpPr>
            <a:spLocks noGrp="1"/>
          </p:cNvSpPr>
          <p:nvPr>
            <p:ph type="title" idx="4294967295"/>
          </p:nvPr>
        </p:nvSpPr>
        <p:spPr>
          <a:xfrm>
            <a:off x="807868" y="60889"/>
            <a:ext cx="8988425" cy="501650"/>
          </a:xfrm>
        </p:spPr>
        <p:txBody>
          <a:bodyPr/>
          <a:lstStyle/>
          <a:p>
            <a:r>
              <a:rPr lang="en-US" altLang="en-US" dirty="0"/>
              <a:t>PROGRAM FLOW</a:t>
            </a:r>
            <a:endParaRPr lang="ro-RO" altLang="en-US" dirty="0"/>
          </a:p>
        </p:txBody>
      </p:sp>
      <p:sp>
        <p:nvSpPr>
          <p:cNvPr id="3" name="Content Placeholder 2">
            <a:extLst>
              <a:ext uri="{FF2B5EF4-FFF2-40B4-BE49-F238E27FC236}">
                <a16:creationId xmlns:a16="http://schemas.microsoft.com/office/drawing/2014/main" id="{B67CCF55-70B2-4B9E-A1D4-AA7FF1477E52}"/>
              </a:ext>
            </a:extLst>
          </p:cNvPr>
          <p:cNvSpPr>
            <a:spLocks noGrp="1"/>
          </p:cNvSpPr>
          <p:nvPr>
            <p:ph idx="4294967295"/>
          </p:nvPr>
        </p:nvSpPr>
        <p:spPr>
          <a:xfrm>
            <a:off x="807868" y="1047396"/>
            <a:ext cx="8229600" cy="557212"/>
          </a:xfrm>
        </p:spPr>
        <p:txBody>
          <a:bodyPr/>
          <a:lstStyle/>
          <a:p>
            <a:r>
              <a:rPr lang="ro-RO" altLang="en-US" dirty="0"/>
              <a:t>System Loads Program Context</a:t>
            </a:r>
          </a:p>
          <a:p>
            <a:pPr marL="0" indent="0">
              <a:buNone/>
              <a:defRPr/>
            </a:pPr>
            <a:endParaRPr lang="ro-RO" dirty="0"/>
          </a:p>
        </p:txBody>
      </p:sp>
      <p:pic>
        <p:nvPicPr>
          <p:cNvPr id="6" name="Picture 2">
            <a:extLst>
              <a:ext uri="{FF2B5EF4-FFF2-40B4-BE49-F238E27FC236}">
                <a16:creationId xmlns:a16="http://schemas.microsoft.com/office/drawing/2014/main" id="{DA4B6DE4-A68C-4B85-9F2D-E6CEF1319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169" y="1604608"/>
            <a:ext cx="6697662" cy="425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133229"/>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EA5EA5B-D318-473C-9E62-CD2643B6D064}"/>
              </a:ext>
            </a:extLst>
          </p:cNvPr>
          <p:cNvSpPr>
            <a:spLocks noGrp="1"/>
          </p:cNvSpPr>
          <p:nvPr>
            <p:ph type="title" idx="4294967295"/>
          </p:nvPr>
        </p:nvSpPr>
        <p:spPr>
          <a:xfrm>
            <a:off x="807868" y="60889"/>
            <a:ext cx="8988425" cy="501650"/>
          </a:xfrm>
        </p:spPr>
        <p:txBody>
          <a:bodyPr/>
          <a:lstStyle/>
          <a:p>
            <a:r>
              <a:rPr lang="en-US" altLang="en-US" dirty="0"/>
              <a:t>PROGRAM FLOW</a:t>
            </a:r>
            <a:endParaRPr lang="ro-RO" altLang="en-US" dirty="0"/>
          </a:p>
        </p:txBody>
      </p:sp>
      <p:sp>
        <p:nvSpPr>
          <p:cNvPr id="3" name="Content Placeholder 2">
            <a:extLst>
              <a:ext uri="{FF2B5EF4-FFF2-40B4-BE49-F238E27FC236}">
                <a16:creationId xmlns:a16="http://schemas.microsoft.com/office/drawing/2014/main" id="{B67CCF55-70B2-4B9E-A1D4-AA7FF1477E52}"/>
              </a:ext>
            </a:extLst>
          </p:cNvPr>
          <p:cNvSpPr>
            <a:spLocks noGrp="1"/>
          </p:cNvSpPr>
          <p:nvPr>
            <p:ph idx="4294967295"/>
          </p:nvPr>
        </p:nvSpPr>
        <p:spPr>
          <a:xfrm>
            <a:off x="807868" y="1047396"/>
            <a:ext cx="8229600" cy="557212"/>
          </a:xfrm>
        </p:spPr>
        <p:txBody>
          <a:bodyPr/>
          <a:lstStyle/>
          <a:p>
            <a:r>
              <a:rPr lang="en-US" altLang="en-US" dirty="0"/>
              <a:t>Runtime System Sends Selection Screen</a:t>
            </a:r>
            <a:endParaRPr lang="ro-RO" altLang="en-US" dirty="0"/>
          </a:p>
          <a:p>
            <a:pPr marL="0" indent="0">
              <a:buNone/>
              <a:defRPr/>
            </a:pPr>
            <a:endParaRPr lang="ro-RO" dirty="0"/>
          </a:p>
        </p:txBody>
      </p:sp>
      <p:pic>
        <p:nvPicPr>
          <p:cNvPr id="6" name="Picture 2">
            <a:extLst>
              <a:ext uri="{FF2B5EF4-FFF2-40B4-BE49-F238E27FC236}">
                <a16:creationId xmlns:a16="http://schemas.microsoft.com/office/drawing/2014/main" id="{DA4B6DE4-A68C-4B85-9F2D-E6CEF1319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169" y="1604608"/>
            <a:ext cx="6697662" cy="425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70296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EA5EA5B-D318-473C-9E62-CD2643B6D064}"/>
              </a:ext>
            </a:extLst>
          </p:cNvPr>
          <p:cNvSpPr>
            <a:spLocks noGrp="1"/>
          </p:cNvSpPr>
          <p:nvPr>
            <p:ph type="title" idx="4294967295"/>
          </p:nvPr>
        </p:nvSpPr>
        <p:spPr>
          <a:xfrm>
            <a:off x="807868" y="60889"/>
            <a:ext cx="8988425" cy="501650"/>
          </a:xfrm>
        </p:spPr>
        <p:txBody>
          <a:bodyPr/>
          <a:lstStyle/>
          <a:p>
            <a:r>
              <a:rPr lang="en-US" altLang="en-US" dirty="0"/>
              <a:t>PROGRAM FLOW</a:t>
            </a:r>
            <a:endParaRPr lang="ro-RO" altLang="en-US" dirty="0"/>
          </a:p>
        </p:txBody>
      </p:sp>
      <p:sp>
        <p:nvSpPr>
          <p:cNvPr id="3" name="Content Placeholder 2">
            <a:extLst>
              <a:ext uri="{FF2B5EF4-FFF2-40B4-BE49-F238E27FC236}">
                <a16:creationId xmlns:a16="http://schemas.microsoft.com/office/drawing/2014/main" id="{B67CCF55-70B2-4B9E-A1D4-AA7FF1477E52}"/>
              </a:ext>
            </a:extLst>
          </p:cNvPr>
          <p:cNvSpPr>
            <a:spLocks noGrp="1"/>
          </p:cNvSpPr>
          <p:nvPr>
            <p:ph idx="4294967295"/>
          </p:nvPr>
        </p:nvSpPr>
        <p:spPr>
          <a:xfrm>
            <a:off x="807868" y="1047396"/>
            <a:ext cx="8229600" cy="557212"/>
          </a:xfrm>
        </p:spPr>
        <p:txBody>
          <a:bodyPr/>
          <a:lstStyle/>
          <a:p>
            <a:r>
              <a:rPr lang="en-US" altLang="en-US" dirty="0"/>
              <a:t>Runtime System Sends Selection Screen</a:t>
            </a:r>
            <a:endParaRPr lang="ro-RO" altLang="en-US" dirty="0"/>
          </a:p>
          <a:p>
            <a:pPr marL="0" indent="0">
              <a:buNone/>
              <a:defRPr/>
            </a:pPr>
            <a:endParaRPr lang="ro-RO" dirty="0"/>
          </a:p>
        </p:txBody>
      </p:sp>
      <p:pic>
        <p:nvPicPr>
          <p:cNvPr id="5" name="Picture 2">
            <a:extLst>
              <a:ext uri="{FF2B5EF4-FFF2-40B4-BE49-F238E27FC236}">
                <a16:creationId xmlns:a16="http://schemas.microsoft.com/office/drawing/2014/main" id="{4FE1CD7E-34F7-4E0D-968F-82B329C21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450" y="1604608"/>
            <a:ext cx="67691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4290385"/>
      </p:ext>
    </p:extLst>
  </p:cSld>
  <p:clrMapOvr>
    <a:masterClrMapping/>
  </p:clrMapOvr>
  <p:transition spd="med">
    <p:fade/>
  </p:transition>
</p:sld>
</file>

<file path=ppt/theme/theme1.xml><?xml version="1.0" encoding="utf-8"?>
<a:theme xmlns:a="http://schemas.openxmlformats.org/drawingml/2006/main" name="default">
  <a:themeElements>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24427</TotalTime>
  <Words>1757</Words>
  <Application>Microsoft Office PowerPoint</Application>
  <PresentationFormat>A4 Paper (210x297 mm)</PresentationFormat>
  <Paragraphs>253</Paragraphs>
  <Slides>44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Times</vt:lpstr>
      <vt:lpstr>Wingdings</vt:lpstr>
      <vt:lpstr>Wingdings 2</vt:lpstr>
      <vt:lpstr>default</vt:lpstr>
      <vt:lpstr> Program Structure </vt:lpstr>
      <vt:lpstr>Contents</vt:lpstr>
      <vt:lpstr>Program Workflow</vt:lpstr>
      <vt:lpstr>Program workflow</vt:lpstr>
      <vt:lpstr>Program structure</vt:lpstr>
      <vt:lpstr>PROGRAM FLOW</vt:lpstr>
      <vt:lpstr>PROGRAM FLOW</vt:lpstr>
      <vt:lpstr>PROGRAM FLOW</vt:lpstr>
      <vt:lpstr>PROGRAM FLOW</vt:lpstr>
      <vt:lpstr>PROGRAM FLOW</vt:lpstr>
      <vt:lpstr>PROGRAM FLOW</vt:lpstr>
      <vt:lpstr>PROGRAM FLOW</vt:lpstr>
      <vt:lpstr>PROGRAM FLOW</vt:lpstr>
      <vt:lpstr>Selection Screen</vt:lpstr>
      <vt:lpstr>SELECTION-SCREEN elements</vt:lpstr>
      <vt:lpstr>SELECTION-SCREEN elements</vt:lpstr>
      <vt:lpstr>SELECTION-SCREEN - Parameters</vt:lpstr>
      <vt:lpstr>SELECTION-SCREEN - Parameters</vt:lpstr>
      <vt:lpstr>SELECTION-SCREEN – Parameters</vt:lpstr>
      <vt:lpstr>SELECTION-SCREEN – Select-options</vt:lpstr>
      <vt:lpstr>SELECTION-SCREEN – Select-options</vt:lpstr>
      <vt:lpstr>SELECT-OPTIONS structure</vt:lpstr>
      <vt:lpstr>SELECT-OPTIONS structure</vt:lpstr>
      <vt:lpstr>SELECTION-SCREEN – Select-options</vt:lpstr>
      <vt:lpstr>SELECTION-SCREEN – Select-options</vt:lpstr>
      <vt:lpstr>SELECTION-SCREEN – Select-options</vt:lpstr>
      <vt:lpstr>SELECTION-SCREEN – Select-options</vt:lpstr>
      <vt:lpstr>SELECTION-SCREEN – Select-options</vt:lpstr>
      <vt:lpstr>SELECTION-SCREEN – Select-options</vt:lpstr>
      <vt:lpstr>SELECTION-SCREEN – specific Parameters</vt:lpstr>
      <vt:lpstr>SELECTION-SCREEN – example</vt:lpstr>
      <vt:lpstr>Time to Practice</vt:lpstr>
      <vt:lpstr>PowerPoint Presentation</vt:lpstr>
      <vt:lpstr>Time to Practice: 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Roberta Viganò</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Titolo presentazione Eventuale sottotitolo</dc:title>
  <dc:creator>Stefano</dc:creator>
  <cp:lastModifiedBy>Cristina Stoicescu</cp:lastModifiedBy>
  <cp:revision>2157</cp:revision>
  <cp:lastPrinted>2014-03-31T09:55:19Z</cp:lastPrinted>
  <dcterms:modified xsi:type="dcterms:W3CDTF">2020-03-25T10:24:51Z</dcterms:modified>
</cp:coreProperties>
</file>