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9" r:id="rId1"/>
  </p:sldMasterIdLst>
  <p:notesMasterIdLst>
    <p:notesMasterId r:id="rId46"/>
  </p:notesMasterIdLst>
  <p:handoutMasterIdLst>
    <p:handoutMasterId r:id="rId47"/>
  </p:handoutMasterIdLst>
  <p:sldIdLst>
    <p:sldId id="614" r:id="rId2"/>
    <p:sldId id="692" r:id="rId3"/>
    <p:sldId id="693" r:id="rId4"/>
    <p:sldId id="662" r:id="rId5"/>
    <p:sldId id="654" r:id="rId6"/>
    <p:sldId id="633" r:id="rId7"/>
    <p:sldId id="634" r:id="rId8"/>
    <p:sldId id="694" r:id="rId9"/>
    <p:sldId id="635" r:id="rId10"/>
    <p:sldId id="636" r:id="rId11"/>
    <p:sldId id="637" r:id="rId12"/>
    <p:sldId id="695" r:id="rId13"/>
    <p:sldId id="638" r:id="rId14"/>
    <p:sldId id="639" r:id="rId15"/>
    <p:sldId id="640" r:id="rId16"/>
    <p:sldId id="696" r:id="rId17"/>
    <p:sldId id="641" r:id="rId18"/>
    <p:sldId id="657" r:id="rId19"/>
    <p:sldId id="642" r:id="rId20"/>
    <p:sldId id="643" r:id="rId21"/>
    <p:sldId id="697" r:id="rId22"/>
    <p:sldId id="644" r:id="rId23"/>
    <p:sldId id="645" r:id="rId24"/>
    <p:sldId id="646" r:id="rId25"/>
    <p:sldId id="647" r:id="rId26"/>
    <p:sldId id="699" r:id="rId27"/>
    <p:sldId id="650" r:id="rId28"/>
    <p:sldId id="651" r:id="rId29"/>
    <p:sldId id="652" r:id="rId30"/>
    <p:sldId id="698" r:id="rId31"/>
    <p:sldId id="648" r:id="rId32"/>
    <p:sldId id="649" r:id="rId33"/>
    <p:sldId id="690" r:id="rId34"/>
    <p:sldId id="691" r:id="rId35"/>
    <p:sldId id="666" r:id="rId36"/>
    <p:sldId id="667" r:id="rId37"/>
    <p:sldId id="653" r:id="rId38"/>
    <p:sldId id="674" r:id="rId39"/>
    <p:sldId id="675" r:id="rId40"/>
    <p:sldId id="676" r:id="rId41"/>
    <p:sldId id="677" r:id="rId42"/>
    <p:sldId id="678" r:id="rId43"/>
    <p:sldId id="672" r:id="rId44"/>
    <p:sldId id="673" r:id="rId45"/>
  </p:sldIdLst>
  <p:sldSz cx="9906000" cy="6858000" type="A4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zione predefinita" id="{5A8546C1-7D90-4C4D-BBC0-AA61FD136EE7}">
          <p14:sldIdLst>
            <p14:sldId id="614"/>
            <p14:sldId id="692"/>
            <p14:sldId id="693"/>
            <p14:sldId id="662"/>
            <p14:sldId id="654"/>
            <p14:sldId id="633"/>
            <p14:sldId id="634"/>
            <p14:sldId id="694"/>
            <p14:sldId id="635"/>
            <p14:sldId id="636"/>
            <p14:sldId id="637"/>
            <p14:sldId id="695"/>
            <p14:sldId id="638"/>
            <p14:sldId id="639"/>
            <p14:sldId id="640"/>
            <p14:sldId id="696"/>
            <p14:sldId id="641"/>
            <p14:sldId id="657"/>
            <p14:sldId id="642"/>
            <p14:sldId id="643"/>
            <p14:sldId id="697"/>
            <p14:sldId id="644"/>
            <p14:sldId id="645"/>
            <p14:sldId id="646"/>
            <p14:sldId id="647"/>
            <p14:sldId id="699"/>
            <p14:sldId id="650"/>
            <p14:sldId id="651"/>
            <p14:sldId id="652"/>
            <p14:sldId id="698"/>
            <p14:sldId id="648"/>
            <p14:sldId id="649"/>
            <p14:sldId id="690"/>
            <p14:sldId id="691"/>
            <p14:sldId id="666"/>
            <p14:sldId id="667"/>
            <p14:sldId id="653"/>
            <p14:sldId id="674"/>
            <p14:sldId id="675"/>
            <p14:sldId id="676"/>
            <p14:sldId id="677"/>
            <p14:sldId id="678"/>
            <p14:sldId id="672"/>
            <p14:sldId id="6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83">
          <p15:clr>
            <a:srgbClr val="A4A3A4"/>
          </p15:clr>
        </p15:guide>
        <p15:guide id="2" orient="horz" pos="3534">
          <p15:clr>
            <a:srgbClr val="A4A3A4"/>
          </p15:clr>
        </p15:guide>
        <p15:guide id="3" orient="horz" pos="3937">
          <p15:clr>
            <a:srgbClr val="A4A3A4"/>
          </p15:clr>
        </p15:guide>
        <p15:guide id="4" orient="horz" pos="784">
          <p15:clr>
            <a:srgbClr val="A4A3A4"/>
          </p15:clr>
        </p15:guide>
        <p15:guide id="5" pos="1405">
          <p15:clr>
            <a:srgbClr val="A4A3A4"/>
          </p15:clr>
        </p15:guide>
        <p15:guide id="6" pos="5928">
          <p15:clr>
            <a:srgbClr val="A4A3A4"/>
          </p15:clr>
        </p15:guide>
        <p15:guide id="7" pos="234">
          <p15:clr>
            <a:srgbClr val="A4A3A4"/>
          </p15:clr>
        </p15:guide>
        <p15:guide id="8" pos="236">
          <p15:clr>
            <a:srgbClr val="A4A3A4"/>
          </p15:clr>
        </p15:guide>
        <p15:guide id="9" pos="5574">
          <p15:clr>
            <a:srgbClr val="A4A3A4"/>
          </p15:clr>
        </p15:guide>
        <p15:guide id="10" pos="229">
          <p15:clr>
            <a:srgbClr val="A4A3A4"/>
          </p15:clr>
        </p15:guide>
        <p15:guide id="11" pos="1410">
          <p15:clr>
            <a:srgbClr val="A4A3A4"/>
          </p15:clr>
        </p15:guide>
        <p15:guide id="12" pos="14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64"/>
    <a:srgbClr val="5151FD"/>
    <a:srgbClr val="EE672A"/>
    <a:srgbClr val="002496"/>
    <a:srgbClr val="883D1C"/>
    <a:srgbClr val="E3BE35"/>
    <a:srgbClr val="4F81BD"/>
    <a:srgbClr val="D0EDF4"/>
    <a:srgbClr val="0032D2"/>
    <a:srgbClr val="002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6529" autoAdjust="0"/>
  </p:normalViewPr>
  <p:slideViewPr>
    <p:cSldViewPr snapToGrid="0">
      <p:cViewPr varScale="1">
        <p:scale>
          <a:sx n="86" d="100"/>
          <a:sy n="86" d="100"/>
        </p:scale>
        <p:origin x="994" y="62"/>
      </p:cViewPr>
      <p:guideLst>
        <p:guide orient="horz" pos="4183"/>
        <p:guide orient="horz" pos="3534"/>
        <p:guide orient="horz" pos="3937"/>
        <p:guide orient="horz" pos="784"/>
        <p:guide pos="1405"/>
        <p:guide pos="5928"/>
        <p:guide pos="234"/>
        <p:guide pos="236"/>
        <p:guide pos="5574"/>
        <p:guide pos="229"/>
        <p:guide pos="1410"/>
        <p:guide pos="14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770" y="-7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852" y="0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91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852" y="9448891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6696726F-AEC1-4F31-B316-C81ACB7F3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8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852" y="0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746125"/>
            <a:ext cx="538797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12" y="4725296"/>
            <a:ext cx="5485778" cy="447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91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852" y="9448891"/>
            <a:ext cx="2971593" cy="4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33A073C1-5D2F-4BE4-B172-2DB647AB3E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27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F7879C-183A-4B08-91D6-221A075A83D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56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660AD-7293-4A66-8BB8-1875731A5028}" type="slidenum">
              <a:rPr lang="en-GB" altLang="ro-RO"/>
              <a:pPr/>
              <a:t>2</a:t>
            </a:fld>
            <a:endParaRPr lang="en-GB" altLang="ro-RO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67739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 bwMode="auto">
          <a:xfrm>
            <a:off x="6209818" y="2563192"/>
            <a:ext cx="3696182" cy="2295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tangolo 10"/>
          <p:cNvSpPr/>
          <p:nvPr userDrawn="1"/>
        </p:nvSpPr>
        <p:spPr bwMode="auto">
          <a:xfrm>
            <a:off x="0" y="2563194"/>
            <a:ext cx="6198168" cy="2306874"/>
          </a:xfrm>
          <a:prstGeom prst="rect">
            <a:avLst/>
          </a:prstGeom>
          <a:solidFill>
            <a:srgbClr val="0018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82942" y="5212301"/>
            <a:ext cx="3615290" cy="393700"/>
          </a:xfrm>
        </p:spPr>
        <p:txBody>
          <a:bodyPr/>
          <a:lstStyle>
            <a:lvl1pPr marL="0" indent="0">
              <a:buFont typeface="Arial" charset="0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3899" y="2736850"/>
            <a:ext cx="4149102" cy="162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16014" y="2551543"/>
            <a:ext cx="1889986" cy="2331667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84211" y="2563195"/>
            <a:ext cx="1878067" cy="231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8150" y="421172"/>
            <a:ext cx="2400300" cy="14859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202488" y="307975"/>
            <a:ext cx="2246312" cy="580231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8788" y="307975"/>
            <a:ext cx="6591300" cy="580231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39640C0-D936-4B05-BE0C-A620AE2684CE}" type="datetime1">
              <a:rPr lang="it-IT"/>
              <a:pPr>
                <a:defRPr/>
              </a:pPr>
              <a:t>25/03/2020</a:t>
            </a:fld>
            <a:endParaRPr lang="it-IT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19ED963-ADC3-40C4-B969-0812A10D1E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5035550" y="1981200"/>
            <a:ext cx="4127500" cy="1981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5035550" y="4114800"/>
            <a:ext cx="4127500" cy="1981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8AD204B-2163-454A-8956-4378912D8DC8}" type="datetime1">
              <a:rPr lang="it-IT"/>
              <a:pPr>
                <a:defRPr/>
              </a:pPr>
              <a:t>25/03/2020</a:t>
            </a:fld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66A740D-0FF6-4BC2-94BF-C761C8CE5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7"/>
          <p:cNvSpPr>
            <a:spLocks noChangeArrowheads="1"/>
          </p:cNvSpPr>
          <p:nvPr userDrawn="1"/>
        </p:nvSpPr>
        <p:spPr bwMode="auto">
          <a:xfrm>
            <a:off x="47500" y="549275"/>
            <a:ext cx="9144000" cy="71438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it-IT" sz="800">
                <a:latin typeface="Arial" pitchFamily="34" charset="0"/>
              </a:rPr>
              <a:t> </a:t>
            </a:r>
          </a:p>
        </p:txBody>
      </p:sp>
      <p:sp>
        <p:nvSpPr>
          <p:cNvPr id="5" name="Line 95"/>
          <p:cNvSpPr>
            <a:spLocks noChangeShapeType="1"/>
          </p:cNvSpPr>
          <p:nvPr userDrawn="1"/>
        </p:nvSpPr>
        <p:spPr bwMode="auto">
          <a:xfrm>
            <a:off x="803150" y="115888"/>
            <a:ext cx="0" cy="792162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500" y="70111"/>
            <a:ext cx="713771" cy="44185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8788" y="890588"/>
            <a:ext cx="4418012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200" y="890588"/>
            <a:ext cx="4419600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307975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890588"/>
            <a:ext cx="8990012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7271205" y="6617382"/>
            <a:ext cx="2240932" cy="20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4" rIns="91429" bIns="45714">
            <a:spAutoFit/>
          </a:bodyPr>
          <a:lstStyle/>
          <a:p>
            <a:pPr ea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700" dirty="0">
                <a:cs typeface="+mn-cs"/>
              </a:rPr>
              <a:t>© Copyright 2017</a:t>
            </a:r>
            <a:r>
              <a:rPr lang="en-US" sz="700" baseline="0" dirty="0">
                <a:cs typeface="+mn-cs"/>
              </a:rPr>
              <a:t> </a:t>
            </a:r>
            <a:r>
              <a:rPr lang="en-US" sz="700" dirty="0">
                <a:cs typeface="+mn-cs"/>
              </a:rPr>
              <a:t> Crystal System srl  |  Confidential</a:t>
            </a:r>
          </a:p>
        </p:txBody>
      </p:sp>
      <p:sp>
        <p:nvSpPr>
          <p:cNvPr id="9" name="Line 81"/>
          <p:cNvSpPr>
            <a:spLocks noChangeShapeType="1"/>
          </p:cNvSpPr>
          <p:nvPr/>
        </p:nvSpPr>
        <p:spPr bwMode="auto">
          <a:xfrm>
            <a:off x="827088" y="6596063"/>
            <a:ext cx="63373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0" name="Line 82"/>
          <p:cNvSpPr>
            <a:spLocks noChangeShapeType="1"/>
          </p:cNvSpPr>
          <p:nvPr/>
        </p:nvSpPr>
        <p:spPr bwMode="auto">
          <a:xfrm>
            <a:off x="755650" y="6380163"/>
            <a:ext cx="0" cy="433387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1" name="Line 83"/>
          <p:cNvSpPr>
            <a:spLocks noChangeShapeType="1"/>
          </p:cNvSpPr>
          <p:nvPr/>
        </p:nvSpPr>
        <p:spPr bwMode="auto">
          <a:xfrm>
            <a:off x="34925" y="6596063"/>
            <a:ext cx="647700" cy="15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>
            <a:off x="7308850" y="6596063"/>
            <a:ext cx="16557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7235825" y="6380163"/>
            <a:ext cx="0" cy="433387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latin typeface="Times" charset="0"/>
            </a:endParaRPr>
          </a:p>
        </p:txBody>
      </p:sp>
      <p:sp>
        <p:nvSpPr>
          <p:cNvPr id="14" name="Rectangle 86"/>
          <p:cNvSpPr>
            <a:spLocks noChangeArrowheads="1"/>
          </p:cNvSpPr>
          <p:nvPr/>
        </p:nvSpPr>
        <p:spPr bwMode="auto">
          <a:xfrm>
            <a:off x="179388" y="6572250"/>
            <a:ext cx="395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fld id="{CFA86A0C-209C-4CCD-95A1-63FDA54D0480}" type="slidenum">
              <a:rPr lang="it-IT" sz="1200">
                <a:latin typeface="Arial" pitchFamily="34" charset="0"/>
              </a:rPr>
              <a:pPr algn="l" eaLnBrk="1" hangingPunct="1">
                <a:defRPr/>
              </a:pPr>
              <a:t>‹#›</a:t>
            </a:fld>
            <a:endParaRPr lang="it-IT" sz="12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704" r:id="rId12"/>
    <p:sldLayoutId id="2147483705" r:id="rId13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0">
          <a:solidFill>
            <a:srgbClr val="00009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Blip>
          <a:blip r:embed="rId15"/>
        </a:buBlip>
        <a:defRPr sz="2000">
          <a:solidFill>
            <a:srgbClr val="001864"/>
          </a:solidFill>
          <a:latin typeface="+mn-lt"/>
          <a:ea typeface="+mn-ea"/>
          <a:cs typeface="+mn-cs"/>
        </a:defRPr>
      </a:lvl1pPr>
      <a:lvl2pPr marL="742950" indent="-247650" algn="l" rtl="0" eaLnBrk="0" fontAlgn="base" hangingPunct="0">
        <a:spcBef>
          <a:spcPct val="20000"/>
        </a:spcBef>
        <a:spcAft>
          <a:spcPct val="0"/>
        </a:spcAft>
        <a:buClr>
          <a:srgbClr val="0029AC"/>
        </a:buClr>
        <a:buFont typeface="Arial" charset="0"/>
        <a:buChar char="■"/>
        <a:defRPr>
          <a:solidFill>
            <a:srgbClr val="001864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600">
          <a:solidFill>
            <a:srgbClr val="001864"/>
          </a:solidFill>
          <a:latin typeface="+mn-lt"/>
        </a:defRPr>
      </a:lvl3pPr>
      <a:lvl4pPr marL="1422400" indent="-1682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rgbClr val="001864"/>
          </a:solidFill>
          <a:latin typeface="+mn-lt"/>
        </a:defRPr>
      </a:lvl4pPr>
      <a:lvl5pPr marL="1778000" indent="-1714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001864"/>
          </a:solidFill>
          <a:latin typeface="+mn-lt"/>
        </a:defRPr>
      </a:lvl5pPr>
      <a:lvl6pPr marL="22352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6pPr>
      <a:lvl7pPr marL="26924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7pPr>
      <a:lvl8pPr marL="31496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8pPr>
      <a:lvl9pPr marL="36068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APEVENT:%22ABAPLOOP_AT_ITAB%22" TargetMode="External"/><Relationship Id="rId2" Type="http://schemas.openxmlformats.org/officeDocument/2006/relationships/hyperlink" Target="SAPEVENT:%22ABENITAB%2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APEVENT:%22ABAPLOOP_AT_ITAB%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7775" y="2915703"/>
            <a:ext cx="5821006" cy="16088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GB" sz="3000" dirty="0"/>
              <a:t>Algorithmics on Database</a:t>
            </a:r>
            <a:br>
              <a:rPr lang="en-GB" sz="3000" dirty="0"/>
            </a:br>
            <a:r>
              <a:rPr lang="en-GB" sz="3000" dirty="0"/>
              <a:t>- </a:t>
            </a:r>
            <a:r>
              <a:rPr lang="en-GB" sz="3000" b="0" dirty="0"/>
              <a:t>Working on Internal Tables -</a:t>
            </a:r>
            <a:endParaRPr lang="en-US" sz="3000" b="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104010" y="5426885"/>
            <a:ext cx="1634271" cy="50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None/>
              <a:defRPr sz="1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9AC"/>
              </a:buClr>
              <a:buFont typeface="Arial" charset="0"/>
              <a:buChar char="■"/>
              <a:defRPr>
                <a:solidFill>
                  <a:srgbClr val="4D4D4D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3pPr>
            <a:lvl4pPr marL="142240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4D4D4D"/>
                </a:solidFill>
                <a:latin typeface="+mn-lt"/>
              </a:defRPr>
            </a:lvl4pPr>
            <a:lvl5pPr marL="17780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5pPr>
            <a:lvl6pPr marL="22352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6pPr>
            <a:lvl7pPr marL="26924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7pPr>
            <a:lvl8pPr marL="31496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8pPr>
            <a:lvl9pPr marL="36068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eaLnBrk="1" hangingPunct="1"/>
            <a:r>
              <a:rPr lang="en-GB" kern="0" dirty="0">
                <a:solidFill>
                  <a:schemeClr val="bg2"/>
                </a:solidFill>
              </a:rPr>
              <a:t> </a:t>
            </a:r>
            <a:endParaRPr lang="en-US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5554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794745" y="103259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APPEND multiple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0479" y="609317"/>
            <a:ext cx="8745041" cy="6253091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800" b="1" dirty="0"/>
              <a:t>   APPEND LINES OF itab1 [FROM idx1] [TO idx2] TO itab2.</a:t>
            </a:r>
            <a:r>
              <a:rPr lang="en-US" sz="2800" dirty="0"/>
              <a:t>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Appends the internal table </a:t>
            </a:r>
            <a:r>
              <a:rPr lang="en-US" sz="2400" b="1" dirty="0"/>
              <a:t>itab1</a:t>
            </a:r>
            <a:r>
              <a:rPr lang="en-US" sz="2400" dirty="0"/>
              <a:t> or a block of lines from </a:t>
            </a:r>
            <a:r>
              <a:rPr lang="en-US" sz="2400" b="1" dirty="0"/>
              <a:t>itab1</a:t>
            </a:r>
            <a:r>
              <a:rPr lang="en-US" sz="2400" dirty="0"/>
              <a:t> to the end of the internal table </a:t>
            </a:r>
            <a:r>
              <a:rPr lang="en-US" sz="2400" b="1" dirty="0"/>
              <a:t>itab2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You can only use this variant with index tables (standard or sorted table).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By specifying </a:t>
            </a:r>
            <a:r>
              <a:rPr lang="en-US" sz="2400" b="1" dirty="0"/>
              <a:t>FROM idx1</a:t>
            </a:r>
            <a:r>
              <a:rPr lang="en-US" sz="2400" dirty="0"/>
              <a:t> or </a:t>
            </a:r>
            <a:r>
              <a:rPr lang="en-US" sz="2400" b="1" dirty="0"/>
              <a:t>TO idx2</a:t>
            </a:r>
            <a:r>
              <a:rPr lang="en-US" sz="2400" dirty="0"/>
              <a:t>, you can restrict the line area taken from the source table </a:t>
            </a:r>
            <a:r>
              <a:rPr lang="en-US" sz="2400" b="1" dirty="0"/>
              <a:t>itab1</a:t>
            </a:r>
            <a:r>
              <a:rPr lang="en-US" sz="2400" dirty="0"/>
              <a:t>. If there is no </a:t>
            </a:r>
            <a:r>
              <a:rPr lang="en-US" sz="2400" b="1" dirty="0"/>
              <a:t>FROM</a:t>
            </a:r>
            <a:r>
              <a:rPr lang="en-US" sz="2400" dirty="0"/>
              <a:t> specification, it begins with the first line of </a:t>
            </a:r>
            <a:r>
              <a:rPr lang="en-US" sz="2400" b="1" dirty="0"/>
              <a:t>itab1</a:t>
            </a:r>
            <a:r>
              <a:rPr lang="en-US" sz="2400" dirty="0"/>
              <a:t>. If there is no </a:t>
            </a:r>
            <a:r>
              <a:rPr lang="en-US" sz="2400" b="1" dirty="0"/>
              <a:t>TO</a:t>
            </a:r>
            <a:r>
              <a:rPr lang="en-US" sz="2400" dirty="0"/>
              <a:t> specification, it ends with the last line of </a:t>
            </a:r>
            <a:r>
              <a:rPr lang="en-US" sz="2400" b="1" dirty="0"/>
              <a:t>itab1</a:t>
            </a:r>
            <a:r>
              <a:rPr lang="en-US" sz="2400" dirty="0"/>
              <a:t>. This means that the complete table is appended if neither a </a:t>
            </a:r>
            <a:r>
              <a:rPr lang="en-US" sz="2400" b="1" dirty="0"/>
              <a:t>FROM</a:t>
            </a:r>
            <a:r>
              <a:rPr lang="en-US" sz="2400" dirty="0"/>
              <a:t> nor a </a:t>
            </a:r>
            <a:r>
              <a:rPr lang="en-US" sz="2400" b="1" dirty="0"/>
              <a:t>TO</a:t>
            </a:r>
            <a:r>
              <a:rPr lang="en-US" sz="2400" dirty="0"/>
              <a:t> is specified. </a:t>
            </a:r>
          </a:p>
        </p:txBody>
      </p:sp>
    </p:spTree>
    <p:extLst>
      <p:ext uri="{BB962C8B-B14F-4D97-AF65-F5344CB8AC3E}">
        <p14:creationId xmlns:p14="http://schemas.microsoft.com/office/powerpoint/2010/main" val="22899000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814096" y="51282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APPEND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4096" y="981352"/>
            <a:ext cx="8990012" cy="52197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DATA: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TYPE TABLE OF </a:t>
            </a:r>
            <a:r>
              <a:rPr lang="en-US" sz="2400" dirty="0" err="1"/>
              <a:t>scarr</a:t>
            </a:r>
            <a:r>
              <a:rPr lang="en-US" sz="2400" dirty="0"/>
              <a:t>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            </a:t>
            </a:r>
            <a:r>
              <a:rPr lang="en-US" sz="2400" dirty="0" err="1"/>
              <a:t>s_mara</a:t>
            </a:r>
            <a:r>
              <a:rPr lang="en-US" sz="2400" dirty="0"/>
              <a:t> </a:t>
            </a:r>
            <a:r>
              <a:rPr lang="en-US" sz="2400" b="1" dirty="0"/>
              <a:t>TYPE </a:t>
            </a:r>
            <a:r>
              <a:rPr lang="en-US" sz="2400" dirty="0" err="1"/>
              <a:t>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s_scarr-carrid</a:t>
            </a:r>
            <a:r>
              <a:rPr lang="en-US" sz="2400" dirty="0"/>
              <a:t> = ‘LH'.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APPEND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dirty="0" err="1"/>
              <a:t>t_scarr</a:t>
            </a:r>
            <a:r>
              <a:rPr lang="en-US" sz="2400" dirty="0"/>
              <a:t> 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LOOP AT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INTO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WRITE: </a:t>
            </a:r>
            <a:r>
              <a:rPr lang="en-US" sz="2400" dirty="0"/>
              <a:t>/ ‘Airline code' , </a:t>
            </a:r>
            <a:r>
              <a:rPr lang="en-US" sz="2400" dirty="0" err="1"/>
              <a:t>s_scarr-carrid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ENDLOOP.</a:t>
            </a:r>
          </a:p>
        </p:txBody>
      </p:sp>
    </p:spTree>
    <p:extLst>
      <p:ext uri="{BB962C8B-B14F-4D97-AF65-F5344CB8AC3E}">
        <p14:creationId xmlns:p14="http://schemas.microsoft.com/office/powerpoint/2010/main" val="128849861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278388"/>
            <a:ext cx="4149102" cy="1018404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Operations on </a:t>
            </a:r>
            <a:r>
              <a:rPr lang="en-US" sz="3000" dirty="0" err="1"/>
              <a:t>ITab</a:t>
            </a:r>
            <a:br>
              <a:rPr lang="en-US" sz="3000" dirty="0"/>
            </a:br>
            <a:r>
              <a:rPr lang="en-US" sz="30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57197379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818334" y="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INSERT single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8335" y="250825"/>
            <a:ext cx="8988424" cy="5568002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30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3000" b="1" dirty="0"/>
              <a:t>INSERT [</a:t>
            </a:r>
            <a:r>
              <a:rPr lang="en-US" sz="3000" b="1" dirty="0" err="1"/>
              <a:t>wa</a:t>
            </a:r>
            <a:r>
              <a:rPr lang="en-US" sz="3000" b="1" dirty="0"/>
              <a:t> INTO|INITIAL LINE INTO] </a:t>
            </a:r>
            <a:r>
              <a:rPr lang="en-US" sz="3000" b="1" dirty="0" err="1"/>
              <a:t>itab</a:t>
            </a:r>
            <a:r>
              <a:rPr lang="en-US" sz="3000" b="1" dirty="0"/>
              <a:t> [INDEX </a:t>
            </a:r>
            <a:r>
              <a:rPr lang="en-US" sz="3000" b="1" dirty="0" err="1"/>
              <a:t>idx</a:t>
            </a:r>
            <a:r>
              <a:rPr lang="en-US" sz="3000" b="1" dirty="0"/>
              <a:t>].</a:t>
            </a:r>
            <a:r>
              <a:rPr lang="en-US" sz="30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Inserts a new line in the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internal table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/>
              <a:t>itab</a:t>
            </a:r>
            <a:r>
              <a:rPr lang="en-US" sz="2400" dirty="0"/>
              <a:t> using an explicit or implicit index specification. You can only use this variant with index tables (standard or sorted tables).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You use </a:t>
            </a:r>
            <a:r>
              <a:rPr lang="en-US" sz="2400" b="1" dirty="0"/>
              <a:t>INDEX </a:t>
            </a:r>
            <a:r>
              <a:rPr lang="en-US" sz="2400" b="1" dirty="0" err="1"/>
              <a:t>idx</a:t>
            </a:r>
            <a:r>
              <a:rPr lang="en-US" sz="2400" b="1" dirty="0"/>
              <a:t> </a:t>
            </a:r>
            <a:r>
              <a:rPr lang="en-US" sz="2400" dirty="0"/>
              <a:t>to specify the table index before which the line is inserted into </a:t>
            </a:r>
            <a:r>
              <a:rPr lang="en-US" sz="2400" b="1" dirty="0" err="1"/>
              <a:t>itab</a:t>
            </a:r>
            <a:r>
              <a:rPr lang="en-US" sz="2400" dirty="0"/>
              <a:t>. If the table has </a:t>
            </a:r>
            <a:r>
              <a:rPr lang="en-US" sz="2400" b="1" dirty="0" err="1"/>
              <a:t>idx</a:t>
            </a:r>
            <a:r>
              <a:rPr lang="en-US" sz="2400" b="1" dirty="0"/>
              <a:t> - 1</a:t>
            </a:r>
            <a:r>
              <a:rPr lang="en-US" sz="2400" dirty="0"/>
              <a:t> entries, the line is appended to the end of the table.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you are adding entries to an index table using a </a:t>
            </a:r>
            <a:r>
              <a:rPr lang="en-US" sz="2400" b="1" dirty="0">
                <a:hlinkClick r:id="rId3"/>
              </a:rPr>
              <a:t>LOOP</a:t>
            </a:r>
            <a:r>
              <a:rPr lang="en-US" sz="2400" dirty="0"/>
              <a:t>, you can leave out the </a:t>
            </a:r>
            <a:r>
              <a:rPr lang="en-US" sz="2400" b="1" dirty="0"/>
              <a:t>INDEX </a:t>
            </a:r>
            <a:r>
              <a:rPr lang="en-US" sz="2400" b="1" dirty="0" err="1"/>
              <a:t>idx</a:t>
            </a:r>
            <a:r>
              <a:rPr lang="en-US" sz="2400" dirty="0"/>
              <a:t> specification. The source table is inserted before the current line in the </a:t>
            </a:r>
            <a:r>
              <a:rPr lang="en-US" sz="2400" b="1" dirty="0"/>
              <a:t>LOOP</a:t>
            </a:r>
            <a:r>
              <a:rPr lang="en-US" sz="2400" dirty="0"/>
              <a:t> (implicit index specification).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788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808393" y="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INSERT multiple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8393" y="887973"/>
            <a:ext cx="8745040" cy="564930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800" b="1" dirty="0"/>
              <a:t>INSERT LINES OF itab1 [FROM idx1] [TO idx2]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b="1" dirty="0"/>
              <a:t>             INTO itab2 [INDEX idx3].</a:t>
            </a:r>
            <a:r>
              <a:rPr lang="en-US" sz="28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Inserts the internal table </a:t>
            </a:r>
            <a:r>
              <a:rPr lang="en-US" sz="2400" b="1" dirty="0"/>
              <a:t>itab1</a:t>
            </a:r>
            <a:r>
              <a:rPr lang="en-US" sz="2400" dirty="0"/>
              <a:t> or an extract of it into the internal table </a:t>
            </a:r>
            <a:r>
              <a:rPr lang="en-US" sz="2400" b="1" dirty="0"/>
              <a:t>itab2</a:t>
            </a:r>
            <a:r>
              <a:rPr lang="en-US" sz="2400" dirty="0"/>
              <a:t>. This operation is the same as using a loop at the source area and inserting the entries into the target table line-by-line. 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If you are using a </a:t>
            </a:r>
            <a:r>
              <a:rPr lang="en-US" sz="2400" b="1" dirty="0">
                <a:hlinkClick r:id="rId2"/>
              </a:rPr>
              <a:t>LOOP</a:t>
            </a:r>
            <a:r>
              <a:rPr lang="en-US" sz="2400" dirty="0"/>
              <a:t> you can omit the </a:t>
            </a:r>
            <a:r>
              <a:rPr lang="en-US" sz="2400" b="1" dirty="0"/>
              <a:t>INDEX idx3</a:t>
            </a:r>
            <a:r>
              <a:rPr lang="en-US" sz="2400" dirty="0"/>
              <a:t> specification. The entry is then inserted in the target table before the current </a:t>
            </a:r>
            <a:r>
              <a:rPr lang="en-US" sz="2400" b="1" dirty="0"/>
              <a:t>LOOP</a:t>
            </a:r>
            <a:r>
              <a:rPr lang="en-US" sz="2400" dirty="0"/>
              <a:t> line.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80297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846553" y="7752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INSERT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4541" y="819150"/>
            <a:ext cx="8423850" cy="52197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dirty="0"/>
              <a:t>	DATA: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TYPE TABLE OF </a:t>
            </a:r>
            <a:r>
              <a:rPr lang="en-US" sz="2400" dirty="0" err="1"/>
              <a:t>scarr</a:t>
            </a:r>
            <a:r>
              <a:rPr lang="en-US" sz="2400" dirty="0"/>
              <a:t>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            </a:t>
            </a:r>
            <a:r>
              <a:rPr lang="en-US" sz="2400" dirty="0" err="1"/>
              <a:t>s_scarr</a:t>
            </a:r>
            <a:r>
              <a:rPr lang="en-US" sz="2400" dirty="0"/>
              <a:t>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 err="1"/>
              <a:t>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s_scarr-carrid</a:t>
            </a:r>
            <a:r>
              <a:rPr lang="en-US" sz="2400" dirty="0"/>
              <a:t> = ‘LH'.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APPEND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dirty="0" err="1"/>
              <a:t>t_scarr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err="1"/>
              <a:t>s_scarr-carrid</a:t>
            </a:r>
            <a:r>
              <a:rPr lang="en-US" sz="2400" dirty="0"/>
              <a:t> = ‘UA’.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/>
              <a:t>INSERT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 </a:t>
            </a:r>
            <a:r>
              <a:rPr lang="en-US" sz="2400" b="1" dirty="0"/>
              <a:t>INTO</a:t>
            </a:r>
            <a:r>
              <a:rPr lang="en-US" sz="2400" dirty="0"/>
              <a:t>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INDEX</a:t>
            </a:r>
            <a:r>
              <a:rPr lang="en-US" sz="2400" dirty="0"/>
              <a:t> 1.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LOOP AT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INTO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WRITE: </a:t>
            </a:r>
            <a:r>
              <a:rPr lang="en-US" sz="2400" dirty="0"/>
              <a:t>/ ‘Airline code' , </a:t>
            </a:r>
            <a:r>
              <a:rPr lang="en-US" sz="2400" dirty="0" err="1"/>
              <a:t>s_scarr-carrid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dirty="0"/>
              <a:t>	ENDLOOP.</a:t>
            </a:r>
          </a:p>
        </p:txBody>
      </p:sp>
    </p:spTree>
    <p:extLst>
      <p:ext uri="{BB962C8B-B14F-4D97-AF65-F5344CB8AC3E}">
        <p14:creationId xmlns:p14="http://schemas.microsoft.com/office/powerpoint/2010/main" val="316187231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278388"/>
            <a:ext cx="4149102" cy="1018404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Operations on </a:t>
            </a:r>
            <a:r>
              <a:rPr lang="en-US" sz="3000" dirty="0" err="1"/>
              <a:t>ITab</a:t>
            </a:r>
            <a:br>
              <a:rPr lang="en-US" sz="3000" dirty="0"/>
            </a:br>
            <a:r>
              <a:rPr lang="en-US" sz="3000" dirty="0"/>
              <a:t>MODIFY</a:t>
            </a:r>
          </a:p>
        </p:txBody>
      </p:sp>
    </p:spTree>
    <p:extLst>
      <p:ext uri="{BB962C8B-B14F-4D97-AF65-F5344CB8AC3E}">
        <p14:creationId xmlns:p14="http://schemas.microsoft.com/office/powerpoint/2010/main" val="263460797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809988" y="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MODIFY single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9988" y="615715"/>
            <a:ext cx="8902183" cy="582059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800" b="1" dirty="0"/>
              <a:t>MODIFY </a:t>
            </a:r>
            <a:r>
              <a:rPr lang="en-US" sz="2800" b="1" dirty="0" err="1"/>
              <a:t>itab</a:t>
            </a:r>
            <a:r>
              <a:rPr lang="en-US" sz="2800" b="1" dirty="0"/>
              <a:t> [FROM </a:t>
            </a:r>
            <a:r>
              <a:rPr lang="en-US" sz="2800" b="1" dirty="0" err="1"/>
              <a:t>wa</a:t>
            </a:r>
            <a:r>
              <a:rPr lang="en-US" sz="2800" b="1" dirty="0"/>
              <a:t>] [INDEX </a:t>
            </a:r>
            <a:r>
              <a:rPr lang="en-US" sz="2800" b="1" dirty="0" err="1"/>
              <a:t>idx</a:t>
            </a:r>
            <a:r>
              <a:rPr lang="en-US" sz="2800" b="1" dirty="0"/>
              <a:t>] [TRANSPORTING f1 ... fn].</a:t>
            </a:r>
            <a:r>
              <a:rPr lang="en-US" sz="2800" dirty="0"/>
              <a:t>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Changes a single entry in the internal table </a:t>
            </a:r>
            <a:r>
              <a:rPr lang="en-US" sz="2400" b="1" dirty="0" err="1"/>
              <a:t>itab</a:t>
            </a:r>
            <a:r>
              <a:rPr lang="en-US" sz="2400" dirty="0"/>
              <a:t>, specifying the key explicitly or implicitly. You can only use this variant with index table (standard or sorted tables).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you specify "</a:t>
            </a:r>
            <a:r>
              <a:rPr lang="en-US" sz="2400" b="1" dirty="0"/>
              <a:t>FROM </a:t>
            </a:r>
            <a:r>
              <a:rPr lang="en-US" sz="2400" b="1" dirty="0" err="1"/>
              <a:t>wa</a:t>
            </a:r>
            <a:r>
              <a:rPr lang="en-US" sz="2400" dirty="0"/>
              <a:t>", the new values are taken from the work area </a:t>
            </a:r>
            <a:r>
              <a:rPr lang="en-US" sz="2400" b="1" dirty="0" err="1"/>
              <a:t>wa</a:t>
            </a:r>
            <a:r>
              <a:rPr lang="en-US" sz="2400" dirty="0"/>
              <a:t>. If you do not specify </a:t>
            </a:r>
            <a:r>
              <a:rPr lang="en-US" sz="2400" b="1" dirty="0"/>
              <a:t>FROM</a:t>
            </a:r>
            <a:r>
              <a:rPr lang="en-US" sz="2400" dirty="0"/>
              <a:t>, the header line of </a:t>
            </a:r>
            <a:r>
              <a:rPr lang="en-US" sz="2400" b="1" dirty="0" err="1"/>
              <a:t>itab</a:t>
            </a:r>
            <a:r>
              <a:rPr lang="en-US" sz="2400" dirty="0"/>
              <a:t> is used as the work area.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You can use "</a:t>
            </a:r>
            <a:r>
              <a:rPr lang="en-US" sz="2400" b="1" dirty="0"/>
              <a:t>INDEX </a:t>
            </a:r>
            <a:r>
              <a:rPr lang="en-US" sz="2400" b="1" dirty="0" err="1"/>
              <a:t>idx</a:t>
            </a:r>
            <a:r>
              <a:rPr lang="en-US" sz="2400" dirty="0"/>
              <a:t>" to specify the table index of the line you want to change. This may be omitted within a </a:t>
            </a:r>
            <a:r>
              <a:rPr lang="en-US" sz="2400" b="1" dirty="0"/>
              <a:t>LOOP</a:t>
            </a:r>
            <a:r>
              <a:rPr lang="en-US" sz="2400" dirty="0"/>
              <a:t> at an internal table. In this case, the current table line is changed.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b="1" dirty="0"/>
              <a:t>INDEX</a:t>
            </a:r>
            <a:r>
              <a:rPr lang="en-US" sz="2400" dirty="0"/>
              <a:t> specification can come before the </a:t>
            </a:r>
            <a:r>
              <a:rPr lang="en-US" sz="2400" b="1" dirty="0"/>
              <a:t>FROM</a:t>
            </a:r>
            <a:r>
              <a:rPr lang="en-US" sz="2400" dirty="0"/>
              <a:t> addition.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97509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809988" y="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MODIFY single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892" y="226442"/>
            <a:ext cx="8810028" cy="5570676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you specify "</a:t>
            </a:r>
            <a:r>
              <a:rPr lang="en-US" sz="2400" b="1" dirty="0"/>
              <a:t> TRANSPORTING f1 ... fn</a:t>
            </a:r>
            <a:r>
              <a:rPr lang="en-US" sz="2400" dirty="0"/>
              <a:t>", only components </a:t>
            </a:r>
            <a:r>
              <a:rPr lang="en-US" sz="2400" b="1" dirty="0"/>
              <a:t>f1</a:t>
            </a:r>
            <a:r>
              <a:rPr lang="en-US" sz="2400" dirty="0"/>
              <a:t>, </a:t>
            </a:r>
            <a:r>
              <a:rPr lang="en-US" sz="2400" b="1" dirty="0"/>
              <a:t>f2</a:t>
            </a:r>
            <a:r>
              <a:rPr lang="en-US" sz="2400" dirty="0"/>
              <a:t>, ... of the work area are copied into the table. You can also specify components dynamically in the form </a:t>
            </a:r>
            <a:r>
              <a:rPr lang="en-US" sz="2400" b="1" dirty="0"/>
              <a:t>(name)</a:t>
            </a:r>
            <a:r>
              <a:rPr lang="en-US" sz="2400" dirty="0"/>
              <a:t>. The actual component name is then taken from the field </a:t>
            </a:r>
            <a:r>
              <a:rPr lang="en-US" sz="2400" b="1" dirty="0"/>
              <a:t>name</a:t>
            </a:r>
            <a:r>
              <a:rPr lang="en-US" sz="2400" dirty="0"/>
              <a:t> at runtime. If </a:t>
            </a:r>
            <a:r>
              <a:rPr lang="en-US" sz="2400" b="1" dirty="0"/>
              <a:t>name</a:t>
            </a:r>
            <a:r>
              <a:rPr lang="en-US" sz="2400" dirty="0"/>
              <a:t> contains an invalid component name, the system triggers a runtime error. </a:t>
            </a:r>
          </a:p>
        </p:txBody>
      </p:sp>
    </p:spTree>
    <p:extLst>
      <p:ext uri="{BB962C8B-B14F-4D97-AF65-F5344CB8AC3E}">
        <p14:creationId xmlns:p14="http://schemas.microsoft.com/office/powerpoint/2010/main" val="396271404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808393" y="113726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MODIFY multiple records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762208" y="879192"/>
            <a:ext cx="8816797" cy="411893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o-RO" sz="2800" b="1" dirty="0"/>
              <a:t>MODIFY </a:t>
            </a:r>
            <a:r>
              <a:rPr lang="en-US" altLang="ro-RO" sz="2800" b="1" dirty="0" err="1"/>
              <a:t>itab</a:t>
            </a:r>
            <a:r>
              <a:rPr lang="en-US" altLang="ro-RO" sz="2800" b="1" dirty="0"/>
              <a:t> [FROM </a:t>
            </a:r>
            <a:r>
              <a:rPr lang="en-US" altLang="ro-RO" sz="2800" b="1" dirty="0" err="1"/>
              <a:t>wa</a:t>
            </a:r>
            <a:r>
              <a:rPr lang="en-US" altLang="ro-RO" sz="2800" b="1" dirty="0"/>
              <a:t>] TRANSPORTING f1 ... </a:t>
            </a:r>
            <a:r>
              <a:rPr lang="en-US" altLang="ro-RO" sz="2800" b="1" dirty="0" err="1"/>
              <a:t>fn</a:t>
            </a:r>
            <a:r>
              <a:rPr lang="en-US" altLang="ro-RO" sz="2800" b="1" dirty="0"/>
              <a:t> WHERE cond.</a:t>
            </a:r>
            <a:r>
              <a:rPr lang="en-US" altLang="ro-RO" sz="2800" dirty="0"/>
              <a:t> </a:t>
            </a:r>
            <a:br>
              <a:rPr lang="en-US" altLang="ro-RO" sz="2400" dirty="0"/>
            </a:br>
            <a:endParaRPr lang="en-US" altLang="ro-RO" sz="24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o-RO" sz="2400" dirty="0"/>
              <a:t>	Changes several entries in the internal table </a:t>
            </a:r>
            <a:r>
              <a:rPr lang="en-US" altLang="ro-RO" sz="2400" b="1" dirty="0" err="1"/>
              <a:t>itab</a:t>
            </a:r>
            <a:r>
              <a:rPr lang="en-US" altLang="ro-RO" sz="2400" dirty="0"/>
              <a:t>. You can use this variant for any table. </a:t>
            </a:r>
            <a:br>
              <a:rPr lang="en-US" altLang="ro-RO" sz="2400" dirty="0"/>
            </a:br>
            <a:br>
              <a:rPr lang="en-US" altLang="ro-RO" sz="2400" dirty="0"/>
            </a:br>
            <a:r>
              <a:rPr lang="en-US" altLang="ro-RO" sz="2400" dirty="0"/>
              <a:t>You can use "</a:t>
            </a:r>
            <a:r>
              <a:rPr lang="en-US" altLang="ro-RO" sz="2400" b="1" dirty="0"/>
              <a:t> FROM </a:t>
            </a:r>
            <a:r>
              <a:rPr lang="en-US" altLang="ro-RO" sz="2400" b="1" dirty="0" err="1"/>
              <a:t>wa</a:t>
            </a:r>
            <a:r>
              <a:rPr lang="en-US" altLang="ro-RO" sz="2400" dirty="0"/>
              <a:t>" and "</a:t>
            </a:r>
            <a:r>
              <a:rPr lang="en-US" altLang="ro-RO" sz="2400" b="1" dirty="0"/>
              <a:t>TRANSPORTING f1 ... </a:t>
            </a:r>
            <a:r>
              <a:rPr lang="en-US" altLang="ro-RO" sz="2400" b="1" dirty="0" err="1"/>
              <a:t>fn</a:t>
            </a:r>
            <a:r>
              <a:rPr lang="en-US" altLang="ro-RO" sz="2400" dirty="0"/>
              <a:t>" as in variant 1.</a:t>
            </a:r>
          </a:p>
        </p:txBody>
      </p:sp>
    </p:spTree>
    <p:extLst>
      <p:ext uri="{BB962C8B-B14F-4D97-AF65-F5344CB8AC3E}">
        <p14:creationId xmlns:p14="http://schemas.microsoft.com/office/powerpoint/2010/main" val="42666101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9089" y="-3116"/>
            <a:ext cx="8003655" cy="731838"/>
          </a:xfrm>
        </p:spPr>
        <p:txBody>
          <a:bodyPr/>
          <a:lstStyle/>
          <a:p>
            <a:pPr marL="0" indent="0">
              <a:buNone/>
            </a:pPr>
            <a:r>
              <a:rPr lang="en-US" altLang="ro-RO" sz="3200" dirty="0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9089" y="829764"/>
            <a:ext cx="7713474" cy="51892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Operations on Internal Tables</a:t>
            </a:r>
          </a:p>
          <a:p>
            <a:pPr lvl="1"/>
            <a:r>
              <a:rPr lang="en-US" dirty="0"/>
              <a:t>Add information – APPEND, INSERT</a:t>
            </a:r>
          </a:p>
          <a:p>
            <a:pPr lvl="1"/>
            <a:r>
              <a:rPr lang="en-US" dirty="0"/>
              <a:t>Get information – READ </a:t>
            </a:r>
          </a:p>
          <a:p>
            <a:pPr lvl="1"/>
            <a:r>
              <a:rPr lang="en-US" dirty="0"/>
              <a:t>Change information – MODIFY </a:t>
            </a:r>
          </a:p>
          <a:p>
            <a:pPr lvl="1"/>
            <a:r>
              <a:rPr lang="en-US" dirty="0"/>
              <a:t>Remove information – DELETE</a:t>
            </a:r>
          </a:p>
          <a:p>
            <a:pPr lvl="1"/>
            <a:r>
              <a:rPr lang="en-US" dirty="0"/>
              <a:t>Sort information – SORT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 to 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6268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853844" y="101138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MODIFY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3844" y="819150"/>
            <a:ext cx="7828517" cy="52197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DATA: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TYPE TABLE OF </a:t>
            </a:r>
            <a:r>
              <a:rPr lang="en-US" sz="2400" dirty="0" err="1"/>
              <a:t>scarr</a:t>
            </a:r>
            <a:r>
              <a:rPr lang="en-US" sz="2400" dirty="0"/>
              <a:t>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            </a:t>
            </a:r>
            <a:r>
              <a:rPr lang="en-US" sz="2400" dirty="0" err="1"/>
              <a:t>s_scarr</a:t>
            </a:r>
            <a:r>
              <a:rPr lang="en-US" sz="2400" dirty="0"/>
              <a:t>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 err="1"/>
              <a:t>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s_scarr-carrid</a:t>
            </a:r>
            <a:r>
              <a:rPr lang="en-US" sz="2400" dirty="0"/>
              <a:t> = ‘LH'.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APPEND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dirty="0" err="1"/>
              <a:t>t_scarr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s_scarr-carrid</a:t>
            </a:r>
            <a:r>
              <a:rPr lang="en-US" sz="2400" dirty="0"/>
              <a:t> = ‘UA'.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MODIFY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FROM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 </a:t>
            </a:r>
            <a:r>
              <a:rPr lang="en-US" sz="2400" b="1" dirty="0"/>
              <a:t>INDEX  1   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dirty="0"/>
              <a:t>                  TRANSPORTING </a:t>
            </a:r>
            <a:r>
              <a:rPr lang="en-US" sz="2400" dirty="0" err="1"/>
              <a:t>carrid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LOOP AT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INTO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WRITE: </a:t>
            </a:r>
            <a:r>
              <a:rPr lang="en-US" sz="2400" dirty="0"/>
              <a:t>/ ‘Airline code' , </a:t>
            </a:r>
            <a:r>
              <a:rPr lang="en-US" sz="2400" dirty="0" err="1"/>
              <a:t>s_scarr-carrid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dirty="0"/>
              <a:t>	ENDLOOP.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913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278388"/>
            <a:ext cx="4149102" cy="1018404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Operations on </a:t>
            </a:r>
            <a:r>
              <a:rPr lang="en-US" sz="3000" dirty="0" err="1"/>
              <a:t>ITab</a:t>
            </a:r>
            <a:br>
              <a:rPr lang="en-US" sz="3000" dirty="0"/>
            </a:br>
            <a:r>
              <a:rPr lang="en-US" sz="30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4608557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818334" y="102708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8334" y="716441"/>
            <a:ext cx="8988425" cy="6038851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DELETE TABLE </a:t>
            </a:r>
            <a:r>
              <a:rPr lang="en-US" sz="2400" b="1" dirty="0" err="1"/>
              <a:t>itab</a:t>
            </a:r>
            <a:r>
              <a:rPr lang="en-US" sz="2400" b="1" dirty="0"/>
              <a:t>  WITH TABLE KEY k1 = v1 ... </a:t>
            </a:r>
            <a:r>
              <a:rPr lang="en-US" sz="2400" b="1" dirty="0" err="1"/>
              <a:t>kn</a:t>
            </a:r>
            <a:r>
              <a:rPr lang="en-US" sz="2400" b="1" dirty="0"/>
              <a:t> = </a:t>
            </a:r>
            <a:r>
              <a:rPr lang="en-US" sz="2400" b="1" dirty="0" err="1"/>
              <a:t>vn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Deletes generically from an internal table. You can use this variant for any tables. The variant is a single command that deletes the table line with the key values </a:t>
            </a:r>
            <a:r>
              <a:rPr lang="en-US" sz="2400" b="1" dirty="0"/>
              <a:t>k1 = v1 ....</a:t>
            </a:r>
            <a:r>
              <a:rPr lang="en-US" sz="2400" b="1" dirty="0" err="1"/>
              <a:t>kn</a:t>
            </a:r>
            <a:r>
              <a:rPr lang="en-US" sz="2400" b="1" dirty="0"/>
              <a:t> = </a:t>
            </a:r>
            <a:r>
              <a:rPr lang="en-US" sz="2400" b="1" dirty="0" err="1"/>
              <a:t>vn</a:t>
            </a:r>
            <a:r>
              <a:rPr lang="en-US" sz="2400" dirty="0"/>
              <a:t>. If there is more than one line with the specified key, only the first one is deleted. The table key must be specified fully, and each component of the key </a:t>
            </a:r>
            <a:r>
              <a:rPr lang="en-US" sz="2400" b="1" dirty="0" err="1"/>
              <a:t>ki</a:t>
            </a:r>
            <a:r>
              <a:rPr lang="en-US" sz="2400" dirty="0"/>
              <a:t> must be compatible with its corresponding value </a:t>
            </a:r>
            <a:r>
              <a:rPr lang="en-US" sz="2400" b="1" dirty="0"/>
              <a:t>vi</a:t>
            </a:r>
            <a:r>
              <a:rPr lang="en-US" sz="2400" dirty="0"/>
              <a:t>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DELETE TABLE </a:t>
            </a:r>
            <a:r>
              <a:rPr lang="en-US" sz="2400" b="1" dirty="0" err="1"/>
              <a:t>itab</a:t>
            </a:r>
            <a:r>
              <a:rPr lang="en-US" sz="2400" b="1" dirty="0"/>
              <a:t> [FROM </a:t>
            </a:r>
            <a:r>
              <a:rPr lang="en-US" sz="2400" b="1" dirty="0" err="1"/>
              <a:t>wa</a:t>
            </a:r>
            <a:r>
              <a:rPr lang="en-US" sz="2400" b="1" dirty="0"/>
              <a:t>].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br>
              <a:rPr lang="en-US" sz="2400" dirty="0"/>
            </a:br>
            <a:r>
              <a:rPr lang="en-US" sz="2400" dirty="0"/>
              <a:t>The values for the table key are taken from the corresponding components of the (structured) field </a:t>
            </a:r>
            <a:r>
              <a:rPr lang="en-US" sz="2400" b="1" dirty="0" err="1"/>
              <a:t>wa</a:t>
            </a:r>
            <a:r>
              <a:rPr lang="en-US" sz="2400" dirty="0"/>
              <a:t>. The field must be compatible with the table line of </a:t>
            </a:r>
            <a:r>
              <a:rPr lang="en-US" sz="2400" b="1" dirty="0" err="1"/>
              <a:t>itab</a:t>
            </a:r>
            <a:r>
              <a:rPr lang="en-US" sz="2400" dirty="0"/>
              <a:t>. This method allows you to delete from a table without the table key having to be known in advance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0890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828922" y="15307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DELETE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8922" y="819149"/>
            <a:ext cx="8988425" cy="5772719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DELETE </a:t>
            </a:r>
            <a:r>
              <a:rPr lang="en-US" sz="2400" b="1" dirty="0" err="1"/>
              <a:t>itab</a:t>
            </a:r>
            <a:r>
              <a:rPr lang="en-US" sz="2400" b="1" dirty="0"/>
              <a:t> INDEX </a:t>
            </a:r>
            <a:r>
              <a:rPr lang="en-US" sz="2400" b="1" dirty="0" err="1"/>
              <a:t>idx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Deletes the </a:t>
            </a:r>
            <a:r>
              <a:rPr lang="en-US" sz="2400" b="1" dirty="0" err="1"/>
              <a:t>idx</a:t>
            </a:r>
            <a:r>
              <a:rPr lang="en-US" sz="2400" dirty="0" err="1"/>
              <a:t>-th</a:t>
            </a:r>
            <a:r>
              <a:rPr lang="en-US" sz="2400" dirty="0"/>
              <a:t> entry of the internal table </a:t>
            </a:r>
            <a:r>
              <a:rPr lang="en-US" sz="2400" b="1" dirty="0" err="1"/>
              <a:t>itab</a:t>
            </a:r>
            <a:r>
              <a:rPr lang="en-US" sz="2400" dirty="0"/>
              <a:t>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DELETE </a:t>
            </a:r>
            <a:r>
              <a:rPr lang="en-US" sz="2400" b="1" dirty="0" err="1"/>
              <a:t>itab</a:t>
            </a:r>
            <a:r>
              <a:rPr lang="en-US" sz="2400" b="1" dirty="0"/>
              <a:t> FROM idx1 TO idx2.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Deletes the range of lines from index </a:t>
            </a:r>
            <a:r>
              <a:rPr lang="en-US" sz="2400" b="1" dirty="0"/>
              <a:t>idx1</a:t>
            </a:r>
            <a:r>
              <a:rPr lang="en-US" sz="2400" dirty="0"/>
              <a:t> to </a:t>
            </a:r>
            <a:r>
              <a:rPr lang="en-US" sz="2400" b="1" dirty="0"/>
              <a:t>idx2</a:t>
            </a:r>
            <a:r>
              <a:rPr lang="en-US" sz="2400" dirty="0"/>
              <a:t> from the internal table </a:t>
            </a:r>
            <a:r>
              <a:rPr lang="en-US" sz="2400" b="1" dirty="0" err="1"/>
              <a:t>itab</a:t>
            </a:r>
            <a:r>
              <a:rPr lang="en-US" sz="2400" dirty="0"/>
              <a:t>. You can only use this variant with index tables (standard or sorted tables). You must specify at least one of the parameters </a:t>
            </a:r>
            <a:r>
              <a:rPr lang="en-US" sz="2400" b="1" dirty="0"/>
              <a:t>FROM idx1</a:t>
            </a:r>
            <a:r>
              <a:rPr lang="en-US" sz="2400" dirty="0"/>
              <a:t> or </a:t>
            </a:r>
            <a:r>
              <a:rPr lang="en-US" sz="2400" b="1" dirty="0"/>
              <a:t>TO idx2</a:t>
            </a:r>
            <a:r>
              <a:rPr lang="en-US" sz="2400" dirty="0"/>
              <a:t>. If you omit the </a:t>
            </a:r>
            <a:r>
              <a:rPr lang="en-US" sz="2400" b="1" dirty="0"/>
              <a:t>FROM</a:t>
            </a:r>
            <a:r>
              <a:rPr lang="en-US" sz="2400" dirty="0"/>
              <a:t> parameter, the system deletes the lines from the start of the table to </a:t>
            </a:r>
            <a:r>
              <a:rPr lang="en-US" sz="2400" b="1" dirty="0"/>
              <a:t>idx2</a:t>
            </a:r>
            <a:r>
              <a:rPr lang="en-US" sz="2400" dirty="0"/>
              <a:t>. If you omit the </a:t>
            </a:r>
            <a:r>
              <a:rPr lang="en-US" sz="2400" b="1" dirty="0"/>
              <a:t>TO</a:t>
            </a:r>
            <a:r>
              <a:rPr lang="en-US" sz="2400" dirty="0"/>
              <a:t> parameter, the system deletes from line </a:t>
            </a:r>
            <a:r>
              <a:rPr lang="en-US" sz="2400" b="1" dirty="0"/>
              <a:t>idx1</a:t>
            </a:r>
            <a:r>
              <a:rPr lang="en-US" sz="2400" dirty="0"/>
              <a:t> to the end of the table. The starting line </a:t>
            </a:r>
            <a:r>
              <a:rPr lang="en-US" sz="2400" b="1" dirty="0"/>
              <a:t>idx1</a:t>
            </a:r>
            <a:r>
              <a:rPr lang="en-US" sz="2400" dirty="0"/>
              <a:t> must be greater than 0.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66431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783351" y="11966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3351" y="621310"/>
            <a:ext cx="8742389" cy="637322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DELETE </a:t>
            </a:r>
            <a:r>
              <a:rPr lang="en-US" sz="2400" b="1" dirty="0" err="1"/>
              <a:t>itab</a:t>
            </a:r>
            <a:r>
              <a:rPr lang="en-US" sz="2400" b="1" dirty="0"/>
              <a:t> WHERE </a:t>
            </a:r>
            <a:r>
              <a:rPr lang="en-US" sz="2400" b="1" dirty="0" err="1"/>
              <a:t>logexp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Deletes all of the entries from the internal table </a:t>
            </a:r>
            <a:r>
              <a:rPr lang="en-US" sz="2400" b="1" dirty="0" err="1"/>
              <a:t>itab</a:t>
            </a:r>
            <a:r>
              <a:rPr lang="en-US" sz="2400" dirty="0"/>
              <a:t> that satisfy the condition </a:t>
            </a:r>
            <a:r>
              <a:rPr lang="en-US" sz="2400" b="1" dirty="0" err="1"/>
              <a:t>logexp</a:t>
            </a:r>
            <a:r>
              <a:rPr lang="en-US" sz="2400" dirty="0"/>
              <a:t>. The condition </a:t>
            </a:r>
            <a:r>
              <a:rPr lang="en-US" sz="2400" b="1" dirty="0" err="1"/>
              <a:t>logexp</a:t>
            </a:r>
            <a:r>
              <a:rPr lang="en-US" sz="2400" dirty="0"/>
              <a:t> can be almost any logical expression. The only restriction is that the first field in each comparison must be a component of the line structure of the internal table </a:t>
            </a:r>
            <a:r>
              <a:rPr lang="en-US" sz="2400" b="1" dirty="0" err="1"/>
              <a:t>itab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DELETE ADJACENT DUPLICATES FROM </a:t>
            </a:r>
            <a:r>
              <a:rPr lang="en-US" sz="2400" b="1" dirty="0" err="1"/>
              <a:t>itab</a:t>
            </a:r>
            <a:r>
              <a:rPr lang="en-US" sz="2400" b="1" dirty="0"/>
              <a:t> [COMPARING f1..f2].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Deletes adjacent duplicate entries from the internal table </a:t>
            </a:r>
            <a:r>
              <a:rPr lang="en-US" sz="2400" b="1" dirty="0" err="1"/>
              <a:t>itab</a:t>
            </a:r>
            <a:r>
              <a:rPr lang="en-US" sz="2400" dirty="0"/>
              <a:t>. If there are n duplicate entries in succession, the first entry is retained, and the following n-1 entries are deleted.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Two lines of the internal table </a:t>
            </a:r>
            <a:r>
              <a:rPr lang="en-US" sz="2400" b="1" dirty="0" err="1"/>
              <a:t>itab</a:t>
            </a:r>
            <a:r>
              <a:rPr lang="en-US" sz="2400" dirty="0"/>
              <a:t> are regarded as duplicates if they have identical contents in the fields </a:t>
            </a:r>
            <a:r>
              <a:rPr lang="en-US" sz="2400" b="1" dirty="0"/>
              <a:t>f1</a:t>
            </a:r>
            <a:r>
              <a:rPr lang="en-US" sz="2400" dirty="0"/>
              <a:t>, </a:t>
            </a:r>
            <a:r>
              <a:rPr lang="en-US" sz="2400" b="1" dirty="0"/>
              <a:t>f2</a:t>
            </a:r>
            <a:r>
              <a:rPr lang="en-US" sz="2400" dirty="0"/>
              <a:t>, ... </a:t>
            </a:r>
          </a:p>
        </p:txBody>
      </p:sp>
    </p:spTree>
    <p:extLst>
      <p:ext uri="{BB962C8B-B14F-4D97-AF65-F5344CB8AC3E}">
        <p14:creationId xmlns:p14="http://schemas.microsoft.com/office/powerpoint/2010/main" val="194381148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915988" y="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DELETE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9657" y="603682"/>
            <a:ext cx="8296251" cy="642624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   DATA: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TYPE TABLE OF </a:t>
            </a:r>
            <a:r>
              <a:rPr lang="en-US" sz="2400" dirty="0" err="1"/>
              <a:t>scarr</a:t>
            </a:r>
            <a:r>
              <a:rPr lang="en-US" sz="2400" dirty="0"/>
              <a:t>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           </a:t>
            </a:r>
            <a:r>
              <a:rPr lang="en-US" sz="2400" dirty="0" err="1"/>
              <a:t>s_scarr</a:t>
            </a:r>
            <a:r>
              <a:rPr lang="en-US" sz="2400" dirty="0"/>
              <a:t>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 err="1"/>
              <a:t>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WRITE: </a:t>
            </a:r>
            <a:r>
              <a:rPr lang="en-US" sz="2400" dirty="0"/>
              <a:t>/ 'Before: '.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LOOP AT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INTO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WRITE: </a:t>
            </a:r>
            <a:r>
              <a:rPr lang="en-US" sz="2400" dirty="0"/>
              <a:t>/ ‘Airline code' , </a:t>
            </a:r>
            <a:r>
              <a:rPr lang="en-US" sz="2400" dirty="0" err="1"/>
              <a:t>s_scarr-carrid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dirty="0"/>
              <a:t>	ENDLOOP.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DELETE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INDEX 2.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DELETE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carrid</a:t>
            </a:r>
            <a:r>
              <a:rPr lang="en-US" sz="2400" dirty="0"/>
              <a:t> = ‘LH’.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DELETE</a:t>
            </a:r>
            <a:r>
              <a:rPr lang="en-US" sz="2400" dirty="0"/>
              <a:t>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FROM 4 TO 7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WRITE: </a:t>
            </a:r>
            <a:r>
              <a:rPr lang="en-US" sz="2400" dirty="0"/>
              <a:t>/ 'After: '.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b="1" dirty="0"/>
              <a:t>LOOP AT </a:t>
            </a:r>
            <a:r>
              <a:rPr lang="en-US" sz="2400" dirty="0" err="1"/>
              <a:t>t_scarr</a:t>
            </a:r>
            <a:r>
              <a:rPr lang="en-US" sz="2400" dirty="0"/>
              <a:t> </a:t>
            </a:r>
            <a:r>
              <a:rPr lang="en-US" sz="2400" b="1" dirty="0"/>
              <a:t>INTO</a:t>
            </a:r>
            <a:r>
              <a:rPr lang="en-US" sz="2400" dirty="0"/>
              <a:t> </a:t>
            </a:r>
            <a:r>
              <a:rPr lang="en-US" sz="2400" dirty="0" err="1"/>
              <a:t>s_scarr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/>
              <a:t>		</a:t>
            </a:r>
            <a:r>
              <a:rPr lang="en-US" sz="2400" b="1" dirty="0"/>
              <a:t>WRITE: </a:t>
            </a:r>
            <a:r>
              <a:rPr lang="en-US" sz="2400" dirty="0"/>
              <a:t>/ ‘Airline code' , </a:t>
            </a:r>
            <a:r>
              <a:rPr lang="en-US" sz="2400" dirty="0" err="1"/>
              <a:t>s_scarr-carrid</a:t>
            </a:r>
            <a:r>
              <a:rPr lang="en-US" sz="24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dirty="0"/>
              <a:t>	ENDLOOP.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0251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278388"/>
            <a:ext cx="4149102" cy="1018404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Operations on </a:t>
            </a:r>
            <a:r>
              <a:rPr lang="en-US" sz="3000" dirty="0" err="1"/>
              <a:t>ITab</a:t>
            </a:r>
            <a:br>
              <a:rPr lang="en-US" sz="3000" dirty="0"/>
            </a:br>
            <a:r>
              <a:rPr lang="en-US" sz="3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348404558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917575" y="5859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1238" y="819150"/>
            <a:ext cx="8263523" cy="52197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SORT </a:t>
            </a:r>
            <a:r>
              <a:rPr lang="en-US" sz="2400" b="1" dirty="0" err="1"/>
              <a:t>itab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The entries in the internal table are sorted in ascending order using the key from the table definition.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SORT </a:t>
            </a:r>
            <a:r>
              <a:rPr lang="en-US" sz="2400" b="1" dirty="0" err="1"/>
              <a:t>itab</a:t>
            </a:r>
            <a:r>
              <a:rPr lang="en-US" sz="2400" b="1" dirty="0"/>
              <a:t> BY f1 f2 ... fn.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Uses the sort key defined by the sub-fields </a:t>
            </a:r>
            <a:r>
              <a:rPr lang="en-US" sz="2400" b="1" dirty="0"/>
              <a:t>f1</a:t>
            </a:r>
            <a:r>
              <a:rPr lang="en-US" sz="2400" dirty="0"/>
              <a:t>, </a:t>
            </a:r>
            <a:r>
              <a:rPr lang="en-US" sz="2400" b="1" dirty="0"/>
              <a:t>f2</a:t>
            </a:r>
            <a:r>
              <a:rPr lang="en-US" sz="2400" dirty="0"/>
              <a:t>, ..., </a:t>
            </a:r>
            <a:r>
              <a:rPr lang="en-US" sz="2400" b="1" dirty="0"/>
              <a:t>fn</a:t>
            </a:r>
            <a:r>
              <a:rPr lang="en-US" sz="2400" dirty="0"/>
              <a:t> of the table </a:t>
            </a:r>
            <a:r>
              <a:rPr lang="en-US" sz="2400" b="1" dirty="0" err="1"/>
              <a:t>itab</a:t>
            </a:r>
            <a:r>
              <a:rPr lang="en-US" sz="2400" dirty="0"/>
              <a:t> instead of the table key. The fields can be of any type; even number fields and tables are allowed.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85187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917575" y="75971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786" y="1311504"/>
            <a:ext cx="8387810" cy="52197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dirty="0"/>
              <a:t>Additions 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b="1" dirty="0"/>
              <a:t>... ASCENDING</a:t>
            </a:r>
            <a:r>
              <a:rPr lang="en-US" sz="18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dirty="0"/>
              <a:t>	Sorts in ascending order. This is also the default if no sort order is specified directly after </a:t>
            </a:r>
            <a:r>
              <a:rPr lang="en-US" sz="1800" b="1" dirty="0"/>
              <a:t>SORT</a:t>
            </a:r>
            <a:r>
              <a:rPr lang="en-US" sz="1800" dirty="0"/>
              <a:t>. For this reason, it is not necessary to specify </a:t>
            </a:r>
            <a:r>
              <a:rPr lang="en-US" sz="1800" b="1" dirty="0"/>
              <a:t>ASCENDING</a:t>
            </a:r>
            <a:r>
              <a:rPr lang="en-US" sz="1800" dirty="0"/>
              <a:t> explicitly as the default sort order. </a:t>
            </a:r>
            <a:br>
              <a:rPr lang="en-US" sz="1800" dirty="0"/>
            </a:br>
            <a:r>
              <a:rPr lang="en-US" sz="1800" dirty="0"/>
              <a:t>With the addition </a:t>
            </a:r>
            <a:r>
              <a:rPr lang="en-US" sz="1800" b="1" dirty="0"/>
              <a:t>BY</a:t>
            </a:r>
            <a:r>
              <a:rPr lang="en-US" sz="1800" dirty="0"/>
              <a:t>, you can also specify </a:t>
            </a:r>
            <a:r>
              <a:rPr lang="en-US" sz="1800" b="1" dirty="0"/>
              <a:t>ASCENDING</a:t>
            </a:r>
            <a:r>
              <a:rPr lang="en-US" sz="1800" dirty="0"/>
              <a:t> directly after a sort field to define ascending order explicitly as the sort sequence for this field.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b="1" dirty="0"/>
              <a:t>... DESCENDING</a:t>
            </a:r>
            <a:r>
              <a:rPr lang="en-US" sz="18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dirty="0"/>
              <a:t>	Sorts in descending order.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800" dirty="0"/>
              <a:t>	With the addition </a:t>
            </a:r>
            <a:r>
              <a:rPr lang="en-US" sz="1800" b="1" dirty="0"/>
              <a:t>BY</a:t>
            </a:r>
            <a:r>
              <a:rPr lang="en-US" sz="1800" dirty="0"/>
              <a:t>, you can also specify </a:t>
            </a:r>
            <a:r>
              <a:rPr lang="en-US" sz="1800" b="1" dirty="0"/>
              <a:t>DESCENDING</a:t>
            </a:r>
            <a:r>
              <a:rPr lang="en-US" sz="1800" dirty="0"/>
              <a:t> directly after a sort field.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77392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917575" y="109182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SORT – examples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1084664" y="1402316"/>
            <a:ext cx="7935049" cy="4625622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o-RO" sz="1800" b="1" dirty="0"/>
              <a:t>SORT</a:t>
            </a:r>
            <a:r>
              <a:rPr lang="en-US" altLang="ro-RO" sz="1800" dirty="0"/>
              <a:t> </a:t>
            </a:r>
            <a:r>
              <a:rPr lang="en-US" altLang="ro-RO" sz="1800" dirty="0" err="1"/>
              <a:t>itab</a:t>
            </a:r>
            <a:r>
              <a:rPr lang="en-US" altLang="ro-RO" sz="1800" dirty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ro-RO" sz="1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o-RO" sz="1800" b="1" dirty="0"/>
              <a:t>SORT</a:t>
            </a:r>
            <a:r>
              <a:rPr lang="en-US" altLang="ro-RO" sz="1800" dirty="0"/>
              <a:t> </a:t>
            </a:r>
            <a:r>
              <a:rPr lang="en-US" altLang="ro-RO" sz="1800" dirty="0" err="1"/>
              <a:t>itab</a:t>
            </a:r>
            <a:r>
              <a:rPr lang="en-US" altLang="ro-RO" sz="1800" dirty="0"/>
              <a:t> </a:t>
            </a:r>
            <a:r>
              <a:rPr lang="en-US" altLang="ro-RO" sz="1800" b="1" dirty="0"/>
              <a:t>DESCENDING.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ro-RO" sz="1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o-RO" sz="1800" b="1" dirty="0"/>
              <a:t>SORT</a:t>
            </a:r>
            <a:r>
              <a:rPr lang="en-US" altLang="ro-RO" sz="1800" dirty="0"/>
              <a:t> </a:t>
            </a:r>
            <a:r>
              <a:rPr lang="en-US" altLang="ro-RO" sz="1800" dirty="0" err="1"/>
              <a:t>itab</a:t>
            </a:r>
            <a:r>
              <a:rPr lang="en-US" altLang="ro-RO" sz="1800" dirty="0"/>
              <a:t> </a:t>
            </a:r>
            <a:r>
              <a:rPr lang="en-US" altLang="ro-RO" sz="1800" b="1" dirty="0"/>
              <a:t>BY</a:t>
            </a:r>
            <a:r>
              <a:rPr lang="en-US" altLang="ro-RO" sz="1800" dirty="0"/>
              <a:t> field1 field2 </a:t>
            </a:r>
            <a:r>
              <a:rPr lang="en-US" altLang="ro-RO" sz="1800" b="1" dirty="0"/>
              <a:t>ASCENDING</a:t>
            </a:r>
            <a:r>
              <a:rPr lang="en-US" altLang="ro-RO" sz="1800" dirty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ro-RO" sz="1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o-RO" sz="1800" b="1" dirty="0"/>
              <a:t>SORT</a:t>
            </a:r>
            <a:r>
              <a:rPr lang="en-US" altLang="ro-RO" sz="1800" dirty="0"/>
              <a:t> </a:t>
            </a:r>
            <a:r>
              <a:rPr lang="en-US" altLang="ro-RO" sz="1800" dirty="0" err="1"/>
              <a:t>itab</a:t>
            </a:r>
            <a:r>
              <a:rPr lang="en-US" altLang="ro-RO" sz="1800" dirty="0"/>
              <a:t> </a:t>
            </a:r>
            <a:r>
              <a:rPr lang="en-US" altLang="ro-RO" sz="1800" b="1" dirty="0"/>
              <a:t>BY </a:t>
            </a:r>
            <a:r>
              <a:rPr lang="en-US" altLang="ro-RO" sz="1800" dirty="0"/>
              <a:t>field1 field2 </a:t>
            </a:r>
            <a:r>
              <a:rPr lang="en-US" altLang="ro-RO" sz="1800" b="1" dirty="0"/>
              <a:t>ASCENDING</a:t>
            </a:r>
            <a:r>
              <a:rPr lang="en-US" altLang="ro-RO" sz="1800" dirty="0"/>
              <a:t> field 3  </a:t>
            </a:r>
            <a:r>
              <a:rPr lang="en-US" altLang="ro-RO" sz="1800" b="1" dirty="0"/>
              <a:t>DESCENDING.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9548384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278388"/>
            <a:ext cx="4149102" cy="1018404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Operations on </a:t>
            </a:r>
            <a:r>
              <a:rPr lang="en-US" sz="3000" dirty="0" err="1"/>
              <a:t>ITab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24068781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278388"/>
            <a:ext cx="4149102" cy="1018404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Operations on </a:t>
            </a:r>
            <a:r>
              <a:rPr lang="en-US" sz="3000" dirty="0" err="1"/>
              <a:t>ITab</a:t>
            </a:r>
            <a:br>
              <a:rPr lang="en-US" sz="3000" dirty="0"/>
            </a:br>
            <a:r>
              <a:rPr lang="en-US" sz="3000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29354592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848877" y="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READ single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8877" y="819150"/>
            <a:ext cx="8437166" cy="52197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READ TABLE </a:t>
            </a:r>
            <a:r>
              <a:rPr lang="en-US" sz="2400" b="1" dirty="0" err="1"/>
              <a:t>itab</a:t>
            </a:r>
            <a:r>
              <a:rPr lang="en-US" sz="2400" b="1" dirty="0"/>
              <a:t> WITH KEY k1 = v1 ... </a:t>
            </a:r>
            <a:r>
              <a:rPr lang="en-US" sz="2400" b="1" dirty="0" err="1"/>
              <a:t>kn</a:t>
            </a:r>
            <a:r>
              <a:rPr lang="en-US" sz="2400" b="1" dirty="0"/>
              <a:t> = </a:t>
            </a:r>
            <a:r>
              <a:rPr lang="en-US" sz="2400" b="1" dirty="0" err="1"/>
              <a:t>vn</a:t>
            </a:r>
            <a:r>
              <a:rPr lang="en-US" sz="2400" dirty="0"/>
              <a:t> </a:t>
            </a:r>
            <a:r>
              <a:rPr lang="en-US" sz="2400" b="1" dirty="0"/>
              <a:t>INTO </a:t>
            </a:r>
            <a:r>
              <a:rPr lang="en-US" sz="2400" b="1" dirty="0" err="1"/>
              <a:t>wa</a:t>
            </a:r>
            <a:r>
              <a:rPr lang="en-US" sz="2400" b="1" dirty="0"/>
              <a:t> [BINARY SEARCH].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Reads one line of the internal table into a structure </a:t>
            </a:r>
            <a:r>
              <a:rPr lang="en-US" sz="2400" dirty="0" err="1"/>
              <a:t>basef</a:t>
            </a:r>
            <a:r>
              <a:rPr lang="en-US" sz="2400" dirty="0"/>
              <a:t> on the condition specified.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If you use the </a:t>
            </a:r>
            <a:r>
              <a:rPr lang="en-US" sz="2400" b="1" dirty="0"/>
              <a:t>... BINARY SEARCH</a:t>
            </a:r>
            <a:r>
              <a:rPr lang="en-US" sz="2400" dirty="0"/>
              <a:t> addition, the system uses a binary search. Otherwise, the search is sequential. This assumes that </a:t>
            </a:r>
            <a:r>
              <a:rPr lang="en-US" sz="2400" u="sng" dirty="0"/>
              <a:t>the internal table is sorted in ascending order in the sequence of the specified key fields</a:t>
            </a:r>
            <a:r>
              <a:rPr lang="en-US" sz="2400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096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777391" y="106532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READ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1824" y="741372"/>
            <a:ext cx="9304176" cy="637322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/>
              <a:t>   </a:t>
            </a:r>
            <a:r>
              <a:rPr lang="en-US" b="1" dirty="0"/>
              <a:t>DATA: </a:t>
            </a:r>
            <a:r>
              <a:rPr lang="en-US" dirty="0" err="1"/>
              <a:t>t_scarr</a:t>
            </a:r>
            <a:r>
              <a:rPr lang="en-US" dirty="0"/>
              <a:t> </a:t>
            </a:r>
            <a:r>
              <a:rPr lang="en-US" b="1" dirty="0"/>
              <a:t>TYPE TABLE OF </a:t>
            </a:r>
            <a:r>
              <a:rPr lang="en-US" dirty="0" err="1"/>
              <a:t>scarr</a:t>
            </a:r>
            <a:r>
              <a:rPr lang="en-US" dirty="0"/>
              <a:t>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            </a:t>
            </a:r>
            <a:r>
              <a:rPr lang="en-US" dirty="0" err="1"/>
              <a:t>s_scarr</a:t>
            </a:r>
            <a:r>
              <a:rPr lang="en-US" dirty="0"/>
              <a:t> </a:t>
            </a:r>
            <a:r>
              <a:rPr lang="en-US" b="1" dirty="0"/>
              <a:t>TYPE</a:t>
            </a:r>
            <a:r>
              <a:rPr lang="en-US" dirty="0"/>
              <a:t> </a:t>
            </a:r>
            <a:r>
              <a:rPr lang="en-US" dirty="0" err="1"/>
              <a:t>scarr</a:t>
            </a:r>
            <a:r>
              <a:rPr lang="en-US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b="1" dirty="0"/>
              <a:t>READ TABLE </a:t>
            </a:r>
            <a:r>
              <a:rPr lang="en-US" dirty="0" err="1"/>
              <a:t>t_scarr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</a:t>
            </a:r>
            <a:r>
              <a:rPr lang="en-US" dirty="0" err="1"/>
              <a:t>s_scarr</a:t>
            </a:r>
            <a:r>
              <a:rPr lang="en-US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b="1" dirty="0"/>
              <a:t>		    WITH KEY </a:t>
            </a:r>
            <a:r>
              <a:rPr lang="en-US" dirty="0" err="1"/>
              <a:t>carrid</a:t>
            </a:r>
            <a:r>
              <a:rPr lang="en-US" dirty="0"/>
              <a:t> = ‘LH’.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b="1" dirty="0"/>
              <a:t>IF </a:t>
            </a:r>
            <a:r>
              <a:rPr lang="en-US" dirty="0" err="1"/>
              <a:t>sy-subrc</a:t>
            </a:r>
            <a:r>
              <a:rPr lang="en-US" dirty="0"/>
              <a:t> = 0.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	</a:t>
            </a:r>
            <a:r>
              <a:rPr lang="en-US" b="1" dirty="0"/>
              <a:t>WRITE: </a:t>
            </a:r>
            <a:r>
              <a:rPr lang="en-US" dirty="0"/>
              <a:t>/ ‘Airline code' , </a:t>
            </a:r>
            <a:r>
              <a:rPr lang="en-US" dirty="0" err="1"/>
              <a:t>s_scarr-carrid</a:t>
            </a:r>
            <a:r>
              <a:rPr lang="en-US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b="1" dirty="0"/>
              <a:t>ENDIF.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SORT</a:t>
            </a:r>
            <a:r>
              <a:rPr lang="en-US" b="1" dirty="0"/>
              <a:t> </a:t>
            </a:r>
            <a:r>
              <a:rPr lang="en-US" dirty="0" err="1"/>
              <a:t>t_scarr</a:t>
            </a:r>
            <a:r>
              <a:rPr lang="en-US" b="1" dirty="0"/>
              <a:t> BY </a:t>
            </a:r>
            <a:r>
              <a:rPr lang="en-US" dirty="0" err="1"/>
              <a:t>carrid</a:t>
            </a:r>
            <a:r>
              <a:rPr lang="en-US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b="1" dirty="0"/>
              <a:t>READ TABLE </a:t>
            </a:r>
            <a:r>
              <a:rPr lang="en-US" dirty="0" err="1"/>
              <a:t>t_scarr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</a:t>
            </a:r>
            <a:r>
              <a:rPr lang="en-US" dirty="0" err="1"/>
              <a:t>s_scarr</a:t>
            </a:r>
            <a:r>
              <a:rPr lang="en-US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b="1" dirty="0"/>
              <a:t>		    WITH KEY </a:t>
            </a:r>
            <a:r>
              <a:rPr lang="en-US" dirty="0" err="1"/>
              <a:t>carrid</a:t>
            </a:r>
            <a:r>
              <a:rPr lang="en-US" dirty="0"/>
              <a:t> = ‘LH’ </a:t>
            </a:r>
            <a:r>
              <a:rPr lang="en-US" b="1" dirty="0">
                <a:solidFill>
                  <a:srgbClr val="00B050"/>
                </a:solidFill>
              </a:rPr>
              <a:t>BINNARY SEARCH</a:t>
            </a:r>
            <a:r>
              <a:rPr lang="en-US" dirty="0"/>
              <a:t>.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b="1" dirty="0"/>
              <a:t>IF </a:t>
            </a:r>
            <a:r>
              <a:rPr lang="en-US" dirty="0" err="1"/>
              <a:t>sy-subrc</a:t>
            </a:r>
            <a:r>
              <a:rPr lang="en-US" dirty="0"/>
              <a:t> = 0.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	</a:t>
            </a:r>
            <a:r>
              <a:rPr lang="en-US" b="1" dirty="0"/>
              <a:t>WRITE: </a:t>
            </a:r>
            <a:r>
              <a:rPr lang="en-US" dirty="0"/>
              <a:t>/ ‘Airline code' , </a:t>
            </a:r>
            <a:r>
              <a:rPr lang="en-US" dirty="0" err="1"/>
              <a:t>s_scarr-carrid</a:t>
            </a:r>
            <a:r>
              <a:rPr lang="en-US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b="1" dirty="0"/>
              <a:t>ENDIF.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16403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278388"/>
            <a:ext cx="4149102" cy="1018404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Time to Practice</a:t>
            </a:r>
          </a:p>
        </p:txBody>
      </p:sp>
    </p:spTree>
    <p:extLst>
      <p:ext uri="{BB962C8B-B14F-4D97-AF65-F5344CB8AC3E}">
        <p14:creationId xmlns:p14="http://schemas.microsoft.com/office/powerpoint/2010/main" val="417117151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5438" y="1485888"/>
            <a:ext cx="7304385" cy="3655405"/>
          </a:xfrm>
        </p:spPr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77DC7-9797-4345-944A-CDEA1D2AA34F}"/>
              </a:ext>
            </a:extLst>
          </p:cNvPr>
          <p:cNvSpPr/>
          <p:nvPr/>
        </p:nvSpPr>
        <p:spPr>
          <a:xfrm>
            <a:off x="805438" y="103086"/>
            <a:ext cx="399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/>
            <a:r>
              <a:rPr lang="en-US" altLang="ro-RO" sz="2400" b="1" dirty="0">
                <a:solidFill>
                  <a:srgbClr val="000090"/>
                </a:solidFill>
                <a:latin typeface="+mj-lt"/>
                <a:ea typeface="+mj-ea"/>
                <a:cs typeface="+mj-cs"/>
              </a:rPr>
              <a:t>Time to practice: Exercise</a:t>
            </a:r>
            <a:endParaRPr lang="en-US" sz="2400" b="1" dirty="0">
              <a:solidFill>
                <a:srgbClr val="00009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0F57E0-9D2E-4716-8453-BAC4C1131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24929"/>
              </p:ext>
            </p:extLst>
          </p:nvPr>
        </p:nvGraphicFramePr>
        <p:xfrm>
          <a:off x="935840" y="2247701"/>
          <a:ext cx="7727666" cy="2301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805">
                  <a:extLst>
                    <a:ext uri="{9D8B030D-6E8A-4147-A177-3AD203B41FA5}">
                      <a16:colId xmlns:a16="http://schemas.microsoft.com/office/drawing/2014/main" val="208710970"/>
                    </a:ext>
                  </a:extLst>
                </a:gridCol>
                <a:gridCol w="1508776">
                  <a:extLst>
                    <a:ext uri="{9D8B030D-6E8A-4147-A177-3AD203B41FA5}">
                      <a16:colId xmlns:a16="http://schemas.microsoft.com/office/drawing/2014/main" val="3886976561"/>
                    </a:ext>
                  </a:extLst>
                </a:gridCol>
                <a:gridCol w="1526627">
                  <a:extLst>
                    <a:ext uri="{9D8B030D-6E8A-4147-A177-3AD203B41FA5}">
                      <a16:colId xmlns:a16="http://schemas.microsoft.com/office/drawing/2014/main" val="1925115798"/>
                    </a:ext>
                  </a:extLst>
                </a:gridCol>
                <a:gridCol w="1050550">
                  <a:extLst>
                    <a:ext uri="{9D8B030D-6E8A-4147-A177-3AD203B41FA5}">
                      <a16:colId xmlns:a16="http://schemas.microsoft.com/office/drawing/2014/main" val="1140311913"/>
                    </a:ext>
                  </a:extLst>
                </a:gridCol>
                <a:gridCol w="882834">
                  <a:extLst>
                    <a:ext uri="{9D8B030D-6E8A-4147-A177-3AD203B41FA5}">
                      <a16:colId xmlns:a16="http://schemas.microsoft.com/office/drawing/2014/main" val="95040819"/>
                    </a:ext>
                  </a:extLst>
                </a:gridCol>
                <a:gridCol w="1460074">
                  <a:extLst>
                    <a:ext uri="{9D8B030D-6E8A-4147-A177-3AD203B41FA5}">
                      <a16:colId xmlns:a16="http://schemas.microsoft.com/office/drawing/2014/main" val="3697002443"/>
                    </a:ext>
                  </a:extLst>
                </a:gridCol>
              </a:tblGrid>
              <a:tr h="3726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Select name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Data type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TYPE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Mandatory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Default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Description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44630"/>
                  </a:ext>
                </a:extLst>
              </a:tr>
              <a:tr h="37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s_carrid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SPFLI-CARRID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Select option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LH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Airline code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7046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s_connid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SFLIGHT-CONNID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Select option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Flight Connection Number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4548"/>
                  </a:ext>
                </a:extLst>
              </a:tr>
              <a:tr h="37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s_fldate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SFLIGHT-FLDATE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Select option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Flight date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57609"/>
                  </a:ext>
                </a:extLst>
              </a:tr>
              <a:tr h="37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s_from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SPFLI-CITYFROM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Select option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Departure city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977511"/>
                  </a:ext>
                </a:extLst>
              </a:tr>
              <a:tr h="3786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s_to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SPFLI-CITYTO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Select option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Arrival city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152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45BA1D7-822B-4692-BE5C-30C443DE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40" y="1168123"/>
            <a:ext cx="7654980" cy="76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hangingPunct="0"/>
            <a:r>
              <a:rPr lang="en-US" alt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 a program </a:t>
            </a:r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</a:t>
            </a:r>
            <a:r>
              <a:rPr lang="en-US" sz="1500" b="1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</a:t>
            </a:r>
            <a:r>
              <a:rPr lang="en-US" sz="1500" b="1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your login user; eg:g001) </a:t>
            </a:r>
            <a:r>
              <a:rPr lang="en-US" alt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following selection screen</a:t>
            </a:r>
          </a:p>
          <a:p>
            <a:pPr defTabSz="742950" eaLnBrk="0" hangingPunct="0"/>
            <a:endParaRPr lang="en-US" altLang="en-US" sz="1463" dirty="0">
              <a:solidFill>
                <a:prstClr val="black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743283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5438" y="1485888"/>
            <a:ext cx="7304385" cy="3655405"/>
          </a:xfrm>
        </p:spPr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77DC7-9797-4345-944A-CDEA1D2AA34F}"/>
              </a:ext>
            </a:extLst>
          </p:cNvPr>
          <p:cNvSpPr/>
          <p:nvPr/>
        </p:nvSpPr>
        <p:spPr>
          <a:xfrm>
            <a:off x="805438" y="126562"/>
            <a:ext cx="399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/>
            <a:r>
              <a:rPr lang="en-US" altLang="ro-RO" sz="2400" b="1" dirty="0">
                <a:solidFill>
                  <a:srgbClr val="000090"/>
                </a:solidFill>
                <a:latin typeface="+mj-lt"/>
                <a:ea typeface="+mj-ea"/>
                <a:cs typeface="+mj-cs"/>
              </a:rPr>
              <a:t>Time to practice: Exercise</a:t>
            </a:r>
            <a:endParaRPr lang="en-US" sz="2400" b="1" dirty="0">
              <a:solidFill>
                <a:srgbClr val="00009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5BA1D7-822B-4692-BE5C-30C443DE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35" y="1049578"/>
            <a:ext cx="6826029" cy="514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Select in an internal table GT_SFLIGHT all the flights using the following conditions: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SFLIGHT-CARRID in </a:t>
            </a:r>
            <a:r>
              <a:rPr lang="en-US" sz="1500" dirty="0" err="1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s_carrid</a:t>
            </a:r>
            <a:endParaRPr lang="en-US" sz="1500" dirty="0">
              <a:solidFill>
                <a:srgbClr val="001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SFLIGHT-CONNID in </a:t>
            </a:r>
            <a:r>
              <a:rPr lang="en-US" sz="1500" dirty="0" err="1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s_connid</a:t>
            </a:r>
            <a:endParaRPr lang="en-US" sz="1500" dirty="0">
              <a:solidFill>
                <a:srgbClr val="001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SFLIGHT-FLDATE in </a:t>
            </a:r>
            <a:r>
              <a:rPr lang="en-US" sz="1500" dirty="0" err="1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s_fldate</a:t>
            </a:r>
            <a:endParaRPr lang="en-US" sz="1500" dirty="0">
              <a:solidFill>
                <a:srgbClr val="001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SPFLI-CITYFROM in </a:t>
            </a:r>
            <a:r>
              <a:rPr lang="en-US" sz="1500" dirty="0" err="1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s_from</a:t>
            </a:r>
            <a:endParaRPr lang="en-US" sz="1500" dirty="0">
              <a:solidFill>
                <a:srgbClr val="001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SPFLI-CITYTO in </a:t>
            </a:r>
            <a:r>
              <a:rPr lang="en-US" sz="1500" dirty="0" err="1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s_to</a:t>
            </a:r>
            <a:endParaRPr lang="en-US" sz="1500" dirty="0">
              <a:solidFill>
                <a:srgbClr val="001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742950" eaLnBrk="0" hangingPunct="0"/>
            <a:endParaRPr lang="en-US" sz="1500" dirty="0">
              <a:solidFill>
                <a:srgbClr val="001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internal table should contain the following fields: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CARRID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CONNID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FLDATE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CITYFROM (table SPFLI)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CITYTO (table SPFLI)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DEPTIME (table SPFLI)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ARRTIME (table SPFLI)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PLANETYPE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SEATSMAX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SEATSOCC (table SFLIGHT)</a:t>
            </a:r>
          </a:p>
          <a:p>
            <a:pPr defTabSz="742950" eaLnBrk="0" hangingPunct="0"/>
            <a:endParaRPr lang="en-US" altLang="en-US" sz="1463" dirty="0">
              <a:solidFill>
                <a:prstClr val="black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569107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85900"/>
            <a:ext cx="7305675" cy="3656013"/>
          </a:xfrm>
        </p:spPr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77DC7-9797-4345-944A-CDEA1D2AA34F}"/>
              </a:ext>
            </a:extLst>
          </p:cNvPr>
          <p:cNvSpPr/>
          <p:nvPr/>
        </p:nvSpPr>
        <p:spPr>
          <a:xfrm>
            <a:off x="805438" y="169234"/>
            <a:ext cx="399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/>
            <a:r>
              <a:rPr lang="en-US" altLang="ro-RO" sz="2400" b="1" dirty="0">
                <a:solidFill>
                  <a:srgbClr val="000090"/>
                </a:solidFill>
                <a:latin typeface="+mj-lt"/>
                <a:ea typeface="+mj-ea"/>
                <a:cs typeface="+mj-cs"/>
              </a:rPr>
              <a:t>Time to practice: Exercise</a:t>
            </a:r>
            <a:endParaRPr lang="en-US" sz="2400" b="1" dirty="0">
              <a:solidFill>
                <a:srgbClr val="00009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5BA1D7-822B-4692-BE5C-30C443DE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38" y="1205972"/>
            <a:ext cx="8506682" cy="468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From the flights already selected, display the flight with the most empty seats (SEATSMAX – SEATSOCC). Please use an intermediate internal table GT_SFLIGHT_DET with the following structure: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CARRID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CONNID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FLDATE (table SFLIGHT)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SEATSDIF (table SFLIGHTS)</a:t>
            </a:r>
          </a:p>
          <a:p>
            <a:pPr lvl="1"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DIF_FLAG (CHAR1)</a:t>
            </a: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fill table GT_SFLIGHT_DET do the following steps:</a:t>
            </a: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Iterate on the initial internal table GT_SFLIGHT using the LOOP syntax:</a:t>
            </a: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CLEAR the GS_SFLIGHT_DET structure;</a:t>
            </a: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b. Copy the values from fields CARRID, CONNID, FLDATE from GS_SFLIGHT into 	GS_SFLIGHT_DET;</a:t>
            </a: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c. Calculate the value of the field SEATSDIF (SEATSMAX – SEATSOCC);</a:t>
            </a: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d. Add the structure GS_SFLIGHT_DET using APPEND if SY-TABIX is an odd number and  INSERT if SY-TABIX is an even number;</a:t>
            </a: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Sort the </a:t>
            </a:r>
            <a:r>
              <a:rPr lang="en-US" sz="1500" dirty="0" err="1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Itab</a:t>
            </a:r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GT_SFLIGHT_DET descending by field SEATSDIF;</a:t>
            </a:r>
          </a:p>
          <a:p>
            <a:pPr defTabSz="742950" eaLnBrk="0" hangingPunct="0"/>
            <a:r>
              <a:rPr lang="en-US" sz="1500" dirty="0">
                <a:solidFill>
                  <a:srgbClr val="001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Read and Display the first entry of the internal table</a:t>
            </a:r>
          </a:p>
          <a:p>
            <a:pPr defTabSz="742950" eaLnBrk="0" hangingPunct="0"/>
            <a:endParaRPr lang="en-US" altLang="en-US" sz="1463" dirty="0">
              <a:solidFill>
                <a:prstClr val="black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229470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1097" y="85344"/>
            <a:ext cx="8988425" cy="5016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/>
              <a:t>Optional – Exercise I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781097" y="888680"/>
            <a:ext cx="7519525" cy="5080639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program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user_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C7_E1.</a:t>
            </a:r>
            <a:endParaRPr lang="en-US" sz="1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400" dirty="0"/>
              <a:t>Define the following structure and internal table: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	structure product: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id_prod</a:t>
            </a:r>
            <a:r>
              <a:rPr lang="en-US" sz="1400" dirty="0"/>
              <a:t>:  type n  length 10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name_prod</a:t>
            </a:r>
            <a:r>
              <a:rPr lang="en-US" sz="1400" dirty="0"/>
              <a:t>: type c length 40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		qty: type p decimals 3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		um: type c length 5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 	table : line structure product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1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a) Populate the previously defined internal table with information about 5 products;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b) Delete all products from the internal table for which the quantity = 0.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c) Declare following variables, and give them a value: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	</a:t>
            </a:r>
            <a:r>
              <a:rPr lang="en-US" sz="1400" dirty="0" err="1"/>
              <a:t>gv_id</a:t>
            </a:r>
            <a:r>
              <a:rPr lang="en-US" sz="1400" dirty="0"/>
              <a:t> type n length 10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	</a:t>
            </a:r>
            <a:r>
              <a:rPr lang="en-US" sz="1400" dirty="0" err="1"/>
              <a:t>gv_name</a:t>
            </a:r>
            <a:r>
              <a:rPr lang="en-US" sz="1400" dirty="0"/>
              <a:t> type c length 40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	</a:t>
            </a:r>
            <a:r>
              <a:rPr lang="en-US" sz="1400" dirty="0" err="1"/>
              <a:t>gv_qty</a:t>
            </a:r>
            <a:r>
              <a:rPr lang="en-US" sz="1400" dirty="0"/>
              <a:t> type p decimals 2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	</a:t>
            </a:r>
            <a:r>
              <a:rPr lang="en-US" sz="1400" dirty="0" err="1"/>
              <a:t>gv_um</a:t>
            </a:r>
            <a:r>
              <a:rPr lang="en-US" sz="1400" dirty="0"/>
              <a:t> type c length 5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Append the values entered for those values into the table.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Make sure an entry with the same </a:t>
            </a:r>
            <a:r>
              <a:rPr lang="en-US" sz="1400" dirty="0" err="1"/>
              <a:t>id_prod</a:t>
            </a:r>
            <a:r>
              <a:rPr lang="en-US" sz="1400" dirty="0"/>
              <a:t> does not already exist in the table. 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400" dirty="0"/>
              <a:t>Display all entries contained in the internal table.  </a:t>
            </a:r>
          </a:p>
        </p:txBody>
      </p:sp>
    </p:spTree>
    <p:extLst>
      <p:ext uri="{BB962C8B-B14F-4D97-AF65-F5344CB8AC3E}">
        <p14:creationId xmlns:p14="http://schemas.microsoft.com/office/powerpoint/2010/main" val="4042376119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550265-AAC2-45A4-85D5-5E4ABB31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62" y="816745"/>
            <a:ext cx="6596066" cy="54038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70824C-3C7E-442B-9DD2-3270441DEA8F}"/>
              </a:ext>
            </a:extLst>
          </p:cNvPr>
          <p:cNvSpPr txBox="1">
            <a:spLocks/>
          </p:cNvSpPr>
          <p:nvPr/>
        </p:nvSpPr>
        <p:spPr bwMode="auto">
          <a:xfrm>
            <a:off x="850962" y="135786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/>
              <a:t>Solution: Declaration</a:t>
            </a:r>
            <a:endParaRPr lang="en-US" altLang="ro-RO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03519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D4234-D382-487F-928F-4FEB331C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62" y="783877"/>
            <a:ext cx="6629266" cy="43403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EE9DF81-7D2F-4A11-9AFB-E8513771DF20}"/>
              </a:ext>
            </a:extLst>
          </p:cNvPr>
          <p:cNvSpPr txBox="1">
            <a:spLocks/>
          </p:cNvSpPr>
          <p:nvPr/>
        </p:nvSpPr>
        <p:spPr bwMode="auto">
          <a:xfrm>
            <a:off x="850962" y="135786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/>
              <a:t>Solution: Point A</a:t>
            </a:r>
            <a:endParaRPr lang="en-US" altLang="ro-RO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1897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793288" y="120484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Program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1D79F4-CE1F-4BD7-887F-CC9DFCB53B4C}"/>
              </a:ext>
            </a:extLst>
          </p:cNvPr>
          <p:cNvSpPr txBox="1">
            <a:spLocks/>
          </p:cNvSpPr>
          <p:nvPr/>
        </p:nvSpPr>
        <p:spPr>
          <a:xfrm>
            <a:off x="325622" y="649464"/>
            <a:ext cx="8001633" cy="52197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 sz="2000">
                <a:solidFill>
                  <a:srgbClr val="001864"/>
                </a:solidFill>
                <a:latin typeface="+mn-lt"/>
                <a:ea typeface="+mn-ea"/>
                <a:cs typeface="+mn-cs"/>
              </a:defRPr>
            </a:lvl1pPr>
            <a:lvl2pPr marL="7429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9AC"/>
              </a:buClr>
              <a:buFont typeface="Arial" charset="0"/>
              <a:buChar char="■"/>
              <a:defRPr>
                <a:solidFill>
                  <a:srgbClr val="001864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600">
                <a:solidFill>
                  <a:srgbClr val="001864"/>
                </a:solidFill>
                <a:latin typeface="+mn-lt"/>
              </a:defRPr>
            </a:lvl3pPr>
            <a:lvl4pPr marL="142240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001864"/>
                </a:solidFill>
                <a:latin typeface="+mn-lt"/>
              </a:defRPr>
            </a:lvl4pPr>
            <a:lvl5pPr marL="17780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001864"/>
                </a:solidFill>
                <a:latin typeface="+mn-lt"/>
              </a:defRPr>
            </a:lvl5pPr>
            <a:lvl6pPr marL="22352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6pPr>
            <a:lvl7pPr marL="26924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7pPr>
            <a:lvl8pPr marL="31496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8pPr>
            <a:lvl9pPr marL="36068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b="1" kern="0" dirty="0"/>
          </a:p>
          <a:p>
            <a:pPr lvl="1" eaLnBrk="1" fontAlgn="auto" hangingPunct="1">
              <a:spcAft>
                <a:spcPts val="0"/>
              </a:spcAft>
              <a:buClr>
                <a:srgbClr val="5151FD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REPORT</a:t>
            </a:r>
            <a:r>
              <a:rPr lang="en-US" sz="1600" kern="0" dirty="0"/>
              <a:t>...   </a:t>
            </a:r>
            <a:r>
              <a:rPr lang="en-US" sz="1400" kern="0" dirty="0"/>
              <a:t>-&gt; Program start</a:t>
            </a:r>
            <a:endParaRPr lang="en-US" sz="1600" kern="0" dirty="0"/>
          </a:p>
          <a:p>
            <a:pPr lvl="1" eaLnBrk="1" fontAlgn="auto" hangingPunct="1">
              <a:spcAft>
                <a:spcPts val="0"/>
              </a:spcAft>
              <a:buClr>
                <a:srgbClr val="5151FD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TYPES:</a:t>
            </a:r>
            <a:r>
              <a:rPr lang="en-US" sz="1600" kern="0" dirty="0"/>
              <a:t>…     </a:t>
            </a:r>
            <a:r>
              <a:rPr lang="en-US" sz="1400" kern="0" dirty="0"/>
              <a:t>-&gt;</a:t>
            </a:r>
            <a:r>
              <a:rPr lang="en-US" sz="1400" b="1" kern="0" dirty="0"/>
              <a:t> </a:t>
            </a:r>
            <a:r>
              <a:rPr lang="en-US" sz="1400" kern="0" dirty="0"/>
              <a:t>Type declaration</a:t>
            </a:r>
            <a:endParaRPr lang="en-US" sz="1600" kern="0" dirty="0"/>
          </a:p>
          <a:p>
            <a:pPr lvl="1" eaLnBrk="1" fontAlgn="auto" hangingPunct="1">
              <a:spcAft>
                <a:spcPts val="0"/>
              </a:spcAft>
              <a:buClr>
                <a:srgbClr val="5151FD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DATA:</a:t>
            </a:r>
            <a:r>
              <a:rPr lang="en-US" sz="1600" kern="0" dirty="0"/>
              <a:t>...        </a:t>
            </a:r>
            <a:r>
              <a:rPr lang="en-US" sz="1400" kern="0" dirty="0"/>
              <a:t>-&gt; Data declaration</a:t>
            </a:r>
            <a:endParaRPr lang="en-US" sz="1600" kern="0" dirty="0"/>
          </a:p>
          <a:p>
            <a:pPr lvl="1" eaLnBrk="1" fontAlgn="auto" hangingPunct="1">
              <a:spcAft>
                <a:spcPts val="0"/>
              </a:spcAft>
              <a:buClr>
                <a:srgbClr val="5151FD"/>
              </a:buClr>
              <a:buFont typeface="Wingdings" panose="05000000000000000000" pitchFamily="2" charset="2"/>
              <a:buChar char="q"/>
              <a:defRPr/>
            </a:pPr>
            <a:r>
              <a:rPr lang="en-US" sz="1600" b="1" kern="0" dirty="0"/>
              <a:t>SELECTION-SCREEN</a:t>
            </a:r>
            <a:r>
              <a:rPr lang="en-US" sz="1600" kern="0" dirty="0"/>
              <a:t>  </a:t>
            </a:r>
            <a:r>
              <a:rPr lang="en-US" sz="1400" kern="0" dirty="0"/>
              <a:t>-&gt; Parameters and select-options</a:t>
            </a:r>
            <a:endParaRPr lang="en-US" sz="1600" kern="0" dirty="0"/>
          </a:p>
          <a:p>
            <a:pPr marL="495300" lvl="1" indent="0" eaLnBrk="1" fontAlgn="auto" hangingPunct="1">
              <a:spcAft>
                <a:spcPts val="0"/>
              </a:spcAft>
              <a:buClr>
                <a:srgbClr val="5151FD"/>
              </a:buClr>
              <a:buNone/>
              <a:defRPr/>
            </a:pPr>
            <a:br>
              <a:rPr lang="en-US" kern="0" dirty="0"/>
            </a:br>
            <a:r>
              <a:rPr lang="en-US" kern="0" dirty="0"/>
              <a:t>...   -&gt; Start of processing</a:t>
            </a:r>
          </a:p>
          <a:p>
            <a:pPr lvl="1" eaLnBrk="1" fontAlgn="auto" hangingPunct="1">
              <a:spcAft>
                <a:spcPts val="0"/>
              </a:spcAft>
              <a:buClr>
                <a:srgbClr val="5151FD"/>
              </a:buClr>
              <a:buFont typeface="Wingdings" panose="05000000000000000000" pitchFamily="2" charset="2"/>
              <a:buChar char="q"/>
              <a:defRPr/>
            </a:pPr>
            <a:r>
              <a:rPr lang="en-US" kern="0" dirty="0"/>
              <a:t>SELECT … INTO </a:t>
            </a:r>
            <a:r>
              <a:rPr lang="en-US" kern="0" dirty="0" err="1"/>
              <a:t>ITab</a:t>
            </a:r>
            <a:r>
              <a:rPr lang="en-US" kern="0" dirty="0"/>
              <a:t>	      </a:t>
            </a:r>
            <a:r>
              <a:rPr lang="en-US" sz="1400" kern="0" dirty="0"/>
              <a:t>-&gt; Retrieve information from DB Tables based                     </a:t>
            </a:r>
          </a:p>
          <a:p>
            <a:pPr marL="495300" lvl="1" indent="0" eaLnBrk="1" fontAlgn="auto" hangingPunct="1">
              <a:spcAft>
                <a:spcPts val="0"/>
              </a:spcAft>
              <a:buClr>
                <a:srgbClr val="5151FD"/>
              </a:buClr>
              <a:buNone/>
              <a:defRPr/>
            </a:pPr>
            <a:r>
              <a:rPr lang="en-US" kern="0" dirty="0"/>
              <a:t>                                                           </a:t>
            </a:r>
            <a:r>
              <a:rPr lang="en-US" sz="1400" kern="0" dirty="0"/>
              <a:t>on Selection Screen filters and other criteria</a:t>
            </a:r>
            <a:endParaRPr lang="en-US" kern="0" dirty="0"/>
          </a:p>
          <a:p>
            <a:pPr marL="495300" lvl="1" indent="0" eaLnBrk="1" fontAlgn="auto" hangingPunct="1">
              <a:spcAft>
                <a:spcPts val="0"/>
              </a:spcAft>
              <a:buClr>
                <a:srgbClr val="5151FD"/>
              </a:buClr>
              <a:buNone/>
              <a:defRPr/>
            </a:pPr>
            <a:endParaRPr lang="en-US" kern="0" dirty="0"/>
          </a:p>
          <a:p>
            <a:pPr lvl="1" eaLnBrk="1" fontAlgn="auto" hangingPunct="1">
              <a:spcAft>
                <a:spcPts val="0"/>
              </a:spcAft>
              <a:buClr>
                <a:srgbClr val="5151FD"/>
              </a:buClr>
              <a:buFont typeface="Wingdings" panose="05000000000000000000" pitchFamily="2" charset="2"/>
              <a:buChar char="q"/>
              <a:defRPr/>
            </a:pPr>
            <a:r>
              <a:rPr lang="en-US" b="1" kern="0" dirty="0"/>
              <a:t>APPEND / INSERT / READ /     </a:t>
            </a:r>
            <a:r>
              <a:rPr lang="en-US" sz="1400" kern="0" dirty="0"/>
              <a:t>-&gt; Operations on </a:t>
            </a:r>
            <a:r>
              <a:rPr lang="en-US" sz="1400" kern="0" dirty="0" err="1"/>
              <a:t>ITab</a:t>
            </a:r>
            <a:r>
              <a:rPr lang="en-US" sz="1400" kern="0" dirty="0"/>
              <a:t> (processing the data)</a:t>
            </a:r>
          </a:p>
          <a:p>
            <a:pPr marL="495300" lvl="1" indent="0" eaLnBrk="1" fontAlgn="auto" hangingPunct="1">
              <a:spcAft>
                <a:spcPts val="0"/>
              </a:spcAft>
              <a:buClr>
                <a:srgbClr val="5151FD"/>
              </a:buClr>
              <a:buNone/>
              <a:defRPr/>
            </a:pPr>
            <a:r>
              <a:rPr lang="en-US" b="1" kern="0" dirty="0"/>
              <a:t>    MODIFY / DELETE                        </a:t>
            </a:r>
            <a:endParaRPr lang="en-US" sz="1400" kern="0" dirty="0"/>
          </a:p>
          <a:p>
            <a:pPr lvl="1" eaLnBrk="1" fontAlgn="auto" hangingPunct="1">
              <a:spcAft>
                <a:spcPts val="0"/>
              </a:spcAft>
              <a:buClr>
                <a:srgbClr val="5151FD"/>
              </a:buClr>
              <a:buFont typeface="Wingdings" panose="05000000000000000000" pitchFamily="2" charset="2"/>
              <a:buChar char="q"/>
              <a:defRPr/>
            </a:pPr>
            <a:endParaRPr lang="en-US" kern="0" dirty="0"/>
          </a:p>
          <a:p>
            <a:pPr lvl="1" eaLnBrk="1" fontAlgn="auto" hangingPunct="1">
              <a:spcAft>
                <a:spcPts val="0"/>
              </a:spcAft>
              <a:buClr>
                <a:srgbClr val="5151FD"/>
              </a:buClr>
              <a:buFont typeface="Wingdings" panose="05000000000000000000" pitchFamily="2" charset="2"/>
              <a:buChar char="q"/>
              <a:defRPr/>
            </a:pPr>
            <a:r>
              <a:rPr lang="en-US" kern="0" dirty="0"/>
              <a:t>LOOP with WRITE                      </a:t>
            </a:r>
            <a:r>
              <a:rPr lang="en-US" sz="1400" kern="0" dirty="0"/>
              <a:t>-&gt; Display the processed information</a:t>
            </a:r>
            <a:endParaRPr lang="en-US" kern="0" dirty="0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B2BD4191-0E07-4814-9272-9CB74E44C5FB}"/>
              </a:ext>
            </a:extLst>
          </p:cNvPr>
          <p:cNvSpPr/>
          <p:nvPr/>
        </p:nvSpPr>
        <p:spPr bwMode="auto">
          <a:xfrm>
            <a:off x="8335286" y="2686704"/>
            <a:ext cx="1189607" cy="861134"/>
          </a:xfrm>
          <a:prstGeom prst="cloud">
            <a:avLst/>
          </a:prstGeom>
          <a:solidFill>
            <a:srgbClr val="5151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893C188-E022-4A03-B406-4518F00C4A00}"/>
              </a:ext>
            </a:extLst>
          </p:cNvPr>
          <p:cNvSpPr/>
          <p:nvPr/>
        </p:nvSpPr>
        <p:spPr bwMode="auto">
          <a:xfrm>
            <a:off x="8653509" y="4705157"/>
            <a:ext cx="571762" cy="593083"/>
          </a:xfrm>
          <a:prstGeom prst="flowChartConnector">
            <a:avLst/>
          </a:prstGeom>
          <a:solidFill>
            <a:srgbClr val="5151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D171040-084D-4FD0-93C1-FF6BD710622C}"/>
              </a:ext>
            </a:extLst>
          </p:cNvPr>
          <p:cNvSpPr/>
          <p:nvPr/>
        </p:nvSpPr>
        <p:spPr bwMode="auto">
          <a:xfrm>
            <a:off x="8634907" y="3764126"/>
            <a:ext cx="590364" cy="745725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A30D9-9D5B-4338-80EA-4F135A3C710E}"/>
              </a:ext>
            </a:extLst>
          </p:cNvPr>
          <p:cNvSpPr/>
          <p:nvPr/>
        </p:nvSpPr>
        <p:spPr bwMode="auto">
          <a:xfrm>
            <a:off x="426128" y="3657600"/>
            <a:ext cx="9098765" cy="9410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13325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ECD8DD-44A9-4E97-990A-3646EE47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2" y="907280"/>
            <a:ext cx="7334250" cy="34099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2B6B3F7-28E1-415E-8080-51F0C33BB65C}"/>
              </a:ext>
            </a:extLst>
          </p:cNvPr>
          <p:cNvSpPr txBox="1">
            <a:spLocks/>
          </p:cNvSpPr>
          <p:nvPr/>
        </p:nvSpPr>
        <p:spPr bwMode="auto">
          <a:xfrm>
            <a:off x="850962" y="135786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/>
              <a:t>Solution: Point B</a:t>
            </a:r>
            <a:endParaRPr lang="en-US" altLang="ro-RO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5354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D1EDA7-285F-4042-8B96-B71BC149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5" y="738234"/>
            <a:ext cx="5729011" cy="1671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F1FA73-AFCB-4852-8329-72512015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75" y="2407418"/>
            <a:ext cx="5410656" cy="40821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660ECA-9C2D-49CF-B572-05FC63D10E38}"/>
              </a:ext>
            </a:extLst>
          </p:cNvPr>
          <p:cNvSpPr txBox="1">
            <a:spLocks/>
          </p:cNvSpPr>
          <p:nvPr/>
        </p:nvSpPr>
        <p:spPr bwMode="auto">
          <a:xfrm>
            <a:off x="850962" y="135786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/>
              <a:t>Solution: Point C</a:t>
            </a:r>
            <a:endParaRPr lang="en-US" altLang="ro-RO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8375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D554E3-2E82-4057-8EF6-FD68E191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78" y="2251845"/>
            <a:ext cx="5155892" cy="4155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3BA10B-9ADE-4831-AB9C-B538C7EE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78" y="612421"/>
            <a:ext cx="5554046" cy="15383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F7BB9A-6765-4242-8DD6-1C3ABB092162}"/>
              </a:ext>
            </a:extLst>
          </p:cNvPr>
          <p:cNvSpPr txBox="1">
            <a:spLocks/>
          </p:cNvSpPr>
          <p:nvPr/>
        </p:nvSpPr>
        <p:spPr bwMode="auto">
          <a:xfrm>
            <a:off x="815451" y="110771"/>
            <a:ext cx="89884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0">
                <a:solidFill>
                  <a:srgbClr val="000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D4D4D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/>
              <a:t>Solution: Point C with Selection Screen</a:t>
            </a:r>
            <a:endParaRPr lang="en-US" altLang="ro-RO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36779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917575" y="109182"/>
            <a:ext cx="8988425" cy="501650"/>
          </a:xfrm>
        </p:spPr>
        <p:txBody>
          <a:bodyPr/>
          <a:lstStyle/>
          <a:p>
            <a:pPr eaLnBrk="1" hangingPunct="1"/>
            <a:r>
              <a:rPr lang="en-US" kern="1200" dirty="0"/>
              <a:t>Optional – Exercise II</a:t>
            </a:r>
            <a:endParaRPr lang="en-US" alt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681327" y="681853"/>
            <a:ext cx="8864554" cy="5915801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program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named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user_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C7_E2.</a:t>
            </a:r>
            <a:endParaRPr lang="en-US" sz="15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500" dirty="0"/>
              <a:t>Define the following structure and internal table: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structure INVOICE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</a:t>
            </a:r>
            <a:r>
              <a:rPr lang="en-US" sz="1500" dirty="0" err="1"/>
              <a:t>sales_id</a:t>
            </a:r>
            <a:r>
              <a:rPr lang="en-US" sz="1500" dirty="0"/>
              <a:t>:  type n  length 3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date: type d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</a:t>
            </a:r>
            <a:r>
              <a:rPr lang="en-US" sz="1500" dirty="0" err="1"/>
              <a:t>prod_id</a:t>
            </a:r>
            <a:r>
              <a:rPr lang="en-US" sz="1500" dirty="0"/>
              <a:t>: type n length 5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qty: type p decimals 2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price: type p decimals 2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um: type c length 5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 	table : line structure INVOICE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5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a) Populate the table with 10 Sales Invoices using the following rules: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* Sales ID should start from 1 (use consecutive numbers)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* Each Sales Invoice contains 5 products. Prod ID should be created by multiplying the Sales ID with 10 and adding consecutive numbers starting with 1 (</a:t>
            </a:r>
            <a:r>
              <a:rPr lang="en-US" sz="1500" dirty="0" err="1"/>
              <a:t>eg</a:t>
            </a:r>
            <a:r>
              <a:rPr lang="en-US" sz="1500" dirty="0"/>
              <a:t>: Sales ID = 001 will contain Prod ID: 00011, 00012, 00013, 00014, 00015)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* UM is always RON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* Invoices with EVEN Sales ID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* were recorded 15 days ago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* Qty = Prod ID * 5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* Price = Qty – 60*Sales ID (negative prices are not accepted; default value 10)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* Use APPEND to add this information to the internal TABLE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8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7163435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917575" y="109182"/>
            <a:ext cx="8988425" cy="501650"/>
          </a:xfrm>
        </p:spPr>
        <p:txBody>
          <a:bodyPr/>
          <a:lstStyle/>
          <a:p>
            <a:pPr eaLnBrk="1" hangingPunct="1"/>
            <a:r>
              <a:rPr lang="en-US" kern="1200" dirty="0"/>
              <a:t>Optional – Exercise II</a:t>
            </a:r>
            <a:endParaRPr lang="en-US" alt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743470" y="733574"/>
            <a:ext cx="8864554" cy="5653577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* Invoices with ODD Sales ID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* were recorded 30 days ago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* Qty = Prod ID * 5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* Price = Qty – 60*Sales ID (negative prices are not accepted; default value 10)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* Use INSERT to add this information to the internal TABLE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OBS: Use nested DO for implementing the request.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5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b) Define the following selection screen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800" dirty="0"/>
              <a:t>	</a:t>
            </a:r>
            <a:r>
              <a:rPr lang="en-US" sz="1500" dirty="0"/>
              <a:t>	</a:t>
            </a:r>
            <a:r>
              <a:rPr lang="en-US" sz="1500" dirty="0" err="1"/>
              <a:t>p_salid</a:t>
            </a:r>
            <a:r>
              <a:rPr lang="en-US" sz="1500" dirty="0"/>
              <a:t>:  type n  length 3, mandatory, default 100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</a:t>
            </a:r>
            <a:r>
              <a:rPr lang="en-US" sz="1500" dirty="0" err="1"/>
              <a:t>p_prodid</a:t>
            </a:r>
            <a:r>
              <a:rPr lang="en-US" sz="1500" dirty="0"/>
              <a:t>: type n length 5, mandatory, default 101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</a:t>
            </a:r>
            <a:r>
              <a:rPr lang="en-US" sz="1500" dirty="0" err="1"/>
              <a:t>p_qty</a:t>
            </a:r>
            <a:r>
              <a:rPr lang="en-US" sz="1500" dirty="0"/>
              <a:t>: type p decimals 2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		</a:t>
            </a:r>
            <a:r>
              <a:rPr lang="en-US" sz="1500" dirty="0" err="1"/>
              <a:t>p_price</a:t>
            </a:r>
            <a:r>
              <a:rPr lang="en-US" sz="1500" dirty="0"/>
              <a:t>: type p decimals 2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5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Add the above Invoice position in the internal table. If the position already exists (Sales ID and Prod ID already exists) modify the Quantity and Price.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If Price not filled by user, use default value 10. Use current date for Date field and ‘RON’ for UM field.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Sort the internal table by Sales ID and Prod ID and display all the records.</a:t>
            </a:r>
            <a:endParaRPr lang="en-US" sz="18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5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 sz="1500" dirty="0"/>
              <a:t>c) BONUS: Display the Invoice with the highest amount (Invoice amount is calculated as sum of Qty * Price for all products from the Sales Invoice).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n-US" sz="18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5947420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917575" y="68145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en-US" dirty="0"/>
              <a:t>DATA objects</a:t>
            </a:r>
            <a:endParaRPr lang="en-US" alt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60F96-5FF7-4102-8C43-3C439FC2AA0C}"/>
              </a:ext>
            </a:extLst>
          </p:cNvPr>
          <p:cNvSpPr/>
          <p:nvPr/>
        </p:nvSpPr>
        <p:spPr>
          <a:xfrm>
            <a:off x="917575" y="1006669"/>
            <a:ext cx="87313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1864"/>
                </a:solidFill>
                <a:latin typeface="+mn-lt"/>
                <a:cs typeface="+mn-cs"/>
              </a:rPr>
              <a:t>Initialize DATA objects</a:t>
            </a:r>
          </a:p>
          <a:p>
            <a:r>
              <a:rPr lang="en-US" altLang="en-US" sz="2400" b="1" dirty="0">
                <a:solidFill>
                  <a:srgbClr val="001864"/>
                </a:solidFill>
                <a:latin typeface="+mn-lt"/>
                <a:cs typeface="+mn-cs"/>
              </a:rPr>
              <a:t>CLEAR </a:t>
            </a:r>
            <a:r>
              <a:rPr lang="en-US" altLang="en-US" sz="2400" dirty="0">
                <a:solidFill>
                  <a:srgbClr val="001864"/>
                </a:solidFill>
                <a:latin typeface="+mn-lt"/>
                <a:cs typeface="+mn-cs"/>
              </a:rPr>
              <a:t>structure</a:t>
            </a:r>
            <a:r>
              <a:rPr lang="en-US" altLang="en-US" sz="2400" b="1" dirty="0">
                <a:solidFill>
                  <a:srgbClr val="001864"/>
                </a:solidFill>
                <a:latin typeface="+mn-lt"/>
                <a:cs typeface="+mn-cs"/>
              </a:rPr>
              <a:t>. 	</a:t>
            </a:r>
            <a:r>
              <a:rPr lang="en-US" altLang="en-US" sz="2400" dirty="0">
                <a:solidFill>
                  <a:srgbClr val="001864"/>
                </a:solidFill>
              </a:rPr>
              <a:t>-&gt;</a:t>
            </a:r>
            <a:r>
              <a:rPr lang="en-US" altLang="en-US" sz="2400" b="1" dirty="0">
                <a:solidFill>
                  <a:srgbClr val="001864"/>
                </a:solidFill>
                <a:latin typeface="+mn-lt"/>
                <a:cs typeface="+mn-cs"/>
              </a:rPr>
              <a:t> </a:t>
            </a:r>
            <a:r>
              <a:rPr lang="en-US" altLang="en-US" sz="2400" dirty="0">
                <a:solidFill>
                  <a:srgbClr val="001864"/>
                </a:solidFill>
                <a:latin typeface="+mn-lt"/>
              </a:rPr>
              <a:t>All fields of the structure get initial value</a:t>
            </a:r>
            <a:endParaRPr lang="en-US" altLang="en-US" sz="2400" b="1" dirty="0">
              <a:solidFill>
                <a:srgbClr val="001864"/>
              </a:solidFill>
              <a:latin typeface="+mn-lt"/>
              <a:cs typeface="+mn-cs"/>
            </a:endParaRPr>
          </a:p>
          <a:p>
            <a:r>
              <a:rPr lang="en-US" altLang="en-US" sz="2400" b="1" dirty="0">
                <a:solidFill>
                  <a:srgbClr val="001864"/>
                </a:solidFill>
                <a:latin typeface="+mn-lt"/>
                <a:cs typeface="+mn-cs"/>
              </a:rPr>
              <a:t>REFRESH </a:t>
            </a:r>
            <a:r>
              <a:rPr lang="en-US" altLang="en-US" sz="2400" dirty="0" err="1">
                <a:solidFill>
                  <a:srgbClr val="001864"/>
                </a:solidFill>
                <a:latin typeface="+mn-lt"/>
                <a:cs typeface="+mn-cs"/>
              </a:rPr>
              <a:t>itab</a:t>
            </a:r>
            <a:r>
              <a:rPr lang="en-US" altLang="en-US" sz="2400" b="1" dirty="0">
                <a:solidFill>
                  <a:srgbClr val="001864"/>
                </a:solidFill>
                <a:latin typeface="+mn-lt"/>
                <a:cs typeface="+mn-cs"/>
              </a:rPr>
              <a:t>.</a:t>
            </a:r>
            <a:r>
              <a:rPr lang="en-US" altLang="en-US" sz="2400" dirty="0">
                <a:solidFill>
                  <a:srgbClr val="001864"/>
                </a:solidFill>
                <a:latin typeface="+mn-lt"/>
                <a:cs typeface="+mn-cs"/>
              </a:rPr>
              <a:t> 	</a:t>
            </a:r>
            <a:r>
              <a:rPr lang="en-US" altLang="en-US" sz="2400" dirty="0">
                <a:solidFill>
                  <a:srgbClr val="001864"/>
                </a:solidFill>
              </a:rPr>
              <a:t>-&gt;</a:t>
            </a:r>
            <a:r>
              <a:rPr lang="en-US" altLang="en-US" sz="2400" dirty="0">
                <a:solidFill>
                  <a:srgbClr val="001864"/>
                </a:solidFill>
                <a:latin typeface="+mn-lt"/>
                <a:cs typeface="+mn-cs"/>
              </a:rPr>
              <a:t> </a:t>
            </a:r>
            <a:r>
              <a:rPr lang="en-US" sz="2400" dirty="0">
                <a:solidFill>
                  <a:srgbClr val="001864"/>
                </a:solidFill>
                <a:latin typeface="+mn-lt"/>
              </a:rPr>
              <a:t>Deletes all rows of the internal table</a:t>
            </a:r>
            <a:endParaRPr lang="en-US" altLang="en-US" sz="2400" dirty="0">
              <a:solidFill>
                <a:srgbClr val="001864"/>
              </a:solidFill>
              <a:latin typeface="+mn-lt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solidFill>
                <a:srgbClr val="001864"/>
              </a:solidFill>
              <a:latin typeface="+mn-lt"/>
              <a:cs typeface="+mn-cs"/>
            </a:endParaRPr>
          </a:p>
          <a:p>
            <a:pPr lvl="2"/>
            <a:r>
              <a:rPr lang="en-US" altLang="en-US" sz="2400" b="1" dirty="0">
                <a:solidFill>
                  <a:srgbClr val="001864"/>
                </a:solidFill>
                <a:latin typeface="+mn-lt"/>
                <a:cs typeface="+mn-cs"/>
              </a:rPr>
              <a:t>IF</a:t>
            </a:r>
            <a:r>
              <a:rPr lang="en-US" altLang="en-US" sz="2400" dirty="0">
                <a:solidFill>
                  <a:srgbClr val="001864"/>
                </a:solidFill>
                <a:latin typeface="+mn-lt"/>
                <a:cs typeface="+mn-cs"/>
              </a:rPr>
              <a:t> &lt;object&gt; </a:t>
            </a:r>
            <a:r>
              <a:rPr lang="en-US" altLang="en-US" sz="2400" b="1" dirty="0">
                <a:solidFill>
                  <a:srgbClr val="001864"/>
                </a:solidFill>
                <a:latin typeface="+mn-lt"/>
                <a:cs typeface="+mn-cs"/>
              </a:rPr>
              <a:t>IS INITIAL</a:t>
            </a:r>
            <a:r>
              <a:rPr lang="en-US" altLang="en-US" sz="2400" dirty="0">
                <a:solidFill>
                  <a:srgbClr val="001864"/>
                </a:solidFill>
                <a:latin typeface="+mn-lt"/>
                <a:cs typeface="+mn-cs"/>
              </a:rPr>
              <a:t>.</a:t>
            </a:r>
          </a:p>
          <a:p>
            <a:pPr lvl="2"/>
            <a:r>
              <a:rPr lang="en-US" altLang="en-US" sz="2400" b="1" dirty="0">
                <a:solidFill>
                  <a:srgbClr val="001864"/>
                </a:solidFill>
                <a:latin typeface="+mn-lt"/>
                <a:cs typeface="+mn-cs"/>
              </a:rPr>
              <a:t>ENDIF</a:t>
            </a:r>
            <a:r>
              <a:rPr lang="en-US" altLang="en-US" sz="2400" dirty="0">
                <a:solidFill>
                  <a:srgbClr val="001864"/>
                </a:solidFill>
                <a:latin typeface="+mn-lt"/>
                <a:cs typeface="+mn-cs"/>
              </a:rPr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solidFill>
                <a:srgbClr val="001864"/>
              </a:solidFill>
              <a:latin typeface="+mn-lt"/>
              <a:cs typeface="+mn-cs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solidFill>
                <a:srgbClr val="001864"/>
              </a:solidFill>
              <a:latin typeface="+mn-lt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1864"/>
                </a:solidFill>
                <a:latin typeface="+mn-lt"/>
              </a:rPr>
              <a:t>Iterate on Internal Tables.</a:t>
            </a:r>
            <a:endParaRPr lang="en-US" altLang="en-US" sz="2400" dirty="0">
              <a:solidFill>
                <a:srgbClr val="001864"/>
              </a:solidFill>
              <a:latin typeface="+mn-lt"/>
              <a:cs typeface="+mn-cs"/>
            </a:endParaRPr>
          </a:p>
          <a:p>
            <a:pPr lvl="2" indent="-63500"/>
            <a:r>
              <a:rPr lang="en-US" altLang="en-US" sz="2400" b="1" dirty="0">
                <a:solidFill>
                  <a:srgbClr val="001864"/>
                </a:solidFill>
                <a:latin typeface="+mn-lt"/>
              </a:rPr>
              <a:t> LOOP AT </a:t>
            </a:r>
            <a:r>
              <a:rPr lang="en-US" altLang="en-US" sz="2400" dirty="0" err="1">
                <a:solidFill>
                  <a:srgbClr val="001864"/>
                </a:solidFill>
                <a:latin typeface="+mn-lt"/>
              </a:rPr>
              <a:t>itab</a:t>
            </a:r>
            <a:r>
              <a:rPr lang="en-US" altLang="en-US" sz="2400" b="1" dirty="0">
                <a:solidFill>
                  <a:srgbClr val="001864"/>
                </a:solidFill>
                <a:latin typeface="+mn-lt"/>
              </a:rPr>
              <a:t> INTO </a:t>
            </a:r>
            <a:r>
              <a:rPr lang="en-US" altLang="en-US" sz="2400" dirty="0" err="1">
                <a:solidFill>
                  <a:srgbClr val="001864"/>
                </a:solidFill>
                <a:latin typeface="+mn-lt"/>
              </a:rPr>
              <a:t>struc</a:t>
            </a:r>
            <a:r>
              <a:rPr lang="en-US" altLang="en-US" sz="2400" b="1" dirty="0">
                <a:solidFill>
                  <a:srgbClr val="001864"/>
                </a:solidFill>
                <a:latin typeface="+mn-lt"/>
              </a:rPr>
              <a:t>.</a:t>
            </a:r>
          </a:p>
          <a:p>
            <a:pPr lvl="2" indent="-63500"/>
            <a:r>
              <a:rPr lang="en-US" altLang="en-US" sz="2400" b="1" dirty="0">
                <a:solidFill>
                  <a:srgbClr val="001864"/>
                </a:solidFill>
                <a:latin typeface="+mn-lt"/>
              </a:rPr>
              <a:t>		</a:t>
            </a:r>
            <a:r>
              <a:rPr lang="en-US" altLang="en-US" sz="2400" dirty="0" err="1">
                <a:solidFill>
                  <a:srgbClr val="001864"/>
                </a:solidFill>
                <a:latin typeface="+mn-lt"/>
              </a:rPr>
              <a:t>processing_bloc</a:t>
            </a:r>
            <a:r>
              <a:rPr lang="en-US" altLang="en-US" sz="2400" b="1" dirty="0">
                <a:solidFill>
                  <a:srgbClr val="001864"/>
                </a:solidFill>
                <a:latin typeface="+mn-lt"/>
              </a:rPr>
              <a:t>. </a:t>
            </a:r>
          </a:p>
          <a:p>
            <a:pPr lvl="2" indent="-63500"/>
            <a:r>
              <a:rPr lang="en-US" altLang="en-US" sz="2400" b="1" dirty="0">
                <a:solidFill>
                  <a:srgbClr val="001864"/>
                </a:solidFill>
                <a:latin typeface="+mn-lt"/>
              </a:rPr>
              <a:t> ENDLOOP.</a:t>
            </a:r>
            <a:endParaRPr lang="en-US" altLang="en-US" sz="2400" dirty="0">
              <a:solidFill>
                <a:srgbClr val="00186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02956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781097" y="68145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PROCESS SINGLE RECORDS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97" y="716183"/>
            <a:ext cx="8171834" cy="542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08148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917575" y="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PROCESS MULTIPLE RECORDS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721510"/>
            <a:ext cx="8722970" cy="547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38611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898" y="3278388"/>
            <a:ext cx="4149102" cy="1018404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Operations on </a:t>
            </a:r>
            <a:r>
              <a:rPr lang="en-US" sz="3000" dirty="0" err="1"/>
              <a:t>ITab</a:t>
            </a:r>
            <a:br>
              <a:rPr lang="en-US" sz="3000" dirty="0"/>
            </a:br>
            <a:r>
              <a:rPr lang="en-US" sz="3000" dirty="0"/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315625774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808393" y="150920"/>
            <a:ext cx="8988425" cy="501650"/>
          </a:xfrm>
        </p:spPr>
        <p:txBody>
          <a:bodyPr/>
          <a:lstStyle/>
          <a:p>
            <a:pPr eaLnBrk="1" hangingPunct="1"/>
            <a:r>
              <a:rPr lang="en-US" altLang="ro-RO" dirty="0"/>
              <a:t>APPEND single record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457994" y="819150"/>
            <a:ext cx="8990012" cy="52197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o-RO" sz="3200" b="1" dirty="0"/>
              <a:t>   APPEND [</a:t>
            </a:r>
            <a:r>
              <a:rPr lang="en-US" altLang="ro-RO" sz="3200" b="1" dirty="0" err="1"/>
              <a:t>wa</a:t>
            </a:r>
            <a:r>
              <a:rPr lang="en-US" altLang="ro-RO" sz="3200" b="1" dirty="0"/>
              <a:t> TO|INITIAL LINE TO] </a:t>
            </a:r>
            <a:r>
              <a:rPr lang="en-US" altLang="ro-RO" sz="3200" b="1" dirty="0" err="1"/>
              <a:t>itab</a:t>
            </a:r>
            <a:r>
              <a:rPr lang="en-US" altLang="ro-RO" sz="3200" b="1" dirty="0"/>
              <a:t>.</a:t>
            </a:r>
            <a:r>
              <a:rPr lang="en-US" altLang="ro-RO" sz="3200" dirty="0"/>
              <a:t> </a:t>
            </a:r>
            <a:br>
              <a:rPr lang="en-US" altLang="ro-RO" sz="2400" dirty="0"/>
            </a:br>
            <a:endParaRPr lang="en-US" altLang="ro-RO" sz="24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o-RO" sz="2400" dirty="0"/>
              <a:t>	Appends a new line to the end of the internal table</a:t>
            </a:r>
            <a:r>
              <a:rPr lang="en-US" altLang="ro-RO" sz="2400" b="1" dirty="0"/>
              <a:t> </a:t>
            </a:r>
            <a:r>
              <a:rPr lang="en-US" altLang="ro-RO" sz="2400" b="1" dirty="0" err="1"/>
              <a:t>itab</a:t>
            </a:r>
            <a:r>
              <a:rPr lang="en-US" altLang="ro-RO" sz="2400" dirty="0"/>
              <a:t>. You can only use this variant with index tables (standard or sorted table). </a:t>
            </a:r>
            <a:br>
              <a:rPr lang="en-US" altLang="ro-RO" sz="2400" dirty="0"/>
            </a:br>
            <a:endParaRPr lang="en-US" altLang="ro-RO" sz="24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ro-RO" sz="2400" dirty="0"/>
              <a:t>	If you use </a:t>
            </a:r>
            <a:r>
              <a:rPr lang="en-US" altLang="ro-RO" sz="2400" b="1" dirty="0"/>
              <a:t>INITIAL LINE TO</a:t>
            </a:r>
            <a:r>
              <a:rPr lang="en-US" altLang="ro-RO" sz="2400" dirty="0"/>
              <a:t>, a line filled with the correct initial value for the type is added. </a:t>
            </a:r>
            <a:br>
              <a:rPr lang="en-US" altLang="ro-RO" sz="2400" dirty="0"/>
            </a:br>
            <a:endParaRPr lang="en-US" altLang="ro-RO" sz="2400" dirty="0"/>
          </a:p>
        </p:txBody>
      </p:sp>
    </p:spTree>
    <p:extLst>
      <p:ext uri="{BB962C8B-B14F-4D97-AF65-F5344CB8AC3E}">
        <p14:creationId xmlns:p14="http://schemas.microsoft.com/office/powerpoint/2010/main" val="89740031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efault">
  <a:themeElements>
    <a:clrScheme name="default 1">
      <a:dk1>
        <a:srgbClr val="4D4D4D"/>
      </a:dk1>
      <a:lt1>
        <a:srgbClr val="FFFFFF"/>
      </a:lt1>
      <a:dk2>
        <a:srgbClr val="999999"/>
      </a:dk2>
      <a:lt2>
        <a:srgbClr val="000000"/>
      </a:lt2>
      <a:accent1>
        <a:srgbClr val="F04E22"/>
      </a:accent1>
      <a:accent2>
        <a:srgbClr val="F0B500"/>
      </a:accent2>
      <a:accent3>
        <a:srgbClr val="FFFFFF"/>
      </a:accent3>
      <a:accent4>
        <a:srgbClr val="404040"/>
      </a:accent4>
      <a:accent5>
        <a:srgbClr val="F6B2AB"/>
      </a:accent5>
      <a:accent6>
        <a:srgbClr val="D9A400"/>
      </a:accent6>
      <a:hlink>
        <a:srgbClr val="F07800"/>
      </a:hlink>
      <a:folHlink>
        <a:srgbClr val="00A6A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24461</TotalTime>
  <Words>3200</Words>
  <Application>Microsoft Office PowerPoint</Application>
  <PresentationFormat>A4 Paper (210x297 mm)</PresentationFormat>
  <Paragraphs>349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Times</vt:lpstr>
      <vt:lpstr>Wingdings</vt:lpstr>
      <vt:lpstr>Wingdings 2</vt:lpstr>
      <vt:lpstr>default</vt:lpstr>
      <vt:lpstr>Algorithmics on Database - Working on Internal Tables -</vt:lpstr>
      <vt:lpstr>Contents</vt:lpstr>
      <vt:lpstr>Operations on ITab</vt:lpstr>
      <vt:lpstr>Program structure</vt:lpstr>
      <vt:lpstr>DATA objects</vt:lpstr>
      <vt:lpstr>PROCESS SINGLE RECORDS</vt:lpstr>
      <vt:lpstr>PROCESS MULTIPLE RECORDS</vt:lpstr>
      <vt:lpstr>Operations on ITab APPEND</vt:lpstr>
      <vt:lpstr>APPEND single record</vt:lpstr>
      <vt:lpstr>APPEND multiple records</vt:lpstr>
      <vt:lpstr>APPEND - example</vt:lpstr>
      <vt:lpstr>Operations on ITab INSERT</vt:lpstr>
      <vt:lpstr>INSERT single record</vt:lpstr>
      <vt:lpstr>INSERT multiple records</vt:lpstr>
      <vt:lpstr>INSERT - example</vt:lpstr>
      <vt:lpstr>Operations on ITab MODIFY</vt:lpstr>
      <vt:lpstr>MODIFY single record</vt:lpstr>
      <vt:lpstr>MODIFY single record</vt:lpstr>
      <vt:lpstr>MODIFY multiple records</vt:lpstr>
      <vt:lpstr>MODIFY - example</vt:lpstr>
      <vt:lpstr>Operations on ITab DELETE</vt:lpstr>
      <vt:lpstr>DELETE</vt:lpstr>
      <vt:lpstr>DELETE </vt:lpstr>
      <vt:lpstr>DELETE</vt:lpstr>
      <vt:lpstr>DELETE - example</vt:lpstr>
      <vt:lpstr>Operations on ITab SORT</vt:lpstr>
      <vt:lpstr>SORT</vt:lpstr>
      <vt:lpstr>SORT</vt:lpstr>
      <vt:lpstr>SORT – examples</vt:lpstr>
      <vt:lpstr>Operations on ITab READ</vt:lpstr>
      <vt:lpstr>READ single record</vt:lpstr>
      <vt:lpstr>READ - example</vt:lpstr>
      <vt:lpstr>Time to Practice</vt:lpstr>
      <vt:lpstr>PowerPoint Presentation</vt:lpstr>
      <vt:lpstr>PowerPoint Presentation</vt:lpstr>
      <vt:lpstr>PowerPoint Presentation</vt:lpstr>
      <vt:lpstr>Optional – Exercise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Optional – Exercise II</vt:lpstr>
      <vt:lpstr>Optional – Exercise II</vt:lpstr>
    </vt:vector>
  </TitlesOfParts>
  <Company>Roberta Viganò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presentazione Eventuale sottotitolo</dc:title>
  <dc:creator>Stefano</dc:creator>
  <cp:lastModifiedBy>Cristina Stoicescu</cp:lastModifiedBy>
  <cp:revision>2058</cp:revision>
  <cp:lastPrinted>2014-03-31T09:55:19Z</cp:lastPrinted>
  <dcterms:modified xsi:type="dcterms:W3CDTF">2020-03-25T10:27:20Z</dcterms:modified>
</cp:coreProperties>
</file>