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 bwMode="auto">
          <a:xfrm>
            <a:off x="7642853" y="2563193"/>
            <a:ext cx="4549147" cy="229522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1800">
              <a:solidFill>
                <a:srgbClr val="4D4D4D"/>
              </a:solidFill>
              <a:cs typeface="Arial" charset="0"/>
            </a:endParaRPr>
          </a:p>
        </p:txBody>
      </p:sp>
      <p:sp>
        <p:nvSpPr>
          <p:cNvPr id="11" name="Rettangolo 10"/>
          <p:cNvSpPr/>
          <p:nvPr userDrawn="1"/>
        </p:nvSpPr>
        <p:spPr bwMode="auto">
          <a:xfrm>
            <a:off x="0" y="2563194"/>
            <a:ext cx="7628514" cy="2306874"/>
          </a:xfrm>
          <a:prstGeom prst="rect">
            <a:avLst/>
          </a:prstGeom>
          <a:solidFill>
            <a:srgbClr val="0018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sz="1800">
              <a:solidFill>
                <a:srgbClr val="4D4D4D"/>
              </a:solidFill>
              <a:cs typeface="Arial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09775" y="5212301"/>
            <a:ext cx="4449588" cy="393700"/>
          </a:xfrm>
        </p:spPr>
        <p:txBody>
          <a:bodyPr/>
          <a:lstStyle>
            <a:lvl1pPr marL="0" indent="0">
              <a:buFont typeface="Arial" charset="0"/>
              <a:buNone/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9414" y="2736850"/>
            <a:ext cx="5106587" cy="1625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65863" y="2551543"/>
            <a:ext cx="2326137" cy="2331667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1337" y="2563195"/>
            <a:ext cx="2311467" cy="2316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88493" y="421172"/>
            <a:ext cx="295421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337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4048786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64600" y="307976"/>
            <a:ext cx="2764692" cy="580231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64662" y="307976"/>
            <a:ext cx="8112369" cy="580231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8177475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9640C0-D936-4B05-BE0C-A620AE2684CE}" type="datetime1">
              <a:rPr lang="it-IT">
                <a:solidFill>
                  <a:srgbClr val="4D4D4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14/11/2018</a:t>
            </a:fld>
            <a:endParaRPr lang="it-IT">
              <a:solidFill>
                <a:srgbClr val="4D4D4D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4D4D4D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9ED963-ADC3-40C4-B969-0812A10D1E7E}" type="slidenum">
              <a:rPr lang="en-US">
                <a:solidFill>
                  <a:srgbClr val="4D4D4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83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AD204B-2163-454A-8956-4378912D8DC8}" type="datetime1">
              <a:rPr lang="it-IT">
                <a:solidFill>
                  <a:srgbClr val="4D4D4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14/11/2018</a:t>
            </a:fld>
            <a:endParaRPr lang="it-IT">
              <a:solidFill>
                <a:srgbClr val="4D4D4D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4D4D4D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A740D-0FF6-4BC2-94BF-C761C8CE5AC0}" type="slidenum">
              <a:rPr lang="en-US">
                <a:solidFill>
                  <a:srgbClr val="4D4D4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7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7"/>
          <p:cNvSpPr>
            <a:spLocks noChangeArrowheads="1"/>
          </p:cNvSpPr>
          <p:nvPr userDrawn="1"/>
        </p:nvSpPr>
        <p:spPr bwMode="auto">
          <a:xfrm>
            <a:off x="58461" y="549275"/>
            <a:ext cx="11254154" cy="71438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 sz="800">
                <a:solidFill>
                  <a:srgbClr val="4D4D4D"/>
                </a:solidFill>
                <a:cs typeface="Arial" charset="0"/>
              </a:rPr>
              <a:t> </a:t>
            </a:r>
          </a:p>
        </p:txBody>
      </p:sp>
      <p:sp>
        <p:nvSpPr>
          <p:cNvPr id="5" name="Line 95"/>
          <p:cNvSpPr>
            <a:spLocks noChangeShapeType="1"/>
          </p:cNvSpPr>
          <p:nvPr userDrawn="1"/>
        </p:nvSpPr>
        <p:spPr bwMode="auto">
          <a:xfrm>
            <a:off x="988492" y="115888"/>
            <a:ext cx="0" cy="792162"/>
          </a:xfrm>
          <a:prstGeom prst="line">
            <a:avLst/>
          </a:prstGeom>
          <a:noFill/>
          <a:ln w="19050">
            <a:solidFill>
              <a:srgbClr val="C4004B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 sz="1800">
              <a:solidFill>
                <a:srgbClr val="4D4D4D"/>
              </a:solidFill>
              <a:latin typeface="Times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8462" y="70111"/>
            <a:ext cx="878487" cy="44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7041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1869868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64662" y="890588"/>
            <a:ext cx="5437553" cy="5219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4" y="890588"/>
            <a:ext cx="5439508" cy="5219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391058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077643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061101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30913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7923640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6029123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4663" y="307975"/>
            <a:ext cx="1106267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4662" y="890588"/>
            <a:ext cx="1106463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29" name="Text Box 29"/>
          <p:cNvSpPr txBox="1">
            <a:spLocks noChangeArrowheads="1"/>
          </p:cNvSpPr>
          <p:nvPr/>
        </p:nvSpPr>
        <p:spPr bwMode="auto">
          <a:xfrm>
            <a:off x="8302729" y="6617383"/>
            <a:ext cx="3324609" cy="20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4" rIns="91429" bIns="45714">
            <a:spAutoFit/>
          </a:bodyPr>
          <a:lstStyle/>
          <a:p>
            <a:pPr eaLnBrk="0" fontAlgn="base" hangingPunct="0">
              <a:lnSpc>
                <a:spcPct val="101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4D4D4D"/>
                </a:solidFill>
                <a:cs typeface="Arial" charset="0"/>
              </a:rPr>
              <a:t>© Copyright </a:t>
            </a:r>
            <a:r>
              <a:rPr lang="en-US" sz="700" dirty="0" smtClean="0">
                <a:solidFill>
                  <a:srgbClr val="4D4D4D"/>
                </a:solidFill>
                <a:cs typeface="Arial" charset="0"/>
              </a:rPr>
              <a:t>2018  </a:t>
            </a:r>
            <a:r>
              <a:rPr lang="en-US" sz="700" dirty="0">
                <a:solidFill>
                  <a:srgbClr val="4D4D4D"/>
                </a:solidFill>
                <a:cs typeface="Arial" charset="0"/>
              </a:rPr>
              <a:t>Crystal System Group ltd |  Confidential</a:t>
            </a:r>
          </a:p>
        </p:txBody>
      </p:sp>
      <p:sp>
        <p:nvSpPr>
          <p:cNvPr id="9" name="Line 81"/>
          <p:cNvSpPr>
            <a:spLocks noChangeShapeType="1"/>
          </p:cNvSpPr>
          <p:nvPr/>
        </p:nvSpPr>
        <p:spPr bwMode="auto">
          <a:xfrm flipV="1">
            <a:off x="1017954" y="6572250"/>
            <a:ext cx="10537650" cy="238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 sz="1800">
              <a:solidFill>
                <a:srgbClr val="4D4D4D"/>
              </a:solidFill>
              <a:latin typeface="Times" charset="0"/>
              <a:cs typeface="Arial" charset="0"/>
            </a:endParaRPr>
          </a:p>
        </p:txBody>
      </p:sp>
      <p:sp>
        <p:nvSpPr>
          <p:cNvPr id="10" name="Line 82"/>
          <p:cNvSpPr>
            <a:spLocks noChangeShapeType="1"/>
          </p:cNvSpPr>
          <p:nvPr/>
        </p:nvSpPr>
        <p:spPr bwMode="auto">
          <a:xfrm>
            <a:off x="930031" y="6380164"/>
            <a:ext cx="0" cy="433387"/>
          </a:xfrm>
          <a:prstGeom prst="line">
            <a:avLst/>
          </a:prstGeom>
          <a:noFill/>
          <a:ln w="19050">
            <a:solidFill>
              <a:srgbClr val="C4004B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 sz="1800">
              <a:solidFill>
                <a:srgbClr val="4D4D4D"/>
              </a:solidFill>
              <a:latin typeface="Times" charset="0"/>
              <a:cs typeface="Arial" charset="0"/>
            </a:endParaRPr>
          </a:p>
        </p:txBody>
      </p:sp>
      <p:sp>
        <p:nvSpPr>
          <p:cNvPr id="11" name="Line 83"/>
          <p:cNvSpPr>
            <a:spLocks noChangeShapeType="1"/>
          </p:cNvSpPr>
          <p:nvPr/>
        </p:nvSpPr>
        <p:spPr bwMode="auto">
          <a:xfrm>
            <a:off x="42985" y="6596064"/>
            <a:ext cx="797169" cy="15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 sz="1800">
              <a:solidFill>
                <a:srgbClr val="4D4D4D"/>
              </a:solidFill>
              <a:latin typeface="Times" charset="0"/>
              <a:cs typeface="Arial" charset="0"/>
            </a:endParaRPr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>
            <a:off x="8302730" y="6388989"/>
            <a:ext cx="0" cy="433387"/>
          </a:xfrm>
          <a:prstGeom prst="line">
            <a:avLst/>
          </a:prstGeom>
          <a:noFill/>
          <a:ln w="19050">
            <a:solidFill>
              <a:srgbClr val="C4004B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 sz="1800">
              <a:solidFill>
                <a:srgbClr val="4D4D4D"/>
              </a:solidFill>
              <a:latin typeface="Times" charset="0"/>
              <a:cs typeface="Arial" charset="0"/>
            </a:endParaRPr>
          </a:p>
        </p:txBody>
      </p:sp>
      <p:sp>
        <p:nvSpPr>
          <p:cNvPr id="14" name="Rectangle 86"/>
          <p:cNvSpPr>
            <a:spLocks noChangeArrowheads="1"/>
          </p:cNvSpPr>
          <p:nvPr/>
        </p:nvSpPr>
        <p:spPr bwMode="auto">
          <a:xfrm>
            <a:off x="220785" y="6572251"/>
            <a:ext cx="3722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A86A0C-209C-4CCD-95A1-63FDA54D0480}" type="slidenum">
              <a:rPr lang="it-IT" sz="1200">
                <a:solidFill>
                  <a:srgbClr val="4D4D4D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it-IT" sz="1200" dirty="0">
              <a:solidFill>
                <a:srgbClr val="4D4D4D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9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0">
          <a:solidFill>
            <a:srgbClr val="00009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4D4D4D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Blip>
          <a:blip r:embed="rId15"/>
        </a:buBlip>
        <a:defRPr sz="2000">
          <a:solidFill>
            <a:srgbClr val="001864"/>
          </a:solidFill>
          <a:latin typeface="+mn-lt"/>
          <a:ea typeface="+mn-ea"/>
          <a:cs typeface="+mn-cs"/>
        </a:defRPr>
      </a:lvl1pPr>
      <a:lvl2pPr marL="742950" indent="-247650" algn="l" rtl="0" eaLnBrk="0" fontAlgn="base" hangingPunct="0">
        <a:spcBef>
          <a:spcPct val="20000"/>
        </a:spcBef>
        <a:spcAft>
          <a:spcPct val="0"/>
        </a:spcAft>
        <a:buClr>
          <a:srgbClr val="0029AC"/>
        </a:buClr>
        <a:buFont typeface="Arial" charset="0"/>
        <a:buChar char="■"/>
        <a:defRPr>
          <a:solidFill>
            <a:srgbClr val="001864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Char char="§"/>
        <a:defRPr sz="1600">
          <a:solidFill>
            <a:srgbClr val="001864"/>
          </a:solidFill>
          <a:latin typeface="+mn-lt"/>
        </a:defRPr>
      </a:lvl3pPr>
      <a:lvl4pPr marL="1422400" indent="-1682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rgbClr val="001864"/>
          </a:solidFill>
          <a:latin typeface="+mn-lt"/>
        </a:defRPr>
      </a:lvl4pPr>
      <a:lvl5pPr marL="1778000" indent="-1714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001864"/>
          </a:solidFill>
          <a:latin typeface="+mn-lt"/>
        </a:defRPr>
      </a:lvl5pPr>
      <a:lvl6pPr marL="2235200" indent="-17145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4D4D4D"/>
          </a:solidFill>
          <a:latin typeface="+mn-lt"/>
        </a:defRPr>
      </a:lvl6pPr>
      <a:lvl7pPr marL="2692400" indent="-17145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4D4D4D"/>
          </a:solidFill>
          <a:latin typeface="+mn-lt"/>
        </a:defRPr>
      </a:lvl7pPr>
      <a:lvl8pPr marL="3149600" indent="-17145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4D4D4D"/>
          </a:solidFill>
          <a:latin typeface="+mn-lt"/>
        </a:defRPr>
      </a:lvl8pPr>
      <a:lvl9pPr marL="3606800" indent="-17145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Arial" charset="0"/>
        <a:buChar char="–"/>
        <a:defRPr sz="1000">
          <a:solidFill>
            <a:srgbClr val="4D4D4D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E218DD9-13B4-4007-863F-980463C41697}"/>
              </a:ext>
            </a:extLst>
          </p:cNvPr>
          <p:cNvSpPr txBox="1"/>
          <p:nvPr/>
        </p:nvSpPr>
        <p:spPr>
          <a:xfrm>
            <a:off x="2184744" y="835261"/>
            <a:ext cx="7809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1. Overview </a:t>
            </a: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&amp; Concepts</a:t>
            </a:r>
            <a:endParaRPr lang="en-GB" b="1" dirty="0">
              <a:solidFill>
                <a:srgbClr val="002496"/>
              </a:solidFill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17568" y="2148840"/>
            <a:ext cx="9144000" cy="349300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 sz="2000">
                <a:solidFill>
                  <a:srgbClr val="001864"/>
                </a:solidFill>
                <a:latin typeface="+mn-lt"/>
                <a:ea typeface="+mn-ea"/>
                <a:cs typeface="+mn-cs"/>
              </a:defRPr>
            </a:lvl1pPr>
            <a:lvl2pPr marL="742950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9AC"/>
              </a:buClr>
              <a:buFont typeface="Arial" charset="0"/>
              <a:buChar char="■"/>
              <a:defRPr>
                <a:solidFill>
                  <a:srgbClr val="001864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600">
                <a:solidFill>
                  <a:srgbClr val="001864"/>
                </a:solidFill>
                <a:latin typeface="+mn-lt"/>
              </a:defRPr>
            </a:lvl3pPr>
            <a:lvl4pPr marL="142240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rgbClr val="001864"/>
                </a:solidFill>
                <a:latin typeface="+mn-lt"/>
              </a:defRPr>
            </a:lvl4pPr>
            <a:lvl5pPr marL="17780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001864"/>
                </a:solidFill>
                <a:latin typeface="+mn-lt"/>
              </a:defRPr>
            </a:lvl5pPr>
            <a:lvl6pPr marL="22352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6pPr>
            <a:lvl7pPr marL="26924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7pPr>
            <a:lvl8pPr marL="31496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8pPr>
            <a:lvl9pPr marL="36068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9pPr>
          </a:lstStyle>
          <a:p>
            <a:pPr marL="34290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kern="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SAP Architecture and ABAP Workbench</a:t>
            </a:r>
          </a:p>
          <a:p>
            <a:pPr lvl="1" indent="-28575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kern="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Server, Application Server and Presentation Server</a:t>
            </a:r>
          </a:p>
          <a:p>
            <a:pPr lvl="1" indent="-285750">
              <a:lnSpc>
                <a:spcPct val="11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kern="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Logon and navigation in the SAP system</a:t>
            </a:r>
          </a:p>
          <a:p>
            <a:pPr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kern="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transactions (SE11, SE38)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kern="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command and create a </a:t>
            </a:r>
            <a:r>
              <a:rPr lang="en-US" kern="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Zxx_HELLO_WORLD</a:t>
            </a:r>
            <a:r>
              <a:rPr lang="en-US" kern="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85215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E218DD9-13B4-4007-863F-980463C41697}"/>
              </a:ext>
            </a:extLst>
          </p:cNvPr>
          <p:cNvSpPr txBox="1"/>
          <p:nvPr/>
        </p:nvSpPr>
        <p:spPr>
          <a:xfrm>
            <a:off x="1814412" y="826117"/>
            <a:ext cx="855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</a:t>
            </a:r>
            <a:r>
              <a:rPr lang="en-US" sz="60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. </a:t>
            </a:r>
            <a:r>
              <a:rPr lang="en-US" sz="6000" dirty="0"/>
              <a:t>Technological lessons</a:t>
            </a:r>
            <a:endParaRPr lang="en-GB" b="1" dirty="0">
              <a:solidFill>
                <a:srgbClr val="002496"/>
              </a:solidFill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17568" y="2148840"/>
            <a:ext cx="9144000" cy="214884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 sz="2000">
                <a:solidFill>
                  <a:srgbClr val="001864"/>
                </a:solidFill>
                <a:latin typeface="+mn-lt"/>
                <a:ea typeface="+mn-ea"/>
                <a:cs typeface="+mn-cs"/>
              </a:defRPr>
            </a:lvl1pPr>
            <a:lvl2pPr marL="742950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9AC"/>
              </a:buClr>
              <a:buFont typeface="Arial" charset="0"/>
              <a:buChar char="■"/>
              <a:defRPr>
                <a:solidFill>
                  <a:srgbClr val="001864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600">
                <a:solidFill>
                  <a:srgbClr val="001864"/>
                </a:solidFill>
                <a:latin typeface="+mn-lt"/>
              </a:defRPr>
            </a:lvl3pPr>
            <a:lvl4pPr marL="142240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rgbClr val="001864"/>
                </a:solidFill>
                <a:latin typeface="+mn-lt"/>
              </a:defRPr>
            </a:lvl4pPr>
            <a:lvl5pPr marL="17780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001864"/>
                </a:solidFill>
                <a:latin typeface="+mn-lt"/>
              </a:defRPr>
            </a:lvl5pPr>
            <a:lvl6pPr marL="22352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6pPr>
            <a:lvl7pPr marL="26924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7pPr>
            <a:lvl8pPr marL="31496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8pPr>
            <a:lvl9pPr marL="36068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9pPr>
          </a:lstStyle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kern="0" dirty="0"/>
              <a:t>Data </a:t>
            </a:r>
            <a:r>
              <a:rPr lang="en-US" kern="0" dirty="0" smtClean="0"/>
              <a:t>Dictionary (1.5 </a:t>
            </a:r>
            <a:r>
              <a:rPr lang="en-US" kern="0" dirty="0" err="1" smtClean="0"/>
              <a:t>Hrs</a:t>
            </a:r>
            <a:r>
              <a:rPr lang="en-US" kern="0" dirty="0" smtClean="0"/>
              <a:t>)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endParaRPr lang="en-US" kern="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kern="0" dirty="0"/>
              <a:t>	•	</a:t>
            </a:r>
            <a:r>
              <a:rPr lang="en-US" kern="0" dirty="0" smtClean="0"/>
              <a:t>Basic Data types</a:t>
            </a:r>
            <a:endParaRPr lang="en-US" kern="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kern="0" dirty="0"/>
              <a:t>	</a:t>
            </a:r>
            <a:r>
              <a:rPr lang="en-US" kern="0" dirty="0" smtClean="0"/>
              <a:t>•</a:t>
            </a:r>
            <a:r>
              <a:rPr lang="en-US" kern="0" dirty="0"/>
              <a:t>	</a:t>
            </a:r>
            <a:r>
              <a:rPr lang="en-US" kern="0" dirty="0" smtClean="0"/>
              <a:t>Data elements and structures </a:t>
            </a:r>
            <a:endParaRPr lang="en-US" kern="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kern="0" dirty="0" smtClean="0"/>
              <a:t>	•</a:t>
            </a:r>
            <a:r>
              <a:rPr lang="en-US" kern="0" dirty="0"/>
              <a:t>	Database tables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kern="0" dirty="0" smtClean="0"/>
              <a:t>	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812197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E218DD9-13B4-4007-863F-980463C41697}"/>
              </a:ext>
            </a:extLst>
          </p:cNvPr>
          <p:cNvSpPr txBox="1"/>
          <p:nvPr/>
        </p:nvSpPr>
        <p:spPr>
          <a:xfrm>
            <a:off x="1814412" y="826117"/>
            <a:ext cx="855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</a:t>
            </a:r>
            <a:r>
              <a:rPr lang="en-US" sz="60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. </a:t>
            </a:r>
            <a:r>
              <a:rPr lang="en-US" sz="6000" dirty="0"/>
              <a:t>Technological lessons</a:t>
            </a:r>
            <a:endParaRPr lang="en-GB" b="1" dirty="0">
              <a:solidFill>
                <a:srgbClr val="002496"/>
              </a:solidFill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17568" y="2148840"/>
            <a:ext cx="9144000" cy="401421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 sz="2000">
                <a:solidFill>
                  <a:srgbClr val="001864"/>
                </a:solidFill>
                <a:latin typeface="+mn-lt"/>
                <a:ea typeface="+mn-ea"/>
                <a:cs typeface="+mn-cs"/>
              </a:defRPr>
            </a:lvl1pPr>
            <a:lvl2pPr marL="742950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9AC"/>
              </a:buClr>
              <a:buFont typeface="Arial" charset="0"/>
              <a:buChar char="■"/>
              <a:defRPr>
                <a:solidFill>
                  <a:srgbClr val="001864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600">
                <a:solidFill>
                  <a:srgbClr val="001864"/>
                </a:solidFill>
                <a:latin typeface="+mn-lt"/>
              </a:defRPr>
            </a:lvl3pPr>
            <a:lvl4pPr marL="142240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rgbClr val="001864"/>
                </a:solidFill>
                <a:latin typeface="+mn-lt"/>
              </a:defRPr>
            </a:lvl4pPr>
            <a:lvl5pPr marL="17780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001864"/>
                </a:solidFill>
                <a:latin typeface="+mn-lt"/>
              </a:defRPr>
            </a:lvl5pPr>
            <a:lvl6pPr marL="22352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6pPr>
            <a:lvl7pPr marL="26924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7pPr>
            <a:lvl8pPr marL="31496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8pPr>
            <a:lvl9pPr marL="36068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2.</a:t>
            </a:r>
            <a:r>
              <a:rPr lang="en-US" kern="0" dirty="0" smtClean="0"/>
              <a:t> Basic </a:t>
            </a:r>
            <a:r>
              <a:rPr lang="en-US" kern="0" dirty="0"/>
              <a:t>ABAP Language </a:t>
            </a:r>
            <a:r>
              <a:rPr lang="en-US" kern="0" dirty="0" smtClean="0"/>
              <a:t>Elements (4.5 </a:t>
            </a:r>
            <a:r>
              <a:rPr lang="en-US" kern="0" dirty="0" err="1" smtClean="0"/>
              <a:t>Hrs</a:t>
            </a:r>
            <a:r>
              <a:rPr lang="en-US" kern="0" dirty="0" smtClean="0"/>
              <a:t>)</a:t>
            </a:r>
            <a:endParaRPr lang="en-US" kern="0" dirty="0"/>
          </a:p>
          <a:p>
            <a:pPr lvl="2">
              <a:lnSpc>
                <a:spcPct val="115000"/>
              </a:lnSpc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kern="0" dirty="0" smtClean="0"/>
              <a:t>Naming </a:t>
            </a:r>
            <a:r>
              <a:rPr lang="en-US" kern="0" dirty="0"/>
              <a:t>conventions (GV_, GS_, GT</a:t>
            </a:r>
            <a:r>
              <a:rPr lang="en-US" kern="0" dirty="0" smtClean="0"/>
              <a:t>_)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/>
              <a:t>TYPES</a:t>
            </a:r>
            <a:r>
              <a:rPr lang="en-US" kern="0" dirty="0"/>
              <a:t>, </a:t>
            </a:r>
            <a:r>
              <a:rPr lang="en-US" kern="0" dirty="0" smtClean="0"/>
              <a:t>DATA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0" dirty="0" smtClean="0"/>
              <a:t>PARAMETERS, SELECT-OPTIONS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MOVE, WRITE TO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IF, ELSE, ELSEIF, CASE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DO, WHILE,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EXIT, CONTINUE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APPEND, INSERT, MODIFY, DELETE, COLLECT (internal tables)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READ, LOOP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CLEAR, REFRESH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SORT</a:t>
            </a:r>
            <a:endParaRPr lang="en-US" kern="0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kern="0" dirty="0"/>
              <a:t>	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86627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E218DD9-13B4-4007-863F-980463C41697}"/>
              </a:ext>
            </a:extLst>
          </p:cNvPr>
          <p:cNvSpPr txBox="1"/>
          <p:nvPr/>
        </p:nvSpPr>
        <p:spPr>
          <a:xfrm>
            <a:off x="1814412" y="826117"/>
            <a:ext cx="855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</a:t>
            </a:r>
            <a:r>
              <a:rPr lang="en-US" sz="60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. </a:t>
            </a:r>
            <a:r>
              <a:rPr lang="en-US" sz="6000" dirty="0"/>
              <a:t>Technological lessons</a:t>
            </a:r>
            <a:endParaRPr lang="en-GB" b="1" dirty="0">
              <a:solidFill>
                <a:srgbClr val="002496"/>
              </a:solidFill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17568" y="2148840"/>
            <a:ext cx="9144000" cy="401421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Blip>
                <a:blip r:embed="rId2"/>
              </a:buBlip>
              <a:defRPr sz="2000">
                <a:solidFill>
                  <a:srgbClr val="001864"/>
                </a:solidFill>
                <a:latin typeface="+mn-lt"/>
                <a:ea typeface="+mn-ea"/>
                <a:cs typeface="+mn-cs"/>
              </a:defRPr>
            </a:lvl1pPr>
            <a:lvl2pPr marL="742950" indent="-2476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9AC"/>
              </a:buClr>
              <a:buFont typeface="Arial" charset="0"/>
              <a:buChar char="■"/>
              <a:defRPr>
                <a:solidFill>
                  <a:srgbClr val="001864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5000"/>
              <a:buFont typeface="Wingdings" pitchFamily="2" charset="2"/>
              <a:buChar char="§"/>
              <a:defRPr sz="1600">
                <a:solidFill>
                  <a:srgbClr val="001864"/>
                </a:solidFill>
                <a:latin typeface="+mn-lt"/>
              </a:defRPr>
            </a:lvl3pPr>
            <a:lvl4pPr marL="142240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rgbClr val="001864"/>
                </a:solidFill>
                <a:latin typeface="+mn-lt"/>
              </a:defRPr>
            </a:lvl4pPr>
            <a:lvl5pPr marL="177800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001864"/>
                </a:solidFill>
                <a:latin typeface="+mn-lt"/>
              </a:defRPr>
            </a:lvl5pPr>
            <a:lvl6pPr marL="22352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6pPr>
            <a:lvl7pPr marL="26924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7pPr>
            <a:lvl8pPr marL="31496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8pPr>
            <a:lvl9pPr marL="3606800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Arial" charset="0"/>
              <a:buChar char="–"/>
              <a:defRPr sz="1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</a:rPr>
              <a:t>3</a:t>
            </a:r>
            <a:r>
              <a:rPr lang="en-US" kern="0" dirty="0" smtClean="0">
                <a:solidFill>
                  <a:srgbClr val="FF0000"/>
                </a:solidFill>
              </a:rPr>
              <a:t>.</a:t>
            </a:r>
            <a:r>
              <a:rPr lang="en-US" kern="0" dirty="0" smtClean="0"/>
              <a:t> </a:t>
            </a:r>
            <a:r>
              <a:rPr lang="en-US" dirty="0"/>
              <a:t>Database </a:t>
            </a:r>
            <a:r>
              <a:rPr lang="en-US" dirty="0" smtClean="0"/>
              <a:t>Access (4,5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en-US" kern="0" dirty="0"/>
          </a:p>
          <a:p>
            <a:pPr lvl="2">
              <a:lnSpc>
                <a:spcPct val="115000"/>
              </a:lnSpc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kern="0" dirty="0" smtClean="0"/>
              <a:t>SELECT-ENDSELECT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kern="0" dirty="0" smtClean="0"/>
              <a:t>SELECT SINGLE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kern="0" dirty="0" smtClean="0"/>
              <a:t>SELECT </a:t>
            </a:r>
            <a:r>
              <a:rPr lang="en-US" kern="0" dirty="0"/>
              <a:t>UP TO n </a:t>
            </a:r>
            <a:r>
              <a:rPr lang="en-US" kern="0" dirty="0" smtClean="0"/>
              <a:t>ROWS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kern="0" dirty="0" smtClean="0"/>
              <a:t>SELECT </a:t>
            </a:r>
            <a:r>
              <a:rPr lang="en-US" kern="0" dirty="0"/>
              <a:t>INTO CORRESPONDING/INTO </a:t>
            </a:r>
            <a:r>
              <a:rPr lang="en-US" kern="0" dirty="0" smtClean="0"/>
              <a:t>TABLE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kern="0" dirty="0" smtClean="0"/>
              <a:t>SELECT </a:t>
            </a:r>
            <a:r>
              <a:rPr lang="en-US" kern="0" dirty="0"/>
              <a:t>FOR ALL </a:t>
            </a:r>
            <a:r>
              <a:rPr lang="en-US" kern="0" dirty="0" smtClean="0"/>
              <a:t>ENTRIES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kern="0" dirty="0" smtClean="0"/>
              <a:t>SELECT JOIN</a:t>
            </a:r>
          </a:p>
          <a:p>
            <a:pPr lvl="2">
              <a:lnSpc>
                <a:spcPct val="115000"/>
              </a:lnSpc>
              <a:spcAft>
                <a:spcPts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dirty="0"/>
              <a:t>INSERT, UPDATE, DELETE, MODIFY (database tables)</a:t>
            </a:r>
          </a:p>
          <a:p>
            <a:pPr marL="857250" lvl="2" indent="0">
              <a:lnSpc>
                <a:spcPct val="115000"/>
              </a:lnSpc>
              <a:spcAft>
                <a:spcPts val="0"/>
              </a:spcAft>
              <a:buClr>
                <a:srgbClr val="002060"/>
              </a:buClr>
              <a:buNone/>
            </a:pPr>
            <a:r>
              <a:rPr lang="en-US" kern="0" dirty="0"/>
              <a:t>	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617741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4D4D4D"/>
      </a:dk1>
      <a:lt1>
        <a:srgbClr val="FFFFFF"/>
      </a:lt1>
      <a:dk2>
        <a:srgbClr val="999999"/>
      </a:dk2>
      <a:lt2>
        <a:srgbClr val="000000"/>
      </a:lt2>
      <a:accent1>
        <a:srgbClr val="F04E22"/>
      </a:accent1>
      <a:accent2>
        <a:srgbClr val="F0B500"/>
      </a:accent2>
      <a:accent3>
        <a:srgbClr val="FFFFFF"/>
      </a:accent3>
      <a:accent4>
        <a:srgbClr val="404040"/>
      </a:accent4>
      <a:accent5>
        <a:srgbClr val="F6B2AB"/>
      </a:accent5>
      <a:accent6>
        <a:srgbClr val="D9A400"/>
      </a:accent6>
      <a:hlink>
        <a:srgbClr val="F07800"/>
      </a:hlink>
      <a:folHlink>
        <a:srgbClr val="00A6A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4D4D4D"/>
        </a:dk1>
        <a:lt1>
          <a:srgbClr val="FFFFFF"/>
        </a:lt1>
        <a:dk2>
          <a:srgbClr val="999999"/>
        </a:dk2>
        <a:lt2>
          <a:srgbClr val="000000"/>
        </a:lt2>
        <a:accent1>
          <a:srgbClr val="F04E22"/>
        </a:accent1>
        <a:accent2>
          <a:srgbClr val="F0B500"/>
        </a:accent2>
        <a:accent3>
          <a:srgbClr val="FFFFFF"/>
        </a:accent3>
        <a:accent4>
          <a:srgbClr val="404040"/>
        </a:accent4>
        <a:accent5>
          <a:srgbClr val="F6B2AB"/>
        </a:accent5>
        <a:accent6>
          <a:srgbClr val="D9A400"/>
        </a:accent6>
        <a:hlink>
          <a:srgbClr val="F07800"/>
        </a:hlink>
        <a:folHlink>
          <a:srgbClr val="00A6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</vt:lpstr>
      <vt:lpstr>Times New Roman</vt:lpstr>
      <vt:lpstr>Wingdings</vt:lpstr>
      <vt:lpstr>default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Concepts</dc:title>
  <dc:creator>Viorel Nistor</dc:creator>
  <cp:lastModifiedBy>Viorel Nistor</cp:lastModifiedBy>
  <cp:revision>14</cp:revision>
  <dcterms:created xsi:type="dcterms:W3CDTF">2017-10-27T13:13:19Z</dcterms:created>
  <dcterms:modified xsi:type="dcterms:W3CDTF">2018-11-14T12:15:30Z</dcterms:modified>
</cp:coreProperties>
</file>