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84" r:id="rId5"/>
    <p:sldId id="296" r:id="rId6"/>
    <p:sldId id="288" r:id="rId7"/>
    <p:sldId id="287" r:id="rId8"/>
    <p:sldId id="289" r:id="rId9"/>
    <p:sldId id="297" r:id="rId10"/>
    <p:sldId id="293" r:id="rId11"/>
    <p:sldId id="303" r:id="rId12"/>
    <p:sldId id="301" r:id="rId13"/>
    <p:sldId id="302" r:id="rId14"/>
    <p:sldId id="304" r:id="rId15"/>
    <p:sldId id="305" r:id="rId16"/>
    <p:sldId id="306" r:id="rId17"/>
    <p:sldId id="299"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899" autoAdjust="0"/>
  </p:normalViewPr>
  <p:slideViewPr>
    <p:cSldViewPr snapToGrid="0" snapToObjects="1" showGuides="1">
      <p:cViewPr>
        <p:scale>
          <a:sx n="75" d="100"/>
          <a:sy n="75" d="100"/>
        </p:scale>
        <p:origin x="1156" y="88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29-May-23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2B0F02E-C12C-45E8-B112-FDC79361C4B5}"/>
              </a:ext>
            </a:extLst>
          </p:cNvPr>
          <p:cNvSpPr>
            <a:spLocks noGrp="1"/>
          </p:cNvSpPr>
          <p:nvPr>
            <p:ph type="pic" sz="quarter" idx="10"/>
          </p:nvPr>
        </p:nvSpPr>
        <p:spPr>
          <a:xfrm>
            <a:off x="5854558" y="2006336"/>
            <a:ext cx="4607240" cy="2724229"/>
          </a:xfrm>
        </p:spPr>
      </p:sp>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117051" y="1168455"/>
            <a:ext cx="4873752" cy="1709928"/>
          </a:xfrm>
        </p:spPr>
        <p:txBody>
          <a:bodyPr/>
          <a:lstStyle/>
          <a:p>
            <a:r>
              <a:rPr lang="en-US" dirty="0" err="1"/>
              <a:t>Proiect</a:t>
            </a:r>
            <a:r>
              <a:rPr lang="en-US" dirty="0"/>
              <a:t> SVA</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170469" y="2858070"/>
            <a:ext cx="4873752" cy="630936"/>
          </a:xfrm>
        </p:spPr>
        <p:txBody>
          <a:bodyPr/>
          <a:lstStyle/>
          <a:p>
            <a:r>
              <a:rPr lang="en-US" dirty="0" err="1"/>
              <a:t>Butacu</a:t>
            </a:r>
            <a:r>
              <a:rPr lang="en-US" dirty="0"/>
              <a:t> Ionel-Catalin 1305B</a:t>
            </a:r>
          </a:p>
        </p:txBody>
      </p:sp>
      <p:pic>
        <p:nvPicPr>
          <p:cNvPr id="3" name="Picture 2">
            <a:extLst>
              <a:ext uri="{FF2B5EF4-FFF2-40B4-BE49-F238E27FC236}">
                <a16:creationId xmlns:a16="http://schemas.microsoft.com/office/drawing/2014/main" id="{41298817-468E-436A-B703-076B752F322F}"/>
              </a:ext>
            </a:extLst>
          </p:cNvPr>
          <p:cNvPicPr>
            <a:picLocks noChangeAspect="1"/>
          </p:cNvPicPr>
          <p:nvPr/>
        </p:nvPicPr>
        <p:blipFill>
          <a:blip r:embed="rId2"/>
          <a:stretch>
            <a:fillRect/>
          </a:stretch>
        </p:blipFill>
        <p:spPr>
          <a:xfrm>
            <a:off x="5943600" y="2069507"/>
            <a:ext cx="4411362" cy="2608408"/>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pPr marL="0" indent="0" rtl="0" eaLnBrk="1" latinLnBrk="0" hangingPunct="1">
              <a:lnSpc>
                <a:spcPct val="90000"/>
              </a:lnSpc>
              <a:spcBef>
                <a:spcPts val="1000"/>
              </a:spcBef>
              <a:spcAft>
                <a:spcPts val="0"/>
              </a:spcAft>
            </a:pPr>
            <a:r>
              <a:rPr lang="ro-RO" sz="4000" kern="1200" dirty="0">
                <a:solidFill>
                  <a:srgbClr val="000000"/>
                </a:solidFill>
                <a:effectLst/>
                <a:latin typeface="Century Gothic" panose="020B0502020202020204" pitchFamily="34" charset="0"/>
                <a:ea typeface="+mn-ea"/>
                <a:cs typeface="+mn-cs"/>
              </a:rPr>
              <a:t>Identificarea</a:t>
            </a:r>
            <a:r>
              <a:rPr lang="en-US" sz="4000" kern="1200" dirty="0">
                <a:solidFill>
                  <a:srgbClr val="000000"/>
                </a:solidFill>
                <a:effectLst/>
                <a:latin typeface="Century Gothic" panose="020B0502020202020204" pitchFamily="34" charset="0"/>
                <a:ea typeface="+mn-ea"/>
                <a:cs typeface="+mn-cs"/>
              </a:rPr>
              <a:t> </a:t>
            </a:r>
            <a:r>
              <a:rPr lang="en-US" sz="4000" kern="1200" dirty="0" err="1">
                <a:solidFill>
                  <a:srgbClr val="000000"/>
                </a:solidFill>
                <a:effectLst/>
                <a:latin typeface="Century Gothic" panose="020B0502020202020204" pitchFamily="34" charset="0"/>
                <a:ea typeface="+mn-ea"/>
                <a:cs typeface="+mn-cs"/>
              </a:rPr>
              <a:t>si</a:t>
            </a:r>
            <a:r>
              <a:rPr lang="en-US" sz="4000" kern="1200" dirty="0">
                <a:solidFill>
                  <a:srgbClr val="000000"/>
                </a:solidFill>
                <a:effectLst/>
                <a:latin typeface="Century Gothic" panose="020B0502020202020204" pitchFamily="34" charset="0"/>
                <a:ea typeface="+mn-ea"/>
                <a:cs typeface="+mn-cs"/>
              </a:rPr>
              <a:t> </a:t>
            </a:r>
            <a:r>
              <a:rPr lang="en-US" sz="4000" kern="1200" dirty="0" err="1">
                <a:solidFill>
                  <a:srgbClr val="000000"/>
                </a:solidFill>
                <a:effectLst/>
                <a:latin typeface="Century Gothic" panose="020B0502020202020204" pitchFamily="34" charset="0"/>
                <a:ea typeface="+mn-ea"/>
                <a:cs typeface="+mn-cs"/>
              </a:rPr>
              <a:t>procesarea</a:t>
            </a:r>
            <a:r>
              <a:rPr lang="ro-RO" sz="4000" kern="1200" dirty="0">
                <a:solidFill>
                  <a:srgbClr val="000000"/>
                </a:solidFill>
                <a:effectLst/>
                <a:latin typeface="Century Gothic" panose="020B0502020202020204" pitchFamily="34" charset="0"/>
                <a:ea typeface="+mn-ea"/>
                <a:cs typeface="+mn-cs"/>
              </a:rPr>
              <a:t> fețelor</a:t>
            </a:r>
            <a:endParaRPr lang="en-US" sz="4000" dirty="0">
              <a:effectLst/>
            </a:endParaRPr>
          </a:p>
        </p:txBody>
      </p:sp>
      <p:sp>
        <p:nvSpPr>
          <p:cNvPr id="19" name="TextBox 18">
            <a:extLst>
              <a:ext uri="{FF2B5EF4-FFF2-40B4-BE49-F238E27FC236}">
                <a16:creationId xmlns:a16="http://schemas.microsoft.com/office/drawing/2014/main" id="{D4CDE8B8-D535-4F77-BB1E-AC17D1560244}"/>
              </a:ext>
            </a:extLst>
          </p:cNvPr>
          <p:cNvSpPr txBox="1"/>
          <p:nvPr/>
        </p:nvSpPr>
        <p:spPr>
          <a:xfrm>
            <a:off x="1828800" y="2492248"/>
            <a:ext cx="8441267" cy="1857368"/>
          </a:xfrm>
          <a:prstGeom prst="rect">
            <a:avLst/>
          </a:prstGeom>
          <a:noFill/>
        </p:spPr>
        <p:txBody>
          <a:bodyPr wrap="square" rtlCol="0">
            <a:spAutoFit/>
          </a:bodyPr>
          <a:lstStyle/>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În final, algoritmul iterază prin fiecare casetă încadratoare și aplică un filtru Gaussian de reducere a zgomotului pentru a estompa zona respectivă din imagine. Acest proces este realizat prin utilizarea funcției "imgaussfilt", care primește ca parametri imaginea, nivelul de blurare și regiunea din imagine care trebuie blurată. Rezultatul final este stocat în variabila "blurredRegion" și este suprapus peste imaginea originală prin intermediul operatorului de atribuire.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399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pPr marL="0" indent="0" rtl="0" eaLnBrk="1" latinLnBrk="0" hangingPunct="1">
              <a:lnSpc>
                <a:spcPct val="90000"/>
              </a:lnSpc>
              <a:spcBef>
                <a:spcPts val="1000"/>
              </a:spcBef>
              <a:spcAft>
                <a:spcPts val="0"/>
              </a:spcAft>
            </a:pPr>
            <a:r>
              <a:rPr lang="en-US" sz="4000" kern="1200" dirty="0" err="1">
                <a:solidFill>
                  <a:srgbClr val="000000"/>
                </a:solidFill>
                <a:effectLst/>
                <a:latin typeface="Century Gothic" panose="020B0502020202020204" pitchFamily="34" charset="0"/>
                <a:ea typeface="+mn-ea"/>
                <a:cs typeface="+mn-cs"/>
              </a:rPr>
              <a:t>Sistemul</a:t>
            </a:r>
            <a:r>
              <a:rPr lang="en-US" sz="4000" kern="1200" dirty="0">
                <a:solidFill>
                  <a:srgbClr val="000000"/>
                </a:solidFill>
                <a:effectLst/>
                <a:latin typeface="Century Gothic" panose="020B0502020202020204" pitchFamily="34" charset="0"/>
                <a:ea typeface="+mn-ea"/>
                <a:cs typeface="+mn-cs"/>
              </a:rPr>
              <a:t> de </a:t>
            </a:r>
            <a:r>
              <a:rPr lang="en-US" sz="4000" kern="1200" dirty="0" err="1">
                <a:solidFill>
                  <a:srgbClr val="000000"/>
                </a:solidFill>
                <a:effectLst/>
                <a:latin typeface="Century Gothic" panose="020B0502020202020204" pitchFamily="34" charset="0"/>
                <a:ea typeface="+mn-ea"/>
                <a:cs typeface="+mn-cs"/>
              </a:rPr>
              <a:t>timp</a:t>
            </a:r>
            <a:r>
              <a:rPr lang="en-US" sz="4000" kern="1200" dirty="0">
                <a:solidFill>
                  <a:srgbClr val="000000"/>
                </a:solidFill>
                <a:effectLst/>
                <a:latin typeface="Century Gothic" panose="020B0502020202020204" pitchFamily="34" charset="0"/>
                <a:ea typeface="+mn-ea"/>
                <a:cs typeface="+mn-cs"/>
              </a:rPr>
              <a:t> real</a:t>
            </a:r>
            <a:endParaRPr lang="en-US" sz="4000" dirty="0">
              <a:effectLst/>
            </a:endParaRPr>
          </a:p>
        </p:txBody>
      </p:sp>
      <p:sp>
        <p:nvSpPr>
          <p:cNvPr id="19" name="TextBox 18">
            <a:extLst>
              <a:ext uri="{FF2B5EF4-FFF2-40B4-BE49-F238E27FC236}">
                <a16:creationId xmlns:a16="http://schemas.microsoft.com/office/drawing/2014/main" id="{D4CDE8B8-D535-4F77-BB1E-AC17D1560244}"/>
              </a:ext>
            </a:extLst>
          </p:cNvPr>
          <p:cNvSpPr txBox="1"/>
          <p:nvPr/>
        </p:nvSpPr>
        <p:spPr>
          <a:xfrm>
            <a:off x="605366" y="1391581"/>
            <a:ext cx="10981267" cy="4794967"/>
          </a:xfrm>
          <a:prstGeom prst="rect">
            <a:avLst/>
          </a:prstGeom>
          <a:noFill/>
        </p:spPr>
        <p:txBody>
          <a:bodyPr wrap="square" rtlCol="0">
            <a:spAutoFit/>
          </a:bodyPr>
          <a:lstStyle/>
          <a:p>
            <a:pPr marL="0" marR="0">
              <a:lnSpc>
                <a:spcPct val="107000"/>
              </a:lnSpc>
              <a:spcBef>
                <a:spcPts val="0"/>
              </a:spcBef>
              <a:spcAft>
                <a:spcPts val="800"/>
              </a:spcAft>
            </a:pPr>
            <a:r>
              <a:rPr lang="ro-RO" sz="1400" dirty="0">
                <a:effectLst/>
                <a:latin typeface="Calibri" panose="020F0502020204030204" pitchFamily="34" charset="0"/>
                <a:ea typeface="Calibri" panose="020F0502020204030204" pitchFamily="34" charset="0"/>
                <a:cs typeface="Times New Roman" panose="02020603050405020304" pitchFamily="18" charset="0"/>
              </a:rPr>
              <a:t>Procesul prin care se apelează procesarea in timp real începe din apelarea funcției `startupFcn` la deschiderea aplicației. Apelarea funcției `setupLiveAcquisition` porneste procesul pentru a inițializa camera și perioada de achiziție a informațiilor.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Configuram</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timer-ul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pentru</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achiziționarea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continuă</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cadrelor</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la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momente</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fixe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si</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apeland</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functia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updateLive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app.Timer</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 timer( </a:t>
            </a:r>
            <a:r>
              <a:rPr lang="en-US" sz="14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ExecutionMode</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fixedRate</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Indică</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faptul</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că</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timer-ul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va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rula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la o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frecventa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constanta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fixa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'Period'</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.05, </a:t>
            </a:r>
            <a:r>
              <a:rPr lang="en-US" sz="14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Frecventa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achizionare</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imaginilor</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 1/20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TimerFcn</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@(~,~)updateLive(app), </a:t>
            </a:r>
            <a:r>
              <a:rPr lang="en-US" sz="14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Specifica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functia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care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va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fi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rulata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la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fiecare</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apelare</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timerului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BusyMode</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'drop'</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Specificam</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comportamentul</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timerului</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atunci</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cand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functia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precedenta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nu a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fost</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terminata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inca</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in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cazul</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 fata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adaugam</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un drop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si</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informatiile</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functiile</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care nu s-au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terminat</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la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timp</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sunt </a:t>
            </a:r>
            <a:r>
              <a:rPr lang="en-US" sz="14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pierdute</a:t>
            </a: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1400" dirty="0">
                <a:effectLst/>
                <a:latin typeface="Calibri" panose="020F0502020204030204" pitchFamily="34" charset="0"/>
                <a:ea typeface="Calibri" panose="020F0502020204030204" pitchFamily="34" charset="0"/>
                <a:cs typeface="Times New Roman" panose="02020603050405020304" pitchFamily="18" charset="0"/>
              </a:rPr>
              <a:t>Funcția `setupLiveAcquisition` inițializează obiectul de tip cameră și configurează timer-ul astfel încât să ruleze la o frecvență constantă și să apeleze funcția `updateLive` la fiecare apelare a timer-ului. Timer-ul este pornit prin apelarea funcției `start(app.Timer)`.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983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pPr marL="0" indent="0" rtl="0" eaLnBrk="1" latinLnBrk="0" hangingPunct="1">
              <a:lnSpc>
                <a:spcPct val="90000"/>
              </a:lnSpc>
              <a:spcBef>
                <a:spcPts val="1000"/>
              </a:spcBef>
              <a:spcAft>
                <a:spcPts val="0"/>
              </a:spcAft>
            </a:pPr>
            <a:r>
              <a:rPr lang="en-US" sz="4000" kern="1200" dirty="0" err="1">
                <a:solidFill>
                  <a:srgbClr val="000000"/>
                </a:solidFill>
                <a:effectLst/>
                <a:latin typeface="Century Gothic" panose="020B0502020202020204" pitchFamily="34" charset="0"/>
                <a:ea typeface="+mn-ea"/>
                <a:cs typeface="+mn-cs"/>
              </a:rPr>
              <a:t>Sistemul</a:t>
            </a:r>
            <a:r>
              <a:rPr lang="en-US" sz="4000" kern="1200" dirty="0">
                <a:solidFill>
                  <a:srgbClr val="000000"/>
                </a:solidFill>
                <a:effectLst/>
                <a:latin typeface="Century Gothic" panose="020B0502020202020204" pitchFamily="34" charset="0"/>
                <a:ea typeface="+mn-ea"/>
                <a:cs typeface="+mn-cs"/>
              </a:rPr>
              <a:t> de </a:t>
            </a:r>
            <a:r>
              <a:rPr lang="en-US" sz="4000" kern="1200" dirty="0" err="1">
                <a:solidFill>
                  <a:srgbClr val="000000"/>
                </a:solidFill>
                <a:effectLst/>
                <a:latin typeface="Century Gothic" panose="020B0502020202020204" pitchFamily="34" charset="0"/>
                <a:ea typeface="+mn-ea"/>
                <a:cs typeface="+mn-cs"/>
              </a:rPr>
              <a:t>timp</a:t>
            </a:r>
            <a:r>
              <a:rPr lang="en-US" sz="4000" kern="1200" dirty="0">
                <a:solidFill>
                  <a:srgbClr val="000000"/>
                </a:solidFill>
                <a:effectLst/>
                <a:latin typeface="Century Gothic" panose="020B0502020202020204" pitchFamily="34" charset="0"/>
                <a:ea typeface="+mn-ea"/>
                <a:cs typeface="+mn-cs"/>
              </a:rPr>
              <a:t> real</a:t>
            </a:r>
            <a:endParaRPr lang="en-US" sz="4000" dirty="0">
              <a:effectLst/>
            </a:endParaRPr>
          </a:p>
        </p:txBody>
      </p:sp>
      <p:sp>
        <p:nvSpPr>
          <p:cNvPr id="19" name="TextBox 18">
            <a:extLst>
              <a:ext uri="{FF2B5EF4-FFF2-40B4-BE49-F238E27FC236}">
                <a16:creationId xmlns:a16="http://schemas.microsoft.com/office/drawing/2014/main" id="{D4CDE8B8-D535-4F77-BB1E-AC17D1560244}"/>
              </a:ext>
            </a:extLst>
          </p:cNvPr>
          <p:cNvSpPr txBox="1"/>
          <p:nvPr/>
        </p:nvSpPr>
        <p:spPr>
          <a:xfrm>
            <a:off x="1139952" y="2458381"/>
            <a:ext cx="9846734" cy="2552686"/>
          </a:xfrm>
          <a:prstGeom prst="rect">
            <a:avLst/>
          </a:prstGeom>
          <a:noFill/>
        </p:spPr>
        <p:txBody>
          <a:bodyPr wrap="square" rtlCol="0">
            <a:spAutoFit/>
          </a:bodyPr>
          <a:lstStyle/>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Funcția `setupLiveAcquisition` inițializează obiectul de tip cameră și configurează timer-ul astfel încât să ruleze la o frecvență constantă și să apeleze funcția `updateLive` la fiecare apelare a timer-ului. Timer-ul este pornit prin apelarea funcției `start(app.Timer)`.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Funcția `updateLive` este apoi apelată la fiecare actualizare de cadru și verifică dacă utilizatorul a activat modul LIVE din interfața grafică. Dacă modul LIVE este activat, funcția `updateLive` apelează funcția `photoProcessing` sau `photoProcessing2` în funcție de forma selectată de utilizator pentru a detecta și estompa zonele faciale din imagine. În final, funcția `updateLive` actualizează eticheta UI cu timpul curent și afișează imaginea procesată în interfața grafică cu utilizatorul.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488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pPr marL="0" indent="0" rtl="0" eaLnBrk="1" latinLnBrk="0" hangingPunct="1">
              <a:lnSpc>
                <a:spcPct val="90000"/>
              </a:lnSpc>
              <a:spcBef>
                <a:spcPts val="1000"/>
              </a:spcBef>
              <a:spcAft>
                <a:spcPts val="0"/>
              </a:spcAft>
            </a:pPr>
            <a:r>
              <a:rPr lang="en-US" sz="4000" kern="1200" dirty="0" err="1">
                <a:solidFill>
                  <a:srgbClr val="000000"/>
                </a:solidFill>
                <a:effectLst/>
                <a:latin typeface="Century Gothic" panose="020B0502020202020204" pitchFamily="34" charset="0"/>
                <a:ea typeface="+mn-ea"/>
                <a:cs typeface="+mn-cs"/>
              </a:rPr>
              <a:t>Sistemul</a:t>
            </a:r>
            <a:r>
              <a:rPr lang="en-US" sz="4000" kern="1200" dirty="0">
                <a:solidFill>
                  <a:srgbClr val="000000"/>
                </a:solidFill>
                <a:effectLst/>
                <a:latin typeface="Century Gothic" panose="020B0502020202020204" pitchFamily="34" charset="0"/>
                <a:ea typeface="+mn-ea"/>
                <a:cs typeface="+mn-cs"/>
              </a:rPr>
              <a:t> de </a:t>
            </a:r>
            <a:r>
              <a:rPr lang="en-US" sz="4000" kern="1200" dirty="0" err="1">
                <a:solidFill>
                  <a:srgbClr val="000000"/>
                </a:solidFill>
                <a:effectLst/>
                <a:latin typeface="Century Gothic" panose="020B0502020202020204" pitchFamily="34" charset="0"/>
                <a:ea typeface="+mn-ea"/>
                <a:cs typeface="+mn-cs"/>
              </a:rPr>
              <a:t>timp</a:t>
            </a:r>
            <a:r>
              <a:rPr lang="en-US" sz="4000" kern="1200" dirty="0">
                <a:solidFill>
                  <a:srgbClr val="000000"/>
                </a:solidFill>
                <a:effectLst/>
                <a:latin typeface="Century Gothic" panose="020B0502020202020204" pitchFamily="34" charset="0"/>
                <a:ea typeface="+mn-ea"/>
                <a:cs typeface="+mn-cs"/>
              </a:rPr>
              <a:t> real</a:t>
            </a:r>
            <a:endParaRPr lang="en-US" sz="4000" dirty="0">
              <a:effectLst/>
            </a:endParaRPr>
          </a:p>
        </p:txBody>
      </p:sp>
      <p:sp>
        <p:nvSpPr>
          <p:cNvPr id="19" name="TextBox 18">
            <a:extLst>
              <a:ext uri="{FF2B5EF4-FFF2-40B4-BE49-F238E27FC236}">
                <a16:creationId xmlns:a16="http://schemas.microsoft.com/office/drawing/2014/main" id="{D4CDE8B8-D535-4F77-BB1E-AC17D1560244}"/>
              </a:ext>
            </a:extLst>
          </p:cNvPr>
          <p:cNvSpPr txBox="1"/>
          <p:nvPr/>
        </p:nvSpPr>
        <p:spPr>
          <a:xfrm>
            <a:off x="1300818" y="1166030"/>
            <a:ext cx="6691715" cy="5419304"/>
          </a:xfrm>
          <a:prstGeom prst="rect">
            <a:avLst/>
          </a:prstGeom>
          <a:noFill/>
        </p:spPr>
        <p:txBody>
          <a:bodyPr wrap="square" rtlCol="0">
            <a:spAutoFit/>
          </a:bodyPr>
          <a:lstStyle/>
          <a:p>
            <a:pPr marL="0" marR="0">
              <a:lnSpc>
                <a:spcPct val="107000"/>
              </a:lnSpc>
              <a:spcBef>
                <a:spcPts val="0"/>
              </a:spcBef>
              <a:spcAft>
                <a:spcPts val="0"/>
              </a:spcAft>
            </a:pPr>
            <a:r>
              <a:rPr lang="en-US" sz="12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updateLive</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(app)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Vericam</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daca</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modulul</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LIVE din UI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este</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pornit</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catre</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utilizator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app.LIVESwitch.Value</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Selectam</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forma sub care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bluram</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fata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subiectului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app.SelectshapeButtonGroup.SelectedObject</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app.squareButton</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Functia</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blurare</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pentru</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patrat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photoProcessing</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app,snapshot</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app.Camera</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else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pP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Functia</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blurare</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pentru</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cerc</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photoProcessing2(</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app,snapshot</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app.Camera</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2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 Update time in label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Get the current system time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currentTime</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 datetime(</a:t>
            </a:r>
            <a:r>
              <a:rPr lang="en-US" sz="12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'now'</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Format the current time as a string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timeString</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datestr</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currentTime</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'dd/mm/</a:t>
            </a:r>
            <a:r>
              <a:rPr lang="en-US" sz="12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yyyy</a:t>
            </a:r>
            <a:r>
              <a:rPr lang="en-US" sz="12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HH:MM:SS'</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Update the UI label with the current time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app.REALTIMElabel.Text</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timeString</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2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02215A2-07BF-4D71-A9C1-27D715BB3510}"/>
              </a:ext>
            </a:extLst>
          </p:cNvPr>
          <p:cNvSpPr txBox="1"/>
          <p:nvPr/>
        </p:nvSpPr>
        <p:spPr>
          <a:xfrm>
            <a:off x="8153399" y="4960941"/>
            <a:ext cx="4064000" cy="1384995"/>
          </a:xfrm>
          <a:prstGeom prst="rect">
            <a:avLst/>
          </a:prstGeom>
          <a:noFill/>
        </p:spPr>
        <p:txBody>
          <a:bodyPr wrap="square" rtlCol="0">
            <a:spAutoFit/>
          </a:bodyPr>
          <a:lstStyle/>
          <a:p>
            <a:r>
              <a:rPr lang="ro-RO"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Este important să menționăm că timer-ul rulează în mod continuu, astfel încât funcțiile `updateLive` și `photoProcessing` sunt apelate în mod repetat și continuu pentru a procesa fiecare cadru capturat de cameră.</a:t>
            </a: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FF0000"/>
              </a:solidFill>
            </a:endParaRPr>
          </a:p>
        </p:txBody>
      </p:sp>
    </p:spTree>
    <p:extLst>
      <p:ext uri="{BB962C8B-B14F-4D97-AF65-F5344CB8AC3E}">
        <p14:creationId xmlns:p14="http://schemas.microsoft.com/office/powerpoint/2010/main" val="164913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5000" dirty="0" err="1"/>
              <a:t>Concluzii</a:t>
            </a:r>
            <a:endParaRPr lang="en-US" sz="5000" dirty="0"/>
          </a:p>
        </p:txBody>
      </p:sp>
      <p:sp>
        <p:nvSpPr>
          <p:cNvPr id="3" name="TextBox 2">
            <a:extLst>
              <a:ext uri="{FF2B5EF4-FFF2-40B4-BE49-F238E27FC236}">
                <a16:creationId xmlns:a16="http://schemas.microsoft.com/office/drawing/2014/main" id="{FB5E0F56-E8E6-4FF4-8C6D-3872AB72800D}"/>
              </a:ext>
            </a:extLst>
          </p:cNvPr>
          <p:cNvSpPr txBox="1"/>
          <p:nvPr/>
        </p:nvSpPr>
        <p:spPr>
          <a:xfrm>
            <a:off x="2823633" y="2709333"/>
            <a:ext cx="6544734" cy="1477328"/>
          </a:xfrm>
          <a:prstGeom prst="rect">
            <a:avLst/>
          </a:prstGeom>
          <a:noFill/>
        </p:spPr>
        <p:txBody>
          <a:bodyPr wrap="square" rtlCol="0">
            <a:spAutoFit/>
          </a:bodyPr>
          <a:lstStyle/>
          <a:p>
            <a:pPr algn="just"/>
            <a:r>
              <a:rPr lang="ro-RO" sz="1800" dirty="0">
                <a:effectLst/>
                <a:latin typeface="Calibri" panose="020F0502020204030204" pitchFamily="34" charset="0"/>
                <a:ea typeface="Calibri" panose="020F0502020204030204" pitchFamily="34" charset="0"/>
                <a:cs typeface="Times New Roman" panose="02020603050405020304" pitchFamily="18" charset="0"/>
              </a:rPr>
              <a:t>Acest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proiect</a:t>
            </a:r>
            <a:r>
              <a:rPr lang="en-US" dirty="0">
                <a:latin typeface="Calibri" panose="020F0502020204030204" pitchFamily="34" charset="0"/>
                <a:ea typeface="Calibri" panose="020F0502020204030204" pitchFamily="34" charset="0"/>
                <a:cs typeface="Times New Roman" panose="02020603050405020304" pitchFamily="18" charset="0"/>
              </a:rPr>
              <a:t>, cu</a:t>
            </a:r>
            <a:r>
              <a:rPr lang="ro-RO" sz="1800" dirty="0">
                <a:effectLst/>
                <a:latin typeface="Calibri" panose="020F0502020204030204" pitchFamily="34" charset="0"/>
                <a:ea typeface="Calibri" panose="020F0502020204030204" pitchFamily="34" charset="0"/>
                <a:cs typeface="Times New Roman" panose="02020603050405020304" pitchFamily="18" charset="0"/>
              </a:rPr>
              <a:t> funcționalități</a:t>
            </a:r>
            <a:r>
              <a:rPr lang="en-US" sz="1800" dirty="0">
                <a:effectLst/>
                <a:latin typeface="Calibri" panose="020F0502020204030204" pitchFamily="34" charset="0"/>
                <a:ea typeface="Calibri" panose="020F0502020204030204" pitchFamily="34" charset="0"/>
                <a:cs typeface="Times New Roman" panose="02020603050405020304" pitchFamily="18" charset="0"/>
              </a:rPr>
              <a:t>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prezentate</a:t>
            </a:r>
            <a:r>
              <a:rPr lang="ro-RO" sz="1800" dirty="0">
                <a:effectLst/>
                <a:latin typeface="Calibri" panose="020F0502020204030204" pitchFamily="34" charset="0"/>
                <a:ea typeface="Calibri" panose="020F0502020204030204" pitchFamily="34" charset="0"/>
                <a:cs typeface="Times New Roman" panose="02020603050405020304" pitchFamily="18" charset="0"/>
              </a:rPr>
              <a:t> combină </a:t>
            </a:r>
            <a:r>
              <a:rPr lang="en-US" sz="1800">
                <a:effectLst/>
                <a:latin typeface="Calibri" panose="020F0502020204030204" pitchFamily="34" charset="0"/>
                <a:ea typeface="Calibri" panose="020F0502020204030204" pitchFamily="34" charset="0"/>
                <a:cs typeface="Times New Roman" panose="02020603050405020304" pitchFamily="18" charset="0"/>
              </a:rPr>
              <a:t>pe deplin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ro-RO" sz="1800" dirty="0">
                <a:effectLst/>
                <a:latin typeface="Calibri" panose="020F0502020204030204" pitchFamily="34" charset="0"/>
                <a:ea typeface="Calibri" panose="020F0502020204030204" pitchFamily="34" charset="0"/>
                <a:cs typeface="Times New Roman" panose="02020603050405020304" pitchFamily="18" charset="0"/>
              </a:rPr>
              <a:t>capturarea în timp real a imaginilor, detectarea fețelor umane, estomparea zonelor respective și afișarea rezultatului într-o interfață intuitivă pentru utilizator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fiind</a:t>
            </a:r>
            <a:r>
              <a:rPr lang="en-US" sz="1800" dirty="0">
                <a:effectLst/>
                <a:latin typeface="Calibri" panose="020F0502020204030204" pitchFamily="34" charset="0"/>
                <a:ea typeface="Calibri" panose="020F0502020204030204" pitchFamily="34" charset="0"/>
                <a:cs typeface="Times New Roman" panose="02020603050405020304" pitchFamily="18" charset="0"/>
              </a:rPr>
              <a:t> 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adevarata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provocare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pentru</a:t>
            </a:r>
            <a:r>
              <a:rPr lang="en-US" sz="1800" dirty="0">
                <a:effectLst/>
                <a:latin typeface="Calibri" panose="020F0502020204030204" pitchFamily="34" charset="0"/>
                <a:ea typeface="Calibri" panose="020F0502020204030204" pitchFamily="34" charset="0"/>
                <a:cs typeface="Times New Roman" panose="02020603050405020304" pitchFamily="18" charset="0"/>
              </a:rPr>
              <a:t> developer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realizeze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asa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ceva</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9746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1139952" y="2713398"/>
            <a:ext cx="9912096" cy="1014984"/>
          </a:xfrm>
        </p:spPr>
        <p:txBody>
          <a:bodyPr/>
          <a:lstStyle/>
          <a:p>
            <a:pPr marL="0" indent="0" rtl="0" eaLnBrk="1" latinLnBrk="0" hangingPunct="1">
              <a:lnSpc>
                <a:spcPct val="90000"/>
              </a:lnSpc>
              <a:spcBef>
                <a:spcPts val="1000"/>
              </a:spcBef>
              <a:spcAft>
                <a:spcPts val="0"/>
              </a:spcAft>
            </a:pPr>
            <a:r>
              <a:rPr lang="en-US" sz="4000" kern="1200" dirty="0" err="1">
                <a:solidFill>
                  <a:srgbClr val="000000"/>
                </a:solidFill>
                <a:effectLst/>
                <a:latin typeface="Century Gothic" panose="020B0502020202020204" pitchFamily="34" charset="0"/>
                <a:ea typeface="+mn-ea"/>
                <a:cs typeface="+mn-cs"/>
              </a:rPr>
              <a:t>Intrebari</a:t>
            </a:r>
            <a:r>
              <a:rPr lang="en-US" sz="4000" kern="1200" dirty="0">
                <a:solidFill>
                  <a:srgbClr val="000000"/>
                </a:solidFill>
                <a:effectLst/>
                <a:latin typeface="Century Gothic" panose="020B0502020202020204" pitchFamily="34" charset="0"/>
                <a:ea typeface="+mn-ea"/>
                <a:cs typeface="+mn-cs"/>
              </a:rPr>
              <a:t>!?</a:t>
            </a:r>
            <a:endParaRPr lang="en-US" sz="4000" dirty="0">
              <a:effectLst/>
            </a:endParaRPr>
          </a:p>
        </p:txBody>
      </p:sp>
    </p:spTree>
    <p:extLst>
      <p:ext uri="{BB962C8B-B14F-4D97-AF65-F5344CB8AC3E}">
        <p14:creationId xmlns:p14="http://schemas.microsoft.com/office/powerpoint/2010/main" val="284944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731520" y="1947672"/>
            <a:ext cx="3586480" cy="2862072"/>
          </a:xfrm>
        </p:spPr>
        <p:txBody>
          <a:bodyPr/>
          <a:lstStyle/>
          <a:p>
            <a:r>
              <a:rPr lang="en-US" dirty="0"/>
              <a:t>Agenda</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p:txBody>
          <a:bodyPr/>
          <a:lstStyle/>
          <a:p>
            <a:r>
              <a:rPr lang="en-US" dirty="0"/>
              <a:t>Introduction</a:t>
            </a:r>
          </a:p>
          <a:p>
            <a:endParaRPr lang="en-US" dirty="0"/>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p:txBody>
          <a:bodyPr/>
          <a:lstStyle/>
          <a:p>
            <a:r>
              <a:rPr lang="en-US" dirty="0" err="1"/>
              <a:t>Tema</a:t>
            </a:r>
            <a:r>
              <a:rPr lang="en-US" dirty="0"/>
              <a:t> </a:t>
            </a:r>
            <a:r>
              <a:rPr lang="en-US" dirty="0" err="1"/>
              <a:t>si</a:t>
            </a:r>
            <a:r>
              <a:rPr lang="en-US" dirty="0"/>
              <a:t> </a:t>
            </a:r>
            <a:r>
              <a:rPr lang="en-US" dirty="0" err="1"/>
              <a:t>scopul</a:t>
            </a:r>
            <a:r>
              <a:rPr lang="en-US" dirty="0"/>
              <a:t> </a:t>
            </a:r>
            <a:r>
              <a:rPr lang="en-US" dirty="0" err="1"/>
              <a:t>proiectului</a:t>
            </a:r>
            <a:endParaRPr lang="en-US"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p:txBody>
          <a:bodyPr/>
          <a:lstStyle/>
          <a:p>
            <a:r>
              <a:rPr lang="en-US" dirty="0" err="1"/>
              <a:t>Interfa</a:t>
            </a:r>
            <a:r>
              <a:rPr lang="ro-RO" dirty="0"/>
              <a:t>ț</a:t>
            </a:r>
            <a:r>
              <a:rPr lang="en-US" dirty="0"/>
              <a:t>a GUI</a:t>
            </a:r>
          </a:p>
          <a:p>
            <a:endParaRPr lang="en-US" dirty="0"/>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p:txBody>
          <a:bodyPr/>
          <a:lstStyle/>
          <a:p>
            <a:r>
              <a:rPr lang="en-US" dirty="0" err="1"/>
              <a:t>Prezentarea</a:t>
            </a:r>
            <a:r>
              <a:rPr lang="en-US" dirty="0"/>
              <a:t> </a:t>
            </a:r>
            <a:r>
              <a:rPr lang="en-US" dirty="0" err="1"/>
              <a:t>interfetei</a:t>
            </a:r>
            <a:r>
              <a:rPr lang="en-US" dirty="0"/>
              <a:t> </a:t>
            </a:r>
            <a:r>
              <a:rPr lang="en-US" dirty="0" err="1"/>
              <a:t>aplicatiei</a:t>
            </a:r>
            <a:endParaRPr lang="en-US" dirty="0"/>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4" y="3035808"/>
            <a:ext cx="5228336" cy="323442"/>
          </a:xfrm>
        </p:spPr>
        <p:txBody>
          <a:bodyPr/>
          <a:lstStyle/>
          <a:p>
            <a:r>
              <a:rPr lang="ro-RO" dirty="0"/>
              <a:t>Identificarea</a:t>
            </a:r>
            <a:r>
              <a:rPr lang="en-US" dirty="0"/>
              <a:t> </a:t>
            </a:r>
            <a:r>
              <a:rPr lang="en-US" dirty="0" err="1"/>
              <a:t>si</a:t>
            </a:r>
            <a:r>
              <a:rPr lang="en-US" dirty="0"/>
              <a:t> </a:t>
            </a:r>
            <a:r>
              <a:rPr lang="en-US" dirty="0" err="1"/>
              <a:t>procesarea</a:t>
            </a:r>
            <a:r>
              <a:rPr lang="ro-RO" dirty="0"/>
              <a:t> fețelor</a:t>
            </a:r>
            <a:endParaRPr lang="en-US" dirty="0"/>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p:txBody>
          <a:bodyPr/>
          <a:lstStyle/>
          <a:p>
            <a:r>
              <a:rPr lang="en-US" dirty="0" err="1"/>
              <a:t>Prezentarea</a:t>
            </a:r>
            <a:r>
              <a:rPr lang="en-US" dirty="0"/>
              <a:t> </a:t>
            </a:r>
            <a:r>
              <a:rPr lang="en-US" dirty="0" err="1"/>
              <a:t>algorimului</a:t>
            </a:r>
            <a:r>
              <a:rPr lang="en-US" dirty="0"/>
              <a:t> de detective </a:t>
            </a:r>
            <a:r>
              <a:rPr lang="en-US" dirty="0" err="1"/>
              <a:t>si</a:t>
            </a:r>
            <a:r>
              <a:rPr lang="en-US" dirty="0"/>
              <a:t> </a:t>
            </a:r>
            <a:r>
              <a:rPr lang="en-US" dirty="0" err="1"/>
              <a:t>prelucrare</a:t>
            </a:r>
            <a:endParaRPr lang="en-US" dirty="0"/>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a:lstStyle/>
          <a:p>
            <a:r>
              <a:rPr lang="en-US" dirty="0" err="1"/>
              <a:t>Sistemul</a:t>
            </a:r>
            <a:r>
              <a:rPr lang="en-US" dirty="0"/>
              <a:t> de </a:t>
            </a:r>
            <a:r>
              <a:rPr lang="en-US" dirty="0" err="1"/>
              <a:t>timp</a:t>
            </a:r>
            <a:r>
              <a:rPr lang="en-US" dirty="0"/>
              <a:t> real</a:t>
            </a:r>
          </a:p>
          <a:p>
            <a:endParaRPr lang="en-US" dirty="0"/>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p:txBody>
          <a:bodyPr/>
          <a:lstStyle/>
          <a:p>
            <a:r>
              <a:rPr lang="en-US" dirty="0" err="1"/>
              <a:t>Explicarea</a:t>
            </a:r>
            <a:r>
              <a:rPr lang="en-US" dirty="0"/>
              <a:t> </a:t>
            </a:r>
            <a:r>
              <a:rPr lang="en-US" dirty="0" err="1"/>
              <a:t>procesului</a:t>
            </a:r>
            <a:r>
              <a:rPr lang="en-US" dirty="0"/>
              <a:t> de </a:t>
            </a:r>
            <a:r>
              <a:rPr lang="en-US" dirty="0" err="1"/>
              <a:t>rulare</a:t>
            </a:r>
            <a:r>
              <a:rPr lang="en-US" dirty="0"/>
              <a:t> in </a:t>
            </a:r>
            <a:r>
              <a:rPr lang="en-US" dirty="0" err="1"/>
              <a:t>timp</a:t>
            </a:r>
            <a:r>
              <a:rPr lang="en-US" dirty="0"/>
              <a:t> real</a:t>
            </a:r>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US" dirty="0" err="1"/>
              <a:t>Concluzii</a:t>
            </a:r>
            <a:endParaRPr lang="en-US" dirty="0"/>
          </a:p>
        </p:txBody>
      </p:sp>
      <p:sp>
        <p:nvSpPr>
          <p:cNvPr id="17" name="Text Placeholder 16">
            <a:extLst>
              <a:ext uri="{FF2B5EF4-FFF2-40B4-BE49-F238E27FC236}">
                <a16:creationId xmlns:a16="http://schemas.microsoft.com/office/drawing/2014/main" id="{2EB94B1B-FC15-3A7B-A562-06B6F366B340}"/>
              </a:ext>
            </a:extLst>
          </p:cNvPr>
          <p:cNvSpPr>
            <a:spLocks noGrp="1"/>
          </p:cNvSpPr>
          <p:nvPr>
            <p:ph type="body" sz="quarter" idx="24"/>
          </p:nvPr>
        </p:nvSpPr>
        <p:spPr/>
        <p:txBody>
          <a:bodyPr/>
          <a:lstStyle/>
          <a:p>
            <a:r>
              <a:rPr lang="en-US" dirty="0" err="1"/>
              <a:t>Notiuni</a:t>
            </a:r>
            <a:r>
              <a:rPr lang="en-US" dirty="0"/>
              <a:t> finale</a:t>
            </a:r>
          </a:p>
        </p:txBody>
      </p:sp>
    </p:spTree>
    <p:extLst>
      <p:ext uri="{BB962C8B-B14F-4D97-AF65-F5344CB8AC3E}">
        <p14:creationId xmlns:p14="http://schemas.microsoft.com/office/powerpoint/2010/main" val="86653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pPr marL="0" marR="0">
              <a:lnSpc>
                <a:spcPct val="107000"/>
              </a:lnSpc>
              <a:spcBef>
                <a:spcPts val="0"/>
              </a:spcBef>
              <a:spcAft>
                <a:spcPts val="800"/>
              </a:spcAft>
            </a:pPr>
            <a:r>
              <a:rPr lang="ro-RO" sz="2200" b="1" dirty="0">
                <a:effectLst/>
                <a:latin typeface="Calibri" panose="020F0502020204030204" pitchFamily="34" charset="0"/>
                <a:ea typeface="Calibri" panose="020F0502020204030204" pitchFamily="34" charset="0"/>
                <a:cs typeface="Times New Roman" panose="02020603050405020304" pitchFamily="18" charset="0"/>
              </a:rPr>
              <a:t>Tema proiectului</a:t>
            </a:r>
            <a:r>
              <a:rPr lang="ro-RO" sz="2000" b="1" dirty="0">
                <a:effectLst/>
                <a:latin typeface="Calibri" panose="020F0502020204030204" pitchFamily="34" charset="0"/>
                <a:ea typeface="Calibri" panose="020F0502020204030204" pitchFamily="34" charset="0"/>
                <a:cs typeface="Times New Roman" panose="02020603050405020304" pitchFamily="18" charset="0"/>
              </a:rPr>
              <a:t>:</a:t>
            </a:r>
            <a:r>
              <a:rPr lang="ro-RO" sz="2000" dirty="0">
                <a:effectLst/>
                <a:latin typeface="Calibri" panose="020F0502020204030204" pitchFamily="34" charset="0"/>
                <a:ea typeface="Calibri" panose="020F0502020204030204" pitchFamily="34" charset="0"/>
                <a:cs typeface="Times New Roman" panose="02020603050405020304" pitchFamily="18" charset="0"/>
              </a:rPr>
              <a:t>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ro-RO" sz="2000" dirty="0">
                <a:effectLst/>
                <a:latin typeface="Calibri" panose="020F0502020204030204" pitchFamily="34" charset="0"/>
                <a:ea typeface="Calibri" panose="020F0502020204030204" pitchFamily="34" charset="0"/>
                <a:cs typeface="Times New Roman" panose="02020603050405020304" pitchFamily="18" charset="0"/>
              </a:rPr>
              <a:t>Realizarea unui sistem de vedere artificială care să permită identificarea zonelor din imagini care sunt fețe umane si blurarea acestora.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3</a:t>
            </a:fld>
            <a:endParaRPr lang="en-US"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err="1"/>
              <a:t>Proiect</a:t>
            </a:r>
            <a:r>
              <a:rPr lang="en-US" dirty="0"/>
              <a:t> SVA</a:t>
            </a:r>
          </a:p>
        </p:txBody>
      </p:sp>
    </p:spTree>
    <p:extLst>
      <p:ext uri="{BB962C8B-B14F-4D97-AF65-F5344CB8AC3E}">
        <p14:creationId xmlns:p14="http://schemas.microsoft.com/office/powerpoint/2010/main" val="61328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76173" y="1219539"/>
            <a:ext cx="5038344" cy="1709928"/>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37141" y="2664629"/>
            <a:ext cx="6018446" cy="2130552"/>
          </a:xfrm>
        </p:spPr>
        <p:txBody>
          <a:bodyPr/>
          <a:lstStyle/>
          <a:p>
            <a:pPr marL="0" marR="0">
              <a:lnSpc>
                <a:spcPct val="107000"/>
              </a:lnSpc>
              <a:spcBef>
                <a:spcPts val="0"/>
              </a:spcBef>
              <a:spcAft>
                <a:spcPts val="800"/>
              </a:spcAft>
            </a:pPr>
            <a:r>
              <a:rPr lang="en-US" sz="1800" b="1" dirty="0">
                <a:latin typeface="Century Schoolbook" panose="02040604050505020304" pitchFamily="18" charset="0"/>
                <a:ea typeface="Calibri" panose="020F0502020204030204" pitchFamily="34" charset="0"/>
                <a:cs typeface="Times New Roman" panose="02020603050405020304" pitchFamily="18" charset="0"/>
              </a:rPr>
              <a:t>Care </a:t>
            </a:r>
            <a:r>
              <a:rPr lang="en-US" sz="1800" b="1" dirty="0" err="1">
                <a:latin typeface="Century Schoolbook" panose="02040604050505020304" pitchFamily="18" charset="0"/>
                <a:ea typeface="Calibri" panose="020F0502020204030204" pitchFamily="34" charset="0"/>
                <a:cs typeface="Times New Roman" panose="02020603050405020304" pitchFamily="18" charset="0"/>
              </a:rPr>
              <a:t>este</a:t>
            </a:r>
            <a:r>
              <a:rPr lang="en-US" sz="1800" b="1" dirty="0">
                <a:latin typeface="Century Schoolbook" panose="02040604050505020304" pitchFamily="18" charset="0"/>
                <a:ea typeface="Calibri" panose="020F0502020204030204" pitchFamily="34" charset="0"/>
                <a:cs typeface="Times New Roman" panose="02020603050405020304" pitchFamily="18" charset="0"/>
              </a:rPr>
              <a:t> </a:t>
            </a:r>
            <a:r>
              <a:rPr lang="en-US" sz="1800" b="1" dirty="0" err="1">
                <a:latin typeface="Century Schoolbook" panose="02040604050505020304" pitchFamily="18" charset="0"/>
                <a:ea typeface="Calibri" panose="020F0502020204030204" pitchFamily="34" charset="0"/>
                <a:cs typeface="Times New Roman" panose="02020603050405020304" pitchFamily="18" charset="0"/>
              </a:rPr>
              <a:t>scopul</a:t>
            </a:r>
            <a:r>
              <a:rPr lang="en-US" sz="1800" b="1" dirty="0">
                <a:latin typeface="Century Schoolbook" panose="02040604050505020304" pitchFamily="18" charset="0"/>
                <a:ea typeface="Calibri" panose="020F0502020204030204" pitchFamily="34" charset="0"/>
                <a:cs typeface="Times New Roman" panose="02020603050405020304" pitchFamily="18" charset="0"/>
              </a:rPr>
              <a:t> </a:t>
            </a:r>
            <a:r>
              <a:rPr lang="en-US" sz="1800" b="1" dirty="0" err="1">
                <a:latin typeface="Century Schoolbook" panose="02040604050505020304" pitchFamily="18" charset="0"/>
                <a:ea typeface="Calibri" panose="020F0502020204030204" pitchFamily="34" charset="0"/>
                <a:cs typeface="Times New Roman" panose="02020603050405020304" pitchFamily="18" charset="0"/>
              </a:rPr>
              <a:t>acestei</a:t>
            </a:r>
            <a:r>
              <a:rPr lang="en-US" sz="1800" b="1" dirty="0">
                <a:latin typeface="Century Schoolbook" panose="02040604050505020304" pitchFamily="18" charset="0"/>
                <a:ea typeface="Calibri" panose="020F0502020204030204" pitchFamily="34" charset="0"/>
                <a:cs typeface="Times New Roman" panose="02020603050405020304" pitchFamily="18" charset="0"/>
              </a:rPr>
              <a:t> </a:t>
            </a:r>
            <a:r>
              <a:rPr lang="en-US" sz="1800" b="1" dirty="0" err="1">
                <a:latin typeface="Century Schoolbook" panose="02040604050505020304" pitchFamily="18" charset="0"/>
                <a:ea typeface="Calibri" panose="020F0502020204030204" pitchFamily="34" charset="0"/>
                <a:cs typeface="Times New Roman" panose="02020603050405020304" pitchFamily="18" charset="0"/>
              </a:rPr>
              <a:t>aplicatii</a:t>
            </a:r>
            <a:r>
              <a:rPr lang="en-US" sz="1800" b="1" dirty="0">
                <a:latin typeface="Century Schoolbook" panose="02040604050505020304" pitchFamily="18" charset="0"/>
                <a:ea typeface="Calibri" panose="020F0502020204030204" pitchFamily="34" charset="0"/>
                <a:cs typeface="Times New Roman" panose="02020603050405020304" pitchFamily="18" charset="0"/>
              </a:rPr>
              <a:t>!?</a:t>
            </a:r>
            <a:endParaRPr lang="en-US" sz="1800" dirty="0">
              <a:effectLst/>
              <a:latin typeface="Century Schoolbook" panose="020406040505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latin typeface="Century Schoolbook" panose="02040604050505020304" pitchFamily="18" charset="0"/>
                <a:ea typeface="Calibri" panose="020F0502020204030204" pitchFamily="34" charset="0"/>
                <a:cs typeface="Times New Roman" panose="02020603050405020304" pitchFamily="18" charset="0"/>
              </a:rPr>
              <a:t>Pe </a:t>
            </a:r>
            <a:r>
              <a:rPr lang="en-US" sz="1800" dirty="0" err="1">
                <a:latin typeface="Century Schoolbook" panose="02040604050505020304" pitchFamily="18" charset="0"/>
                <a:ea typeface="Calibri" panose="020F0502020204030204" pitchFamily="34" charset="0"/>
                <a:cs typeface="Times New Roman" panose="02020603050405020304" pitchFamily="18" charset="0"/>
              </a:rPr>
              <a:t>langa</a:t>
            </a:r>
            <a:r>
              <a:rPr lang="en-US" sz="1800" dirty="0">
                <a:latin typeface="Century Schoolbook" panose="02040604050505020304" pitchFamily="18" charset="0"/>
                <a:ea typeface="Calibri" panose="020F0502020204030204" pitchFamily="34" charset="0"/>
                <a:cs typeface="Times New Roman" panose="02020603050405020304" pitchFamily="18" charset="0"/>
              </a:rPr>
              <a:t> </a:t>
            </a:r>
            <a:r>
              <a:rPr lang="en-US" sz="1800" dirty="0" err="1">
                <a:latin typeface="Century Schoolbook" panose="02040604050505020304" pitchFamily="18" charset="0"/>
                <a:ea typeface="Calibri" panose="020F0502020204030204" pitchFamily="34" charset="0"/>
                <a:cs typeface="Times New Roman" panose="02020603050405020304" pitchFamily="18" charset="0"/>
              </a:rPr>
              <a:t>dezvoltarea</a:t>
            </a:r>
            <a:r>
              <a:rPr lang="en-US" sz="1800" dirty="0">
                <a:latin typeface="Century Schoolbook" panose="02040604050505020304" pitchFamily="18" charset="0"/>
                <a:ea typeface="Calibri" panose="020F0502020204030204" pitchFamily="34" charset="0"/>
                <a:cs typeface="Times New Roman" panose="02020603050405020304" pitchFamily="18" charset="0"/>
              </a:rPr>
              <a:t> </a:t>
            </a:r>
            <a:r>
              <a:rPr lang="en-US" sz="1800" dirty="0" err="1">
                <a:latin typeface="Century Schoolbook" panose="02040604050505020304" pitchFamily="18" charset="0"/>
                <a:ea typeface="Calibri" panose="020F0502020204030204" pitchFamily="34" charset="0"/>
                <a:cs typeface="Times New Roman" panose="02020603050405020304" pitchFamily="18" charset="0"/>
              </a:rPr>
              <a:t>cunostinstelor</a:t>
            </a:r>
            <a:r>
              <a:rPr lang="en-US" sz="1800" dirty="0">
                <a:latin typeface="Century Schoolbook" panose="02040604050505020304" pitchFamily="18" charset="0"/>
                <a:ea typeface="Calibri" panose="020F0502020204030204" pitchFamily="34" charset="0"/>
                <a:cs typeface="Times New Roman" panose="02020603050405020304" pitchFamily="18" charset="0"/>
              </a:rPr>
              <a:t>, s</a:t>
            </a:r>
            <a:r>
              <a:rPr lang="ro-RO" sz="1800" dirty="0">
                <a:effectLst/>
                <a:latin typeface="Century Schoolbook" panose="02040604050505020304" pitchFamily="18" charset="0"/>
                <a:ea typeface="Calibri" panose="020F0502020204030204" pitchFamily="34" charset="0"/>
                <a:cs typeface="Times New Roman" panose="02020603050405020304" pitchFamily="18" charset="0"/>
              </a:rPr>
              <a:t>copul acestei aplicații </a:t>
            </a:r>
            <a:r>
              <a:rPr lang="en-US" sz="1800" dirty="0" err="1">
                <a:effectLst/>
                <a:latin typeface="Century Schoolbook" panose="02040604050505020304" pitchFamily="18" charset="0"/>
                <a:ea typeface="Calibri" panose="020F0502020204030204" pitchFamily="34" charset="0"/>
                <a:cs typeface="Times New Roman" panose="02020603050405020304" pitchFamily="18" charset="0"/>
              </a:rPr>
              <a:t>mai</a:t>
            </a:r>
            <a:r>
              <a:rPr lang="en-US" sz="1800" dirty="0">
                <a:effectLst/>
                <a:latin typeface="Century Schoolbook" panose="02040604050505020304" pitchFamily="18" charset="0"/>
                <a:ea typeface="Calibri" panose="020F0502020204030204" pitchFamily="34" charset="0"/>
                <a:cs typeface="Times New Roman" panose="02020603050405020304" pitchFamily="18" charset="0"/>
              </a:rPr>
              <a:t> </a:t>
            </a:r>
            <a:r>
              <a:rPr lang="ro-RO" sz="1800" dirty="0">
                <a:effectLst/>
                <a:latin typeface="Century Schoolbook" panose="02040604050505020304" pitchFamily="18" charset="0"/>
                <a:ea typeface="Calibri" panose="020F0502020204030204" pitchFamily="34" charset="0"/>
                <a:cs typeface="Times New Roman" panose="02020603050405020304" pitchFamily="18" charset="0"/>
              </a:rPr>
              <a:t>este de a permite utilizatorilor să captureze/achiziționeze imagini în timp real s</a:t>
            </a:r>
            <a:r>
              <a:rPr lang="en-US" sz="1800" dirty="0" err="1">
                <a:latin typeface="Century Schoolbook" panose="02040604050505020304" pitchFamily="18" charset="0"/>
                <a:ea typeface="Calibri" panose="020F0502020204030204" pitchFamily="34" charset="0"/>
                <a:cs typeface="Times New Roman" panose="02020603050405020304" pitchFamily="18" charset="0"/>
              </a:rPr>
              <a:t>i</a:t>
            </a:r>
            <a:r>
              <a:rPr lang="en-US" sz="1800" dirty="0">
                <a:latin typeface="Century Schoolbook" panose="02040604050505020304" pitchFamily="18" charset="0"/>
                <a:ea typeface="Calibri" panose="020F0502020204030204" pitchFamily="34" charset="0"/>
                <a:cs typeface="Times New Roman" panose="02020603050405020304" pitchFamily="18" charset="0"/>
              </a:rPr>
              <a:t>/s</a:t>
            </a:r>
            <a:r>
              <a:rPr lang="ro-RO" sz="1800" dirty="0">
                <a:effectLst/>
                <a:latin typeface="Century Schoolbook" panose="02040604050505020304" pitchFamily="18" charset="0"/>
                <a:ea typeface="Calibri" panose="020F0502020204030204" pitchFamily="34" charset="0"/>
                <a:cs typeface="Times New Roman" panose="02020603050405020304" pitchFamily="18" charset="0"/>
              </a:rPr>
              <a:t>au să încarce imagini existente pentru a detecta și estompa zonele faciale din imagini, oferind astfel utilizatorului o modalitate de a proteja confidențialitatea persoanelor din imagini.</a:t>
            </a:r>
            <a:endParaRPr lang="en-US" sz="1800" dirty="0">
              <a:effectLst/>
              <a:latin typeface="Century Schoolbook" panose="02040604050505020304" pitchFamily="18"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13" name="Picture Placeholder 12">
            <a:extLst>
              <a:ext uri="{FF2B5EF4-FFF2-40B4-BE49-F238E27FC236}">
                <a16:creationId xmlns:a16="http://schemas.microsoft.com/office/drawing/2014/main" id="{7F0EE76B-2285-4C1C-9453-BF798648773F}"/>
              </a:ext>
            </a:extLst>
          </p:cNvPr>
          <p:cNvPicPr>
            <a:picLocks noGrp="1" noChangeAspect="1"/>
          </p:cNvPicPr>
          <p:nvPr>
            <p:ph type="pic" sz="quarter" idx="13"/>
          </p:nvPr>
        </p:nvPicPr>
        <p:blipFill rotWithShape="1">
          <a:blip r:embed="rId2"/>
          <a:srcRect l="12729" r="12729"/>
          <a:stretch/>
        </p:blipFill>
        <p:spPr/>
      </p:pic>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E41C6490-6DA7-40F6-9698-E66259A4C61A}"/>
              </a:ext>
            </a:extLst>
          </p:cNvPr>
          <p:cNvSpPr>
            <a:spLocks noGrp="1"/>
          </p:cNvSpPr>
          <p:nvPr>
            <p:ph type="title"/>
          </p:nvPr>
        </p:nvSpPr>
        <p:spPr/>
        <p:txBody>
          <a:bodyPr/>
          <a:lstStyle/>
          <a:p>
            <a:r>
              <a:rPr lang="en-US" dirty="0" err="1"/>
              <a:t>Interfa</a:t>
            </a:r>
            <a:r>
              <a:rPr lang="ro-RO" dirty="0"/>
              <a:t>ț</a:t>
            </a:r>
            <a:r>
              <a:rPr lang="en-US" dirty="0"/>
              <a:t>a GUI</a:t>
            </a:r>
            <a:br>
              <a:rPr lang="en-US" dirty="0"/>
            </a:br>
            <a:br>
              <a:rPr lang="en-US" dirty="0"/>
            </a:br>
            <a:endParaRPr lang="en-US" dirty="0"/>
          </a:p>
        </p:txBody>
      </p:sp>
      <p:pic>
        <p:nvPicPr>
          <p:cNvPr id="70" name="Picture 69">
            <a:extLst>
              <a:ext uri="{FF2B5EF4-FFF2-40B4-BE49-F238E27FC236}">
                <a16:creationId xmlns:a16="http://schemas.microsoft.com/office/drawing/2014/main" id="{FC5DCCE2-0BB5-4F9F-93C3-5C58112E3D55}"/>
              </a:ext>
            </a:extLst>
          </p:cNvPr>
          <p:cNvPicPr>
            <a:picLocks noChangeAspect="1"/>
          </p:cNvPicPr>
          <p:nvPr/>
        </p:nvPicPr>
        <p:blipFill>
          <a:blip r:embed="rId2"/>
          <a:stretch>
            <a:fillRect/>
          </a:stretch>
        </p:blipFill>
        <p:spPr>
          <a:xfrm>
            <a:off x="1982664" y="1655087"/>
            <a:ext cx="8412940" cy="4940317"/>
          </a:xfrm>
          <a:prstGeom prst="rect">
            <a:avLst/>
          </a:prstGeom>
        </p:spPr>
      </p:pic>
    </p:spTree>
    <p:extLst>
      <p:ext uri="{BB962C8B-B14F-4D97-AF65-F5344CB8AC3E}">
        <p14:creationId xmlns:p14="http://schemas.microsoft.com/office/powerpoint/2010/main" val="55935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E41C6490-6DA7-40F6-9698-E66259A4C61A}"/>
              </a:ext>
            </a:extLst>
          </p:cNvPr>
          <p:cNvSpPr>
            <a:spLocks noGrp="1"/>
          </p:cNvSpPr>
          <p:nvPr>
            <p:ph type="title"/>
          </p:nvPr>
        </p:nvSpPr>
        <p:spPr/>
        <p:txBody>
          <a:bodyPr/>
          <a:lstStyle/>
          <a:p>
            <a:r>
              <a:rPr lang="en-US" dirty="0" err="1"/>
              <a:t>Interfa</a:t>
            </a:r>
            <a:r>
              <a:rPr lang="ro-RO" dirty="0"/>
              <a:t>ț</a:t>
            </a:r>
            <a:r>
              <a:rPr lang="en-US" dirty="0"/>
              <a:t>a GUI</a:t>
            </a:r>
            <a:br>
              <a:rPr lang="en-US" dirty="0"/>
            </a:br>
            <a:br>
              <a:rPr lang="en-US" dirty="0"/>
            </a:br>
            <a:endParaRPr lang="en-US" dirty="0"/>
          </a:p>
        </p:txBody>
      </p:sp>
      <p:pic>
        <p:nvPicPr>
          <p:cNvPr id="3" name="Picture 2">
            <a:extLst>
              <a:ext uri="{FF2B5EF4-FFF2-40B4-BE49-F238E27FC236}">
                <a16:creationId xmlns:a16="http://schemas.microsoft.com/office/drawing/2014/main" id="{532F19D9-45C8-4645-B26E-3411C33091EA}"/>
              </a:ext>
            </a:extLst>
          </p:cNvPr>
          <p:cNvPicPr>
            <a:picLocks noChangeAspect="1"/>
          </p:cNvPicPr>
          <p:nvPr/>
        </p:nvPicPr>
        <p:blipFill>
          <a:blip r:embed="rId2"/>
          <a:stretch>
            <a:fillRect/>
          </a:stretch>
        </p:blipFill>
        <p:spPr>
          <a:xfrm>
            <a:off x="1953559" y="1527048"/>
            <a:ext cx="8284881" cy="4923930"/>
          </a:xfrm>
          <a:prstGeom prst="rect">
            <a:avLst/>
          </a:prstGeom>
        </p:spPr>
      </p:pic>
    </p:spTree>
    <p:extLst>
      <p:ext uri="{BB962C8B-B14F-4D97-AF65-F5344CB8AC3E}">
        <p14:creationId xmlns:p14="http://schemas.microsoft.com/office/powerpoint/2010/main" val="45595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pPr marL="0" indent="0" rtl="0" eaLnBrk="1" latinLnBrk="0" hangingPunct="1">
              <a:lnSpc>
                <a:spcPct val="90000"/>
              </a:lnSpc>
              <a:spcBef>
                <a:spcPts val="1000"/>
              </a:spcBef>
              <a:spcAft>
                <a:spcPts val="0"/>
              </a:spcAft>
            </a:pPr>
            <a:r>
              <a:rPr lang="ro-RO" sz="4000" kern="1200" dirty="0">
                <a:solidFill>
                  <a:srgbClr val="000000"/>
                </a:solidFill>
                <a:effectLst/>
                <a:latin typeface="Century Gothic" panose="020B0502020202020204" pitchFamily="34" charset="0"/>
                <a:ea typeface="+mn-ea"/>
                <a:cs typeface="+mn-cs"/>
              </a:rPr>
              <a:t>Identificarea</a:t>
            </a:r>
            <a:r>
              <a:rPr lang="en-US" sz="4000" kern="1200" dirty="0">
                <a:solidFill>
                  <a:srgbClr val="000000"/>
                </a:solidFill>
                <a:effectLst/>
                <a:latin typeface="Century Gothic" panose="020B0502020202020204" pitchFamily="34" charset="0"/>
                <a:ea typeface="+mn-ea"/>
                <a:cs typeface="+mn-cs"/>
              </a:rPr>
              <a:t> </a:t>
            </a:r>
            <a:r>
              <a:rPr lang="en-US" sz="4000" kern="1200" dirty="0" err="1">
                <a:solidFill>
                  <a:srgbClr val="000000"/>
                </a:solidFill>
                <a:effectLst/>
                <a:latin typeface="Century Gothic" panose="020B0502020202020204" pitchFamily="34" charset="0"/>
                <a:ea typeface="+mn-ea"/>
                <a:cs typeface="+mn-cs"/>
              </a:rPr>
              <a:t>si</a:t>
            </a:r>
            <a:r>
              <a:rPr lang="en-US" sz="4000" kern="1200" dirty="0">
                <a:solidFill>
                  <a:srgbClr val="000000"/>
                </a:solidFill>
                <a:effectLst/>
                <a:latin typeface="Century Gothic" panose="020B0502020202020204" pitchFamily="34" charset="0"/>
                <a:ea typeface="+mn-ea"/>
                <a:cs typeface="+mn-cs"/>
              </a:rPr>
              <a:t> </a:t>
            </a:r>
            <a:r>
              <a:rPr lang="en-US" sz="4000" kern="1200" dirty="0" err="1">
                <a:solidFill>
                  <a:srgbClr val="000000"/>
                </a:solidFill>
                <a:effectLst/>
                <a:latin typeface="Century Gothic" panose="020B0502020202020204" pitchFamily="34" charset="0"/>
                <a:ea typeface="+mn-ea"/>
                <a:cs typeface="+mn-cs"/>
              </a:rPr>
              <a:t>procesarea</a:t>
            </a:r>
            <a:r>
              <a:rPr lang="ro-RO" sz="4000" kern="1200" dirty="0">
                <a:solidFill>
                  <a:srgbClr val="000000"/>
                </a:solidFill>
                <a:effectLst/>
                <a:latin typeface="Century Gothic" panose="020B0502020202020204" pitchFamily="34" charset="0"/>
                <a:ea typeface="+mn-ea"/>
                <a:cs typeface="+mn-cs"/>
              </a:rPr>
              <a:t> fețelor</a:t>
            </a:r>
            <a:endParaRPr lang="en-US" sz="4000" dirty="0">
              <a:effectLst/>
            </a:endParaRPr>
          </a:p>
        </p:txBody>
      </p:sp>
      <p:sp>
        <p:nvSpPr>
          <p:cNvPr id="19" name="TextBox 18">
            <a:extLst>
              <a:ext uri="{FF2B5EF4-FFF2-40B4-BE49-F238E27FC236}">
                <a16:creationId xmlns:a16="http://schemas.microsoft.com/office/drawing/2014/main" id="{D4CDE8B8-D535-4F77-BB1E-AC17D1560244}"/>
              </a:ext>
            </a:extLst>
          </p:cNvPr>
          <p:cNvSpPr txBox="1"/>
          <p:nvPr/>
        </p:nvSpPr>
        <p:spPr>
          <a:xfrm>
            <a:off x="1828800" y="2492248"/>
            <a:ext cx="8441267" cy="2751651"/>
          </a:xfrm>
          <a:prstGeom prst="rect">
            <a:avLst/>
          </a:prstGeom>
          <a:noFill/>
        </p:spPr>
        <p:txBody>
          <a:bodyPr wrap="square" rtlCol="0">
            <a:spAutoFit/>
          </a:bodyPr>
          <a:lstStyle/>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Algoritmul de detectare a feței folosit în acest proiect este implementat în funcția "photoProcessing" și se bazează pe toolbox-ul de Computer Vision din MATLAB.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În prima instanta, poza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achizionata</a:t>
            </a:r>
            <a:r>
              <a:rPr lang="ro-RO" sz="1800" dirty="0">
                <a:effectLst/>
                <a:latin typeface="Calibri" panose="020F0502020204030204" pitchFamily="34" charset="0"/>
                <a:ea typeface="Calibri" panose="020F0502020204030204" pitchFamily="34" charset="0"/>
                <a:cs typeface="Times New Roman" panose="02020603050405020304" pitchFamily="18" charset="0"/>
              </a:rPr>
              <a:t> este convertită la grayscale prin utilizarea funcției "rgb2gray", pentru a simplifica procesul de identificare a trăsăturilor.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Detectorrea de obiecte se realieaza folosind functia "CascadeObjectDetector", ce are by default parametrul de 'FrontalFaceCART' si d</a:t>
            </a:r>
            <a:r>
              <a:rPr lang="en-US" sz="1800" dirty="0">
                <a:effectLst/>
                <a:latin typeface="Calibri" panose="020F0502020204030204" pitchFamily="34" charset="0"/>
                <a:ea typeface="Calibri" panose="020F0502020204030204" pitchFamily="34" charset="0"/>
                <a:cs typeface="Times New Roman" panose="02020603050405020304" pitchFamily="18" charset="0"/>
              </a:rPr>
              <a:t>e</a:t>
            </a:r>
            <a:r>
              <a:rPr lang="ro-RO" sz="1800" dirty="0">
                <a:effectLst/>
                <a:latin typeface="Calibri" panose="020F0502020204030204" pitchFamily="34" charset="0"/>
                <a:ea typeface="Calibri" panose="020F0502020204030204" pitchFamily="34" charset="0"/>
                <a:cs typeface="Times New Roman" panose="02020603050405020304" pitchFamily="18" charset="0"/>
              </a:rPr>
              <a:t>tectează fețele care sunt în poziție verticală și cu fața spre camera.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524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pPr marL="0" indent="0" rtl="0" eaLnBrk="1" latinLnBrk="0" hangingPunct="1">
              <a:lnSpc>
                <a:spcPct val="90000"/>
              </a:lnSpc>
              <a:spcBef>
                <a:spcPts val="1000"/>
              </a:spcBef>
              <a:spcAft>
                <a:spcPts val="0"/>
              </a:spcAft>
            </a:pPr>
            <a:r>
              <a:rPr lang="ro-RO" sz="4000" kern="1200" dirty="0">
                <a:solidFill>
                  <a:srgbClr val="000000"/>
                </a:solidFill>
                <a:effectLst/>
                <a:latin typeface="Century Gothic" panose="020B0502020202020204" pitchFamily="34" charset="0"/>
                <a:ea typeface="+mn-ea"/>
                <a:cs typeface="+mn-cs"/>
              </a:rPr>
              <a:t>Identificarea</a:t>
            </a:r>
            <a:r>
              <a:rPr lang="en-US" sz="4000" kern="1200" dirty="0">
                <a:solidFill>
                  <a:srgbClr val="000000"/>
                </a:solidFill>
                <a:effectLst/>
                <a:latin typeface="Century Gothic" panose="020B0502020202020204" pitchFamily="34" charset="0"/>
                <a:ea typeface="+mn-ea"/>
                <a:cs typeface="+mn-cs"/>
              </a:rPr>
              <a:t> </a:t>
            </a:r>
            <a:r>
              <a:rPr lang="en-US" sz="4000" kern="1200" dirty="0" err="1">
                <a:solidFill>
                  <a:srgbClr val="000000"/>
                </a:solidFill>
                <a:effectLst/>
                <a:latin typeface="Century Gothic" panose="020B0502020202020204" pitchFamily="34" charset="0"/>
                <a:ea typeface="+mn-ea"/>
                <a:cs typeface="+mn-cs"/>
              </a:rPr>
              <a:t>si</a:t>
            </a:r>
            <a:r>
              <a:rPr lang="en-US" sz="4000" kern="1200" dirty="0">
                <a:solidFill>
                  <a:srgbClr val="000000"/>
                </a:solidFill>
                <a:effectLst/>
                <a:latin typeface="Century Gothic" panose="020B0502020202020204" pitchFamily="34" charset="0"/>
                <a:ea typeface="+mn-ea"/>
                <a:cs typeface="+mn-cs"/>
              </a:rPr>
              <a:t> </a:t>
            </a:r>
            <a:r>
              <a:rPr lang="en-US" sz="4000" kern="1200" dirty="0" err="1">
                <a:solidFill>
                  <a:srgbClr val="000000"/>
                </a:solidFill>
                <a:effectLst/>
                <a:latin typeface="Century Gothic" panose="020B0502020202020204" pitchFamily="34" charset="0"/>
                <a:ea typeface="+mn-ea"/>
                <a:cs typeface="+mn-cs"/>
              </a:rPr>
              <a:t>procesarea</a:t>
            </a:r>
            <a:r>
              <a:rPr lang="ro-RO" sz="4000" kern="1200" dirty="0">
                <a:solidFill>
                  <a:srgbClr val="000000"/>
                </a:solidFill>
                <a:effectLst/>
                <a:latin typeface="Century Gothic" panose="020B0502020202020204" pitchFamily="34" charset="0"/>
                <a:ea typeface="+mn-ea"/>
                <a:cs typeface="+mn-cs"/>
              </a:rPr>
              <a:t> fețelor</a:t>
            </a:r>
            <a:endParaRPr lang="en-US" sz="4000" dirty="0">
              <a:effectLst/>
            </a:endParaRPr>
          </a:p>
        </p:txBody>
      </p:sp>
      <p:pic>
        <p:nvPicPr>
          <p:cNvPr id="4" name="Picture 3">
            <a:extLst>
              <a:ext uri="{FF2B5EF4-FFF2-40B4-BE49-F238E27FC236}">
                <a16:creationId xmlns:a16="http://schemas.microsoft.com/office/drawing/2014/main" id="{8A9F780A-797F-4CFA-9136-77D16B77C5A0}"/>
              </a:ext>
            </a:extLst>
          </p:cNvPr>
          <p:cNvPicPr>
            <a:picLocks noChangeAspect="1"/>
          </p:cNvPicPr>
          <p:nvPr/>
        </p:nvPicPr>
        <p:blipFill>
          <a:blip r:embed="rId2"/>
          <a:stretch>
            <a:fillRect/>
          </a:stretch>
        </p:blipFill>
        <p:spPr>
          <a:xfrm>
            <a:off x="1898526" y="1300476"/>
            <a:ext cx="8394947" cy="4989345"/>
          </a:xfrm>
          <a:prstGeom prst="rect">
            <a:avLst/>
          </a:prstGeom>
        </p:spPr>
      </p:pic>
    </p:spTree>
    <p:extLst>
      <p:ext uri="{BB962C8B-B14F-4D97-AF65-F5344CB8AC3E}">
        <p14:creationId xmlns:p14="http://schemas.microsoft.com/office/powerpoint/2010/main" val="353471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pPr marL="0" indent="0" rtl="0" eaLnBrk="1" latinLnBrk="0" hangingPunct="1">
              <a:lnSpc>
                <a:spcPct val="90000"/>
              </a:lnSpc>
              <a:spcBef>
                <a:spcPts val="1000"/>
              </a:spcBef>
              <a:spcAft>
                <a:spcPts val="0"/>
              </a:spcAft>
            </a:pPr>
            <a:r>
              <a:rPr lang="ro-RO" sz="4000" kern="1200" dirty="0">
                <a:solidFill>
                  <a:srgbClr val="000000"/>
                </a:solidFill>
                <a:effectLst/>
                <a:latin typeface="Century Gothic" panose="020B0502020202020204" pitchFamily="34" charset="0"/>
                <a:ea typeface="+mn-ea"/>
                <a:cs typeface="+mn-cs"/>
              </a:rPr>
              <a:t>Identificarea</a:t>
            </a:r>
            <a:r>
              <a:rPr lang="en-US" sz="4000" kern="1200" dirty="0">
                <a:solidFill>
                  <a:srgbClr val="000000"/>
                </a:solidFill>
                <a:effectLst/>
                <a:latin typeface="Century Gothic" panose="020B0502020202020204" pitchFamily="34" charset="0"/>
                <a:ea typeface="+mn-ea"/>
                <a:cs typeface="+mn-cs"/>
              </a:rPr>
              <a:t> </a:t>
            </a:r>
            <a:r>
              <a:rPr lang="en-US" sz="4000" kern="1200" dirty="0" err="1">
                <a:solidFill>
                  <a:srgbClr val="000000"/>
                </a:solidFill>
                <a:effectLst/>
                <a:latin typeface="Century Gothic" panose="020B0502020202020204" pitchFamily="34" charset="0"/>
                <a:ea typeface="+mn-ea"/>
                <a:cs typeface="+mn-cs"/>
              </a:rPr>
              <a:t>si</a:t>
            </a:r>
            <a:r>
              <a:rPr lang="en-US" sz="4000" kern="1200" dirty="0">
                <a:solidFill>
                  <a:srgbClr val="000000"/>
                </a:solidFill>
                <a:effectLst/>
                <a:latin typeface="Century Gothic" panose="020B0502020202020204" pitchFamily="34" charset="0"/>
                <a:ea typeface="+mn-ea"/>
                <a:cs typeface="+mn-cs"/>
              </a:rPr>
              <a:t> </a:t>
            </a:r>
            <a:r>
              <a:rPr lang="en-US" sz="4000" kern="1200" dirty="0" err="1">
                <a:solidFill>
                  <a:srgbClr val="000000"/>
                </a:solidFill>
                <a:effectLst/>
                <a:latin typeface="Century Gothic" panose="020B0502020202020204" pitchFamily="34" charset="0"/>
                <a:ea typeface="+mn-ea"/>
                <a:cs typeface="+mn-cs"/>
              </a:rPr>
              <a:t>procesarea</a:t>
            </a:r>
            <a:r>
              <a:rPr lang="ro-RO" sz="4000" kern="1200" dirty="0">
                <a:solidFill>
                  <a:srgbClr val="000000"/>
                </a:solidFill>
                <a:effectLst/>
                <a:latin typeface="Century Gothic" panose="020B0502020202020204" pitchFamily="34" charset="0"/>
                <a:ea typeface="+mn-ea"/>
                <a:cs typeface="+mn-cs"/>
              </a:rPr>
              <a:t> fețelor</a:t>
            </a:r>
            <a:endParaRPr lang="en-US" sz="4000" dirty="0">
              <a:effectLst/>
            </a:endParaRPr>
          </a:p>
        </p:txBody>
      </p:sp>
      <p:sp>
        <p:nvSpPr>
          <p:cNvPr id="19" name="TextBox 18">
            <a:extLst>
              <a:ext uri="{FF2B5EF4-FFF2-40B4-BE49-F238E27FC236}">
                <a16:creationId xmlns:a16="http://schemas.microsoft.com/office/drawing/2014/main" id="{D4CDE8B8-D535-4F77-BB1E-AC17D1560244}"/>
              </a:ext>
            </a:extLst>
          </p:cNvPr>
          <p:cNvSpPr txBox="1"/>
          <p:nvPr/>
        </p:nvSpPr>
        <p:spPr>
          <a:xfrm>
            <a:off x="1828800" y="2492248"/>
            <a:ext cx="8441267" cy="2951642"/>
          </a:xfrm>
          <a:prstGeom prst="rect">
            <a:avLst/>
          </a:prstGeom>
          <a:noFill/>
        </p:spPr>
        <p:txBody>
          <a:bodyPr wrap="square" rtlCol="0">
            <a:spAutoFit/>
          </a:bodyPr>
          <a:lstStyle/>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Implementarea se face prin intermediul "vision.CascadeObjectDetector", pentru a extrage regiunile din imagine în care se găsesc fețe umane.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În acest proces, detectorul utilizează un set de caracteristici Haar, care sunt selectate dintr-un set de imagini pozitive și negative și încărcate într-un model de clasificator. Detectorul utilizează aceste caracteristici pentru a determina dacă o anumită regiune din imagine conține sau nu o față umană.</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ro-RO" sz="1800" dirty="0">
                <a:effectLst/>
                <a:latin typeface="Calibri" panose="020F0502020204030204" pitchFamily="34" charset="0"/>
                <a:ea typeface="Calibri" panose="020F0502020204030204" pitchFamily="34" charset="0"/>
                <a:cs typeface="Times New Roman" panose="02020603050405020304" pitchFamily="18" charset="0"/>
              </a:rPr>
              <a:t>Dacă detectorul găsește o față umană, acesta returnează o casetă încadratoare (bounding box), care încadrează regiunea din imagine care conține fața umană. Această casetă încadratoare este stocată în variabila "bboxes".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086665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geometry</Template>
  <TotalTime>374</TotalTime>
  <Words>1027</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Century Schoolbook</vt:lpstr>
      <vt:lpstr>Consolas</vt:lpstr>
      <vt:lpstr>Karla</vt:lpstr>
      <vt:lpstr>Univers Condensed Light</vt:lpstr>
      <vt:lpstr>Office Theme</vt:lpstr>
      <vt:lpstr>Proiect SVA</vt:lpstr>
      <vt:lpstr>Agenda</vt:lpstr>
      <vt:lpstr>Tema proiectului:  Realizarea unui sistem de vedere artificială care să permită identificarea zonelor din imagini care sunt fețe umane si blurarea acestora.</vt:lpstr>
      <vt:lpstr>Introduction </vt:lpstr>
      <vt:lpstr>Interfața GUI  </vt:lpstr>
      <vt:lpstr>Interfața GUI  </vt:lpstr>
      <vt:lpstr>Identificarea si procesarea fețelor</vt:lpstr>
      <vt:lpstr>Identificarea si procesarea fețelor</vt:lpstr>
      <vt:lpstr>Identificarea si procesarea fețelor</vt:lpstr>
      <vt:lpstr>Identificarea si procesarea fețelor</vt:lpstr>
      <vt:lpstr>Sistemul de timp real</vt:lpstr>
      <vt:lpstr>Sistemul de timp real</vt:lpstr>
      <vt:lpstr>Sistemul de timp real</vt:lpstr>
      <vt:lpstr>Concluzii</vt:lpstr>
      <vt:lpstr>Intrebari!?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SVA</dc:title>
  <dc:creator>Catalin Ionel</dc:creator>
  <cp:lastModifiedBy>Catalin Ionel</cp:lastModifiedBy>
  <cp:revision>7</cp:revision>
  <dcterms:created xsi:type="dcterms:W3CDTF">2023-05-29T04:29:53Z</dcterms:created>
  <dcterms:modified xsi:type="dcterms:W3CDTF">2023-05-29T10:44:17Z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