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6F8D38-63B6-4ACB-82FF-2B2DBA23A7ED}" type="datetime1">
              <a:rPr lang="ro-RO" smtClean="0"/>
              <a:t>25.03.2025</a:t>
            </a:fld>
            <a:endParaRPr lang="en-US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421010-5B13-48A7-B1FE-BFAB3CC2110B}" type="datetime1">
              <a:rPr lang="ro-RO" smtClean="0"/>
              <a:t>25.03.2025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"/>
              <a:t>Faceți clic pentru a edita stilurile de text coordonator</a:t>
            </a:r>
            <a:endParaRPr lang="en-US"/>
          </a:p>
          <a:p>
            <a:pPr lvl="1" rtl="0"/>
            <a:r>
              <a:rPr lang="ro"/>
              <a:t>Al doilea nivel</a:t>
            </a:r>
          </a:p>
          <a:p>
            <a:pPr lvl="2" rtl="0"/>
            <a:r>
              <a:rPr lang="ro"/>
              <a:t>Al treilea nivel</a:t>
            </a:r>
          </a:p>
          <a:p>
            <a:pPr lvl="3" rtl="0"/>
            <a:r>
              <a:rPr lang="ro"/>
              <a:t>Al patrulea nivel</a:t>
            </a:r>
          </a:p>
          <a:p>
            <a:pPr lvl="4" rtl="0"/>
            <a:r>
              <a:rPr lang="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reptunghi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Conector drep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466E40-9FFF-45F7-B14A-0CFDBD9C1342}" type="datetime1">
              <a:rPr lang="ro-RO" smtClean="0"/>
              <a:t>25.03.2025</a:t>
            </a:fld>
            <a:endParaRPr lang="en-US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" dirty="0"/>
              <a:t>Faceți clic pentru a edita stilul de</a:t>
            </a:r>
            <a:r>
              <a:rPr lang="en-US" dirty="0"/>
              <a:t> </a:t>
            </a:r>
            <a:r>
              <a:rPr lang="ro" dirty="0"/>
              <a:t>titlu coordonator</a:t>
            </a:r>
            <a:endParaRPr lang="en-US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9E583C-2495-4A3C-BE07-CB3A24518A29}" type="datetime1">
              <a:rPr lang="ro-RO" smtClean="0"/>
              <a:t>25.03.2025</a:t>
            </a:fld>
            <a:endParaRPr lang="en-US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3790B-C1E0-45A2-971C-F15ECDA2076A}" type="datetime1">
              <a:rPr lang="ro-RO" smtClean="0"/>
              <a:t>25.03.2025</a:t>
            </a:fld>
            <a:endParaRPr lang="en-US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ubstituent număr diapozitiv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o" dirty="0"/>
              <a:t>Faceți clic pentru a edita stilul de titlu coordonator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6CF7A8-AC5E-4832-97E1-FE9F0FC0565A}" type="datetime1">
              <a:rPr lang="ro-RO" smtClean="0"/>
              <a:t>25.03.2025</a:t>
            </a:fld>
            <a:endParaRPr lang="en-US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reptunghi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9" name="Conector drep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95E563-9372-4EAB-9242-E54A9BA32C3B}" type="datetime1">
              <a:rPr lang="ro-RO" smtClean="0"/>
              <a:t>25.03.2025</a:t>
            </a:fld>
            <a:endParaRPr lang="en-US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ubstituent număr diapozitiv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u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o" dirty="0"/>
              <a:t>Faceți clic pentru a edita stilul de</a:t>
            </a:r>
            <a:r>
              <a:rPr lang="en-US" dirty="0"/>
              <a:t> </a:t>
            </a:r>
            <a:r>
              <a:rPr lang="ro" dirty="0"/>
              <a:t>titlu coordonator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44073-C92A-4D4F-986B-9CDA6CEBE71F}" type="datetime1">
              <a:rPr lang="ro-RO" smtClean="0"/>
              <a:t>25.03.2025</a:t>
            </a:fld>
            <a:endParaRPr lang="en-US" dirty="0"/>
          </a:p>
        </p:txBody>
      </p:sp>
      <p:sp>
        <p:nvSpPr>
          <p:cNvPr id="9" name="Substituent subsol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ubstituent număr diapozitiv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u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E94CF3-4F5A-4D84-A229-D0D4A790B591}" type="datetime1">
              <a:rPr lang="ro-RO" smtClean="0"/>
              <a:t>25.03.2025</a:t>
            </a:fld>
            <a:endParaRPr lang="en-US" dirty="0"/>
          </a:p>
        </p:txBody>
      </p:sp>
      <p:sp>
        <p:nvSpPr>
          <p:cNvPr id="11" name="Substituent subsol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ubstituent număr diapozitiv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" dirty="0"/>
              <a:t>Faceți clic pentru a edita stilul de</a:t>
            </a:r>
            <a:r>
              <a:rPr lang="en-US" dirty="0"/>
              <a:t> </a:t>
            </a:r>
            <a:r>
              <a:rPr lang="ro" dirty="0"/>
              <a:t>titlu coordonator</a:t>
            </a:r>
            <a:endParaRPr lang="en-US" dirty="0"/>
          </a:p>
        </p:txBody>
      </p:sp>
      <p:sp>
        <p:nvSpPr>
          <p:cNvPr id="6" name="Substituent dată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26BFB8-4795-422A-869A-271619A96EEE}" type="datetime1">
              <a:rPr lang="ro-RO" smtClean="0"/>
              <a:t>25.03.2025</a:t>
            </a:fld>
            <a:endParaRPr lang="en-US" dirty="0"/>
          </a:p>
        </p:txBody>
      </p:sp>
      <p:sp>
        <p:nvSpPr>
          <p:cNvPr id="7" name="Substituent subsol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reptunghi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0A770-6EAB-4DD2-8F40-9636062867BB}" type="datetime1">
              <a:rPr lang="ro-RO" smtClean="0"/>
              <a:t>25.03.2025</a:t>
            </a:fld>
            <a:endParaRPr lang="en-US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650A103-45A2-42BD-8179-A60CCD7FDA29}" type="datetime1">
              <a:rPr lang="ro-RO" smtClean="0"/>
              <a:t>25.03.2025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stituent i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1F60373-5127-44FB-BC34-C86DA015266A}" type="datetime1">
              <a:rPr lang="ro-RO" smtClean="0"/>
              <a:t>25.03.2025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o" dirty="0"/>
              <a:t>Faceți clic pentru a edita stilul de titlu coordonator</a:t>
            </a:r>
            <a:endParaRPr lang="en-US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"/>
              <a:t>Faceți clic pentru a edita stilurile de text coordonator</a:t>
            </a:r>
          </a:p>
          <a:p>
            <a:pPr lvl="1" rtl="0"/>
            <a:r>
              <a:rPr lang="ro"/>
              <a:t>Al doilea nivel</a:t>
            </a:r>
          </a:p>
          <a:p>
            <a:pPr lvl="2" rtl="0"/>
            <a:r>
              <a:rPr lang="ro"/>
              <a:t>Al treilea nivel</a:t>
            </a:r>
          </a:p>
          <a:p>
            <a:pPr lvl="3" rtl="0"/>
            <a:r>
              <a:rPr lang="ro"/>
              <a:t>Al patrulea nivel</a:t>
            </a:r>
          </a:p>
          <a:p>
            <a:pPr lvl="4" rtl="0"/>
            <a:r>
              <a:rPr lang="ro"/>
              <a:t>Al cincilea nivel</a:t>
            </a:r>
            <a:endParaRPr lang="en-US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7016D0B4-A224-40F7-AD04-9D490C2EC635}" type="datetime1">
              <a:rPr lang="ro-RO" smtClean="0"/>
              <a:t>25.03.2025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Conector drep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Dreptunghi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Draica Gheorghe-C</a:t>
            </a:r>
            <a:r>
              <a:rPr lang="ro-RO" dirty="0"/>
              <a:t>ătălin</a:t>
            </a:r>
            <a:endParaRPr lang="ro" sz="800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r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Project- application that keeps track of medical tests</a:t>
            </a:r>
          </a:p>
        </p:txBody>
      </p:sp>
      <p:pic>
        <p:nvPicPr>
          <p:cNvPr id="5" name="Imagine 4" descr="O imagine care conține clădire, așezat, bancă, lateral&#10;&#10;Descriere generată automa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drep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9401-089E-9479-30E1-DCD034AC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Charts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D4A26-28AE-7168-2479-B057F9FAFB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0A12C-CF52-69FB-4AAD-114BEA75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044073-C92A-4D4F-986B-9CDA6CEBE71F}" type="datetime1">
              <a:rPr lang="ro-RO" smtClean="0"/>
              <a:t>25.03.2025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4370891-16C0-A784-051E-5420E029926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97280" y="1955117"/>
            <a:ext cx="10277365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Bar chart - Tests Taken</a:t>
            </a:r>
            <a:b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axes[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].bar(df_tests_taken[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'test_text'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df_tests_taken[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'num_taken'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axes[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].set_xlabel(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'Test'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axes[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].set_ylabel(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'Number of Tests Taken'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axes[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].set_title(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'Tests Taken '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axes[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].tick_params(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axis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'x'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rotation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45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Pie chart - Gender Distribution</a:t>
            </a:r>
            <a:b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axes[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].pie(df_gender_distribution[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'num_registered'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labels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=df_gender_distribution[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'gender’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endParaRPr kumimoji="0" lang="en-US" altLang="ro-RO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autopct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'%1.1f%%'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axes[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].set_title(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'Medical Register Gender Distribution '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ro-RO" altLang="ro-R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3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1C25-277B-D77F-6910-856F3545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Graphic Report</a:t>
            </a:r>
            <a:endParaRPr lang="ro-RO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EFDC08-01D1-E33C-0101-A6E3650BD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47001"/>
            <a:ext cx="8595360" cy="4007296"/>
          </a:xfr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44B05-8D72-8F73-E079-43A8CBEB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7044073-C92A-4D4F-986B-9CDA6CEBE71F}" type="datetime1">
              <a:rPr lang="ro-RO" smtClean="0"/>
              <a:pPr rtl="0">
                <a:spcAft>
                  <a:spcPts val="600"/>
                </a:spcAft>
              </a:pPr>
              <a:t>25.03.2025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0DF6-93D1-4EB0-3C2A-83FD929A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4E43-1F0E-1493-91E5-C1EB8DE84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33" y="2810506"/>
            <a:ext cx="10058400" cy="3760891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Overall, this SQL project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combined with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Python provides a way to  analyze and present data in graphical form. By leveraging SQL queries to extract data from a database and using Python libraries like pandas and matplotlib, we can generate informative and visually appealing graphs.</a:t>
            </a: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26F2-2124-D870-3CC1-7C18D1ED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CF7A8-AC5E-4832-97E1-FE9F0FC0565A}" type="datetime1">
              <a:rPr lang="ro-RO" smtClean="0"/>
              <a:t>25.03.2025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8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E7385F66-1E22-0C3A-24F9-E5E0FBC89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98" b="25632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0C0A9-ED19-CD48-A034-531A61C4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755" y="5140753"/>
            <a:ext cx="10113645" cy="743682"/>
          </a:xfrm>
        </p:spPr>
        <p:txBody>
          <a:bodyPr anchor="b">
            <a:noAutofit/>
          </a:bodyPr>
          <a:lstStyle/>
          <a:p>
            <a:r>
              <a:rPr lang="en-US" sz="6000" dirty="0"/>
              <a:t>Thank you!</a:t>
            </a:r>
            <a:endParaRPr lang="ro-RO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FBE6-18D5-723E-E2DB-E4808F7F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A6CF7A8-AC5E-4832-97E1-FE9F0FC0565A}" type="datetime1">
              <a:rPr lang="ro-RO" smtClean="0"/>
              <a:pPr rtl="0">
                <a:spcAft>
                  <a:spcPts val="600"/>
                </a:spcAft>
              </a:pPr>
              <a:t>25.03.2025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6A38-5617-0E4F-5BCA-593339F4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00A8-C4D9-BF6B-8657-1EF22CEC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consist from 3 main steps: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Creating the database using MySQL Workbench and populating it with relevant data into tables.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Developing queries to extract information from the database.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Creating a Python script that utilizes the queries to provide a practical representation of the data.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F7ECB-539A-87B0-117D-CD6AD165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CF7A8-AC5E-4832-97E1-FE9F0FC0565A}" type="datetime1">
              <a:rPr lang="ro-RO" smtClean="0"/>
              <a:t>25.03.2025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5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04C9-57FF-E98F-9553-838D0BE8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Project Topic</a:t>
            </a:r>
            <a:endParaRPr lang="ro-RO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F0A135-72DC-ABA2-E34F-5E6F5C9CE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r>
              <a:rPr lang="en-US" dirty="0"/>
              <a:t>Its an application </a:t>
            </a:r>
            <a:r>
              <a:rPr lang="en-US" dirty="0" err="1"/>
              <a:t>wich</a:t>
            </a:r>
            <a:r>
              <a:rPr lang="en-US" dirty="0"/>
              <a:t> contains 11 tables where we store data about medical test, </a:t>
            </a:r>
            <a:r>
              <a:rPr lang="en-US" dirty="0" err="1"/>
              <a:t>patiens</a:t>
            </a:r>
            <a:r>
              <a:rPr lang="en-US" dirty="0"/>
              <a:t>, Examiners, Medical Professionals, battery of tests and more regarding this field.</a:t>
            </a:r>
          </a:p>
          <a:p>
            <a:r>
              <a:rPr lang="en-US" dirty="0"/>
              <a:t>First step was to create the EER diagram witch contains the eleven tables connected between them with mostly one to many connections.</a:t>
            </a:r>
          </a:p>
          <a:p>
            <a:r>
              <a:rPr lang="en-US" dirty="0"/>
              <a:t>Each tables contains its primary key(autoincremented),foreign keys and attributes with the correct type of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6E788-AE17-98A1-8623-68D3DF8C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A6CF7A8-AC5E-4832-97E1-FE9F0FC0565A}" type="datetime1">
              <a:rPr lang="ro-RO" smtClean="0"/>
              <a:pPr rtl="0">
                <a:spcAft>
                  <a:spcPts val="600"/>
                </a:spcAft>
              </a:pPr>
              <a:t>25.03.2025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6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7BF6-2115-4858-0B27-8769DD11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344F9E-88B8-E4D8-9A51-9BBDE8438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65" y="-1173584"/>
            <a:ext cx="10350230" cy="61155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1F3B-BA85-25A1-FE2F-3E14AE0D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6CF7A8-AC5E-4832-97E1-FE9F0FC0565A}" type="datetime1">
              <a:rPr lang="ro-RO" smtClean="0"/>
              <a:t>25.03.2025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7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BDBD-44ED-901C-BAC2-D874007A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Table creation and data insertion</a:t>
            </a:r>
            <a:endParaRPr lang="ro-RO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CB67FA1-8833-76EF-9682-B9880BB97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85" y="2108200"/>
            <a:ext cx="10814794" cy="4163697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C67A5-F2A4-F3A6-2025-8F4C73A3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A6CF7A8-AC5E-4832-97E1-FE9F0FC0565A}" type="datetime1">
              <a:rPr lang="ro-RO" smtClean="0"/>
              <a:pPr rtl="0">
                <a:spcAft>
                  <a:spcPts val="600"/>
                </a:spcAft>
              </a:pPr>
              <a:t>25.03.2025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8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4154-A5FB-28D0-CE26-B54DA45E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Queries</a:t>
            </a:r>
            <a:endParaRPr lang="ro-RO" dirty="0"/>
          </a:p>
        </p:txBody>
      </p:sp>
      <p:pic>
        <p:nvPicPr>
          <p:cNvPr id="6" name="Content Placeholder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CFBED5FB-02C0-9745-C1EE-4EBF2C11D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23" y="-25406"/>
            <a:ext cx="8345861" cy="6883405"/>
          </a:xfr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F95EB4B-EF93-E18F-37E1-33838A21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The queries are based on the ‘’</a:t>
            </a:r>
            <a:r>
              <a:rPr lang="en-US" dirty="0" err="1"/>
              <a:t>Test_Taken</a:t>
            </a:r>
            <a:r>
              <a:rPr lang="en-US" dirty="0"/>
              <a:t>’’ table because we can get the most amount of data from him based on his connection with the other tables, using different types of joins.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0357B-2178-765B-9827-072E1CEF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FA6CF7A8-AC5E-4832-97E1-FE9F0FC0565A}" type="datetime1">
              <a:rPr lang="ro-RO" smtClean="0"/>
              <a:pPr rtl="0">
                <a:spcAft>
                  <a:spcPts val="600"/>
                </a:spcAft>
              </a:pPr>
              <a:t>25.03.2025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F60BA15-C48E-764B-22B9-DD8BA370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Example of queries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A10DDC-4334-F19E-FE25-8CE57C6C7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5293792" cy="374819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# Retrieve data from the </a:t>
            </a:r>
            <a:r>
              <a:rPr lang="en-US" b="1" dirty="0" err="1"/>
              <a:t>Tests_Taken</a:t>
            </a:r>
            <a:r>
              <a:rPr lang="en-US" b="1" dirty="0"/>
              <a:t> table by examiner</a:t>
            </a:r>
          </a:p>
          <a:p>
            <a:pPr marL="0" indent="0">
              <a:buNone/>
            </a:pPr>
            <a:r>
              <a:rPr lang="en-US" dirty="0"/>
              <a:t>query = '''</a:t>
            </a:r>
          </a:p>
          <a:p>
            <a:r>
              <a:rPr lang="en-US" b="1" dirty="0"/>
              <a:t>    SELECT CONCAT(</a:t>
            </a:r>
            <a:r>
              <a:rPr lang="en-US" b="1" dirty="0" err="1"/>
              <a:t>Examiners.fist_name</a:t>
            </a:r>
            <a:r>
              <a:rPr lang="en-US" b="1" dirty="0"/>
              <a:t>, ' ', </a:t>
            </a:r>
            <a:r>
              <a:rPr lang="en-US" b="1" dirty="0" err="1"/>
              <a:t>Examiners.last_name</a:t>
            </a:r>
            <a:r>
              <a:rPr lang="en-US" b="1" dirty="0"/>
              <a:t>) as </a:t>
            </a:r>
            <a:r>
              <a:rPr lang="en-US" b="1" dirty="0" err="1"/>
              <a:t>examiner_name</a:t>
            </a:r>
            <a:r>
              <a:rPr lang="en-US" b="1" dirty="0"/>
              <a:t>,</a:t>
            </a:r>
          </a:p>
          <a:p>
            <a:r>
              <a:rPr lang="en-US" b="1" dirty="0"/>
              <a:t>    COUNT(</a:t>
            </a:r>
            <a:r>
              <a:rPr lang="en-US" b="1" dirty="0" err="1"/>
              <a:t>Tests_Taken.test_taken_id</a:t>
            </a:r>
            <a:r>
              <a:rPr lang="en-US" b="1" dirty="0"/>
              <a:t>) as </a:t>
            </a:r>
            <a:r>
              <a:rPr lang="en-US" b="1" dirty="0" err="1"/>
              <a:t>num_tests_taken</a:t>
            </a:r>
            <a:endParaRPr lang="en-US" b="1" dirty="0"/>
          </a:p>
          <a:p>
            <a:r>
              <a:rPr lang="en-US" b="1" dirty="0"/>
              <a:t>    FROM Examiners</a:t>
            </a:r>
          </a:p>
          <a:p>
            <a:r>
              <a:rPr lang="en-US" b="1" dirty="0"/>
              <a:t>    INNER JOIN </a:t>
            </a:r>
            <a:r>
              <a:rPr lang="en-US" b="1" dirty="0" err="1"/>
              <a:t>Tests_Taken</a:t>
            </a:r>
            <a:r>
              <a:rPr lang="en-US" b="1" dirty="0"/>
              <a:t> ON </a:t>
            </a:r>
            <a:r>
              <a:rPr lang="en-US" b="1" dirty="0" err="1"/>
              <a:t>Examiners.examiner_id</a:t>
            </a:r>
            <a:r>
              <a:rPr lang="en-US" b="1" dirty="0"/>
              <a:t> = </a:t>
            </a:r>
            <a:r>
              <a:rPr lang="en-US" b="1" dirty="0" err="1"/>
              <a:t>Tests_Taken.examiner_id</a:t>
            </a:r>
            <a:endParaRPr lang="en-US" b="1" dirty="0"/>
          </a:p>
          <a:p>
            <a:r>
              <a:rPr lang="en-US" b="1" dirty="0"/>
              <a:t>    GROUP BY </a:t>
            </a:r>
            <a:r>
              <a:rPr lang="en-US" b="1" dirty="0" err="1"/>
              <a:t>examiner_name</a:t>
            </a:r>
            <a:endParaRPr lang="en-US" b="1" dirty="0"/>
          </a:p>
          <a:p>
            <a:r>
              <a:rPr lang="en-US" dirty="0"/>
              <a:t>'''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D78E50B-DA00-7583-B8D1-1319A4323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# Retrieve data from the </a:t>
            </a:r>
            <a:r>
              <a:rPr lang="en-US" b="1" dirty="0" err="1"/>
              <a:t>Tests_Taken</a:t>
            </a:r>
            <a:r>
              <a:rPr lang="en-US" b="1" dirty="0"/>
              <a:t> table by test station</a:t>
            </a:r>
          </a:p>
          <a:p>
            <a:r>
              <a:rPr lang="en-US" dirty="0"/>
              <a:t>query = '''</a:t>
            </a:r>
          </a:p>
          <a:p>
            <a:r>
              <a:rPr lang="en-US" dirty="0"/>
              <a:t>    </a:t>
            </a:r>
            <a:r>
              <a:rPr lang="en-US" b="1" dirty="0"/>
              <a:t>SELECT </a:t>
            </a:r>
            <a:r>
              <a:rPr lang="en-US" b="1" dirty="0" err="1"/>
              <a:t>Test_Stations.physical_address</a:t>
            </a:r>
            <a:r>
              <a:rPr lang="en-US" b="1" dirty="0"/>
              <a:t>, COUNT(</a:t>
            </a:r>
            <a:r>
              <a:rPr lang="en-US" b="1" dirty="0" err="1"/>
              <a:t>Tests_Taken.test_taken_id</a:t>
            </a:r>
            <a:r>
              <a:rPr lang="en-US" b="1" dirty="0"/>
              <a:t>) as </a:t>
            </a:r>
            <a:r>
              <a:rPr lang="en-US" b="1" dirty="0" err="1"/>
              <a:t>num_tests_taken</a:t>
            </a:r>
            <a:endParaRPr lang="en-US" b="1" dirty="0"/>
          </a:p>
          <a:p>
            <a:r>
              <a:rPr lang="en-US" b="1" dirty="0"/>
              <a:t>    FROM </a:t>
            </a:r>
            <a:r>
              <a:rPr lang="en-US" b="1" dirty="0" err="1"/>
              <a:t>Test_Stations</a:t>
            </a:r>
            <a:endParaRPr lang="en-US" b="1" dirty="0"/>
          </a:p>
          <a:p>
            <a:r>
              <a:rPr lang="en-US" b="1" dirty="0"/>
              <a:t>    INNER JOIN </a:t>
            </a:r>
            <a:r>
              <a:rPr lang="en-US" b="1" dirty="0" err="1"/>
              <a:t>Tests_Taken</a:t>
            </a:r>
            <a:r>
              <a:rPr lang="en-US" b="1" dirty="0"/>
              <a:t> ON </a:t>
            </a:r>
            <a:r>
              <a:rPr lang="en-US" b="1" dirty="0" err="1"/>
              <a:t>Test_Stations.test_station_id</a:t>
            </a:r>
            <a:r>
              <a:rPr lang="en-US" b="1" dirty="0"/>
              <a:t> = </a:t>
            </a:r>
            <a:r>
              <a:rPr lang="en-US" b="1" dirty="0" err="1"/>
              <a:t>Tests_Taken.test_station_id</a:t>
            </a:r>
            <a:endParaRPr lang="en-US" b="1" dirty="0"/>
          </a:p>
          <a:p>
            <a:r>
              <a:rPr lang="en-US" b="1" dirty="0"/>
              <a:t>    GROUP BY </a:t>
            </a:r>
            <a:r>
              <a:rPr lang="en-US" b="1" dirty="0" err="1"/>
              <a:t>Test_Stations.physical_address</a:t>
            </a:r>
            <a:endParaRPr lang="en-US" b="1" dirty="0"/>
          </a:p>
          <a:p>
            <a:r>
              <a:rPr lang="en-US" dirty="0"/>
              <a:t>'''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43D2A-A849-2D10-FDD6-0E77E98F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650A103-45A2-42BD-8179-A60CCD7FDA29}" type="datetime1">
              <a:rPr lang="ro-RO" smtClean="0"/>
              <a:pPr rtl="0">
                <a:spcAft>
                  <a:spcPts val="600"/>
                </a:spcAft>
              </a:pPr>
              <a:t>25.03.2025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D631-2477-13A2-80BC-65D38A0F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Python code</a:t>
            </a:r>
            <a:endParaRPr lang="ro-RO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7D0F34-9B5F-3036-78AA-0B9A1F1CE9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4859" y="2120900"/>
            <a:ext cx="5736005" cy="3157156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B0347BE-18B1-5CD4-69A6-0105358B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Libraries:</a:t>
            </a:r>
          </a:p>
          <a:p>
            <a:pPr marL="0" indent="0">
              <a:buNone/>
            </a:pPr>
            <a:r>
              <a:rPr lang="en-US" b="1" dirty="0"/>
              <a:t>Pandas</a:t>
            </a:r>
            <a:r>
              <a:rPr lang="en-US" dirty="0"/>
              <a:t>-is used for data manipulation and analyses    </a:t>
            </a:r>
          </a:p>
          <a:p>
            <a:pPr marL="0" indent="0">
              <a:buNone/>
            </a:pPr>
            <a:r>
              <a:rPr lang="en-US" b="1" dirty="0"/>
              <a:t>Matplotlib</a:t>
            </a:r>
            <a:r>
              <a:rPr lang="en-US" dirty="0"/>
              <a:t>-creates a simple interface for creating charts.</a:t>
            </a:r>
          </a:p>
          <a:p>
            <a:pPr marL="0" indent="0">
              <a:buNone/>
            </a:pPr>
            <a:r>
              <a:rPr lang="en-US" b="1" dirty="0" err="1"/>
              <a:t>Create_engine</a:t>
            </a:r>
            <a:r>
              <a:rPr lang="en-US" b="1" dirty="0"/>
              <a:t> </a:t>
            </a:r>
            <a:r>
              <a:rPr lang="en-US" dirty="0"/>
              <a:t>function from </a:t>
            </a:r>
            <a:r>
              <a:rPr lang="en-US" dirty="0" err="1"/>
              <a:t>sqlalchemy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Allow us to interact with databases using Python code</a:t>
            </a:r>
          </a:p>
          <a:p>
            <a:pPr marL="0" indent="0">
              <a:buNone/>
            </a:pPr>
            <a:r>
              <a:rPr lang="en-US" dirty="0" err="1"/>
              <a:t>Create_engine</a:t>
            </a:r>
            <a:r>
              <a:rPr lang="en-US" dirty="0"/>
              <a:t>(‘</a:t>
            </a:r>
            <a:r>
              <a:rPr lang="en-US" dirty="0" err="1"/>
              <a:t>mysql+mysqlconnector</a:t>
            </a:r>
            <a:r>
              <a:rPr lang="en-US" dirty="0"/>
              <a:t>://</a:t>
            </a:r>
            <a:r>
              <a:rPr lang="en-US" dirty="0" err="1"/>
              <a:t>root:password@localhost</a:t>
            </a:r>
            <a:r>
              <a:rPr lang="en-US" dirty="0"/>
              <a:t>/user’)-creates the database connection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43109-5B3D-1124-A95C-F93D0ADB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7044073-C92A-4D4F-986B-9CDA6CEBE71F}" type="datetime1">
              <a:rPr lang="ro-RO" smtClean="0"/>
              <a:pPr rtl="0">
                <a:spcAft>
                  <a:spcPts val="600"/>
                </a:spcAft>
              </a:pPr>
              <a:t>25.03.2025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F8B2-96A2-B67E-BCC2-1780AB43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33C0F-DF52-3394-1A59-F9DC17892E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Pd.read_sql_query</a:t>
            </a:r>
            <a:r>
              <a:rPr lang="en-US" dirty="0"/>
              <a:t>(query, engine)-function is provided by panda library and is used to read and execute the </a:t>
            </a:r>
            <a:r>
              <a:rPr lang="en-US" dirty="0" err="1"/>
              <a:t>sql</a:t>
            </a:r>
            <a:r>
              <a:rPr lang="en-US" dirty="0"/>
              <a:t> query above and send it to a data frame.</a:t>
            </a:r>
          </a:p>
          <a:p>
            <a:r>
              <a:rPr lang="en-US" dirty="0"/>
              <a:t>After we collect all of our data we use the </a:t>
            </a:r>
            <a:r>
              <a:rPr lang="en-US" dirty="0" err="1"/>
              <a:t>engine.dispose</a:t>
            </a:r>
            <a:r>
              <a:rPr lang="en-US" dirty="0"/>
              <a:t>() command to close the database connection.</a:t>
            </a:r>
          </a:p>
          <a:p>
            <a:r>
              <a:rPr lang="en-US" dirty="0" err="1"/>
              <a:t>fig,axes</a:t>
            </a:r>
            <a:r>
              <a:rPr lang="en-US" dirty="0"/>
              <a:t>=</a:t>
            </a:r>
            <a:r>
              <a:rPr lang="en-US" dirty="0" err="1"/>
              <a:t>plt.subplots</a:t>
            </a:r>
            <a:r>
              <a:rPr lang="en-US" dirty="0"/>
              <a:t>(</a:t>
            </a:r>
            <a:r>
              <a:rPr lang="en-US" dirty="0" err="1"/>
              <a:t>nrows</a:t>
            </a:r>
            <a:r>
              <a:rPr lang="en-US" dirty="0"/>
              <a:t>=2,ncols=3,fig=(16,12)), configures a grid with 2 rows and 3 columns and </a:t>
            </a:r>
            <a:r>
              <a:rPr lang="en-US" dirty="0" err="1"/>
              <a:t>figsize</a:t>
            </a:r>
            <a:r>
              <a:rPr lang="en-US" dirty="0"/>
              <a:t> is used to set the dimension for the entire figure in inches.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E0224-242B-B0E2-6703-1691DFD0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044073-C92A-4D4F-986B-9CDA6CEBE71F}" type="datetime1">
              <a:rPr lang="ro-RO" smtClean="0"/>
              <a:t>25.03.2025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B7EFD4E-80ED-9651-6CAA-8EF1089AED4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98217" y="1987461"/>
            <a:ext cx="5243936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Retrieve data from the Medical_Register table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query = </a:t>
            </a: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'''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SELECT gender, COUNT(*) as num_registered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FROM Medical_Register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GROUP BY gender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'''</a:t>
            </a:r>
            <a:br>
              <a:rPr kumimoji="0" lang="ro-RO" altLang="ro-RO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df_gender_distribution = pd.read_sql_query(query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engine)</a:t>
            </a:r>
            <a:endParaRPr kumimoji="0" lang="ro-RO" altLang="ro-R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7DDED7-2B29-2419-3816-BDB8D914C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08" y="3994997"/>
            <a:ext cx="521208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Close the database connection</a:t>
            </a:r>
            <a:b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engine.dispose()</a:t>
            </a:r>
            <a:b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Generate the charts</a:t>
            </a:r>
            <a:b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fig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axes = plt.subplots(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nrows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ncols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figsize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=(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16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endParaRPr kumimoji="0" lang="ro-RO" altLang="ro-RO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458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0_TF56160789" id="{B4064006-FC20-405B-A9FA-D7FB7A00072E}" vid="{238C770F-A034-4EB0-9C75-44676AA1501C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{94368E01-2963-4800-B422-59CA22766D07}tf56160789_win32</Template>
  <TotalTime>707</TotalTime>
  <Words>832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JetBrains Mono</vt:lpstr>
      <vt:lpstr>Söhne</vt:lpstr>
      <vt:lpstr>1_RetrospectVTI</vt:lpstr>
      <vt:lpstr>Draica Gheorghe-Cătălin</vt:lpstr>
      <vt:lpstr>Project Introduction </vt:lpstr>
      <vt:lpstr>Project Topic</vt:lpstr>
      <vt:lpstr>PowerPoint Presentation</vt:lpstr>
      <vt:lpstr>Table creation and data insertion</vt:lpstr>
      <vt:lpstr>Queries</vt:lpstr>
      <vt:lpstr>Example of queries</vt:lpstr>
      <vt:lpstr>Python code</vt:lpstr>
      <vt:lpstr>Python code</vt:lpstr>
      <vt:lpstr>Charts</vt:lpstr>
      <vt:lpstr>Graphic Report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Draica Gheorghe-Cătălin</dc:title>
  <dc:creator>Gheorghe-Cătălin Draica</dc:creator>
  <cp:lastModifiedBy>Gheorghe-Cătălin Draica</cp:lastModifiedBy>
  <cp:revision>6</cp:revision>
  <dcterms:created xsi:type="dcterms:W3CDTF">2023-07-16T15:46:01Z</dcterms:created>
  <dcterms:modified xsi:type="dcterms:W3CDTF">2025-03-25T13:27:33Z</dcterms:modified>
</cp:coreProperties>
</file>