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iD5qlbftRhX4eE1Sl0vjH2jCI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94297614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942976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94297614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9429761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eacb5cb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eacb5c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eacb5cb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eacb5c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acb5cb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acb5c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acb5cb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acb5c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eacb5cb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eacb5c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eacb5cbe_1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eacb5cbe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eacb5cbe_1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eacb5cbe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eacb5cbe_1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eacb5cbe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eacb5cb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eacb5c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eacb5cb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eacb5c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eacb5cb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eacb5c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94297614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9429761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94297614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9429761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94297614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9429761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c94297614_0_705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5c94297614_0_705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5c94297614_0_705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5c94297614_0_7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c94297614_0_750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5c94297614_0_750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5c94297614_0_7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94297614_0_7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94297614_0_756"/>
          <p:cNvSpPr txBox="1"/>
          <p:nvPr>
            <p:ph type="title"/>
          </p:nvPr>
        </p:nvSpPr>
        <p:spPr>
          <a:xfrm>
            <a:off x="502920" y="4983480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5c94297614_0_756"/>
          <p:cNvSpPr txBox="1"/>
          <p:nvPr>
            <p:ph idx="1" type="body"/>
          </p:nvPr>
        </p:nvSpPr>
        <p:spPr>
          <a:xfrm>
            <a:off x="502920" y="530352"/>
            <a:ext cx="81840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rtl="0" algn="l">
              <a:spcBef>
                <a:spcPts val="25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56616" lvl="3" marL="1828800" rtl="0" algn="l">
              <a:spcBef>
                <a:spcPts val="1600"/>
              </a:spcBef>
              <a:spcAft>
                <a:spcPts val="0"/>
              </a:spcAft>
              <a:buSzPts val="2016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5c94297614_0_756"/>
          <p:cNvSpPr txBox="1"/>
          <p:nvPr>
            <p:ph idx="10" type="dt"/>
          </p:nvPr>
        </p:nvSpPr>
        <p:spPr>
          <a:xfrm>
            <a:off x="3776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5c94297614_0_756"/>
          <p:cNvSpPr txBox="1"/>
          <p:nvPr>
            <p:ph idx="11" type="ftr"/>
          </p:nvPr>
        </p:nvSpPr>
        <p:spPr>
          <a:xfrm>
            <a:off x="6062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5c94297614_0_756"/>
          <p:cNvSpPr txBox="1"/>
          <p:nvPr>
            <p:ph idx="12" type="sldNum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5c94297614_0_710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5c94297614_0_710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5c94297614_0_710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5c94297614_0_7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c94297614_0_715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5c94297614_0_715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5c94297614_0_715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5c94297614_0_715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5c94297614_0_715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5c94297614_0_7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c94297614_0_722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5c94297614_0_72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5c94297614_0_722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5c94297614_0_722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5c94297614_0_7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c94297614_0_728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5c94297614_0_72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5c94297614_0_7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94297614_0_732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94297614_0_732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5c94297614_0_732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5c94297614_0_7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c94297614_0_737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5c94297614_0_7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94297614_0_74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5c94297614_0_740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5c94297614_0_740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5c94297614_0_740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5c94297614_0_7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94297614_0_746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5c94297614_0_746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5c94297614_0_7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c94297614_0_7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5c94297614_0_7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5c94297614_0_7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LND4bBbDs87DMk-L9pSFQhlOO6vhC8m9/view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-231350" y="446175"/>
            <a:ext cx="57123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</a:pPr>
            <a:r>
              <a:rPr lang="es-CL"/>
              <a:t>Proyecto semestral Teoria de automatas y Lenguajes Formales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5083950" y="4924551"/>
            <a:ext cx="34707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rmAutofit/>
          </a:bodyPr>
          <a:lstStyle/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>
                <a:solidFill>
                  <a:srgbClr val="CCCCCC"/>
                </a:solidFill>
              </a:rPr>
              <a:t>Integrantes:</a:t>
            </a:r>
            <a:endParaRPr>
              <a:solidFill>
                <a:srgbClr val="CCCCCC"/>
              </a:solidFill>
            </a:endParaRPr>
          </a:p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>
                <a:solidFill>
                  <a:srgbClr val="CCCCCC"/>
                </a:solidFill>
              </a:rPr>
              <a:t>Jorge Tobar</a:t>
            </a:r>
            <a:endParaRPr>
              <a:solidFill>
                <a:srgbClr val="CCCCCC"/>
              </a:solidFill>
            </a:endParaRPr>
          </a:p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>
                <a:solidFill>
                  <a:srgbClr val="CCCCCC"/>
                </a:solidFill>
              </a:rPr>
              <a:t>Felipe Troncoso</a:t>
            </a:r>
            <a:endParaRPr>
              <a:solidFill>
                <a:srgbClr val="CCCCCC"/>
              </a:solidFill>
            </a:endParaRPr>
          </a:p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>
                <a:solidFill>
                  <a:srgbClr val="CCCCCC"/>
                </a:solidFill>
              </a:rPr>
              <a:t>Catalina Bustos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94297614_0_290"/>
          <p:cNvSpPr txBox="1"/>
          <p:nvPr>
            <p:ph type="title"/>
          </p:nvPr>
        </p:nvSpPr>
        <p:spPr>
          <a:xfrm>
            <a:off x="502920" y="4983480"/>
            <a:ext cx="8184000" cy="105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Eliminar “s”:</a:t>
            </a:r>
            <a:endParaRPr/>
          </a:p>
        </p:txBody>
      </p:sp>
      <p:pic>
        <p:nvPicPr>
          <p:cNvPr id="133" name="Google Shape;133;g5c94297614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553" y="646025"/>
            <a:ext cx="3564875" cy="37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5c94297614_0_290"/>
          <p:cNvPicPr preferRelativeResize="0"/>
          <p:nvPr/>
        </p:nvPicPr>
        <p:blipFill rotWithShape="1">
          <a:blip r:embed="rId4">
            <a:alphaModFix/>
          </a:blip>
          <a:srcRect b="18573" l="0" r="0" t="5617"/>
          <a:stretch/>
        </p:blipFill>
        <p:spPr>
          <a:xfrm>
            <a:off x="2924625" y="5204600"/>
            <a:ext cx="5610225" cy="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5c94297614_0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5" y="693400"/>
            <a:ext cx="8573376" cy="4653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5c94297614_0_297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FFFFFF"/>
                </a:solidFill>
              </a:rPr>
              <a:t>Text Mining (Minería de Textos)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5ceacb5cb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800500"/>
            <a:ext cx="8585760" cy="44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Data mining" id="150" name="Google Shape;150;g5ceacb5cb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00" y="530350"/>
            <a:ext cx="56134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5ceacb5cbe_0_2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FFFFFF"/>
                </a:solidFill>
              </a:rPr>
              <a:t>Data Mining (Minería de Datos)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web mining" id="156" name="Google Shape;156;g5ceacb5cb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5" y="366225"/>
            <a:ext cx="7519000" cy="54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5ceacb5cbe_0_8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FFFFFF"/>
                </a:solidFill>
              </a:rPr>
              <a:t>Web Mining (Minería Web)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eacb5cbe_0_24"/>
          <p:cNvSpPr txBox="1"/>
          <p:nvPr>
            <p:ph idx="4294967295" type="title"/>
          </p:nvPr>
        </p:nvSpPr>
        <p:spPr>
          <a:xfrm>
            <a:off x="285120" y="5806505"/>
            <a:ext cx="8184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FFFFFF"/>
                </a:solidFill>
              </a:rPr>
              <a:t>Explicación del código ideado.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FFFFFF"/>
                </a:solidFill>
              </a:rPr>
              <a:t>“Pseudocodigo”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g5ceacb5cbe_0_24"/>
          <p:cNvSpPr txBox="1"/>
          <p:nvPr>
            <p:ph idx="1" type="body"/>
          </p:nvPr>
        </p:nvSpPr>
        <p:spPr>
          <a:xfrm>
            <a:off x="502925" y="926550"/>
            <a:ext cx="7748400" cy="44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s-CL" sz="1800">
                <a:solidFill>
                  <a:srgbClr val="000000"/>
                </a:solidFill>
              </a:rPr>
              <a:t>Algoritmo</a:t>
            </a:r>
            <a:r>
              <a:rPr b="1" lang="es-CL" sz="1800">
                <a:solidFill>
                  <a:srgbClr val="000000"/>
                </a:solidFill>
              </a:rPr>
              <a:t>:</a:t>
            </a:r>
            <a:endParaRPr b="1" sz="18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0000"/>
                </a:solidFill>
              </a:rPr>
              <a:t>-REGEX y eliminar palabras.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0000"/>
                </a:solidFill>
              </a:rPr>
              <a:t>-</a:t>
            </a:r>
            <a:r>
              <a:rPr lang="es-CL" sz="1800">
                <a:solidFill>
                  <a:srgbClr val="000000"/>
                </a:solidFill>
              </a:rPr>
              <a:t>separarFrase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0000"/>
                </a:solidFill>
              </a:rPr>
              <a:t>-Clase TreeMap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0000"/>
                </a:solidFill>
              </a:rPr>
              <a:t>-Clase ordenar (Sort) al objeto TreeMap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0000"/>
                </a:solidFill>
              </a:rPr>
              <a:t>-Convertir el objeto TreeMap a una cadena de String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0000"/>
                </a:solidFill>
              </a:rPr>
              <a:t>-Aislar las 10 palabras con más frecuencia.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64" name="Google Shape;164;g5ceacb5cbe_0_24"/>
          <p:cNvPicPr preferRelativeResize="0"/>
          <p:nvPr/>
        </p:nvPicPr>
        <p:blipFill rotWithShape="1">
          <a:blip r:embed="rId3">
            <a:alphaModFix/>
          </a:blip>
          <a:srcRect b="0" l="0" r="23559" t="0"/>
          <a:stretch/>
        </p:blipFill>
        <p:spPr>
          <a:xfrm>
            <a:off x="6054876" y="532550"/>
            <a:ext cx="2640300" cy="22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eacb5cbe_0_29"/>
          <p:cNvSpPr txBox="1"/>
          <p:nvPr>
            <p:ph idx="4294967295" type="title"/>
          </p:nvPr>
        </p:nvSpPr>
        <p:spPr>
          <a:xfrm>
            <a:off x="201595" y="5806505"/>
            <a:ext cx="8184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FFFFFF"/>
                </a:solidFill>
              </a:rPr>
              <a:t>Algunos problemas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g5ceacb5cbe_0_29"/>
          <p:cNvSpPr txBox="1"/>
          <p:nvPr>
            <p:ph idx="1" type="body"/>
          </p:nvPr>
        </p:nvSpPr>
        <p:spPr>
          <a:xfrm>
            <a:off x="42425" y="323875"/>
            <a:ext cx="6276000" cy="50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s-CL" sz="2400">
                <a:solidFill>
                  <a:srgbClr val="000000"/>
                </a:solidFill>
              </a:rPr>
              <a:t>Al ser un </a:t>
            </a:r>
            <a:r>
              <a:rPr lang="es-CL" sz="2400">
                <a:solidFill>
                  <a:srgbClr val="000000"/>
                </a:solidFill>
              </a:rPr>
              <a:t>método</a:t>
            </a:r>
            <a:r>
              <a:rPr lang="es-CL" sz="2400">
                <a:solidFill>
                  <a:srgbClr val="000000"/>
                </a:solidFill>
              </a:rPr>
              <a:t> principalmente pensado para el inglés, al </a:t>
            </a:r>
            <a:r>
              <a:rPr b="1" lang="es-CL" sz="2400">
                <a:solidFill>
                  <a:srgbClr val="000000"/>
                </a:solidFill>
              </a:rPr>
              <a:t>usarlo en el español</a:t>
            </a:r>
            <a:r>
              <a:rPr lang="es-CL" sz="2400">
                <a:solidFill>
                  <a:srgbClr val="000000"/>
                </a:solidFill>
              </a:rPr>
              <a:t> como es un idioma </a:t>
            </a:r>
            <a:r>
              <a:rPr lang="es-CL" sz="2400">
                <a:solidFill>
                  <a:srgbClr val="000000"/>
                </a:solidFill>
              </a:rPr>
              <a:t>más</a:t>
            </a:r>
            <a:r>
              <a:rPr lang="es-CL" sz="2400">
                <a:solidFill>
                  <a:srgbClr val="000000"/>
                </a:solidFill>
              </a:rPr>
              <a:t> extenso en el sentido de pronombres y en general, </a:t>
            </a:r>
            <a:r>
              <a:rPr b="1" lang="es-CL" sz="2400">
                <a:solidFill>
                  <a:srgbClr val="000000"/>
                </a:solidFill>
              </a:rPr>
              <a:t>encontramos errores </a:t>
            </a:r>
            <a:r>
              <a:rPr lang="es-CL" sz="2400">
                <a:solidFill>
                  <a:srgbClr val="000000"/>
                </a:solidFill>
              </a:rPr>
              <a:t>frecuentes que algunas palabras pueden ser cortadas.</a:t>
            </a:r>
            <a:endParaRPr sz="2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s-CL" sz="2400">
                <a:solidFill>
                  <a:srgbClr val="000000"/>
                </a:solidFill>
              </a:rPr>
              <a:t>Por ejemplo la palabra “árbol” quedaría como “rbol” y la palabra “cable” quedaría solo como “c”. Aún así, el </a:t>
            </a:r>
            <a:r>
              <a:rPr lang="es-CL" sz="2400">
                <a:solidFill>
                  <a:srgbClr val="000000"/>
                </a:solidFill>
              </a:rPr>
              <a:t>algoritmo</a:t>
            </a:r>
            <a:r>
              <a:rPr lang="es-CL" sz="2400">
                <a:solidFill>
                  <a:srgbClr val="000000"/>
                </a:solidFill>
              </a:rPr>
              <a:t> es muy eficaz a la hora de sintetizar y resumir algún texto.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1" name="Google Shape;171;g5ceacb5cbe_0_29"/>
          <p:cNvPicPr preferRelativeResize="0"/>
          <p:nvPr/>
        </p:nvPicPr>
        <p:blipFill rotWithShape="1">
          <a:blip r:embed="rId3">
            <a:alphaModFix/>
          </a:blip>
          <a:srcRect b="3316" l="29274" r="29987" t="0"/>
          <a:stretch/>
        </p:blipFill>
        <p:spPr>
          <a:xfrm>
            <a:off x="6536750" y="1600850"/>
            <a:ext cx="2483426" cy="24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eacb5cbe_1_206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FFFFFF"/>
                </a:solidFill>
              </a:rPr>
              <a:t>Demostración</a:t>
            </a:r>
            <a:r>
              <a:rPr lang="es-CL" sz="2800">
                <a:solidFill>
                  <a:srgbClr val="FFFFFF"/>
                </a:solidFill>
              </a:rPr>
              <a:t> de funcionamiento:</a:t>
            </a:r>
            <a:endParaRPr/>
          </a:p>
        </p:txBody>
      </p:sp>
      <p:pic>
        <p:nvPicPr>
          <p:cNvPr id="177" name="Google Shape;177;g5ceacb5cbe_1_206" title="Algoritmo de por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75" y="90925"/>
            <a:ext cx="7834825" cy="5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eacb5cbe_1_212"/>
          <p:cNvSpPr txBox="1"/>
          <p:nvPr>
            <p:ph idx="1" type="body"/>
          </p:nvPr>
        </p:nvSpPr>
        <p:spPr>
          <a:xfrm>
            <a:off x="176625" y="59246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FFFFFF"/>
                </a:solidFill>
              </a:rPr>
              <a:t>Conclusión</a:t>
            </a:r>
            <a:endParaRPr/>
          </a:p>
        </p:txBody>
      </p:sp>
      <p:sp>
        <p:nvSpPr>
          <p:cNvPr id="183" name="Google Shape;183;g5ceacb5cbe_1_212"/>
          <p:cNvSpPr txBox="1"/>
          <p:nvPr/>
        </p:nvSpPr>
        <p:spPr>
          <a:xfrm>
            <a:off x="458750" y="96125"/>
            <a:ext cx="77700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El uso de REGEX para pasar nuestro idioma a lenguaje de máquina es fundamental para concretar los autómatas ideados para el algoritmo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Este algoritmo tiene como “defecto” que fue creado para el idioma inglés.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Lo que implica que el español tendrá algunos errores puesto que hay más conjugaciones verbales y los Lexemas no son tan distinguibles como en el Inglés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Aun </a:t>
            </a: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así</a:t>
            </a: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, es una herramienta Potente en su área.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eacb5cbe_1_199"/>
          <p:cNvSpPr txBox="1"/>
          <p:nvPr>
            <p:ph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Gracias.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eacb5cbe_0_39"/>
          <p:cNvSpPr txBox="1"/>
          <p:nvPr>
            <p:ph idx="4294967295" type="title"/>
          </p:nvPr>
        </p:nvSpPr>
        <p:spPr>
          <a:xfrm>
            <a:off x="87270" y="5806505"/>
            <a:ext cx="8184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FFFFFF"/>
                </a:solidFill>
              </a:rPr>
              <a:t>Problema encontrado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g5ceacb5cbe_0_39"/>
          <p:cNvSpPr txBox="1"/>
          <p:nvPr>
            <p:ph idx="1" type="body"/>
          </p:nvPr>
        </p:nvSpPr>
        <p:spPr>
          <a:xfrm>
            <a:off x="208225" y="282324"/>
            <a:ext cx="5382900" cy="51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s-CL" sz="2400">
                <a:solidFill>
                  <a:srgbClr val="000000"/>
                </a:solidFill>
              </a:rPr>
              <a:t>El problema que se encontró fue el poder crear una manera </a:t>
            </a:r>
            <a:r>
              <a:rPr lang="es-CL" sz="2400">
                <a:solidFill>
                  <a:srgbClr val="000000"/>
                </a:solidFill>
              </a:rPr>
              <a:t>eficaz</a:t>
            </a:r>
            <a:r>
              <a:rPr lang="es-CL" sz="2400">
                <a:solidFill>
                  <a:srgbClr val="000000"/>
                </a:solidFill>
              </a:rPr>
              <a:t> y automática de poder resumir y </a:t>
            </a:r>
            <a:r>
              <a:rPr lang="es-CL" sz="2400">
                <a:solidFill>
                  <a:srgbClr val="000000"/>
                </a:solidFill>
              </a:rPr>
              <a:t>sintetizar</a:t>
            </a:r>
            <a:r>
              <a:rPr lang="es-CL" sz="2400">
                <a:solidFill>
                  <a:srgbClr val="000000"/>
                </a:solidFill>
              </a:rPr>
              <a:t> el tema principal de un texto cualquiera.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s-CL" sz="2400">
                <a:solidFill>
                  <a:srgbClr val="000000"/>
                </a:solidFill>
              </a:rPr>
              <a:t>Para ello utilizaremos el llamado Algoritmo de Porter y su método de sintetizar textos.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8" name="Google Shape;78;g5ceacb5cb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475" y="1476375"/>
            <a:ext cx="2526725" cy="25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eacb5cbe_1_0"/>
          <p:cNvSpPr txBox="1"/>
          <p:nvPr>
            <p:ph idx="4294967295" type="title"/>
          </p:nvPr>
        </p:nvSpPr>
        <p:spPr>
          <a:xfrm>
            <a:off x="145445" y="5877105"/>
            <a:ext cx="8184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CL">
                <a:solidFill>
                  <a:srgbClr val="FFFFFF"/>
                </a:solidFill>
              </a:rPr>
              <a:t>Algoritmo de Porter</a:t>
            </a:r>
            <a:endParaRPr/>
          </a:p>
        </p:txBody>
      </p:sp>
      <p:sp>
        <p:nvSpPr>
          <p:cNvPr id="84" name="Google Shape;84;g5ceacb5cbe_1_0"/>
          <p:cNvSpPr txBox="1"/>
          <p:nvPr>
            <p:ph idx="1" type="body"/>
          </p:nvPr>
        </p:nvSpPr>
        <p:spPr>
          <a:xfrm>
            <a:off x="145450" y="-3"/>
            <a:ext cx="7979400" cy="45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L" sz="2400">
                <a:solidFill>
                  <a:srgbClr val="000000"/>
                </a:solidFill>
              </a:rPr>
              <a:t>El Algoritmo de Porter fue inventado por Martin F. Porter en 1980  y presentado en: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000000"/>
                </a:solidFill>
              </a:rPr>
              <a:t> “An algorithm for suffix stripping”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L" sz="2400">
                <a:solidFill>
                  <a:srgbClr val="000000"/>
                </a:solidFill>
              </a:rPr>
              <a:t>Adaptado a otros idiomas y ampliamente utilizado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5" name="Google Shape;85;g5ceacb5cb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50" y="3065325"/>
            <a:ext cx="3429000" cy="266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eacb5cbe_1_8"/>
          <p:cNvSpPr txBox="1"/>
          <p:nvPr>
            <p:ph idx="1" type="body"/>
          </p:nvPr>
        </p:nvSpPr>
        <p:spPr>
          <a:xfrm>
            <a:off x="86575" y="588998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CL" sz="2800">
                <a:solidFill>
                  <a:srgbClr val="FFFFFF"/>
                </a:solidFill>
              </a:rPr>
              <a:t>Algoritmo de Porter: Normalización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1" name="Google Shape;91;g5ceacb5cbe_1_8"/>
          <p:cNvSpPr txBox="1"/>
          <p:nvPr/>
        </p:nvSpPr>
        <p:spPr>
          <a:xfrm>
            <a:off x="572950" y="697050"/>
            <a:ext cx="80529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Convertir el texto a </a:t>
            </a: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minúscula</a:t>
            </a: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 y aplicar REGEX para eliminar tildes.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Se emplea el Stemming, el cual consiste en reducir una palabra a su “lexema” o la raíz de esta.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Se emplean REGEX para aplicar el stemming y eliminar </a:t>
            </a: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dígitos</a:t>
            </a:r>
            <a:r>
              <a:rPr lang="es-CL" sz="2400">
                <a:latin typeface="Merriweather"/>
                <a:ea typeface="Merriweather"/>
                <a:cs typeface="Merriweather"/>
                <a:sym typeface="Merriweather"/>
              </a:rPr>
              <a:t> y caracteres especiales.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g5ceacb5cbe_1_8"/>
          <p:cNvPicPr preferRelativeResize="0"/>
          <p:nvPr/>
        </p:nvPicPr>
        <p:blipFill rotWithShape="1">
          <a:blip r:embed="rId3">
            <a:alphaModFix/>
          </a:blip>
          <a:srcRect b="31305" l="18963" r="25180" t="37949"/>
          <a:stretch/>
        </p:blipFill>
        <p:spPr>
          <a:xfrm>
            <a:off x="2874813" y="1753475"/>
            <a:ext cx="3394375" cy="14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94297614_0_273"/>
          <p:cNvSpPr txBox="1"/>
          <p:nvPr>
            <p:ph idx="4294967295" type="title"/>
          </p:nvPr>
        </p:nvSpPr>
        <p:spPr>
          <a:xfrm>
            <a:off x="201595" y="5931205"/>
            <a:ext cx="8184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FFFFFF"/>
                </a:solidFill>
              </a:rPr>
              <a:t>Avance 1: Algoritmo de Porter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g5c94297614_0_273"/>
          <p:cNvSpPr txBox="1"/>
          <p:nvPr>
            <p:ph idx="1" type="body"/>
          </p:nvPr>
        </p:nvSpPr>
        <p:spPr>
          <a:xfrm>
            <a:off x="576300" y="1200350"/>
            <a:ext cx="7991400" cy="27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L" sz="2400">
                <a:solidFill>
                  <a:srgbClr val="000000"/>
                </a:solidFill>
              </a:rPr>
              <a:t>Para aplicar lo vistos anteriormente usaremos la </a:t>
            </a:r>
            <a:r>
              <a:rPr lang="es-CL" sz="2400">
                <a:solidFill>
                  <a:srgbClr val="000000"/>
                </a:solidFill>
              </a:rPr>
              <a:t>librería</a:t>
            </a:r>
            <a:r>
              <a:rPr lang="es-CL" sz="2400">
                <a:solidFill>
                  <a:srgbClr val="000000"/>
                </a:solidFill>
              </a:rPr>
              <a:t> Regex de Java, implementada mediante </a:t>
            </a:r>
            <a:r>
              <a:rPr lang="es-CL" sz="2400">
                <a:solidFill>
                  <a:srgbClr val="000000"/>
                </a:solidFill>
              </a:rPr>
              <a:t>Autómatas</a:t>
            </a:r>
            <a:r>
              <a:rPr lang="es-CL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L" sz="2400">
                <a:solidFill>
                  <a:srgbClr val="000000"/>
                </a:solidFill>
              </a:rPr>
              <a:t>Algunos de estos </a:t>
            </a:r>
            <a:r>
              <a:rPr lang="es-CL" sz="2400">
                <a:solidFill>
                  <a:srgbClr val="000000"/>
                </a:solidFill>
              </a:rPr>
              <a:t>autómatas</a:t>
            </a:r>
            <a:r>
              <a:rPr lang="es-CL" sz="2400">
                <a:solidFill>
                  <a:srgbClr val="000000"/>
                </a:solidFill>
              </a:rPr>
              <a:t> son: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9" name="Google Shape;99;g5c94297614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138" y="2054325"/>
            <a:ext cx="2250925" cy="22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4294967295" type="title"/>
          </p:nvPr>
        </p:nvSpPr>
        <p:spPr>
          <a:xfrm>
            <a:off x="480058" y="5658880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b="1" lang="es-CL">
                <a:solidFill>
                  <a:srgbClr val="FFFFFF"/>
                </a:solidFill>
              </a:rPr>
              <a:t>Prefijos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5810" l="9344" r="48880" t="41620"/>
          <a:stretch/>
        </p:blipFill>
        <p:spPr>
          <a:xfrm>
            <a:off x="450275" y="635626"/>
            <a:ext cx="7979400" cy="15699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62408" l="7476" r="39101" t="18758"/>
          <a:stretch/>
        </p:blipFill>
        <p:spPr>
          <a:xfrm>
            <a:off x="450275" y="2821125"/>
            <a:ext cx="7979400" cy="1857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 b="40124" l="5599" r="92766" t="55596"/>
          <a:stretch/>
        </p:blipFill>
        <p:spPr>
          <a:xfrm>
            <a:off x="857224" y="4071942"/>
            <a:ext cx="214314" cy="2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idx="4294967295" type="title"/>
          </p:nvPr>
        </p:nvSpPr>
        <p:spPr>
          <a:xfrm>
            <a:off x="389133" y="5482255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es-CL">
                <a:solidFill>
                  <a:srgbClr val="FFFFFF"/>
                </a:solidFill>
              </a:rPr>
              <a:t>Eliminar “s”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" name="Google Shape;11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75" y="1757875"/>
            <a:ext cx="7956300" cy="1455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94297614_0_278"/>
          <p:cNvSpPr txBox="1"/>
          <p:nvPr>
            <p:ph idx="4294967295" type="title"/>
          </p:nvPr>
        </p:nvSpPr>
        <p:spPr>
          <a:xfrm>
            <a:off x="128845" y="5991405"/>
            <a:ext cx="8184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FFFFFF"/>
                </a:solidFill>
              </a:rPr>
              <a:t>Avance 2: REGEX o </a:t>
            </a:r>
            <a:r>
              <a:rPr lang="es-CL">
                <a:solidFill>
                  <a:srgbClr val="FFFFFF"/>
                </a:solidFill>
              </a:rPr>
              <a:t>Expresiones</a:t>
            </a:r>
            <a:r>
              <a:rPr lang="es-CL">
                <a:solidFill>
                  <a:srgbClr val="FFFFFF"/>
                </a:solidFill>
              </a:rPr>
              <a:t> Regulares.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g5c94297614_0_278"/>
          <p:cNvSpPr txBox="1"/>
          <p:nvPr>
            <p:ph idx="1" type="body"/>
          </p:nvPr>
        </p:nvSpPr>
        <p:spPr>
          <a:xfrm>
            <a:off x="502925" y="310019"/>
            <a:ext cx="7979400" cy="28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L" sz="2400">
                <a:solidFill>
                  <a:srgbClr val="000000"/>
                </a:solidFill>
              </a:rPr>
              <a:t>Las expresiones regulares o </a:t>
            </a:r>
            <a:r>
              <a:rPr b="1" lang="es-CL" sz="2400">
                <a:solidFill>
                  <a:srgbClr val="000000"/>
                </a:solidFill>
              </a:rPr>
              <a:t>REGEX</a:t>
            </a:r>
            <a:r>
              <a:rPr lang="es-CL" sz="2400">
                <a:solidFill>
                  <a:srgbClr val="000000"/>
                </a:solidFill>
              </a:rPr>
              <a:t> </a:t>
            </a:r>
            <a:r>
              <a:rPr lang="es-CL" sz="2400">
                <a:solidFill>
                  <a:srgbClr val="000000"/>
                </a:solidFill>
              </a:rPr>
              <a:t>son el lenguaje para que los </a:t>
            </a:r>
            <a:r>
              <a:rPr lang="es-CL" sz="2400">
                <a:solidFill>
                  <a:srgbClr val="000000"/>
                </a:solidFill>
              </a:rPr>
              <a:t>Autómatas</a:t>
            </a:r>
            <a:r>
              <a:rPr lang="es-CL" sz="2400">
                <a:solidFill>
                  <a:srgbClr val="000000"/>
                </a:solidFill>
              </a:rPr>
              <a:t> previamente representados en los diagramas, puedan </a:t>
            </a:r>
            <a:r>
              <a:rPr lang="es-CL" sz="2400">
                <a:solidFill>
                  <a:srgbClr val="000000"/>
                </a:solidFill>
              </a:rPr>
              <a:t>utilizarse</a:t>
            </a:r>
            <a:r>
              <a:rPr lang="es-CL" sz="2400">
                <a:solidFill>
                  <a:srgbClr val="000000"/>
                </a:solidFill>
              </a:rPr>
              <a:t> en </a:t>
            </a:r>
            <a:r>
              <a:rPr lang="es-CL" sz="2400">
                <a:solidFill>
                  <a:srgbClr val="000000"/>
                </a:solidFill>
              </a:rPr>
              <a:t>algún</a:t>
            </a:r>
            <a:r>
              <a:rPr lang="es-CL" sz="2400">
                <a:solidFill>
                  <a:srgbClr val="000000"/>
                </a:solidFill>
              </a:rPr>
              <a:t> lenguaje de programación, en este caso, JAVA</a:t>
            </a:r>
            <a:r>
              <a:rPr lang="es-CL" sz="2400"/>
              <a:t>.</a:t>
            </a:r>
            <a:endParaRPr sz="2400"/>
          </a:p>
        </p:txBody>
      </p:sp>
      <p:pic>
        <p:nvPicPr>
          <p:cNvPr id="120" name="Google Shape;120;g5c94297614_0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575" y="2754500"/>
            <a:ext cx="5096451" cy="26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4297614_0_283"/>
          <p:cNvSpPr txBox="1"/>
          <p:nvPr>
            <p:ph type="title"/>
          </p:nvPr>
        </p:nvSpPr>
        <p:spPr>
          <a:xfrm>
            <a:off x="502920" y="4983480"/>
            <a:ext cx="8184000" cy="105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Prefijos: </a:t>
            </a:r>
            <a:endParaRPr/>
          </a:p>
        </p:txBody>
      </p:sp>
      <p:pic>
        <p:nvPicPr>
          <p:cNvPr id="126" name="Google Shape;126;g5c94297614_0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25" y="749137"/>
            <a:ext cx="4170850" cy="37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c94297614_0_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00" y="5272975"/>
            <a:ext cx="56102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2019-04-15T21:22:05Z</dcterms:created>
  <dc:creator>alumnos</dc:creator>
</cp:coreProperties>
</file>