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2" roundtripDataSignature="AMtx7mjzD3HjJ8jTe1IP0bEi+xuqkEoD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6E264D-2CD2-4143-84FE-C8D572188937}">
  <a:tblStyle styleId="{A86E264D-2CD2-4143-84FE-C8D57218893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241D6A5A-D25C-4B08-8B6E-5601637FD4D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penSans-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f405f12a98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1f405f12a98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f405f12a98_0_1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1f405f12a98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f405f12a98_0_2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g1f405f12a98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dfe5433102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g1dfe543310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405f12a98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1f405f12a9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405f12a98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1f405f12a98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405f12a98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1f405f12a98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405f12a98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1f405f12a98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405f12a9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1f405f12a9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jpg"/><Relationship Id="rId4" Type="http://schemas.openxmlformats.org/officeDocument/2006/relationships/image" Target="../media/image6.jpg"/><Relationship Id="rId5" Type="http://schemas.openxmlformats.org/officeDocument/2006/relationships/image" Target="../media/image17.png"/><Relationship Id="rId6"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981544" y="1584400"/>
            <a:ext cx="10601864" cy="1391438"/>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txBox="1"/>
          <p:nvPr/>
        </p:nvSpPr>
        <p:spPr>
          <a:xfrm>
            <a:off x="1143630" y="1956868"/>
            <a:ext cx="10277700" cy="646500"/>
          </a:xfrm>
          <a:prstGeom prst="rect">
            <a:avLst/>
          </a:prstGeom>
          <a:noFill/>
          <a:ln>
            <a:noFill/>
          </a:ln>
        </p:spPr>
        <p:txBody>
          <a:bodyPr anchorCtr="0" anchor="t" bIns="45700" lIns="91425" spcFirstLastPara="1" rIns="91425" wrap="square" tIns="45700">
            <a:spAutoFit/>
          </a:bodyPr>
          <a:lstStyle/>
          <a:p>
            <a:pPr indent="-2690813" lvl="0" marL="2690813" marR="0" rtl="0" algn="l">
              <a:lnSpc>
                <a:spcPct val="100000"/>
              </a:lnSpc>
              <a:spcBef>
                <a:spcPts val="0"/>
              </a:spcBef>
              <a:spcAft>
                <a:spcPts val="0"/>
              </a:spcAft>
              <a:buClr>
                <a:srgbClr val="000000"/>
              </a:buClr>
              <a:buSzPts val="3600"/>
              <a:buFont typeface="Arial"/>
              <a:buNone/>
            </a:pPr>
            <a:r>
              <a:rPr b="1" i="1" lang="en-US" sz="3600">
                <a:solidFill>
                  <a:schemeClr val="lt1"/>
                </a:solidFill>
                <a:latin typeface="Times New Roman"/>
                <a:ea typeface="Times New Roman"/>
                <a:cs typeface="Times New Roman"/>
                <a:sym typeface="Times New Roman"/>
              </a:rPr>
              <a:t>Pattern recognition</a:t>
            </a:r>
            <a:r>
              <a:rPr b="0" i="0" lang="en-US" sz="3600" u="none" cap="none" strike="noStrike">
                <a:solidFill>
                  <a:schemeClr val="lt1"/>
                </a:solidFill>
                <a:latin typeface="Times New Roman"/>
                <a:ea typeface="Times New Roman"/>
                <a:cs typeface="Times New Roman"/>
                <a:sym typeface="Times New Roman"/>
              </a:rPr>
              <a:t>: </a:t>
            </a:r>
            <a:r>
              <a:rPr lang="en-US" sz="3600">
                <a:solidFill>
                  <a:schemeClr val="lt1"/>
                </a:solidFill>
                <a:latin typeface="Times New Roman"/>
                <a:ea typeface="Times New Roman"/>
                <a:cs typeface="Times New Roman"/>
                <a:sym typeface="Times New Roman"/>
              </a:rPr>
              <a:t>Performance</a:t>
            </a:r>
            <a:r>
              <a:rPr b="0" i="0" lang="en-US" sz="3600" u="none" cap="none" strike="noStrike">
                <a:solidFill>
                  <a:schemeClr val="lt1"/>
                </a:solidFill>
                <a:latin typeface="Times New Roman"/>
                <a:ea typeface="Times New Roman"/>
                <a:cs typeface="Times New Roman"/>
                <a:sym typeface="Times New Roman"/>
              </a:rPr>
              <a:t> evaluation.</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3374300" y="5641185"/>
            <a:ext cx="5586276"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Medellín-Colombia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202</a:t>
            </a:r>
            <a:r>
              <a:rPr lang="en-US" sz="2000">
                <a:solidFill>
                  <a:schemeClr val="dk1"/>
                </a:solidFill>
                <a:latin typeface="Times New Roman"/>
                <a:ea typeface="Times New Roman"/>
                <a:cs typeface="Times New Roman"/>
                <a:sym typeface="Times New Roman"/>
              </a:rPr>
              <a:t>4</a:t>
            </a:r>
            <a:r>
              <a:rPr b="0" i="0" lang="en-US" sz="2000" u="none" cap="none" strike="noStrike">
                <a:solidFill>
                  <a:schemeClr val="dk1"/>
                </a:solidFill>
                <a:latin typeface="Times New Roman"/>
                <a:ea typeface="Times New Roman"/>
                <a:cs typeface="Times New Roman"/>
                <a:sym typeface="Times New Roman"/>
              </a:rPr>
              <a:t>-1</a:t>
            </a:r>
            <a:endParaRPr b="0" i="0" sz="2000" u="none" cap="none" strike="noStrike">
              <a:solidFill>
                <a:schemeClr val="dk1"/>
              </a:solidFill>
              <a:latin typeface="Calibri"/>
              <a:ea typeface="Calibri"/>
              <a:cs typeface="Calibri"/>
              <a:sym typeface="Calibri"/>
            </a:endParaRPr>
          </a:p>
        </p:txBody>
      </p:sp>
      <p:sp>
        <p:nvSpPr>
          <p:cNvPr id="91" name="Google Shape;91;p1"/>
          <p:cNvSpPr txBox="1"/>
          <p:nvPr/>
        </p:nvSpPr>
        <p:spPr>
          <a:xfrm>
            <a:off x="3094799" y="3429000"/>
            <a:ext cx="6002402" cy="1382276"/>
          </a:xfrm>
          <a:prstGeom prst="rect">
            <a:avLst/>
          </a:prstGeom>
          <a:noFill/>
          <a:ln>
            <a:noFill/>
          </a:ln>
        </p:spPr>
        <p:txBody>
          <a:bodyPr anchorCtr="0" anchor="t" bIns="34275" lIns="68575" spcFirstLastPara="1" rIns="68575" wrap="square" tIns="34275">
            <a:noAutofit/>
          </a:bodyPr>
          <a:lstStyle/>
          <a:p>
            <a:pPr indent="0" lvl="0" marL="257175"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Juan Carlos Briñez De León</a:t>
            </a:r>
            <a:endParaRPr b="0" i="0" sz="1400" u="none" cap="none" strike="noStrike">
              <a:solidFill>
                <a:srgbClr val="000000"/>
              </a:solidFill>
              <a:latin typeface="Arial"/>
              <a:ea typeface="Arial"/>
              <a:cs typeface="Arial"/>
              <a:sym typeface="Arial"/>
            </a:endParaRPr>
          </a:p>
          <a:p>
            <a:pPr indent="0" lvl="0" marL="257175"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Ingeniero electrónico</a:t>
            </a:r>
            <a:endParaRPr b="0" i="0" sz="1400" u="none" cap="none" strike="noStrike">
              <a:solidFill>
                <a:srgbClr val="000000"/>
              </a:solidFill>
              <a:latin typeface="Arial"/>
              <a:ea typeface="Arial"/>
              <a:cs typeface="Arial"/>
              <a:sym typeface="Arial"/>
            </a:endParaRPr>
          </a:p>
          <a:p>
            <a:pPr indent="0" lvl="0" marL="257175"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Magister en Automatización y Control Industrial</a:t>
            </a:r>
            <a:endParaRPr b="0" i="0" sz="1400" u="none" cap="none" strike="noStrike">
              <a:solidFill>
                <a:srgbClr val="000000"/>
              </a:solidFill>
              <a:latin typeface="Arial"/>
              <a:ea typeface="Arial"/>
              <a:cs typeface="Arial"/>
              <a:sym typeface="Arial"/>
            </a:endParaRPr>
          </a:p>
          <a:p>
            <a:pPr indent="0" lvl="0" marL="257175"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Ph.D en Ingeniería de sistemas</a:t>
            </a:r>
            <a:endParaRPr b="0" i="0" sz="1400" u="none" cap="none" strike="noStrike">
              <a:solidFill>
                <a:srgbClr val="000000"/>
              </a:solidFill>
              <a:latin typeface="Arial"/>
              <a:ea typeface="Arial"/>
              <a:cs typeface="Arial"/>
              <a:sym typeface="Arial"/>
            </a:endParaRPr>
          </a:p>
        </p:txBody>
      </p:sp>
      <p:graphicFrame>
        <p:nvGraphicFramePr>
          <p:cNvPr id="92" name="Google Shape;92;p1"/>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93" name="Google Shape;93;p1"/>
          <p:cNvSpPr txBox="1"/>
          <p:nvPr/>
        </p:nvSpPr>
        <p:spPr>
          <a:xfrm>
            <a:off x="117445" y="6487160"/>
            <a:ext cx="12835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4901588" y="6488668"/>
            <a:ext cx="2461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95" name="Google Shape;95;p1"/>
          <p:cNvSpPr txBox="1"/>
          <p:nvPr/>
        </p:nvSpPr>
        <p:spPr>
          <a:xfrm>
            <a:off x="7867754" y="6485652"/>
            <a:ext cx="43242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96" name="Google Shape;96;p1"/>
          <p:cNvSpPr txBox="1"/>
          <p:nvPr>
            <p:ph idx="12" type="sldNum"/>
          </p:nvPr>
        </p:nvSpPr>
        <p:spPr>
          <a:xfrm>
            <a:off x="10450285" y="6482636"/>
            <a:ext cx="162426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pic>
        <p:nvPicPr>
          <p:cNvPr id="97" name="Google Shape;97;p1"/>
          <p:cNvPicPr preferRelativeResize="0"/>
          <p:nvPr/>
        </p:nvPicPr>
        <p:blipFill rotWithShape="1">
          <a:blip r:embed="rId3">
            <a:alphaModFix/>
          </a:blip>
          <a:srcRect b="0" l="0" r="0" t="0"/>
          <a:stretch/>
        </p:blipFill>
        <p:spPr>
          <a:xfrm>
            <a:off x="152400" y="152400"/>
            <a:ext cx="3845482" cy="97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9"/>
          <p:cNvSpPr/>
          <p:nvPr/>
        </p:nvSpPr>
        <p:spPr>
          <a:xfrm>
            <a:off x="173372" y="140899"/>
            <a:ext cx="11845255" cy="65605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7" name="Google Shape;247;p9"/>
          <p:cNvSpPr txBox="1"/>
          <p:nvPr/>
        </p:nvSpPr>
        <p:spPr>
          <a:xfrm>
            <a:off x="655476" y="167650"/>
            <a:ext cx="51285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1" lang="en-US" sz="3200" u="none" cap="none" strike="noStrike">
                <a:solidFill>
                  <a:schemeClr val="lt1"/>
                </a:solidFill>
                <a:latin typeface="Times New Roman"/>
                <a:ea typeface="Times New Roman"/>
                <a:cs typeface="Times New Roman"/>
                <a:sym typeface="Times New Roman"/>
              </a:rPr>
              <a:t>Confusion matrix: </a:t>
            </a:r>
            <a:r>
              <a:rPr i="1" lang="en-US" sz="3200">
                <a:solidFill>
                  <a:schemeClr val="lt1"/>
                </a:solidFill>
                <a:latin typeface="Times New Roman"/>
                <a:ea typeface="Times New Roman"/>
                <a:cs typeface="Times New Roman"/>
                <a:sym typeface="Times New Roman"/>
              </a:rPr>
              <a:t>M</a:t>
            </a:r>
            <a:r>
              <a:rPr b="0" i="1" lang="en-US" sz="3200" u="none" cap="none" strike="noStrike">
                <a:solidFill>
                  <a:schemeClr val="lt1"/>
                </a:solidFill>
                <a:latin typeface="Times New Roman"/>
                <a:ea typeface="Times New Roman"/>
                <a:cs typeface="Times New Roman"/>
                <a:sym typeface="Times New Roman"/>
              </a:rPr>
              <a:t>etrics</a:t>
            </a:r>
            <a:endParaRPr b="0" i="0" sz="3200" u="none" cap="none" strike="noStrike">
              <a:solidFill>
                <a:schemeClr val="lt1"/>
              </a:solidFill>
              <a:latin typeface="Times New Roman"/>
              <a:ea typeface="Times New Roman"/>
              <a:cs typeface="Times New Roman"/>
              <a:sym typeface="Times New Roman"/>
            </a:endParaRPr>
          </a:p>
        </p:txBody>
      </p:sp>
      <p:graphicFrame>
        <p:nvGraphicFramePr>
          <p:cNvPr id="248" name="Google Shape;248;p9"/>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249" name="Google Shape;249;p9"/>
          <p:cNvSpPr txBox="1"/>
          <p:nvPr/>
        </p:nvSpPr>
        <p:spPr>
          <a:xfrm>
            <a:off x="117445" y="6487160"/>
            <a:ext cx="12835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250" name="Google Shape;250;p9"/>
          <p:cNvSpPr txBox="1"/>
          <p:nvPr/>
        </p:nvSpPr>
        <p:spPr>
          <a:xfrm>
            <a:off x="4901588" y="6488668"/>
            <a:ext cx="2461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251" name="Google Shape;251;p9"/>
          <p:cNvSpPr txBox="1"/>
          <p:nvPr/>
        </p:nvSpPr>
        <p:spPr>
          <a:xfrm>
            <a:off x="7867754" y="6485652"/>
            <a:ext cx="43242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252" name="Google Shape;252;p9"/>
          <p:cNvSpPr txBox="1"/>
          <p:nvPr>
            <p:ph idx="12" type="sldNum"/>
          </p:nvPr>
        </p:nvSpPr>
        <p:spPr>
          <a:xfrm>
            <a:off x="10450285" y="6482636"/>
            <a:ext cx="162426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sp>
        <p:nvSpPr>
          <p:cNvPr id="253" name="Google Shape;253;p9"/>
          <p:cNvSpPr txBox="1"/>
          <p:nvPr/>
        </p:nvSpPr>
        <p:spPr>
          <a:xfrm>
            <a:off x="251430" y="6026399"/>
            <a:ext cx="693490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https://www.juanbarrios.com/la-matriz-de-confusion-y-sus-metricas/</a:t>
            </a:r>
            <a:endParaRPr b="0" i="0" sz="1400" u="none" cap="none" strike="noStrike">
              <a:solidFill>
                <a:srgbClr val="000000"/>
              </a:solidFill>
              <a:latin typeface="Arial"/>
              <a:ea typeface="Arial"/>
              <a:cs typeface="Arial"/>
              <a:sym typeface="Arial"/>
            </a:endParaRPr>
          </a:p>
        </p:txBody>
      </p:sp>
      <p:sp>
        <p:nvSpPr>
          <p:cNvPr id="254" name="Google Shape;254;p9"/>
          <p:cNvSpPr txBox="1"/>
          <p:nvPr/>
        </p:nvSpPr>
        <p:spPr>
          <a:xfrm>
            <a:off x="438908" y="1127156"/>
            <a:ext cx="11314182"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rgbClr val="273239"/>
                </a:solidFill>
                <a:latin typeface="Arial"/>
                <a:ea typeface="Arial"/>
                <a:cs typeface="Arial"/>
                <a:sym typeface="Arial"/>
              </a:rPr>
              <a:t>Let’s suppose a classification problem by using a KNN algorithm:</a:t>
            </a:r>
            <a:endParaRPr b="0" i="0" sz="2800" u="none" cap="none" strike="noStrike">
              <a:solidFill>
                <a:schemeClr val="dk1"/>
              </a:solidFill>
              <a:latin typeface="Calibri"/>
              <a:ea typeface="Calibri"/>
              <a:cs typeface="Calibri"/>
              <a:sym typeface="Calibri"/>
            </a:endParaRPr>
          </a:p>
        </p:txBody>
      </p:sp>
      <p:cxnSp>
        <p:nvCxnSpPr>
          <p:cNvPr id="255" name="Google Shape;255;p9"/>
          <p:cNvCxnSpPr/>
          <p:nvPr/>
        </p:nvCxnSpPr>
        <p:spPr>
          <a:xfrm>
            <a:off x="5452946" y="2010987"/>
            <a:ext cx="0" cy="3959757"/>
          </a:xfrm>
          <a:prstGeom prst="straightConnector1">
            <a:avLst/>
          </a:prstGeom>
          <a:noFill/>
          <a:ln cap="flat" cmpd="sng" w="9525">
            <a:solidFill>
              <a:schemeClr val="accent1"/>
            </a:solidFill>
            <a:prstDash val="solid"/>
            <a:miter lim="800000"/>
            <a:headEnd len="sm" w="sm" type="none"/>
            <a:tailEnd len="sm" w="sm" type="none"/>
          </a:ln>
        </p:spPr>
      </p:cxnSp>
      <p:sp>
        <p:nvSpPr>
          <p:cNvPr id="256" name="Google Shape;256;p9"/>
          <p:cNvSpPr txBox="1"/>
          <p:nvPr/>
        </p:nvSpPr>
        <p:spPr>
          <a:xfrm>
            <a:off x="5680129" y="2717478"/>
            <a:ext cx="2761500" cy="523200"/>
          </a:xfrm>
          <a:prstGeom prst="rect">
            <a:avLst/>
          </a:prstGeom>
          <a:blipFill rotWithShape="1">
            <a:blip r:embed="rId3">
              <a:alphaModFix/>
            </a:blip>
            <a:stretch>
              <a:fillRect b="-11898" l="-1373" r="-1372" t="-237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57" name="Google Shape;257;p9"/>
          <p:cNvSpPr txBox="1"/>
          <p:nvPr/>
        </p:nvSpPr>
        <p:spPr>
          <a:xfrm>
            <a:off x="5783971" y="4563205"/>
            <a:ext cx="1470300" cy="523200"/>
          </a:xfrm>
          <a:prstGeom prst="rect">
            <a:avLst/>
          </a:prstGeom>
          <a:blipFill rotWithShape="1">
            <a:blip r:embed="rId4">
              <a:alphaModFix/>
            </a:blip>
            <a:stretch>
              <a:fillRect b="-11898" l="-2560" r="-2559" t="-237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58" name="Google Shape;258;p9"/>
          <p:cNvSpPr txBox="1"/>
          <p:nvPr/>
        </p:nvSpPr>
        <p:spPr>
          <a:xfrm>
            <a:off x="5680119" y="2045450"/>
            <a:ext cx="5680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Exactitud: </a:t>
            </a:r>
            <a:r>
              <a:rPr b="0" i="0" lang="en-US" sz="1600" u="none" cap="none" strike="noStrike">
                <a:solidFill>
                  <a:schemeClr val="dk1"/>
                </a:solidFill>
                <a:latin typeface="Calibri"/>
                <a:ea typeface="Calibri"/>
                <a:cs typeface="Calibri"/>
                <a:sym typeface="Calibri"/>
              </a:rPr>
              <a:t>Lo bueno que es el clasificador acercándose a los valores reales.</a:t>
            </a:r>
            <a:endParaRPr b="0" i="0" sz="1400" u="none" cap="none" strike="noStrike">
              <a:solidFill>
                <a:srgbClr val="000000"/>
              </a:solidFill>
              <a:latin typeface="Arial"/>
              <a:ea typeface="Arial"/>
              <a:cs typeface="Arial"/>
              <a:sym typeface="Arial"/>
            </a:endParaRPr>
          </a:p>
        </p:txBody>
      </p:sp>
      <p:sp>
        <p:nvSpPr>
          <p:cNvPr id="259" name="Google Shape;259;p9"/>
          <p:cNvSpPr txBox="1"/>
          <p:nvPr/>
        </p:nvSpPr>
        <p:spPr>
          <a:xfrm>
            <a:off x="5783969" y="3732225"/>
            <a:ext cx="5680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Precisión: </a:t>
            </a:r>
            <a:r>
              <a:rPr lang="en-US" sz="1600">
                <a:solidFill>
                  <a:schemeClr val="dk1"/>
                </a:solidFill>
                <a:latin typeface="Calibri"/>
                <a:ea typeface="Calibri"/>
                <a:cs typeface="Calibri"/>
                <a:sym typeface="Calibri"/>
              </a:rPr>
              <a:t>Es la proporción de instancias predichas como positivas que son realmente positivas.</a:t>
            </a:r>
            <a:endParaRPr b="0" i="0" sz="1600" u="none" cap="none" strike="noStrike">
              <a:solidFill>
                <a:schemeClr val="dk1"/>
              </a:solidFill>
              <a:latin typeface="Calibri"/>
              <a:ea typeface="Calibri"/>
              <a:cs typeface="Calibri"/>
              <a:sym typeface="Calibri"/>
            </a:endParaRPr>
          </a:p>
        </p:txBody>
      </p:sp>
      <p:cxnSp>
        <p:nvCxnSpPr>
          <p:cNvPr id="260" name="Google Shape;260;p9"/>
          <p:cNvCxnSpPr/>
          <p:nvPr/>
        </p:nvCxnSpPr>
        <p:spPr>
          <a:xfrm flipH="1" rot="10800000">
            <a:off x="2238145" y="3014379"/>
            <a:ext cx="6600" cy="3090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261" name="Google Shape;261;p9"/>
          <p:cNvCxnSpPr/>
          <p:nvPr/>
        </p:nvCxnSpPr>
        <p:spPr>
          <a:xfrm>
            <a:off x="4049309" y="3417699"/>
            <a:ext cx="416700" cy="0"/>
          </a:xfrm>
          <a:prstGeom prst="straightConnector1">
            <a:avLst/>
          </a:prstGeom>
          <a:noFill/>
          <a:ln cap="flat" cmpd="sng" w="28575">
            <a:solidFill>
              <a:schemeClr val="accent1"/>
            </a:solidFill>
            <a:prstDash val="solid"/>
            <a:miter lim="800000"/>
            <a:headEnd len="sm" w="sm" type="none"/>
            <a:tailEnd len="med" w="med" type="triangle"/>
          </a:ln>
        </p:spPr>
      </p:cxnSp>
      <p:sp>
        <p:nvSpPr>
          <p:cNvPr id="262" name="Google Shape;262;p9"/>
          <p:cNvSpPr txBox="1"/>
          <p:nvPr/>
        </p:nvSpPr>
        <p:spPr>
          <a:xfrm>
            <a:off x="4423277" y="3670462"/>
            <a:ext cx="802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VP(TP)</a:t>
            </a:r>
            <a:endParaRPr b="0" i="0" sz="1400" u="none" cap="none" strike="noStrike">
              <a:solidFill>
                <a:srgbClr val="000000"/>
              </a:solidFill>
              <a:latin typeface="Arial"/>
              <a:ea typeface="Arial"/>
              <a:cs typeface="Arial"/>
              <a:sym typeface="Arial"/>
            </a:endParaRPr>
          </a:p>
        </p:txBody>
      </p:sp>
      <p:sp>
        <p:nvSpPr>
          <p:cNvPr id="263" name="Google Shape;263;p9"/>
          <p:cNvSpPr txBox="1"/>
          <p:nvPr/>
        </p:nvSpPr>
        <p:spPr>
          <a:xfrm>
            <a:off x="2370954" y="4487725"/>
            <a:ext cx="1235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a:solidFill>
                  <a:schemeClr val="dk1"/>
                </a:solidFill>
                <a:latin typeface="Calibri"/>
                <a:ea typeface="Calibri"/>
                <a:cs typeface="Calibri"/>
                <a:sym typeface="Calibri"/>
              </a:rPr>
              <a:t>Prediction</a:t>
            </a:r>
            <a:endParaRPr b="1" i="1" sz="1400" u="none" cap="none" strike="noStrike">
              <a:solidFill>
                <a:srgbClr val="000000"/>
              </a:solidFill>
            </a:endParaRPr>
          </a:p>
        </p:txBody>
      </p:sp>
      <p:sp>
        <p:nvSpPr>
          <p:cNvPr id="264" name="Google Shape;264;p9"/>
          <p:cNvSpPr txBox="1"/>
          <p:nvPr/>
        </p:nvSpPr>
        <p:spPr>
          <a:xfrm>
            <a:off x="1775402" y="2651588"/>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VN(TN)</a:t>
            </a:r>
            <a:endParaRPr b="0" i="0" sz="1400" u="none" cap="none" strike="noStrike">
              <a:solidFill>
                <a:srgbClr val="000000"/>
              </a:solidFill>
              <a:latin typeface="Arial"/>
              <a:ea typeface="Arial"/>
              <a:cs typeface="Arial"/>
              <a:sym typeface="Arial"/>
            </a:endParaRPr>
          </a:p>
        </p:txBody>
      </p:sp>
      <p:sp>
        <p:nvSpPr>
          <p:cNvPr id="265" name="Google Shape;265;p9"/>
          <p:cNvSpPr txBox="1"/>
          <p:nvPr/>
        </p:nvSpPr>
        <p:spPr>
          <a:xfrm>
            <a:off x="4524826" y="3233049"/>
            <a:ext cx="599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FP</a:t>
            </a:r>
            <a:endParaRPr b="0" i="0" sz="1400" u="none" cap="none" strike="noStrike">
              <a:solidFill>
                <a:srgbClr val="000000"/>
              </a:solidFill>
              <a:latin typeface="Arial"/>
              <a:ea typeface="Arial"/>
              <a:cs typeface="Arial"/>
              <a:sym typeface="Arial"/>
            </a:endParaRPr>
          </a:p>
        </p:txBody>
      </p:sp>
      <p:graphicFrame>
        <p:nvGraphicFramePr>
          <p:cNvPr id="266" name="Google Shape;266;p9"/>
          <p:cNvGraphicFramePr/>
          <p:nvPr/>
        </p:nvGraphicFramePr>
        <p:xfrm>
          <a:off x="1589450" y="3245075"/>
          <a:ext cx="3000000" cy="3000000"/>
        </p:xfrm>
        <a:graphic>
          <a:graphicData uri="http://schemas.openxmlformats.org/drawingml/2006/table">
            <a:tbl>
              <a:tblPr>
                <a:noFill/>
                <a:tableStyleId>{241D6A5A-D25C-4B08-8B6E-5601637FD4D8}</a:tableStyleId>
              </a:tblPr>
              <a:tblGrid>
                <a:gridCol w="1310525"/>
                <a:gridCol w="1310525"/>
              </a:tblGrid>
              <a:tr h="381000">
                <a:tc>
                  <a:txBody>
                    <a:bodyPr/>
                    <a:lstStyle/>
                    <a:p>
                      <a:pPr indent="0" lvl="0" marL="0" rtl="0" algn="ctr">
                        <a:spcBef>
                          <a:spcPts val="0"/>
                        </a:spcBef>
                        <a:spcAft>
                          <a:spcPts val="0"/>
                        </a:spcAft>
                        <a:buNone/>
                      </a:pPr>
                      <a:r>
                        <a:rPr lang="en-US"/>
                        <a:t>4</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r h="381000">
                <a:tc>
                  <a:txBody>
                    <a:bodyPr/>
                    <a:lstStyle/>
                    <a:p>
                      <a:pPr indent="0" lvl="0" marL="0" rtl="0" algn="ctr">
                        <a:spcBef>
                          <a:spcPts val="0"/>
                        </a:spcBef>
                        <a:spcAft>
                          <a:spcPts val="0"/>
                        </a:spcAft>
                        <a:buNone/>
                      </a:pPr>
                      <a:r>
                        <a:rPr lang="en-US"/>
                        <a:t>2</a:t>
                      </a:r>
                      <a:endParaRPr/>
                    </a:p>
                  </a:txBody>
                  <a:tcPr marT="91425" marB="91425" marR="91425" marL="91425"/>
                </a:tc>
                <a:tc>
                  <a:txBody>
                    <a:bodyPr/>
                    <a:lstStyle/>
                    <a:p>
                      <a:pPr indent="0" lvl="0" marL="0" rtl="0" algn="ctr">
                        <a:spcBef>
                          <a:spcPts val="0"/>
                        </a:spcBef>
                        <a:spcAft>
                          <a:spcPts val="0"/>
                        </a:spcAft>
                        <a:buNone/>
                      </a:pPr>
                      <a:r>
                        <a:rPr lang="en-US"/>
                        <a:t>3</a:t>
                      </a:r>
                      <a:endParaRPr/>
                    </a:p>
                  </a:txBody>
                  <a:tcPr marT="91425" marB="91425" marR="91425" marL="91425"/>
                </a:tc>
              </a:tr>
            </a:tbl>
          </a:graphicData>
        </a:graphic>
      </p:graphicFrame>
      <p:sp>
        <p:nvSpPr>
          <p:cNvPr id="267" name="Google Shape;267;p9"/>
          <p:cNvSpPr txBox="1"/>
          <p:nvPr/>
        </p:nvSpPr>
        <p:spPr>
          <a:xfrm>
            <a:off x="657350" y="3260575"/>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Clase 0</a:t>
            </a:r>
            <a:endParaRPr b="0" i="0" sz="1400" u="none" cap="none" strike="noStrike">
              <a:solidFill>
                <a:srgbClr val="000000"/>
              </a:solidFill>
              <a:latin typeface="Arial"/>
              <a:ea typeface="Arial"/>
              <a:cs typeface="Arial"/>
              <a:sym typeface="Arial"/>
            </a:endParaRPr>
          </a:p>
        </p:txBody>
      </p:sp>
      <p:sp>
        <p:nvSpPr>
          <p:cNvPr id="268" name="Google Shape;268;p9"/>
          <p:cNvSpPr txBox="1"/>
          <p:nvPr/>
        </p:nvSpPr>
        <p:spPr>
          <a:xfrm>
            <a:off x="679050" y="3615475"/>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Clase 1</a:t>
            </a:r>
            <a:endParaRPr b="0" i="0" sz="1400" u="none" cap="none" strike="noStrike">
              <a:solidFill>
                <a:srgbClr val="000000"/>
              </a:solidFill>
              <a:latin typeface="Arial"/>
              <a:ea typeface="Arial"/>
              <a:cs typeface="Arial"/>
              <a:sym typeface="Arial"/>
            </a:endParaRPr>
          </a:p>
        </p:txBody>
      </p:sp>
      <p:sp>
        <p:nvSpPr>
          <p:cNvPr id="269" name="Google Shape;269;p9"/>
          <p:cNvSpPr txBox="1"/>
          <p:nvPr/>
        </p:nvSpPr>
        <p:spPr>
          <a:xfrm>
            <a:off x="1775400" y="4062750"/>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Clase 0</a:t>
            </a:r>
            <a:endParaRPr b="0" i="0" sz="1400" u="none" cap="none" strike="noStrike">
              <a:solidFill>
                <a:srgbClr val="000000"/>
              </a:solidFill>
              <a:latin typeface="Arial"/>
              <a:ea typeface="Arial"/>
              <a:cs typeface="Arial"/>
              <a:sym typeface="Arial"/>
            </a:endParaRPr>
          </a:p>
        </p:txBody>
      </p:sp>
      <p:sp>
        <p:nvSpPr>
          <p:cNvPr id="270" name="Google Shape;270;p9"/>
          <p:cNvSpPr txBox="1"/>
          <p:nvPr/>
        </p:nvSpPr>
        <p:spPr>
          <a:xfrm>
            <a:off x="3058350" y="4062750"/>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Clase 1</a:t>
            </a:r>
            <a:endParaRPr b="0" i="0" sz="1400" u="none" cap="none" strike="noStrike">
              <a:solidFill>
                <a:srgbClr val="000000"/>
              </a:solidFill>
              <a:latin typeface="Arial"/>
              <a:ea typeface="Arial"/>
              <a:cs typeface="Arial"/>
              <a:sym typeface="Arial"/>
            </a:endParaRPr>
          </a:p>
        </p:txBody>
      </p:sp>
      <p:sp>
        <p:nvSpPr>
          <p:cNvPr id="271" name="Google Shape;271;p9"/>
          <p:cNvSpPr txBox="1"/>
          <p:nvPr/>
        </p:nvSpPr>
        <p:spPr>
          <a:xfrm rot="-5400000">
            <a:off x="-123296" y="3490938"/>
            <a:ext cx="12354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a:solidFill>
                  <a:schemeClr val="dk1"/>
                </a:solidFill>
                <a:latin typeface="Calibri"/>
                <a:ea typeface="Calibri"/>
                <a:cs typeface="Calibri"/>
                <a:sym typeface="Calibri"/>
              </a:rPr>
              <a:t>Real</a:t>
            </a:r>
            <a:endParaRPr b="1" i="1" sz="1400" u="none" cap="none" strike="noStrike">
              <a:solidFill>
                <a:srgbClr val="000000"/>
              </a:solidFill>
            </a:endParaRPr>
          </a:p>
        </p:txBody>
      </p:sp>
      <p:cxnSp>
        <p:nvCxnSpPr>
          <p:cNvPr id="272" name="Google Shape;272;p9"/>
          <p:cNvCxnSpPr/>
          <p:nvPr/>
        </p:nvCxnSpPr>
        <p:spPr>
          <a:xfrm>
            <a:off x="4049309" y="3855099"/>
            <a:ext cx="416700" cy="0"/>
          </a:xfrm>
          <a:prstGeom prst="straightConnector1">
            <a:avLst/>
          </a:prstGeom>
          <a:noFill/>
          <a:ln cap="flat" cmpd="sng" w="28575">
            <a:solidFill>
              <a:schemeClr val="accent1"/>
            </a:solidFill>
            <a:prstDash val="solid"/>
            <a:miter lim="800000"/>
            <a:headEnd len="sm" w="sm" type="none"/>
            <a:tailEnd len="med" w="med" type="triangle"/>
          </a:ln>
        </p:spPr>
      </p:cxnSp>
      <p:sp>
        <p:nvSpPr>
          <p:cNvPr id="273" name="Google Shape;273;p9"/>
          <p:cNvSpPr txBox="1"/>
          <p:nvPr/>
        </p:nvSpPr>
        <p:spPr>
          <a:xfrm>
            <a:off x="1589451" y="3661662"/>
            <a:ext cx="599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t>
            </a:r>
            <a:r>
              <a:rPr lang="en-US" sz="1800">
                <a:solidFill>
                  <a:schemeClr val="dk1"/>
                </a:solidFill>
                <a:latin typeface="Calibri"/>
                <a:ea typeface="Calibri"/>
                <a:cs typeface="Calibri"/>
                <a:sym typeface="Calibri"/>
              </a:rPr>
              <a:t>N</a:t>
            </a:r>
            <a:endParaRPr b="0" i="0" sz="1400" u="none" cap="none" strike="noStrike">
              <a:solidFill>
                <a:srgbClr val="000000"/>
              </a:solidFill>
              <a:latin typeface="Arial"/>
              <a:ea typeface="Arial"/>
              <a:cs typeface="Arial"/>
              <a:sym typeface="Arial"/>
            </a:endParaRPr>
          </a:p>
        </p:txBody>
      </p:sp>
      <p:cxnSp>
        <p:nvCxnSpPr>
          <p:cNvPr id="274" name="Google Shape;274;p9"/>
          <p:cNvCxnSpPr/>
          <p:nvPr/>
        </p:nvCxnSpPr>
        <p:spPr>
          <a:xfrm flipH="1">
            <a:off x="1942295" y="3846704"/>
            <a:ext cx="206700" cy="16800"/>
          </a:xfrm>
          <a:prstGeom prst="straightConnector1">
            <a:avLst/>
          </a:prstGeom>
          <a:noFill/>
          <a:ln cap="flat" cmpd="sng" w="28575">
            <a:solidFill>
              <a:schemeClr val="accent1"/>
            </a:solidFill>
            <a:prstDash val="solid"/>
            <a:miter lim="800000"/>
            <a:headEnd len="sm" w="sm" type="none"/>
            <a:tailEnd len="med" w="med" type="triangle"/>
          </a:ln>
        </p:spPr>
      </p:cxnSp>
      <p:sp>
        <p:nvSpPr>
          <p:cNvPr id="275" name="Google Shape;275;p9"/>
          <p:cNvSpPr txBox="1"/>
          <p:nvPr/>
        </p:nvSpPr>
        <p:spPr>
          <a:xfrm>
            <a:off x="640199" y="5205575"/>
            <a:ext cx="100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V</a:t>
            </a:r>
            <a:r>
              <a:rPr b="0" i="0" lang="en-US" sz="1800" u="none" cap="none" strike="noStrike">
                <a:solidFill>
                  <a:schemeClr val="dk1"/>
                </a:solidFill>
                <a:latin typeface="Calibri"/>
                <a:ea typeface="Calibri"/>
                <a:cs typeface="Calibri"/>
                <a:sym typeface="Calibri"/>
              </a:rPr>
              <a:t>P = </a:t>
            </a:r>
            <a:r>
              <a:rPr lang="en-US" sz="1800">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276" name="Google Shape;276;p9"/>
          <p:cNvSpPr txBox="1"/>
          <p:nvPr/>
        </p:nvSpPr>
        <p:spPr>
          <a:xfrm>
            <a:off x="1756199" y="5205575"/>
            <a:ext cx="100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FP = 1</a:t>
            </a:r>
            <a:endParaRPr b="0" i="0" sz="1400" u="none" cap="none" strike="noStrike">
              <a:solidFill>
                <a:srgbClr val="000000"/>
              </a:solidFill>
              <a:latin typeface="Arial"/>
              <a:ea typeface="Arial"/>
              <a:cs typeface="Arial"/>
              <a:sym typeface="Arial"/>
            </a:endParaRPr>
          </a:p>
        </p:txBody>
      </p:sp>
      <p:sp>
        <p:nvSpPr>
          <p:cNvPr id="277" name="Google Shape;277;p9"/>
          <p:cNvSpPr txBox="1"/>
          <p:nvPr/>
        </p:nvSpPr>
        <p:spPr>
          <a:xfrm>
            <a:off x="602849" y="5573550"/>
            <a:ext cx="100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VN</a:t>
            </a:r>
            <a:r>
              <a:rPr b="0" i="0" lang="en-US" sz="1800" u="none" cap="none" strike="noStrike">
                <a:solidFill>
                  <a:schemeClr val="dk1"/>
                </a:solidFill>
                <a:latin typeface="Calibri"/>
                <a:ea typeface="Calibri"/>
                <a:cs typeface="Calibri"/>
                <a:sym typeface="Calibri"/>
              </a:rPr>
              <a:t> = </a:t>
            </a:r>
            <a:r>
              <a:rPr lang="en-US" sz="1800">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278" name="Google Shape;278;p9"/>
          <p:cNvSpPr txBox="1"/>
          <p:nvPr/>
        </p:nvSpPr>
        <p:spPr>
          <a:xfrm>
            <a:off x="1763449" y="5615988"/>
            <a:ext cx="100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t>
            </a:r>
            <a:r>
              <a:rPr lang="en-US" sz="1800">
                <a:solidFill>
                  <a:schemeClr val="dk1"/>
                </a:solidFill>
                <a:latin typeface="Calibri"/>
                <a:ea typeface="Calibri"/>
                <a:cs typeface="Calibri"/>
                <a:sym typeface="Calibri"/>
              </a:rPr>
              <a:t>N</a:t>
            </a:r>
            <a:r>
              <a:rPr b="0" i="0" lang="en-US" sz="1800" u="none" cap="none" strike="noStrike">
                <a:solidFill>
                  <a:schemeClr val="dk1"/>
                </a:solidFill>
                <a:latin typeface="Calibri"/>
                <a:ea typeface="Calibri"/>
                <a:cs typeface="Calibri"/>
                <a:sym typeface="Calibri"/>
              </a:rPr>
              <a:t> = </a:t>
            </a:r>
            <a:r>
              <a:rPr lang="en-US" sz="1800">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f405f12a98_0_133"/>
          <p:cNvSpPr/>
          <p:nvPr/>
        </p:nvSpPr>
        <p:spPr>
          <a:xfrm>
            <a:off x="173372" y="140899"/>
            <a:ext cx="11845200" cy="6561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4" name="Google Shape;284;g1f405f12a98_0_133"/>
          <p:cNvSpPr txBox="1"/>
          <p:nvPr/>
        </p:nvSpPr>
        <p:spPr>
          <a:xfrm>
            <a:off x="655464" y="167651"/>
            <a:ext cx="46329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1" lang="en-US" sz="3200" u="none" cap="none" strike="noStrike">
                <a:solidFill>
                  <a:schemeClr val="lt1"/>
                </a:solidFill>
                <a:latin typeface="Times New Roman"/>
                <a:ea typeface="Times New Roman"/>
                <a:cs typeface="Times New Roman"/>
                <a:sym typeface="Times New Roman"/>
              </a:rPr>
              <a:t>Confusion matrix:</a:t>
            </a:r>
            <a:endParaRPr b="0" i="0" sz="3200" u="none" cap="none" strike="noStrike">
              <a:solidFill>
                <a:schemeClr val="lt1"/>
              </a:solidFill>
              <a:latin typeface="Times New Roman"/>
              <a:ea typeface="Times New Roman"/>
              <a:cs typeface="Times New Roman"/>
              <a:sym typeface="Times New Roman"/>
            </a:endParaRPr>
          </a:p>
        </p:txBody>
      </p:sp>
      <p:graphicFrame>
        <p:nvGraphicFramePr>
          <p:cNvPr id="285" name="Google Shape;285;g1f405f12a98_0_133"/>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286" name="Google Shape;286;g1f405f12a98_0_133"/>
          <p:cNvSpPr txBox="1"/>
          <p:nvPr/>
        </p:nvSpPr>
        <p:spPr>
          <a:xfrm>
            <a:off x="117445" y="6487160"/>
            <a:ext cx="1283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287" name="Google Shape;287;g1f405f12a98_0_133"/>
          <p:cNvSpPr txBox="1"/>
          <p:nvPr/>
        </p:nvSpPr>
        <p:spPr>
          <a:xfrm>
            <a:off x="4901588" y="6488668"/>
            <a:ext cx="246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288" name="Google Shape;288;g1f405f12a98_0_133"/>
          <p:cNvSpPr txBox="1"/>
          <p:nvPr/>
        </p:nvSpPr>
        <p:spPr>
          <a:xfrm>
            <a:off x="7867754" y="6485652"/>
            <a:ext cx="432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289" name="Google Shape;289;g1f405f12a98_0_133"/>
          <p:cNvSpPr txBox="1"/>
          <p:nvPr>
            <p:ph idx="12" type="sldNum"/>
          </p:nvPr>
        </p:nvSpPr>
        <p:spPr>
          <a:xfrm>
            <a:off x="10450285" y="6482636"/>
            <a:ext cx="162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sp>
        <p:nvSpPr>
          <p:cNvPr id="290" name="Google Shape;290;g1f405f12a98_0_133"/>
          <p:cNvSpPr txBox="1"/>
          <p:nvPr/>
        </p:nvSpPr>
        <p:spPr>
          <a:xfrm>
            <a:off x="251430" y="6026399"/>
            <a:ext cx="693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https://www.juanbarrios.com/la-matriz-de-confusion-y-sus-metricas/</a:t>
            </a:r>
            <a:endParaRPr b="0" i="0" sz="1400" u="none" cap="none" strike="noStrike">
              <a:solidFill>
                <a:srgbClr val="000000"/>
              </a:solidFill>
              <a:latin typeface="Arial"/>
              <a:ea typeface="Arial"/>
              <a:cs typeface="Arial"/>
              <a:sym typeface="Arial"/>
            </a:endParaRPr>
          </a:p>
        </p:txBody>
      </p:sp>
      <p:sp>
        <p:nvSpPr>
          <p:cNvPr id="291" name="Google Shape;291;g1f405f12a98_0_133"/>
          <p:cNvSpPr txBox="1"/>
          <p:nvPr/>
        </p:nvSpPr>
        <p:spPr>
          <a:xfrm>
            <a:off x="438908" y="1127156"/>
            <a:ext cx="11314200" cy="523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rgbClr val="273239"/>
                </a:solidFill>
                <a:latin typeface="Arial"/>
                <a:ea typeface="Arial"/>
                <a:cs typeface="Arial"/>
                <a:sym typeface="Arial"/>
              </a:rPr>
              <a:t>Let’s suppose a classification problem by using a KNN algorithm:</a:t>
            </a:r>
            <a:endParaRPr b="0" i="0" sz="2800" u="none" cap="none" strike="noStrike">
              <a:solidFill>
                <a:schemeClr val="dk1"/>
              </a:solidFill>
              <a:latin typeface="Calibri"/>
              <a:ea typeface="Calibri"/>
              <a:cs typeface="Calibri"/>
              <a:sym typeface="Calibri"/>
            </a:endParaRPr>
          </a:p>
        </p:txBody>
      </p:sp>
      <p:sp>
        <p:nvSpPr>
          <p:cNvPr id="292" name="Google Shape;292;g1f405f12a98_0_133"/>
          <p:cNvSpPr txBox="1"/>
          <p:nvPr/>
        </p:nvSpPr>
        <p:spPr>
          <a:xfrm>
            <a:off x="6055259" y="1879999"/>
            <a:ext cx="46329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Evaluation metrics:</a:t>
            </a:r>
            <a:endParaRPr b="0" i="0" sz="1400" u="none" cap="none" strike="noStrike">
              <a:solidFill>
                <a:srgbClr val="000000"/>
              </a:solidFill>
              <a:latin typeface="Arial"/>
              <a:ea typeface="Arial"/>
              <a:cs typeface="Arial"/>
              <a:sym typeface="Arial"/>
            </a:endParaRPr>
          </a:p>
        </p:txBody>
      </p:sp>
      <p:cxnSp>
        <p:nvCxnSpPr>
          <p:cNvPr id="293" name="Google Shape;293;g1f405f12a98_0_133"/>
          <p:cNvCxnSpPr/>
          <p:nvPr/>
        </p:nvCxnSpPr>
        <p:spPr>
          <a:xfrm>
            <a:off x="5452946" y="2010987"/>
            <a:ext cx="0" cy="3959700"/>
          </a:xfrm>
          <a:prstGeom prst="straightConnector1">
            <a:avLst/>
          </a:prstGeom>
          <a:noFill/>
          <a:ln cap="flat" cmpd="sng" w="9525">
            <a:solidFill>
              <a:schemeClr val="accent1"/>
            </a:solidFill>
            <a:prstDash val="solid"/>
            <a:miter lim="800000"/>
            <a:headEnd len="sm" w="sm" type="none"/>
            <a:tailEnd len="sm" w="sm" type="none"/>
          </a:ln>
        </p:spPr>
      </p:cxnSp>
      <p:sp>
        <p:nvSpPr>
          <p:cNvPr id="294" name="Google Shape;294;g1f405f12a98_0_133"/>
          <p:cNvSpPr txBox="1"/>
          <p:nvPr/>
        </p:nvSpPr>
        <p:spPr>
          <a:xfrm>
            <a:off x="8727858" y="2753363"/>
            <a:ext cx="3240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Calibri"/>
                <a:ea typeface="Calibri"/>
                <a:cs typeface="Calibri"/>
                <a:sym typeface="Calibri"/>
              </a:rPr>
              <a:t>Especificity</a:t>
            </a:r>
            <a:r>
              <a:rPr b="0" i="0" lang="en-US" sz="1600" u="none" cap="none" strike="noStrike">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Es la proporción de instancias negativas que se identifican correctamente.</a:t>
            </a:r>
            <a:endParaRPr b="0" i="0" sz="1600" u="none" cap="none" strike="noStrike">
              <a:solidFill>
                <a:schemeClr val="dk1"/>
              </a:solidFill>
              <a:latin typeface="Calibri"/>
              <a:ea typeface="Calibri"/>
              <a:cs typeface="Calibri"/>
              <a:sym typeface="Calibri"/>
            </a:endParaRPr>
          </a:p>
        </p:txBody>
      </p:sp>
      <p:sp>
        <p:nvSpPr>
          <p:cNvPr id="295" name="Google Shape;295;g1f405f12a98_0_133"/>
          <p:cNvSpPr txBox="1"/>
          <p:nvPr/>
        </p:nvSpPr>
        <p:spPr>
          <a:xfrm>
            <a:off x="5693775" y="4393675"/>
            <a:ext cx="246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Recall = </a:t>
            </a:r>
            <a:r>
              <a:rPr lang="en-US" sz="1800">
                <a:latin typeface="Open Sans"/>
                <a:ea typeface="Open Sans"/>
                <a:cs typeface="Open Sans"/>
                <a:sym typeface="Open Sans"/>
              </a:rPr>
              <a:t>TP / (TP + FN)</a:t>
            </a:r>
            <a:endParaRPr b="0" i="0" sz="1800" u="none" cap="none" strike="noStrike">
              <a:solidFill>
                <a:srgbClr val="3C424F"/>
              </a:solidFill>
              <a:latin typeface="Open Sans"/>
              <a:ea typeface="Open Sans"/>
              <a:cs typeface="Open Sans"/>
              <a:sym typeface="Open Sans"/>
            </a:endParaRPr>
          </a:p>
        </p:txBody>
      </p:sp>
      <p:sp>
        <p:nvSpPr>
          <p:cNvPr id="296" name="Google Shape;296;g1f405f12a98_0_133"/>
          <p:cNvSpPr txBox="1"/>
          <p:nvPr/>
        </p:nvSpPr>
        <p:spPr>
          <a:xfrm>
            <a:off x="5566538" y="3021025"/>
            <a:ext cx="3047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Open Sans"/>
                <a:ea typeface="Open Sans"/>
                <a:cs typeface="Open Sans"/>
                <a:sym typeface="Open Sans"/>
              </a:rPr>
              <a:t>Specificity</a:t>
            </a:r>
            <a:r>
              <a:rPr b="0" i="0" lang="en-US" sz="1800" u="none" cap="none" strike="noStrike">
                <a:solidFill>
                  <a:srgbClr val="000000"/>
                </a:solidFill>
                <a:latin typeface="Open Sans"/>
                <a:ea typeface="Open Sans"/>
                <a:cs typeface="Open Sans"/>
                <a:sym typeface="Open Sans"/>
              </a:rPr>
              <a:t> = </a:t>
            </a:r>
            <a:r>
              <a:rPr lang="en-US" sz="1800">
                <a:latin typeface="Open Sans"/>
                <a:ea typeface="Open Sans"/>
                <a:cs typeface="Open Sans"/>
                <a:sym typeface="Open Sans"/>
              </a:rPr>
              <a:t>TN / (TN + FP)</a:t>
            </a:r>
            <a:endParaRPr b="0" i="0" sz="1800" u="none" cap="none" strike="noStrike">
              <a:solidFill>
                <a:srgbClr val="3C424F"/>
              </a:solidFill>
              <a:latin typeface="Open Sans"/>
              <a:ea typeface="Open Sans"/>
              <a:cs typeface="Open Sans"/>
              <a:sym typeface="Open Sans"/>
            </a:endParaRPr>
          </a:p>
        </p:txBody>
      </p:sp>
      <p:sp>
        <p:nvSpPr>
          <p:cNvPr id="297" name="Google Shape;297;g1f405f12a98_0_133"/>
          <p:cNvSpPr txBox="1"/>
          <p:nvPr/>
        </p:nvSpPr>
        <p:spPr>
          <a:xfrm>
            <a:off x="5821861" y="5565644"/>
            <a:ext cx="198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F1 score = ?</a:t>
            </a:r>
            <a:endParaRPr b="0" i="0" sz="1800" u="none" cap="none" strike="noStrike">
              <a:solidFill>
                <a:srgbClr val="3C424F"/>
              </a:solidFill>
              <a:latin typeface="Open Sans"/>
              <a:ea typeface="Open Sans"/>
              <a:cs typeface="Open Sans"/>
              <a:sym typeface="Open Sans"/>
            </a:endParaRPr>
          </a:p>
        </p:txBody>
      </p:sp>
      <p:cxnSp>
        <p:nvCxnSpPr>
          <p:cNvPr id="298" name="Google Shape;298;g1f405f12a98_0_133"/>
          <p:cNvCxnSpPr/>
          <p:nvPr/>
        </p:nvCxnSpPr>
        <p:spPr>
          <a:xfrm flipH="1" rot="10800000">
            <a:off x="2238145" y="3014379"/>
            <a:ext cx="6600" cy="3090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299" name="Google Shape;299;g1f405f12a98_0_133"/>
          <p:cNvCxnSpPr/>
          <p:nvPr/>
        </p:nvCxnSpPr>
        <p:spPr>
          <a:xfrm>
            <a:off x="4049309" y="3417699"/>
            <a:ext cx="416700" cy="0"/>
          </a:xfrm>
          <a:prstGeom prst="straightConnector1">
            <a:avLst/>
          </a:prstGeom>
          <a:noFill/>
          <a:ln cap="flat" cmpd="sng" w="28575">
            <a:solidFill>
              <a:schemeClr val="accent1"/>
            </a:solidFill>
            <a:prstDash val="solid"/>
            <a:miter lim="800000"/>
            <a:headEnd len="sm" w="sm" type="none"/>
            <a:tailEnd len="med" w="med" type="triangle"/>
          </a:ln>
        </p:spPr>
      </p:cxnSp>
      <p:sp>
        <p:nvSpPr>
          <p:cNvPr id="300" name="Google Shape;300;g1f405f12a98_0_133"/>
          <p:cNvSpPr txBox="1"/>
          <p:nvPr/>
        </p:nvSpPr>
        <p:spPr>
          <a:xfrm>
            <a:off x="4423277" y="3670462"/>
            <a:ext cx="802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VP(TP)</a:t>
            </a:r>
            <a:endParaRPr b="0" i="0" sz="1400" u="none" cap="none" strike="noStrike">
              <a:solidFill>
                <a:srgbClr val="000000"/>
              </a:solidFill>
              <a:latin typeface="Arial"/>
              <a:ea typeface="Arial"/>
              <a:cs typeface="Arial"/>
              <a:sym typeface="Arial"/>
            </a:endParaRPr>
          </a:p>
        </p:txBody>
      </p:sp>
      <p:sp>
        <p:nvSpPr>
          <p:cNvPr id="301" name="Google Shape;301;g1f405f12a98_0_133"/>
          <p:cNvSpPr txBox="1"/>
          <p:nvPr/>
        </p:nvSpPr>
        <p:spPr>
          <a:xfrm>
            <a:off x="2370954" y="4487725"/>
            <a:ext cx="1235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a:solidFill>
                  <a:schemeClr val="dk1"/>
                </a:solidFill>
                <a:latin typeface="Calibri"/>
                <a:ea typeface="Calibri"/>
                <a:cs typeface="Calibri"/>
                <a:sym typeface="Calibri"/>
              </a:rPr>
              <a:t>Prediction</a:t>
            </a:r>
            <a:endParaRPr b="1" i="1" sz="1400" u="none" cap="none" strike="noStrike">
              <a:solidFill>
                <a:srgbClr val="000000"/>
              </a:solidFill>
            </a:endParaRPr>
          </a:p>
        </p:txBody>
      </p:sp>
      <p:sp>
        <p:nvSpPr>
          <p:cNvPr id="302" name="Google Shape;302;g1f405f12a98_0_133"/>
          <p:cNvSpPr txBox="1"/>
          <p:nvPr/>
        </p:nvSpPr>
        <p:spPr>
          <a:xfrm>
            <a:off x="1775402" y="2651588"/>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VN(TN)</a:t>
            </a:r>
            <a:endParaRPr b="0" i="0" sz="1400" u="none" cap="none" strike="noStrike">
              <a:solidFill>
                <a:srgbClr val="000000"/>
              </a:solidFill>
              <a:latin typeface="Arial"/>
              <a:ea typeface="Arial"/>
              <a:cs typeface="Arial"/>
              <a:sym typeface="Arial"/>
            </a:endParaRPr>
          </a:p>
        </p:txBody>
      </p:sp>
      <p:sp>
        <p:nvSpPr>
          <p:cNvPr id="303" name="Google Shape;303;g1f405f12a98_0_133"/>
          <p:cNvSpPr txBox="1"/>
          <p:nvPr/>
        </p:nvSpPr>
        <p:spPr>
          <a:xfrm>
            <a:off x="4524826" y="3233049"/>
            <a:ext cx="599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FP</a:t>
            </a:r>
            <a:endParaRPr b="0" i="0" sz="1400" u="none" cap="none" strike="noStrike">
              <a:solidFill>
                <a:srgbClr val="000000"/>
              </a:solidFill>
              <a:latin typeface="Arial"/>
              <a:ea typeface="Arial"/>
              <a:cs typeface="Arial"/>
              <a:sym typeface="Arial"/>
            </a:endParaRPr>
          </a:p>
        </p:txBody>
      </p:sp>
      <p:graphicFrame>
        <p:nvGraphicFramePr>
          <p:cNvPr id="304" name="Google Shape;304;g1f405f12a98_0_133"/>
          <p:cNvGraphicFramePr/>
          <p:nvPr/>
        </p:nvGraphicFramePr>
        <p:xfrm>
          <a:off x="1589450" y="3245075"/>
          <a:ext cx="3000000" cy="3000000"/>
        </p:xfrm>
        <a:graphic>
          <a:graphicData uri="http://schemas.openxmlformats.org/drawingml/2006/table">
            <a:tbl>
              <a:tblPr>
                <a:noFill/>
                <a:tableStyleId>{241D6A5A-D25C-4B08-8B6E-5601637FD4D8}</a:tableStyleId>
              </a:tblPr>
              <a:tblGrid>
                <a:gridCol w="1310525"/>
                <a:gridCol w="1310525"/>
              </a:tblGrid>
              <a:tr h="381000">
                <a:tc>
                  <a:txBody>
                    <a:bodyPr/>
                    <a:lstStyle/>
                    <a:p>
                      <a:pPr indent="0" lvl="0" marL="0" rtl="0" algn="ctr">
                        <a:spcBef>
                          <a:spcPts val="0"/>
                        </a:spcBef>
                        <a:spcAft>
                          <a:spcPts val="0"/>
                        </a:spcAft>
                        <a:buNone/>
                      </a:pPr>
                      <a:r>
                        <a:rPr lang="en-US"/>
                        <a:t>4</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r h="381000">
                <a:tc>
                  <a:txBody>
                    <a:bodyPr/>
                    <a:lstStyle/>
                    <a:p>
                      <a:pPr indent="0" lvl="0" marL="0" rtl="0" algn="ctr">
                        <a:spcBef>
                          <a:spcPts val="0"/>
                        </a:spcBef>
                        <a:spcAft>
                          <a:spcPts val="0"/>
                        </a:spcAft>
                        <a:buNone/>
                      </a:pPr>
                      <a:r>
                        <a:rPr lang="en-US"/>
                        <a:t>2</a:t>
                      </a:r>
                      <a:endParaRPr/>
                    </a:p>
                  </a:txBody>
                  <a:tcPr marT="91425" marB="91425" marR="91425" marL="91425"/>
                </a:tc>
                <a:tc>
                  <a:txBody>
                    <a:bodyPr/>
                    <a:lstStyle/>
                    <a:p>
                      <a:pPr indent="0" lvl="0" marL="0" rtl="0" algn="ctr">
                        <a:spcBef>
                          <a:spcPts val="0"/>
                        </a:spcBef>
                        <a:spcAft>
                          <a:spcPts val="0"/>
                        </a:spcAft>
                        <a:buNone/>
                      </a:pPr>
                      <a:r>
                        <a:rPr lang="en-US"/>
                        <a:t>3</a:t>
                      </a:r>
                      <a:endParaRPr/>
                    </a:p>
                  </a:txBody>
                  <a:tcPr marT="91425" marB="91425" marR="91425" marL="91425"/>
                </a:tc>
              </a:tr>
            </a:tbl>
          </a:graphicData>
        </a:graphic>
      </p:graphicFrame>
      <p:sp>
        <p:nvSpPr>
          <p:cNvPr id="305" name="Google Shape;305;g1f405f12a98_0_133"/>
          <p:cNvSpPr txBox="1"/>
          <p:nvPr/>
        </p:nvSpPr>
        <p:spPr>
          <a:xfrm>
            <a:off x="657350" y="3260575"/>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Clase 0</a:t>
            </a:r>
            <a:endParaRPr b="0" i="0" sz="1400" u="none" cap="none" strike="noStrike">
              <a:solidFill>
                <a:srgbClr val="000000"/>
              </a:solidFill>
              <a:latin typeface="Arial"/>
              <a:ea typeface="Arial"/>
              <a:cs typeface="Arial"/>
              <a:sym typeface="Arial"/>
            </a:endParaRPr>
          </a:p>
        </p:txBody>
      </p:sp>
      <p:sp>
        <p:nvSpPr>
          <p:cNvPr id="306" name="Google Shape;306;g1f405f12a98_0_133"/>
          <p:cNvSpPr txBox="1"/>
          <p:nvPr/>
        </p:nvSpPr>
        <p:spPr>
          <a:xfrm>
            <a:off x="679050" y="3615475"/>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Clase 1</a:t>
            </a:r>
            <a:endParaRPr b="0" i="0" sz="1400" u="none" cap="none" strike="noStrike">
              <a:solidFill>
                <a:srgbClr val="000000"/>
              </a:solidFill>
              <a:latin typeface="Arial"/>
              <a:ea typeface="Arial"/>
              <a:cs typeface="Arial"/>
              <a:sym typeface="Arial"/>
            </a:endParaRPr>
          </a:p>
        </p:txBody>
      </p:sp>
      <p:sp>
        <p:nvSpPr>
          <p:cNvPr id="307" name="Google Shape;307;g1f405f12a98_0_133"/>
          <p:cNvSpPr txBox="1"/>
          <p:nvPr/>
        </p:nvSpPr>
        <p:spPr>
          <a:xfrm>
            <a:off x="1775400" y="4062750"/>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Clase 0</a:t>
            </a:r>
            <a:endParaRPr b="0" i="0" sz="1400" u="none" cap="none" strike="noStrike">
              <a:solidFill>
                <a:srgbClr val="000000"/>
              </a:solidFill>
              <a:latin typeface="Arial"/>
              <a:ea typeface="Arial"/>
              <a:cs typeface="Arial"/>
              <a:sym typeface="Arial"/>
            </a:endParaRPr>
          </a:p>
        </p:txBody>
      </p:sp>
      <p:sp>
        <p:nvSpPr>
          <p:cNvPr id="308" name="Google Shape;308;g1f405f12a98_0_133"/>
          <p:cNvSpPr txBox="1"/>
          <p:nvPr/>
        </p:nvSpPr>
        <p:spPr>
          <a:xfrm>
            <a:off x="3058350" y="4062750"/>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Clase 1</a:t>
            </a:r>
            <a:endParaRPr b="0" i="0" sz="1400" u="none" cap="none" strike="noStrike">
              <a:solidFill>
                <a:srgbClr val="000000"/>
              </a:solidFill>
              <a:latin typeface="Arial"/>
              <a:ea typeface="Arial"/>
              <a:cs typeface="Arial"/>
              <a:sym typeface="Arial"/>
            </a:endParaRPr>
          </a:p>
        </p:txBody>
      </p:sp>
      <p:sp>
        <p:nvSpPr>
          <p:cNvPr id="309" name="Google Shape;309;g1f405f12a98_0_133"/>
          <p:cNvSpPr txBox="1"/>
          <p:nvPr/>
        </p:nvSpPr>
        <p:spPr>
          <a:xfrm rot="-5400000">
            <a:off x="-123296" y="3490938"/>
            <a:ext cx="12354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a:solidFill>
                  <a:schemeClr val="dk1"/>
                </a:solidFill>
                <a:latin typeface="Calibri"/>
                <a:ea typeface="Calibri"/>
                <a:cs typeface="Calibri"/>
                <a:sym typeface="Calibri"/>
              </a:rPr>
              <a:t>Real</a:t>
            </a:r>
            <a:endParaRPr b="1" i="1" sz="1400" u="none" cap="none" strike="noStrike">
              <a:solidFill>
                <a:srgbClr val="000000"/>
              </a:solidFill>
            </a:endParaRPr>
          </a:p>
        </p:txBody>
      </p:sp>
      <p:cxnSp>
        <p:nvCxnSpPr>
          <p:cNvPr id="310" name="Google Shape;310;g1f405f12a98_0_133"/>
          <p:cNvCxnSpPr/>
          <p:nvPr/>
        </p:nvCxnSpPr>
        <p:spPr>
          <a:xfrm>
            <a:off x="4049309" y="3855099"/>
            <a:ext cx="416700" cy="0"/>
          </a:xfrm>
          <a:prstGeom prst="straightConnector1">
            <a:avLst/>
          </a:prstGeom>
          <a:noFill/>
          <a:ln cap="flat" cmpd="sng" w="28575">
            <a:solidFill>
              <a:schemeClr val="accent1"/>
            </a:solidFill>
            <a:prstDash val="solid"/>
            <a:miter lim="800000"/>
            <a:headEnd len="sm" w="sm" type="none"/>
            <a:tailEnd len="med" w="med" type="triangle"/>
          </a:ln>
        </p:spPr>
      </p:cxnSp>
      <p:sp>
        <p:nvSpPr>
          <p:cNvPr id="311" name="Google Shape;311;g1f405f12a98_0_133"/>
          <p:cNvSpPr txBox="1"/>
          <p:nvPr/>
        </p:nvSpPr>
        <p:spPr>
          <a:xfrm>
            <a:off x="1589451" y="3661662"/>
            <a:ext cx="599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t>
            </a:r>
            <a:r>
              <a:rPr lang="en-US" sz="1800">
                <a:solidFill>
                  <a:schemeClr val="dk1"/>
                </a:solidFill>
                <a:latin typeface="Calibri"/>
                <a:ea typeface="Calibri"/>
                <a:cs typeface="Calibri"/>
                <a:sym typeface="Calibri"/>
              </a:rPr>
              <a:t>N</a:t>
            </a:r>
            <a:endParaRPr b="0" i="0" sz="1400" u="none" cap="none" strike="noStrike">
              <a:solidFill>
                <a:srgbClr val="000000"/>
              </a:solidFill>
              <a:latin typeface="Arial"/>
              <a:ea typeface="Arial"/>
              <a:cs typeface="Arial"/>
              <a:sym typeface="Arial"/>
            </a:endParaRPr>
          </a:p>
        </p:txBody>
      </p:sp>
      <p:cxnSp>
        <p:nvCxnSpPr>
          <p:cNvPr id="312" name="Google Shape;312;g1f405f12a98_0_133"/>
          <p:cNvCxnSpPr/>
          <p:nvPr/>
        </p:nvCxnSpPr>
        <p:spPr>
          <a:xfrm flipH="1">
            <a:off x="1942295" y="3846704"/>
            <a:ext cx="206700" cy="16800"/>
          </a:xfrm>
          <a:prstGeom prst="straightConnector1">
            <a:avLst/>
          </a:prstGeom>
          <a:noFill/>
          <a:ln cap="flat" cmpd="sng" w="28575">
            <a:solidFill>
              <a:schemeClr val="accent1"/>
            </a:solidFill>
            <a:prstDash val="solid"/>
            <a:miter lim="800000"/>
            <a:headEnd len="sm" w="sm" type="none"/>
            <a:tailEnd len="med" w="med" type="triangle"/>
          </a:ln>
        </p:spPr>
      </p:cxnSp>
      <p:sp>
        <p:nvSpPr>
          <p:cNvPr id="313" name="Google Shape;313;g1f405f12a98_0_133"/>
          <p:cNvSpPr txBox="1"/>
          <p:nvPr/>
        </p:nvSpPr>
        <p:spPr>
          <a:xfrm>
            <a:off x="8777683" y="4162813"/>
            <a:ext cx="3240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Calibri"/>
                <a:ea typeface="Calibri"/>
                <a:cs typeface="Calibri"/>
                <a:sym typeface="Calibri"/>
              </a:rPr>
              <a:t>Recall (Sensitivity)</a:t>
            </a:r>
            <a:r>
              <a:rPr b="0" i="0" lang="en-US" sz="1600" u="none" cap="none" strike="noStrike">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Es la proporción de instancias positivas que se identifican correctamente.</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f405f12a98_0_169"/>
          <p:cNvSpPr/>
          <p:nvPr/>
        </p:nvSpPr>
        <p:spPr>
          <a:xfrm>
            <a:off x="173372" y="140899"/>
            <a:ext cx="11845200" cy="6561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9" name="Google Shape;319;g1f405f12a98_0_169"/>
          <p:cNvSpPr txBox="1"/>
          <p:nvPr/>
        </p:nvSpPr>
        <p:spPr>
          <a:xfrm>
            <a:off x="655475" y="167650"/>
            <a:ext cx="95526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i="1" lang="en-US" sz="3200">
                <a:solidFill>
                  <a:schemeClr val="lt1"/>
                </a:solidFill>
                <a:latin typeface="Times New Roman"/>
                <a:ea typeface="Times New Roman"/>
                <a:cs typeface="Times New Roman"/>
                <a:sym typeface="Times New Roman"/>
              </a:rPr>
              <a:t>ROC</a:t>
            </a:r>
            <a:r>
              <a:rPr b="0" i="1" lang="en-US" sz="3200" u="none" cap="none" strike="noStrike">
                <a:solidFill>
                  <a:schemeClr val="lt1"/>
                </a:solidFill>
                <a:latin typeface="Times New Roman"/>
                <a:ea typeface="Times New Roman"/>
                <a:cs typeface="Times New Roman"/>
                <a:sym typeface="Times New Roman"/>
              </a:rPr>
              <a:t>: (Receiver Operating Characteristic Curve)</a:t>
            </a:r>
            <a:endParaRPr b="0" i="0" sz="3200" u="none" cap="none" strike="noStrike">
              <a:solidFill>
                <a:schemeClr val="lt1"/>
              </a:solidFill>
              <a:latin typeface="Times New Roman"/>
              <a:ea typeface="Times New Roman"/>
              <a:cs typeface="Times New Roman"/>
              <a:sym typeface="Times New Roman"/>
            </a:endParaRPr>
          </a:p>
        </p:txBody>
      </p:sp>
      <p:graphicFrame>
        <p:nvGraphicFramePr>
          <p:cNvPr id="320" name="Google Shape;320;g1f405f12a98_0_169"/>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21" name="Google Shape;321;g1f405f12a98_0_169"/>
          <p:cNvSpPr txBox="1"/>
          <p:nvPr/>
        </p:nvSpPr>
        <p:spPr>
          <a:xfrm>
            <a:off x="117445" y="6487160"/>
            <a:ext cx="1283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322" name="Google Shape;322;g1f405f12a98_0_169"/>
          <p:cNvSpPr txBox="1"/>
          <p:nvPr/>
        </p:nvSpPr>
        <p:spPr>
          <a:xfrm>
            <a:off x="4901588" y="6488668"/>
            <a:ext cx="246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323" name="Google Shape;323;g1f405f12a98_0_169"/>
          <p:cNvSpPr txBox="1"/>
          <p:nvPr/>
        </p:nvSpPr>
        <p:spPr>
          <a:xfrm>
            <a:off x="7867754" y="6485652"/>
            <a:ext cx="432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324" name="Google Shape;324;g1f405f12a98_0_169"/>
          <p:cNvSpPr txBox="1"/>
          <p:nvPr>
            <p:ph idx="12" type="sldNum"/>
          </p:nvPr>
        </p:nvSpPr>
        <p:spPr>
          <a:xfrm>
            <a:off x="10450285" y="6482636"/>
            <a:ext cx="162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sp>
        <p:nvSpPr>
          <p:cNvPr id="325" name="Google Shape;325;g1f405f12a98_0_169"/>
          <p:cNvSpPr txBox="1"/>
          <p:nvPr/>
        </p:nvSpPr>
        <p:spPr>
          <a:xfrm>
            <a:off x="438908" y="1127156"/>
            <a:ext cx="11314200" cy="1385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lang="en-US" sz="2100">
                <a:solidFill>
                  <a:srgbClr val="273239"/>
                </a:solidFill>
              </a:rPr>
              <a:t>Es una representación gráfica de la sensibilidad frente a la especificidad para un modelo de clasificación en diferentes puntos de corte. Cuanto más se aleje la curva de la línea de referencia diagonal (aleatoria), mejor será el rendimiento del modelo. El área bajo la curva (AUC) de la curva ROC es una medida de la capacidad de discriminación del modelo.</a:t>
            </a:r>
            <a:endParaRPr b="0" i="0" sz="2100" u="none" cap="none" strike="noStrike">
              <a:solidFill>
                <a:schemeClr val="dk1"/>
              </a:solidFill>
              <a:latin typeface="Calibri"/>
              <a:ea typeface="Calibri"/>
              <a:cs typeface="Calibri"/>
              <a:sym typeface="Calibri"/>
            </a:endParaRPr>
          </a:p>
        </p:txBody>
      </p:sp>
      <p:pic>
        <p:nvPicPr>
          <p:cNvPr id="326" name="Google Shape;326;g1f405f12a98_0_169"/>
          <p:cNvPicPr preferRelativeResize="0"/>
          <p:nvPr/>
        </p:nvPicPr>
        <p:blipFill rotWithShape="1">
          <a:blip r:embed="rId3">
            <a:alphaModFix/>
          </a:blip>
          <a:srcRect b="7893" l="10346" r="0" t="0"/>
          <a:stretch/>
        </p:blipFill>
        <p:spPr>
          <a:xfrm>
            <a:off x="1980550" y="2650500"/>
            <a:ext cx="3414500" cy="3507900"/>
          </a:xfrm>
          <a:prstGeom prst="rect">
            <a:avLst/>
          </a:prstGeom>
          <a:noFill/>
          <a:ln>
            <a:noFill/>
          </a:ln>
        </p:spPr>
      </p:pic>
      <p:sp>
        <p:nvSpPr>
          <p:cNvPr id="327" name="Google Shape;327;g1f405f12a98_0_169"/>
          <p:cNvSpPr txBox="1"/>
          <p:nvPr/>
        </p:nvSpPr>
        <p:spPr>
          <a:xfrm rot="-5400000">
            <a:off x="875250" y="4219804"/>
            <a:ext cx="1603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a:solidFill>
                  <a:schemeClr val="dk1"/>
                </a:solidFill>
                <a:latin typeface="Calibri"/>
                <a:ea typeface="Calibri"/>
                <a:cs typeface="Calibri"/>
                <a:sym typeface="Calibri"/>
              </a:rPr>
              <a:t>Recall (TPR)</a:t>
            </a:r>
            <a:endParaRPr b="1" i="1" sz="1400" u="none" cap="none" strike="noStrike">
              <a:solidFill>
                <a:srgbClr val="000000"/>
              </a:solidFill>
            </a:endParaRPr>
          </a:p>
        </p:txBody>
      </p:sp>
      <p:sp>
        <p:nvSpPr>
          <p:cNvPr id="328" name="Google Shape;328;g1f405f12a98_0_169"/>
          <p:cNvSpPr txBox="1"/>
          <p:nvPr/>
        </p:nvSpPr>
        <p:spPr>
          <a:xfrm>
            <a:off x="2851772" y="6158400"/>
            <a:ext cx="209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a:solidFill>
                  <a:schemeClr val="dk1"/>
                </a:solidFill>
                <a:latin typeface="Calibri"/>
                <a:ea typeface="Calibri"/>
                <a:cs typeface="Calibri"/>
                <a:sym typeface="Calibri"/>
              </a:rPr>
              <a:t>Specificity (FPR)</a:t>
            </a:r>
            <a:endParaRPr b="1" i="1" sz="1400" u="none" cap="none" strike="noStrike">
              <a:solidFill>
                <a:srgbClr val="000000"/>
              </a:solidFill>
            </a:endParaRPr>
          </a:p>
        </p:txBody>
      </p:sp>
      <p:sp>
        <p:nvSpPr>
          <p:cNvPr id="329" name="Google Shape;329;g1f405f12a98_0_169"/>
          <p:cNvSpPr txBox="1"/>
          <p:nvPr/>
        </p:nvSpPr>
        <p:spPr>
          <a:xfrm>
            <a:off x="6458600" y="3637650"/>
            <a:ext cx="45477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100">
                <a:solidFill>
                  <a:srgbClr val="273239"/>
                </a:solidFill>
              </a:rPr>
              <a:t>Nota:</a:t>
            </a:r>
            <a:r>
              <a:rPr lang="en-US" sz="2100">
                <a:solidFill>
                  <a:srgbClr val="273239"/>
                </a:solidFill>
              </a:rPr>
              <a:t> este análisis es usual para problemas binarios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0"/>
          <p:cNvSpPr/>
          <p:nvPr/>
        </p:nvSpPr>
        <p:spPr>
          <a:xfrm>
            <a:off x="173372" y="140899"/>
            <a:ext cx="11845255" cy="65605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5" name="Google Shape;335;p10"/>
          <p:cNvSpPr txBox="1"/>
          <p:nvPr/>
        </p:nvSpPr>
        <p:spPr>
          <a:xfrm>
            <a:off x="655478" y="167650"/>
            <a:ext cx="70005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1" lang="en-US" sz="3200" u="none" cap="none" strike="noStrike">
                <a:solidFill>
                  <a:schemeClr val="lt1"/>
                </a:solidFill>
                <a:latin typeface="Times New Roman"/>
                <a:ea typeface="Times New Roman"/>
                <a:cs typeface="Times New Roman"/>
                <a:sym typeface="Times New Roman"/>
              </a:rPr>
              <a:t>Confusion matrix: </a:t>
            </a:r>
            <a:r>
              <a:rPr i="1" lang="en-US" sz="3200">
                <a:solidFill>
                  <a:schemeClr val="lt1"/>
                </a:solidFill>
                <a:latin typeface="Times New Roman"/>
                <a:ea typeface="Times New Roman"/>
                <a:cs typeface="Times New Roman"/>
                <a:sym typeface="Times New Roman"/>
              </a:rPr>
              <a:t>Algo de resultados</a:t>
            </a:r>
            <a:endParaRPr b="0" i="0" sz="3200" u="none" cap="none" strike="noStrike">
              <a:solidFill>
                <a:schemeClr val="lt1"/>
              </a:solidFill>
              <a:latin typeface="Times New Roman"/>
              <a:ea typeface="Times New Roman"/>
              <a:cs typeface="Times New Roman"/>
              <a:sym typeface="Times New Roman"/>
            </a:endParaRPr>
          </a:p>
        </p:txBody>
      </p:sp>
      <p:graphicFrame>
        <p:nvGraphicFramePr>
          <p:cNvPr id="336" name="Google Shape;336;p10"/>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37" name="Google Shape;337;p10"/>
          <p:cNvSpPr txBox="1"/>
          <p:nvPr/>
        </p:nvSpPr>
        <p:spPr>
          <a:xfrm>
            <a:off x="117445" y="6487160"/>
            <a:ext cx="12835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338" name="Google Shape;338;p10"/>
          <p:cNvSpPr txBox="1"/>
          <p:nvPr/>
        </p:nvSpPr>
        <p:spPr>
          <a:xfrm>
            <a:off x="4901588" y="6488668"/>
            <a:ext cx="2461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339" name="Google Shape;339;p10"/>
          <p:cNvSpPr txBox="1"/>
          <p:nvPr/>
        </p:nvSpPr>
        <p:spPr>
          <a:xfrm>
            <a:off x="7867754" y="6485652"/>
            <a:ext cx="43242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340" name="Google Shape;340;p10"/>
          <p:cNvSpPr txBox="1"/>
          <p:nvPr>
            <p:ph idx="12" type="sldNum"/>
          </p:nvPr>
        </p:nvSpPr>
        <p:spPr>
          <a:xfrm>
            <a:off x="10450285" y="6482636"/>
            <a:ext cx="162426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pic>
        <p:nvPicPr>
          <p:cNvPr id="341" name="Google Shape;341;p10"/>
          <p:cNvPicPr preferRelativeResize="0"/>
          <p:nvPr/>
        </p:nvPicPr>
        <p:blipFill>
          <a:blip r:embed="rId3">
            <a:alphaModFix/>
          </a:blip>
          <a:stretch>
            <a:fillRect/>
          </a:stretch>
        </p:blipFill>
        <p:spPr>
          <a:xfrm>
            <a:off x="773150" y="1570129"/>
            <a:ext cx="4781550" cy="4333875"/>
          </a:xfrm>
          <a:prstGeom prst="rect">
            <a:avLst/>
          </a:prstGeom>
          <a:noFill/>
          <a:ln>
            <a:noFill/>
          </a:ln>
        </p:spPr>
      </p:pic>
      <p:pic>
        <p:nvPicPr>
          <p:cNvPr id="342" name="Google Shape;342;p10"/>
          <p:cNvPicPr preferRelativeResize="0"/>
          <p:nvPr/>
        </p:nvPicPr>
        <p:blipFill>
          <a:blip r:embed="rId4">
            <a:alphaModFix/>
          </a:blip>
          <a:stretch>
            <a:fillRect/>
          </a:stretch>
        </p:blipFill>
        <p:spPr>
          <a:xfrm>
            <a:off x="5992850" y="2062799"/>
            <a:ext cx="5734000" cy="297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1"/>
          <p:cNvSpPr txBox="1"/>
          <p:nvPr/>
        </p:nvSpPr>
        <p:spPr>
          <a:xfrm>
            <a:off x="513806" y="2792846"/>
            <a:ext cx="11042467"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1" lang="en-US" sz="4400" u="none" cap="none" strike="noStrike">
                <a:solidFill>
                  <a:schemeClr val="lt1"/>
                </a:solidFill>
                <a:latin typeface="Calibri"/>
                <a:ea typeface="Calibri"/>
                <a:cs typeface="Calibri"/>
                <a:sym typeface="Calibri"/>
              </a:rPr>
              <a:t>Course presentation and evaluation approach</a:t>
            </a:r>
            <a:endParaRPr b="0" i="0" sz="4400" u="none" cap="none" strike="noStrike">
              <a:solidFill>
                <a:schemeClr val="lt1"/>
              </a:solidFill>
              <a:latin typeface="Times New Roman"/>
              <a:ea typeface="Times New Roman"/>
              <a:cs typeface="Times New Roman"/>
              <a:sym typeface="Times New Roman"/>
            </a:endParaRPr>
          </a:p>
        </p:txBody>
      </p:sp>
      <p:sp>
        <p:nvSpPr>
          <p:cNvPr id="348" name="Google Shape;348;p11"/>
          <p:cNvSpPr/>
          <p:nvPr/>
        </p:nvSpPr>
        <p:spPr>
          <a:xfrm>
            <a:off x="587830" y="2739636"/>
            <a:ext cx="11399519" cy="135901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9" name="Google Shape;349;p11"/>
          <p:cNvSpPr txBox="1"/>
          <p:nvPr/>
        </p:nvSpPr>
        <p:spPr>
          <a:xfrm>
            <a:off x="666206" y="2945246"/>
            <a:ext cx="11042467"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i="1" lang="en-US" sz="4400">
                <a:solidFill>
                  <a:schemeClr val="lt1"/>
                </a:solidFill>
                <a:latin typeface="Calibri"/>
                <a:ea typeface="Calibri"/>
                <a:cs typeface="Calibri"/>
                <a:sym typeface="Calibri"/>
              </a:rPr>
              <a:t>Integrating Hu moments</a:t>
            </a:r>
            <a:endParaRPr b="0" i="0" sz="4400" u="none" cap="none" strike="noStrike">
              <a:solidFill>
                <a:schemeClr val="lt1"/>
              </a:solidFill>
              <a:latin typeface="Times New Roman"/>
              <a:ea typeface="Times New Roman"/>
              <a:cs typeface="Times New Roman"/>
              <a:sym typeface="Times New Roman"/>
            </a:endParaRPr>
          </a:p>
        </p:txBody>
      </p:sp>
      <p:graphicFrame>
        <p:nvGraphicFramePr>
          <p:cNvPr id="350" name="Google Shape;350;p11"/>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51" name="Google Shape;351;p11"/>
          <p:cNvSpPr txBox="1"/>
          <p:nvPr/>
        </p:nvSpPr>
        <p:spPr>
          <a:xfrm>
            <a:off x="117445" y="6487160"/>
            <a:ext cx="12835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352" name="Google Shape;352;p11"/>
          <p:cNvSpPr txBox="1"/>
          <p:nvPr/>
        </p:nvSpPr>
        <p:spPr>
          <a:xfrm>
            <a:off x="4901588" y="6488668"/>
            <a:ext cx="2461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353" name="Google Shape;353;p11"/>
          <p:cNvSpPr txBox="1"/>
          <p:nvPr/>
        </p:nvSpPr>
        <p:spPr>
          <a:xfrm>
            <a:off x="7867754" y="6485652"/>
            <a:ext cx="43242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354" name="Google Shape;354;p11"/>
          <p:cNvSpPr txBox="1"/>
          <p:nvPr>
            <p:ph idx="12" type="sldNum"/>
          </p:nvPr>
        </p:nvSpPr>
        <p:spPr>
          <a:xfrm>
            <a:off x="10450285" y="6482636"/>
            <a:ext cx="162426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6"/>
          <p:cNvSpPr/>
          <p:nvPr/>
        </p:nvSpPr>
        <p:spPr>
          <a:xfrm>
            <a:off x="173372" y="140899"/>
            <a:ext cx="11845255" cy="65605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0" name="Google Shape;360;p16"/>
          <p:cNvSpPr txBox="1"/>
          <p:nvPr/>
        </p:nvSpPr>
        <p:spPr>
          <a:xfrm>
            <a:off x="655463" y="167651"/>
            <a:ext cx="86892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1" lang="en-US" sz="3200" u="none" cap="none" strike="noStrike">
                <a:solidFill>
                  <a:schemeClr val="lt1"/>
                </a:solidFill>
                <a:latin typeface="Times New Roman"/>
                <a:ea typeface="Times New Roman"/>
                <a:cs typeface="Times New Roman"/>
                <a:sym typeface="Times New Roman"/>
              </a:rPr>
              <a:t>Concept: moments</a:t>
            </a:r>
            <a:endParaRPr b="0" i="0" sz="3200" u="none" cap="none" strike="noStrike">
              <a:solidFill>
                <a:schemeClr val="lt1"/>
              </a:solidFill>
              <a:latin typeface="Times New Roman"/>
              <a:ea typeface="Times New Roman"/>
              <a:cs typeface="Times New Roman"/>
              <a:sym typeface="Times New Roman"/>
            </a:endParaRPr>
          </a:p>
        </p:txBody>
      </p:sp>
      <p:graphicFrame>
        <p:nvGraphicFramePr>
          <p:cNvPr id="361" name="Google Shape;361;p16"/>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62" name="Google Shape;362;p16"/>
          <p:cNvSpPr txBox="1"/>
          <p:nvPr/>
        </p:nvSpPr>
        <p:spPr>
          <a:xfrm>
            <a:off x="117445" y="6487160"/>
            <a:ext cx="12835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363" name="Google Shape;363;p16"/>
          <p:cNvSpPr txBox="1"/>
          <p:nvPr/>
        </p:nvSpPr>
        <p:spPr>
          <a:xfrm>
            <a:off x="4901588" y="6488668"/>
            <a:ext cx="2461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364" name="Google Shape;364;p16"/>
          <p:cNvSpPr txBox="1"/>
          <p:nvPr/>
        </p:nvSpPr>
        <p:spPr>
          <a:xfrm>
            <a:off x="7867754" y="6485652"/>
            <a:ext cx="43242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365" name="Google Shape;365;p16"/>
          <p:cNvSpPr txBox="1"/>
          <p:nvPr>
            <p:ph idx="12" type="sldNum"/>
          </p:nvPr>
        </p:nvSpPr>
        <p:spPr>
          <a:xfrm>
            <a:off x="10450285" y="6482636"/>
            <a:ext cx="162426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pic>
        <p:nvPicPr>
          <p:cNvPr descr="Screen Shot 2014-10-04 at 1.37.41 PM.png" id="366" name="Google Shape;366;p16"/>
          <p:cNvPicPr preferRelativeResize="0"/>
          <p:nvPr/>
        </p:nvPicPr>
        <p:blipFill rotWithShape="1">
          <a:blip r:embed="rId3">
            <a:alphaModFix/>
          </a:blip>
          <a:srcRect b="74297" l="28315" r="0" t="0"/>
          <a:stretch/>
        </p:blipFill>
        <p:spPr>
          <a:xfrm>
            <a:off x="2192368" y="1244087"/>
            <a:ext cx="6555010" cy="1517035"/>
          </a:xfrm>
          <a:prstGeom prst="rect">
            <a:avLst/>
          </a:prstGeom>
          <a:noFill/>
          <a:ln>
            <a:noFill/>
          </a:ln>
        </p:spPr>
      </p:pic>
      <p:pic>
        <p:nvPicPr>
          <p:cNvPr descr="Screen Shot 2014-10-04 at 1.37.41 PM.png" id="367" name="Google Shape;367;p16"/>
          <p:cNvPicPr preferRelativeResize="0"/>
          <p:nvPr/>
        </p:nvPicPr>
        <p:blipFill rotWithShape="1">
          <a:blip r:embed="rId3">
            <a:alphaModFix/>
          </a:blip>
          <a:srcRect b="43979" l="21218" r="7096" t="30318"/>
          <a:stretch/>
        </p:blipFill>
        <p:spPr>
          <a:xfrm>
            <a:off x="2367323" y="2670487"/>
            <a:ext cx="6555010" cy="1517035"/>
          </a:xfrm>
          <a:prstGeom prst="rect">
            <a:avLst/>
          </a:prstGeom>
          <a:noFill/>
          <a:ln>
            <a:noFill/>
          </a:ln>
        </p:spPr>
      </p:pic>
      <p:pic>
        <p:nvPicPr>
          <p:cNvPr descr="Screen Shot 2014-10-04 at 1.37.41 PM.png" id="368" name="Google Shape;368;p16"/>
          <p:cNvPicPr preferRelativeResize="0"/>
          <p:nvPr/>
        </p:nvPicPr>
        <p:blipFill rotWithShape="1">
          <a:blip r:embed="rId3">
            <a:alphaModFix/>
          </a:blip>
          <a:srcRect b="298" l="6772" r="3757" t="73999"/>
          <a:stretch/>
        </p:blipFill>
        <p:spPr>
          <a:xfrm>
            <a:off x="1686531" y="4187536"/>
            <a:ext cx="8180438" cy="15170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f405f12a98_0_222"/>
          <p:cNvSpPr txBox="1"/>
          <p:nvPr/>
        </p:nvSpPr>
        <p:spPr>
          <a:xfrm>
            <a:off x="513806" y="2792846"/>
            <a:ext cx="110424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1" lang="en-US" sz="4400" u="none" cap="none" strike="noStrike">
                <a:solidFill>
                  <a:schemeClr val="lt1"/>
                </a:solidFill>
                <a:latin typeface="Calibri"/>
                <a:ea typeface="Calibri"/>
                <a:cs typeface="Calibri"/>
                <a:sym typeface="Calibri"/>
              </a:rPr>
              <a:t>Course presentation and evaluation approach</a:t>
            </a:r>
            <a:endParaRPr b="0" i="0" sz="4400" u="none" cap="none" strike="noStrike">
              <a:solidFill>
                <a:schemeClr val="lt1"/>
              </a:solidFill>
              <a:latin typeface="Times New Roman"/>
              <a:ea typeface="Times New Roman"/>
              <a:cs typeface="Times New Roman"/>
              <a:sym typeface="Times New Roman"/>
            </a:endParaRPr>
          </a:p>
        </p:txBody>
      </p:sp>
      <p:sp>
        <p:nvSpPr>
          <p:cNvPr id="374" name="Google Shape;374;g1f405f12a98_0_222"/>
          <p:cNvSpPr/>
          <p:nvPr/>
        </p:nvSpPr>
        <p:spPr>
          <a:xfrm>
            <a:off x="587830" y="2739636"/>
            <a:ext cx="11399400" cy="13590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5" name="Google Shape;375;g1f405f12a98_0_222"/>
          <p:cNvSpPr txBox="1"/>
          <p:nvPr/>
        </p:nvSpPr>
        <p:spPr>
          <a:xfrm>
            <a:off x="666206" y="2945246"/>
            <a:ext cx="110424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i="1" lang="en-US" sz="4400">
                <a:solidFill>
                  <a:schemeClr val="lt1"/>
                </a:solidFill>
                <a:latin typeface="Calibri"/>
                <a:ea typeface="Calibri"/>
                <a:cs typeface="Calibri"/>
                <a:sym typeface="Calibri"/>
              </a:rPr>
              <a:t>Bonus: why normalization?</a:t>
            </a:r>
            <a:endParaRPr b="0" i="0" sz="4400" u="none" cap="none" strike="noStrike">
              <a:solidFill>
                <a:schemeClr val="lt1"/>
              </a:solidFill>
              <a:latin typeface="Times New Roman"/>
              <a:ea typeface="Times New Roman"/>
              <a:cs typeface="Times New Roman"/>
              <a:sym typeface="Times New Roman"/>
            </a:endParaRPr>
          </a:p>
        </p:txBody>
      </p:sp>
      <p:graphicFrame>
        <p:nvGraphicFramePr>
          <p:cNvPr id="376" name="Google Shape;376;g1f405f12a98_0_222"/>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77" name="Google Shape;377;g1f405f12a98_0_222"/>
          <p:cNvSpPr txBox="1"/>
          <p:nvPr/>
        </p:nvSpPr>
        <p:spPr>
          <a:xfrm>
            <a:off x="117445" y="6487160"/>
            <a:ext cx="1283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378" name="Google Shape;378;g1f405f12a98_0_222"/>
          <p:cNvSpPr txBox="1"/>
          <p:nvPr/>
        </p:nvSpPr>
        <p:spPr>
          <a:xfrm>
            <a:off x="4901588" y="6488668"/>
            <a:ext cx="246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379" name="Google Shape;379;g1f405f12a98_0_222"/>
          <p:cNvSpPr txBox="1"/>
          <p:nvPr/>
        </p:nvSpPr>
        <p:spPr>
          <a:xfrm>
            <a:off x="7867754" y="6485652"/>
            <a:ext cx="432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380" name="Google Shape;380;g1f405f12a98_0_222"/>
          <p:cNvSpPr txBox="1"/>
          <p:nvPr>
            <p:ph idx="12" type="sldNum"/>
          </p:nvPr>
        </p:nvSpPr>
        <p:spPr>
          <a:xfrm>
            <a:off x="10450285" y="6482636"/>
            <a:ext cx="162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2"/>
          <p:cNvSpPr/>
          <p:nvPr/>
        </p:nvSpPr>
        <p:spPr>
          <a:xfrm>
            <a:off x="173372" y="140899"/>
            <a:ext cx="11845255" cy="65605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6" name="Google Shape;386;p12"/>
          <p:cNvSpPr txBox="1"/>
          <p:nvPr/>
        </p:nvSpPr>
        <p:spPr>
          <a:xfrm>
            <a:off x="655463" y="167651"/>
            <a:ext cx="868925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1" lang="en-US" sz="3200" u="none" cap="none" strike="noStrike">
                <a:solidFill>
                  <a:schemeClr val="lt1"/>
                </a:solidFill>
                <a:latin typeface="Times New Roman"/>
                <a:ea typeface="Times New Roman"/>
                <a:cs typeface="Times New Roman"/>
                <a:sym typeface="Times New Roman"/>
              </a:rPr>
              <a:t>Ubication differences.</a:t>
            </a:r>
            <a:endParaRPr b="0" i="0" sz="3200" u="none" cap="none" strike="noStrike">
              <a:solidFill>
                <a:schemeClr val="lt1"/>
              </a:solidFill>
              <a:latin typeface="Times New Roman"/>
              <a:ea typeface="Times New Roman"/>
              <a:cs typeface="Times New Roman"/>
              <a:sym typeface="Times New Roman"/>
            </a:endParaRPr>
          </a:p>
        </p:txBody>
      </p:sp>
      <p:graphicFrame>
        <p:nvGraphicFramePr>
          <p:cNvPr id="387" name="Google Shape;387;p12"/>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88" name="Google Shape;388;p12"/>
          <p:cNvSpPr txBox="1"/>
          <p:nvPr/>
        </p:nvSpPr>
        <p:spPr>
          <a:xfrm>
            <a:off x="117445" y="6487160"/>
            <a:ext cx="12835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389" name="Google Shape;389;p12"/>
          <p:cNvSpPr txBox="1"/>
          <p:nvPr/>
        </p:nvSpPr>
        <p:spPr>
          <a:xfrm>
            <a:off x="4901588" y="6488668"/>
            <a:ext cx="2461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390" name="Google Shape;390;p12"/>
          <p:cNvSpPr txBox="1"/>
          <p:nvPr/>
        </p:nvSpPr>
        <p:spPr>
          <a:xfrm>
            <a:off x="7867754" y="6485652"/>
            <a:ext cx="43242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391" name="Google Shape;391;p12"/>
          <p:cNvSpPr txBox="1"/>
          <p:nvPr>
            <p:ph idx="12" type="sldNum"/>
          </p:nvPr>
        </p:nvSpPr>
        <p:spPr>
          <a:xfrm>
            <a:off x="10450285" y="6482636"/>
            <a:ext cx="162426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pic>
        <p:nvPicPr>
          <p:cNvPr descr="Application example of the KNN algorithm in order to minimize the data... |  Download Scientific Diagram" id="392" name="Google Shape;392;p12"/>
          <p:cNvPicPr preferRelativeResize="0"/>
          <p:nvPr/>
        </p:nvPicPr>
        <p:blipFill rotWithShape="1">
          <a:blip r:embed="rId3">
            <a:alphaModFix/>
          </a:blip>
          <a:srcRect b="0" l="0" r="0" t="0"/>
          <a:stretch/>
        </p:blipFill>
        <p:spPr>
          <a:xfrm>
            <a:off x="698499" y="1647825"/>
            <a:ext cx="10795000" cy="4305300"/>
          </a:xfrm>
          <a:prstGeom prst="rect">
            <a:avLst/>
          </a:prstGeom>
          <a:noFill/>
          <a:ln>
            <a:noFill/>
          </a:ln>
        </p:spPr>
      </p:pic>
      <p:sp>
        <p:nvSpPr>
          <p:cNvPr id="393" name="Google Shape;393;p12"/>
          <p:cNvSpPr txBox="1"/>
          <p:nvPr/>
        </p:nvSpPr>
        <p:spPr>
          <a:xfrm>
            <a:off x="3019702" y="1264791"/>
            <a:ext cx="198039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Raw data</a:t>
            </a:r>
            <a:endParaRPr b="0" i="0" sz="1800" u="none" cap="none" strike="noStrike">
              <a:solidFill>
                <a:srgbClr val="3C424F"/>
              </a:solidFill>
              <a:latin typeface="Open Sans"/>
              <a:ea typeface="Open Sans"/>
              <a:cs typeface="Open Sans"/>
              <a:sym typeface="Open Sans"/>
            </a:endParaRPr>
          </a:p>
        </p:txBody>
      </p:sp>
      <p:sp>
        <p:nvSpPr>
          <p:cNvPr id="394" name="Google Shape;394;p12"/>
          <p:cNvSpPr txBox="1"/>
          <p:nvPr/>
        </p:nvSpPr>
        <p:spPr>
          <a:xfrm>
            <a:off x="8354527" y="1329481"/>
            <a:ext cx="198039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Normalized data</a:t>
            </a:r>
            <a:endParaRPr b="0" i="0" sz="1800" u="none" cap="none" strike="noStrike">
              <a:solidFill>
                <a:srgbClr val="3C424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3"/>
          <p:cNvSpPr/>
          <p:nvPr/>
        </p:nvSpPr>
        <p:spPr>
          <a:xfrm>
            <a:off x="173372" y="140899"/>
            <a:ext cx="11845255" cy="65605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0" name="Google Shape;400;p13"/>
          <p:cNvSpPr txBox="1"/>
          <p:nvPr/>
        </p:nvSpPr>
        <p:spPr>
          <a:xfrm>
            <a:off x="655463" y="167651"/>
            <a:ext cx="868925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1" lang="en-US" sz="3200" u="none" cap="none" strike="noStrike">
                <a:solidFill>
                  <a:schemeClr val="lt1"/>
                </a:solidFill>
                <a:latin typeface="Times New Roman"/>
                <a:ea typeface="Times New Roman"/>
                <a:cs typeface="Times New Roman"/>
                <a:sym typeface="Times New Roman"/>
              </a:rPr>
              <a:t>How to normalize:</a:t>
            </a:r>
            <a:endParaRPr b="0" i="0" sz="3200" u="none" cap="none" strike="noStrike">
              <a:solidFill>
                <a:schemeClr val="lt1"/>
              </a:solidFill>
              <a:latin typeface="Times New Roman"/>
              <a:ea typeface="Times New Roman"/>
              <a:cs typeface="Times New Roman"/>
              <a:sym typeface="Times New Roman"/>
            </a:endParaRPr>
          </a:p>
        </p:txBody>
      </p:sp>
      <p:graphicFrame>
        <p:nvGraphicFramePr>
          <p:cNvPr id="401" name="Google Shape;401;p13"/>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402" name="Google Shape;402;p13"/>
          <p:cNvSpPr txBox="1"/>
          <p:nvPr/>
        </p:nvSpPr>
        <p:spPr>
          <a:xfrm>
            <a:off x="117445" y="6487160"/>
            <a:ext cx="12835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403" name="Google Shape;403;p13"/>
          <p:cNvSpPr txBox="1"/>
          <p:nvPr/>
        </p:nvSpPr>
        <p:spPr>
          <a:xfrm>
            <a:off x="4901588" y="6488668"/>
            <a:ext cx="2461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404" name="Google Shape;404;p13"/>
          <p:cNvSpPr txBox="1"/>
          <p:nvPr/>
        </p:nvSpPr>
        <p:spPr>
          <a:xfrm>
            <a:off x="7867754" y="6485652"/>
            <a:ext cx="43242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405" name="Google Shape;405;p13"/>
          <p:cNvSpPr txBox="1"/>
          <p:nvPr>
            <p:ph idx="12" type="sldNum"/>
          </p:nvPr>
        </p:nvSpPr>
        <p:spPr>
          <a:xfrm>
            <a:off x="10450285" y="6482636"/>
            <a:ext cx="162426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sp>
        <p:nvSpPr>
          <p:cNvPr id="406" name="Google Shape;406;p13"/>
          <p:cNvSpPr txBox="1"/>
          <p:nvPr/>
        </p:nvSpPr>
        <p:spPr>
          <a:xfrm>
            <a:off x="849855" y="1113725"/>
            <a:ext cx="19803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Raw data</a:t>
            </a:r>
            <a:endParaRPr b="0" i="0" sz="1800" u="none" cap="none" strike="noStrike">
              <a:solidFill>
                <a:srgbClr val="3C424F"/>
              </a:solidFill>
              <a:latin typeface="Open Sans"/>
              <a:ea typeface="Open Sans"/>
              <a:cs typeface="Open Sans"/>
              <a:sym typeface="Open Sans"/>
            </a:endParaRPr>
          </a:p>
        </p:txBody>
      </p:sp>
      <p:sp>
        <p:nvSpPr>
          <p:cNvPr id="407" name="Google Shape;407;p13"/>
          <p:cNvSpPr txBox="1"/>
          <p:nvPr/>
        </p:nvSpPr>
        <p:spPr>
          <a:xfrm>
            <a:off x="7942653" y="1034906"/>
            <a:ext cx="19803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Normalized data</a:t>
            </a:r>
            <a:endParaRPr b="0" i="0" sz="1800" u="none" cap="none" strike="noStrike">
              <a:solidFill>
                <a:srgbClr val="3C424F"/>
              </a:solidFill>
              <a:latin typeface="Open Sans"/>
              <a:ea typeface="Open Sans"/>
              <a:cs typeface="Open Sans"/>
              <a:sym typeface="Open Sans"/>
            </a:endParaRPr>
          </a:p>
        </p:txBody>
      </p:sp>
      <p:sp>
        <p:nvSpPr>
          <p:cNvPr id="408" name="Google Shape;408;p13"/>
          <p:cNvSpPr/>
          <p:nvPr/>
        </p:nvSpPr>
        <p:spPr>
          <a:xfrm>
            <a:off x="3412667" y="1620127"/>
            <a:ext cx="256500" cy="11598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9" name="Google Shape;409;p13"/>
          <p:cNvSpPr/>
          <p:nvPr/>
        </p:nvSpPr>
        <p:spPr>
          <a:xfrm>
            <a:off x="3921252" y="1759612"/>
            <a:ext cx="2040600" cy="969900"/>
          </a:xfrm>
          <a:prstGeom prst="roundRect">
            <a:avLst>
              <a:gd fmla="val 16667" name="adj"/>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0" name="Google Shape;410;p13"/>
          <p:cNvSpPr/>
          <p:nvPr/>
        </p:nvSpPr>
        <p:spPr>
          <a:xfrm>
            <a:off x="6213925" y="1686987"/>
            <a:ext cx="256500" cy="11598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1" name="Google Shape;411;p13"/>
          <p:cNvSpPr txBox="1"/>
          <p:nvPr/>
        </p:nvSpPr>
        <p:spPr>
          <a:xfrm>
            <a:off x="3981535" y="1916319"/>
            <a:ext cx="1980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Normalization process</a:t>
            </a:r>
            <a:endParaRPr b="0" i="0" sz="1800" u="none" cap="none" strike="noStrike">
              <a:solidFill>
                <a:srgbClr val="3C424F"/>
              </a:solidFill>
              <a:latin typeface="Open Sans"/>
              <a:ea typeface="Open Sans"/>
              <a:cs typeface="Open Sans"/>
              <a:sym typeface="Open Sans"/>
            </a:endParaRPr>
          </a:p>
        </p:txBody>
      </p:sp>
      <p:cxnSp>
        <p:nvCxnSpPr>
          <p:cNvPr id="412" name="Google Shape;412;p13"/>
          <p:cNvCxnSpPr/>
          <p:nvPr/>
        </p:nvCxnSpPr>
        <p:spPr>
          <a:xfrm rot="10800000">
            <a:off x="5002677" y="2900835"/>
            <a:ext cx="0" cy="825300"/>
          </a:xfrm>
          <a:prstGeom prst="straightConnector1">
            <a:avLst/>
          </a:prstGeom>
          <a:noFill/>
          <a:ln cap="flat" cmpd="sng" w="9525">
            <a:solidFill>
              <a:schemeClr val="accent1"/>
            </a:solidFill>
            <a:prstDash val="solid"/>
            <a:miter lim="800000"/>
            <a:headEnd len="sm" w="sm" type="none"/>
            <a:tailEnd len="med" w="med" type="triangle"/>
          </a:ln>
        </p:spPr>
      </p:cxnSp>
      <p:sp>
        <p:nvSpPr>
          <p:cNvPr id="413" name="Google Shape;413;p13"/>
          <p:cNvSpPr txBox="1"/>
          <p:nvPr/>
        </p:nvSpPr>
        <p:spPr>
          <a:xfrm>
            <a:off x="5078877" y="2956055"/>
            <a:ext cx="2152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To know the max</a:t>
            </a:r>
            <a:endParaRPr b="0" i="0" sz="1800" u="none" cap="none" strike="noStrike">
              <a:solidFill>
                <a:srgbClr val="3C424F"/>
              </a:solidFill>
              <a:latin typeface="Open Sans"/>
              <a:ea typeface="Open Sans"/>
              <a:cs typeface="Open Sans"/>
              <a:sym typeface="Open Sans"/>
            </a:endParaRPr>
          </a:p>
        </p:txBody>
      </p:sp>
      <p:sp>
        <p:nvSpPr>
          <p:cNvPr id="414" name="Google Shape;414;p13"/>
          <p:cNvSpPr txBox="1"/>
          <p:nvPr/>
        </p:nvSpPr>
        <p:spPr>
          <a:xfrm>
            <a:off x="5056127" y="3282246"/>
            <a:ext cx="2152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To know the min</a:t>
            </a:r>
            <a:endParaRPr b="0" i="0" sz="1800" u="none" cap="none" strike="noStrike">
              <a:solidFill>
                <a:srgbClr val="3C424F"/>
              </a:solidFill>
              <a:latin typeface="Open Sans"/>
              <a:ea typeface="Open Sans"/>
              <a:cs typeface="Open Sans"/>
              <a:sym typeface="Open Sans"/>
            </a:endParaRPr>
          </a:p>
        </p:txBody>
      </p:sp>
      <p:pic>
        <p:nvPicPr>
          <p:cNvPr descr="Aprendizaje del algoritmo de 1.8 KNN: el procesamiento de la normalización  de los datos resuelve diferentes problemas - programador clic" id="415" name="Google Shape;415;p13"/>
          <p:cNvPicPr preferRelativeResize="0"/>
          <p:nvPr/>
        </p:nvPicPr>
        <p:blipFill rotWithShape="1">
          <a:blip r:embed="rId3">
            <a:alphaModFix/>
          </a:blip>
          <a:srcRect b="0" l="0" r="0" t="0"/>
          <a:stretch/>
        </p:blipFill>
        <p:spPr>
          <a:xfrm>
            <a:off x="2688613" y="3680430"/>
            <a:ext cx="4013200" cy="1689100"/>
          </a:xfrm>
          <a:prstGeom prst="rect">
            <a:avLst/>
          </a:prstGeom>
          <a:noFill/>
          <a:ln>
            <a:noFill/>
          </a:ln>
        </p:spPr>
      </p:pic>
      <p:pic>
        <p:nvPicPr>
          <p:cNvPr descr="A Einstein se le daban bien las matemáticas y siempre fue un estudiante  sobresaliente: por qué la historia que defiende lo contrario es un mito" id="416" name="Google Shape;416;p13"/>
          <p:cNvPicPr preferRelativeResize="0"/>
          <p:nvPr/>
        </p:nvPicPr>
        <p:blipFill rotWithShape="1">
          <a:blip r:embed="rId4">
            <a:alphaModFix/>
          </a:blip>
          <a:srcRect b="0" l="0" r="0" t="0"/>
          <a:stretch/>
        </p:blipFill>
        <p:spPr>
          <a:xfrm>
            <a:off x="7475307" y="3644542"/>
            <a:ext cx="2915053" cy="2170095"/>
          </a:xfrm>
          <a:prstGeom prst="rect">
            <a:avLst/>
          </a:prstGeom>
          <a:noFill/>
          <a:ln>
            <a:noFill/>
          </a:ln>
        </p:spPr>
      </p:pic>
      <p:pic>
        <p:nvPicPr>
          <p:cNvPr id="417" name="Google Shape;417;p13"/>
          <p:cNvPicPr preferRelativeResize="0"/>
          <p:nvPr/>
        </p:nvPicPr>
        <p:blipFill rotWithShape="1">
          <a:blip r:embed="rId5">
            <a:alphaModFix/>
          </a:blip>
          <a:srcRect b="0" l="0" r="0" t="0"/>
          <a:stretch/>
        </p:blipFill>
        <p:spPr>
          <a:xfrm>
            <a:off x="344050" y="1483044"/>
            <a:ext cx="2743200" cy="1666875"/>
          </a:xfrm>
          <a:prstGeom prst="rect">
            <a:avLst/>
          </a:prstGeom>
          <a:noFill/>
          <a:ln>
            <a:noFill/>
          </a:ln>
        </p:spPr>
      </p:pic>
      <p:pic>
        <p:nvPicPr>
          <p:cNvPr id="418" name="Google Shape;418;p13"/>
          <p:cNvPicPr preferRelativeResize="0"/>
          <p:nvPr/>
        </p:nvPicPr>
        <p:blipFill rotWithShape="1">
          <a:blip r:embed="rId6">
            <a:alphaModFix/>
          </a:blip>
          <a:srcRect b="0" l="0" r="0" t="0"/>
          <a:stretch/>
        </p:blipFill>
        <p:spPr>
          <a:xfrm>
            <a:off x="7733176" y="1491812"/>
            <a:ext cx="2399287" cy="1457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9"/>
          <p:cNvSpPr txBox="1"/>
          <p:nvPr/>
        </p:nvSpPr>
        <p:spPr>
          <a:xfrm>
            <a:off x="513806" y="2792846"/>
            <a:ext cx="11042467"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1" lang="en-US" sz="4400" u="none" cap="none" strike="noStrike">
                <a:solidFill>
                  <a:schemeClr val="lt1"/>
                </a:solidFill>
                <a:latin typeface="Calibri"/>
                <a:ea typeface="Calibri"/>
                <a:cs typeface="Calibri"/>
                <a:sym typeface="Calibri"/>
              </a:rPr>
              <a:t>Course presentation and evaluation approach</a:t>
            </a:r>
            <a:endParaRPr b="0" i="0" sz="4400" u="none" cap="none" strike="noStrike">
              <a:solidFill>
                <a:schemeClr val="lt1"/>
              </a:solidFill>
              <a:latin typeface="Times New Roman"/>
              <a:ea typeface="Times New Roman"/>
              <a:cs typeface="Times New Roman"/>
              <a:sym typeface="Times New Roman"/>
            </a:endParaRPr>
          </a:p>
        </p:txBody>
      </p:sp>
      <p:sp>
        <p:nvSpPr>
          <p:cNvPr id="424" name="Google Shape;424;p19"/>
          <p:cNvSpPr/>
          <p:nvPr/>
        </p:nvSpPr>
        <p:spPr>
          <a:xfrm>
            <a:off x="587830" y="2739636"/>
            <a:ext cx="11399519" cy="135901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5" name="Google Shape;425;p19"/>
          <p:cNvSpPr txBox="1"/>
          <p:nvPr/>
        </p:nvSpPr>
        <p:spPr>
          <a:xfrm>
            <a:off x="666206" y="2945246"/>
            <a:ext cx="11042467"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i="1" lang="en-US" sz="4400">
                <a:solidFill>
                  <a:schemeClr val="lt1"/>
                </a:solidFill>
                <a:latin typeface="Calibri"/>
                <a:ea typeface="Calibri"/>
                <a:cs typeface="Calibri"/>
                <a:sym typeface="Calibri"/>
              </a:rPr>
              <a:t>Challenge</a:t>
            </a:r>
            <a:endParaRPr b="0" i="0" sz="4400" u="none" cap="none" strike="noStrike">
              <a:solidFill>
                <a:schemeClr val="lt1"/>
              </a:solidFill>
              <a:latin typeface="Times New Roman"/>
              <a:ea typeface="Times New Roman"/>
              <a:cs typeface="Times New Roman"/>
              <a:sym typeface="Times New Roman"/>
            </a:endParaRPr>
          </a:p>
        </p:txBody>
      </p:sp>
      <p:graphicFrame>
        <p:nvGraphicFramePr>
          <p:cNvPr id="426" name="Google Shape;426;p19"/>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427" name="Google Shape;427;p19"/>
          <p:cNvSpPr txBox="1"/>
          <p:nvPr/>
        </p:nvSpPr>
        <p:spPr>
          <a:xfrm>
            <a:off x="117445" y="6487160"/>
            <a:ext cx="12835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428" name="Google Shape;428;p19"/>
          <p:cNvSpPr txBox="1"/>
          <p:nvPr/>
        </p:nvSpPr>
        <p:spPr>
          <a:xfrm>
            <a:off x="4901588" y="6488668"/>
            <a:ext cx="2461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429" name="Google Shape;429;p19"/>
          <p:cNvSpPr txBox="1"/>
          <p:nvPr/>
        </p:nvSpPr>
        <p:spPr>
          <a:xfrm>
            <a:off x="7867754" y="6485652"/>
            <a:ext cx="43242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430" name="Google Shape;430;p19"/>
          <p:cNvSpPr txBox="1"/>
          <p:nvPr>
            <p:ph idx="12" type="sldNum"/>
          </p:nvPr>
        </p:nvSpPr>
        <p:spPr>
          <a:xfrm>
            <a:off x="10450285" y="6482636"/>
            <a:ext cx="162426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aphicFrame>
        <p:nvGraphicFramePr>
          <p:cNvPr id="102" name="Google Shape;102;p2"/>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03" name="Google Shape;103;p2"/>
          <p:cNvSpPr txBox="1"/>
          <p:nvPr/>
        </p:nvSpPr>
        <p:spPr>
          <a:xfrm>
            <a:off x="117445" y="6487160"/>
            <a:ext cx="12835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104" name="Google Shape;104;p2"/>
          <p:cNvSpPr txBox="1"/>
          <p:nvPr/>
        </p:nvSpPr>
        <p:spPr>
          <a:xfrm>
            <a:off x="4901588" y="6488668"/>
            <a:ext cx="2461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105" name="Google Shape;105;p2"/>
          <p:cNvSpPr txBox="1"/>
          <p:nvPr/>
        </p:nvSpPr>
        <p:spPr>
          <a:xfrm>
            <a:off x="7867754" y="6485652"/>
            <a:ext cx="43242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106" name="Google Shape;106;p2"/>
          <p:cNvSpPr txBox="1"/>
          <p:nvPr>
            <p:ph idx="12" type="sldNum"/>
          </p:nvPr>
        </p:nvSpPr>
        <p:spPr>
          <a:xfrm>
            <a:off x="10450285" y="6482636"/>
            <a:ext cx="162426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sp>
        <p:nvSpPr>
          <p:cNvPr id="107" name="Google Shape;107;p2"/>
          <p:cNvSpPr/>
          <p:nvPr/>
        </p:nvSpPr>
        <p:spPr>
          <a:xfrm>
            <a:off x="173372" y="140899"/>
            <a:ext cx="11845255" cy="65605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2"/>
          <p:cNvSpPr txBox="1"/>
          <p:nvPr/>
        </p:nvSpPr>
        <p:spPr>
          <a:xfrm>
            <a:off x="879746" y="167651"/>
            <a:ext cx="145269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1" lang="en-US" sz="3200" u="none" cap="none" strike="noStrike">
                <a:solidFill>
                  <a:schemeClr val="lt1"/>
                </a:solidFill>
                <a:latin typeface="Times New Roman"/>
                <a:ea typeface="Times New Roman"/>
                <a:cs typeface="Times New Roman"/>
                <a:sym typeface="Times New Roman"/>
              </a:rPr>
              <a:t>Agenda</a:t>
            </a:r>
            <a:endParaRPr b="0" i="0" sz="3200" u="none" cap="none" strike="noStrike">
              <a:solidFill>
                <a:schemeClr val="lt1"/>
              </a:solidFill>
              <a:latin typeface="Times New Roman"/>
              <a:ea typeface="Times New Roman"/>
              <a:cs typeface="Times New Roman"/>
              <a:sym typeface="Times New Roman"/>
            </a:endParaRPr>
          </a:p>
        </p:txBody>
      </p:sp>
      <p:sp>
        <p:nvSpPr>
          <p:cNvPr id="109" name="Google Shape;109;p2"/>
          <p:cNvSpPr txBox="1"/>
          <p:nvPr/>
        </p:nvSpPr>
        <p:spPr>
          <a:xfrm>
            <a:off x="553275" y="930200"/>
            <a:ext cx="8159700" cy="3109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800"/>
              <a:buFont typeface="Arial"/>
              <a:buChar char="•"/>
            </a:pPr>
            <a:r>
              <a:rPr b="0" i="1" lang="en-US" sz="2800" u="none" cap="none" strike="noStrike">
                <a:solidFill>
                  <a:schemeClr val="dk1"/>
                </a:solidFill>
                <a:latin typeface="Calibri"/>
                <a:ea typeface="Calibri"/>
                <a:cs typeface="Calibri"/>
                <a:sym typeface="Calibri"/>
              </a:rPr>
              <a:t>Reviewing the last </a:t>
            </a:r>
            <a:r>
              <a:rPr i="1" lang="en-US" sz="2800">
                <a:solidFill>
                  <a:schemeClr val="dk1"/>
                </a:solidFill>
                <a:latin typeface="Calibri"/>
                <a:ea typeface="Calibri"/>
                <a:cs typeface="Calibri"/>
                <a:sym typeface="Calibri"/>
              </a:rPr>
              <a:t>exercise</a:t>
            </a:r>
            <a:r>
              <a:rPr b="0" i="1" lang="en-US" sz="2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800"/>
              <a:buFont typeface="Arial"/>
              <a:buChar char="•"/>
            </a:pPr>
            <a:r>
              <a:rPr b="0" i="1" lang="en-US" sz="2800" u="none" cap="none" strike="noStrike">
                <a:solidFill>
                  <a:schemeClr val="dk1"/>
                </a:solidFill>
                <a:latin typeface="Calibri"/>
                <a:ea typeface="Calibri"/>
                <a:cs typeface="Calibri"/>
                <a:sym typeface="Calibri"/>
              </a:rPr>
              <a:t>Metrics for </a:t>
            </a:r>
            <a:r>
              <a:rPr i="1" lang="en-US" sz="2800">
                <a:solidFill>
                  <a:schemeClr val="dk1"/>
                </a:solidFill>
                <a:latin typeface="Calibri"/>
                <a:ea typeface="Calibri"/>
                <a:cs typeface="Calibri"/>
                <a:sym typeface="Calibri"/>
              </a:rPr>
              <a:t>performance</a:t>
            </a:r>
            <a:r>
              <a:rPr b="0" i="1" lang="en-US" sz="2800" u="none" cap="none" strike="noStrike">
                <a:solidFill>
                  <a:schemeClr val="dk1"/>
                </a:solidFill>
                <a:latin typeface="Calibri"/>
                <a:ea typeface="Calibri"/>
                <a:cs typeface="Calibri"/>
                <a:sym typeface="Calibri"/>
              </a:rPr>
              <a:t> evaluation.</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800"/>
              <a:buFont typeface="Arial"/>
              <a:buChar char="•"/>
            </a:pPr>
            <a:r>
              <a:rPr i="1" lang="en-US" sz="2800">
                <a:solidFill>
                  <a:schemeClr val="dk1"/>
                </a:solidFill>
                <a:latin typeface="Calibri"/>
                <a:ea typeface="Calibri"/>
                <a:cs typeface="Calibri"/>
                <a:sym typeface="Calibri"/>
              </a:rPr>
              <a:t>Implementing Hu moments</a:t>
            </a:r>
            <a:r>
              <a:rPr b="0" i="1" lang="en-US" sz="2800" u="none" cap="none" strike="noStrike">
                <a:solidFill>
                  <a:schemeClr val="dk1"/>
                </a:solidFill>
                <a:latin typeface="Calibri"/>
                <a:ea typeface="Calibri"/>
                <a:cs typeface="Calibri"/>
                <a:sym typeface="Calibri"/>
              </a:rPr>
              <a:t>.</a:t>
            </a:r>
            <a:endParaRPr b="0" i="1" sz="2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800"/>
              <a:buFont typeface="Calibri"/>
              <a:buChar char="•"/>
            </a:pPr>
            <a:r>
              <a:rPr i="1" lang="en-US" sz="2800">
                <a:solidFill>
                  <a:schemeClr val="dk1"/>
                </a:solidFill>
                <a:latin typeface="Calibri"/>
                <a:ea typeface="Calibri"/>
                <a:cs typeface="Calibri"/>
                <a:sym typeface="Calibri"/>
              </a:rPr>
              <a:t>Bonus.</a:t>
            </a:r>
            <a:endParaRPr i="1" sz="2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800"/>
              <a:buFont typeface="Calibri"/>
              <a:buChar char="•"/>
            </a:pPr>
            <a:r>
              <a:rPr i="1" lang="en-US" sz="2800">
                <a:solidFill>
                  <a:schemeClr val="dk1"/>
                </a:solidFill>
                <a:latin typeface="Calibri"/>
                <a:ea typeface="Calibri"/>
                <a:cs typeface="Calibri"/>
                <a:sym typeface="Calibri"/>
              </a:rPr>
              <a:t>Challenge.</a:t>
            </a:r>
            <a:endParaRPr i="1"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graphicFrame>
        <p:nvGraphicFramePr>
          <p:cNvPr id="435" name="Google Shape;435;g1dfe5433102_0_6"/>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436" name="Google Shape;436;g1dfe5433102_0_6"/>
          <p:cNvSpPr txBox="1"/>
          <p:nvPr/>
        </p:nvSpPr>
        <p:spPr>
          <a:xfrm>
            <a:off x="117445" y="6487160"/>
            <a:ext cx="1283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437" name="Google Shape;437;g1dfe5433102_0_6"/>
          <p:cNvSpPr txBox="1"/>
          <p:nvPr/>
        </p:nvSpPr>
        <p:spPr>
          <a:xfrm>
            <a:off x="4901588" y="6488668"/>
            <a:ext cx="246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438" name="Google Shape;438;g1dfe5433102_0_6"/>
          <p:cNvSpPr txBox="1"/>
          <p:nvPr/>
        </p:nvSpPr>
        <p:spPr>
          <a:xfrm>
            <a:off x="7867754" y="6485652"/>
            <a:ext cx="432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439" name="Google Shape;439;g1dfe5433102_0_6"/>
          <p:cNvSpPr txBox="1"/>
          <p:nvPr>
            <p:ph idx="12" type="sldNum"/>
          </p:nvPr>
        </p:nvSpPr>
        <p:spPr>
          <a:xfrm>
            <a:off x="10450285" y="6482636"/>
            <a:ext cx="162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sp>
        <p:nvSpPr>
          <p:cNvPr id="440" name="Google Shape;440;g1dfe5433102_0_6"/>
          <p:cNvSpPr/>
          <p:nvPr/>
        </p:nvSpPr>
        <p:spPr>
          <a:xfrm>
            <a:off x="173372" y="140899"/>
            <a:ext cx="11845200" cy="6561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1" name="Google Shape;441;g1dfe5433102_0_6"/>
          <p:cNvSpPr txBox="1"/>
          <p:nvPr/>
        </p:nvSpPr>
        <p:spPr>
          <a:xfrm>
            <a:off x="655463" y="167651"/>
            <a:ext cx="86892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i="1" lang="en-US" sz="3200">
                <a:solidFill>
                  <a:schemeClr val="lt1"/>
                </a:solidFill>
                <a:latin typeface="Times New Roman"/>
                <a:ea typeface="Times New Roman"/>
                <a:cs typeface="Times New Roman"/>
                <a:sym typeface="Times New Roman"/>
              </a:rPr>
              <a:t>To after </a:t>
            </a:r>
            <a:r>
              <a:rPr i="1" lang="en-US" sz="3200">
                <a:solidFill>
                  <a:schemeClr val="lt1"/>
                </a:solidFill>
                <a:latin typeface="Times New Roman"/>
                <a:ea typeface="Times New Roman"/>
                <a:cs typeface="Times New Roman"/>
                <a:sym typeface="Times New Roman"/>
              </a:rPr>
              <a:t>holy</a:t>
            </a:r>
            <a:r>
              <a:rPr i="1" lang="en-US" sz="3200">
                <a:solidFill>
                  <a:schemeClr val="lt1"/>
                </a:solidFill>
                <a:latin typeface="Times New Roman"/>
                <a:ea typeface="Times New Roman"/>
                <a:cs typeface="Times New Roman"/>
                <a:sym typeface="Times New Roman"/>
              </a:rPr>
              <a:t> week</a:t>
            </a:r>
            <a:r>
              <a:rPr b="0" i="1" lang="en-US" sz="3200" u="none" cap="none" strike="noStrike">
                <a:solidFill>
                  <a:schemeClr val="lt1"/>
                </a:solidFill>
                <a:latin typeface="Times New Roman"/>
                <a:ea typeface="Times New Roman"/>
                <a:cs typeface="Times New Roman"/>
                <a:sym typeface="Times New Roman"/>
              </a:rPr>
              <a:t>:</a:t>
            </a:r>
            <a:endParaRPr b="0" i="0" sz="32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1"/>
          <p:cNvSpPr/>
          <p:nvPr/>
        </p:nvSpPr>
        <p:spPr>
          <a:xfrm>
            <a:off x="1108744" y="2069983"/>
            <a:ext cx="9974510" cy="135901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7" name="Google Shape;447;p21"/>
          <p:cNvSpPr txBox="1"/>
          <p:nvPr/>
        </p:nvSpPr>
        <p:spPr>
          <a:xfrm>
            <a:off x="1518406" y="2210882"/>
            <a:ext cx="9155185"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1" lang="en-US" sz="4800" u="none" cap="none" strike="noStrike">
                <a:solidFill>
                  <a:schemeClr val="lt1"/>
                </a:solidFill>
                <a:latin typeface="Times New Roman"/>
                <a:ea typeface="Times New Roman"/>
                <a:cs typeface="Times New Roman"/>
                <a:sym typeface="Times New Roman"/>
              </a:rPr>
              <a:t>Thanks!</a:t>
            </a:r>
            <a:endParaRPr b="1" i="0" sz="4800" u="none" cap="none" strike="noStrike">
              <a:solidFill>
                <a:schemeClr val="lt1"/>
              </a:solidFill>
              <a:latin typeface="Times New Roman"/>
              <a:ea typeface="Times New Roman"/>
              <a:cs typeface="Times New Roman"/>
              <a:sym typeface="Times New Roman"/>
            </a:endParaRPr>
          </a:p>
        </p:txBody>
      </p:sp>
      <p:sp>
        <p:nvSpPr>
          <p:cNvPr id="448" name="Google Shape;448;p21"/>
          <p:cNvSpPr txBox="1"/>
          <p:nvPr/>
        </p:nvSpPr>
        <p:spPr>
          <a:xfrm>
            <a:off x="3738155" y="3592904"/>
            <a:ext cx="478871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1" lang="en-US" sz="3200" u="none" cap="none" strike="noStrike">
                <a:solidFill>
                  <a:srgbClr val="00B050"/>
                </a:solidFill>
                <a:latin typeface="Times New Roman"/>
                <a:ea typeface="Times New Roman"/>
                <a:cs typeface="Times New Roman"/>
                <a:sym typeface="Times New Roman"/>
              </a:rPr>
              <a:t>Juan Carlos Briñez de León</a:t>
            </a:r>
            <a:endParaRPr b="0" i="0" sz="3200" u="none" cap="none" strike="noStrike">
              <a:solidFill>
                <a:srgbClr val="00B050"/>
              </a:solidFill>
              <a:latin typeface="Times New Roman"/>
              <a:ea typeface="Times New Roman"/>
              <a:cs typeface="Times New Roman"/>
              <a:sym typeface="Times New Roman"/>
            </a:endParaRPr>
          </a:p>
        </p:txBody>
      </p:sp>
      <p:sp>
        <p:nvSpPr>
          <p:cNvPr id="449" name="Google Shape;449;p21"/>
          <p:cNvSpPr/>
          <p:nvPr/>
        </p:nvSpPr>
        <p:spPr>
          <a:xfrm>
            <a:off x="4991816" y="4491413"/>
            <a:ext cx="22813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B050"/>
                </a:solidFill>
                <a:latin typeface="Times New Roman"/>
                <a:ea typeface="Times New Roman"/>
                <a:cs typeface="Times New Roman"/>
                <a:sym typeface="Times New Roman"/>
              </a:rPr>
              <a:t>jcbrinezl@unal.edu.co</a:t>
            </a:r>
            <a:endParaRPr b="0" i="0" sz="1800" u="none" cap="none" strike="noStrike">
              <a:solidFill>
                <a:srgbClr val="00B050"/>
              </a:solidFill>
              <a:latin typeface="Times New Roman"/>
              <a:ea typeface="Times New Roman"/>
              <a:cs typeface="Times New Roman"/>
              <a:sym typeface="Times New Roman"/>
            </a:endParaRPr>
          </a:p>
        </p:txBody>
      </p:sp>
      <p:sp>
        <p:nvSpPr>
          <p:cNvPr id="450" name="Google Shape;450;p21"/>
          <p:cNvSpPr/>
          <p:nvPr/>
        </p:nvSpPr>
        <p:spPr>
          <a:xfrm>
            <a:off x="4430765" y="4122081"/>
            <a:ext cx="34034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B050"/>
                </a:solidFill>
                <a:latin typeface="Times New Roman"/>
                <a:ea typeface="Times New Roman"/>
                <a:cs typeface="Times New Roman"/>
                <a:sym typeface="Times New Roman"/>
              </a:rPr>
              <a:t>juan.brinez@pascualbravo.edu.co</a:t>
            </a:r>
            <a:endParaRPr b="0" i="0" sz="1800" u="none" cap="none" strike="noStrike">
              <a:solidFill>
                <a:srgbClr val="00B050"/>
              </a:solidFill>
              <a:latin typeface="Times New Roman"/>
              <a:ea typeface="Times New Roman"/>
              <a:cs typeface="Times New Roman"/>
              <a:sym typeface="Times New Roman"/>
            </a:endParaRPr>
          </a:p>
        </p:txBody>
      </p:sp>
      <p:sp>
        <p:nvSpPr>
          <p:cNvPr id="451" name="Google Shape;451;p21"/>
          <p:cNvSpPr txBox="1"/>
          <p:nvPr/>
        </p:nvSpPr>
        <p:spPr>
          <a:xfrm>
            <a:off x="7867754" y="6485652"/>
            <a:ext cx="444169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Electronic Engineering Department  -   12/20</a:t>
            </a:r>
            <a:endParaRPr b="0" i="0" sz="1400" u="none" cap="none" strike="noStrike">
              <a:solidFill>
                <a:srgbClr val="000000"/>
              </a:solidFill>
              <a:latin typeface="Arial"/>
              <a:ea typeface="Arial"/>
              <a:cs typeface="Arial"/>
              <a:sym typeface="Arial"/>
            </a:endParaRPr>
          </a:p>
        </p:txBody>
      </p:sp>
      <p:graphicFrame>
        <p:nvGraphicFramePr>
          <p:cNvPr id="452" name="Google Shape;452;p21"/>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453" name="Google Shape;453;p21"/>
          <p:cNvSpPr txBox="1"/>
          <p:nvPr/>
        </p:nvSpPr>
        <p:spPr>
          <a:xfrm>
            <a:off x="117445" y="6487160"/>
            <a:ext cx="12835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454" name="Google Shape;454;p21"/>
          <p:cNvSpPr txBox="1"/>
          <p:nvPr/>
        </p:nvSpPr>
        <p:spPr>
          <a:xfrm>
            <a:off x="4901588" y="6488668"/>
            <a:ext cx="2461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Digital image processing</a:t>
            </a:r>
            <a:endParaRPr b="0" i="0" sz="1400" u="none" cap="none" strike="noStrike">
              <a:solidFill>
                <a:srgbClr val="000000"/>
              </a:solidFill>
              <a:latin typeface="Arial"/>
              <a:ea typeface="Arial"/>
              <a:cs typeface="Arial"/>
              <a:sym typeface="Arial"/>
            </a:endParaRPr>
          </a:p>
        </p:txBody>
      </p:sp>
      <p:sp>
        <p:nvSpPr>
          <p:cNvPr id="455" name="Google Shape;455;p21"/>
          <p:cNvSpPr txBox="1"/>
          <p:nvPr/>
        </p:nvSpPr>
        <p:spPr>
          <a:xfrm>
            <a:off x="7867754" y="6485652"/>
            <a:ext cx="43242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Electronic Engineering Department - </a:t>
            </a:r>
            <a:endParaRPr b="0" i="0" sz="1400" u="none" cap="none" strike="noStrike">
              <a:solidFill>
                <a:srgbClr val="000000"/>
              </a:solidFill>
              <a:latin typeface="Arial"/>
              <a:ea typeface="Arial"/>
              <a:cs typeface="Arial"/>
              <a:sym typeface="Arial"/>
            </a:endParaRPr>
          </a:p>
        </p:txBody>
      </p:sp>
      <p:sp>
        <p:nvSpPr>
          <p:cNvPr id="456" name="Google Shape;456;p21"/>
          <p:cNvSpPr txBox="1"/>
          <p:nvPr>
            <p:ph idx="12" type="sldNum"/>
          </p:nvPr>
        </p:nvSpPr>
        <p:spPr>
          <a:xfrm>
            <a:off x="9275427"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graphicFrame>
        <p:nvGraphicFramePr>
          <p:cNvPr id="457" name="Google Shape;457;p21"/>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458" name="Google Shape;458;p21"/>
          <p:cNvSpPr txBox="1"/>
          <p:nvPr/>
        </p:nvSpPr>
        <p:spPr>
          <a:xfrm>
            <a:off x="117445" y="6487160"/>
            <a:ext cx="12835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459" name="Google Shape;459;p21"/>
          <p:cNvSpPr txBox="1"/>
          <p:nvPr/>
        </p:nvSpPr>
        <p:spPr>
          <a:xfrm>
            <a:off x="4901588" y="6488668"/>
            <a:ext cx="2461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460" name="Google Shape;460;p21"/>
          <p:cNvSpPr txBox="1"/>
          <p:nvPr/>
        </p:nvSpPr>
        <p:spPr>
          <a:xfrm>
            <a:off x="7867754" y="6485652"/>
            <a:ext cx="43242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461" name="Google Shape;461;p21"/>
          <p:cNvSpPr txBox="1"/>
          <p:nvPr/>
        </p:nvSpPr>
        <p:spPr>
          <a:xfrm>
            <a:off x="10450285" y="6482636"/>
            <a:ext cx="1624269"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1" i="0" lang="en-US" sz="1400" u="none" cap="none" strike="noStrike">
                <a:solidFill>
                  <a:schemeClr val="dk1"/>
                </a:solidFill>
                <a:latin typeface="Calibri"/>
                <a:ea typeface="Calibri"/>
                <a:cs typeface="Calibri"/>
                <a:sym typeface="Calibri"/>
              </a:rPr>
              <a:t>‹#›</a:t>
            </a:fld>
            <a:endParaRPr b="1" i="0" sz="1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nvSpPr>
        <p:spPr>
          <a:xfrm>
            <a:off x="513806" y="2792846"/>
            <a:ext cx="11042467"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1" lang="en-US" sz="4400" u="none" cap="none" strike="noStrike">
                <a:solidFill>
                  <a:schemeClr val="lt1"/>
                </a:solidFill>
                <a:latin typeface="Calibri"/>
                <a:ea typeface="Calibri"/>
                <a:cs typeface="Calibri"/>
                <a:sym typeface="Calibri"/>
              </a:rPr>
              <a:t>Course presentation and evaluation approach</a:t>
            </a:r>
            <a:endParaRPr b="0" i="0" sz="4400" u="none" cap="none" strike="noStrike">
              <a:solidFill>
                <a:schemeClr val="lt1"/>
              </a:solidFill>
              <a:latin typeface="Times New Roman"/>
              <a:ea typeface="Times New Roman"/>
              <a:cs typeface="Times New Roman"/>
              <a:sym typeface="Times New Roman"/>
            </a:endParaRPr>
          </a:p>
        </p:txBody>
      </p:sp>
      <p:sp>
        <p:nvSpPr>
          <p:cNvPr id="115" name="Google Shape;115;p7"/>
          <p:cNvSpPr/>
          <p:nvPr/>
        </p:nvSpPr>
        <p:spPr>
          <a:xfrm>
            <a:off x="587830" y="2739636"/>
            <a:ext cx="11399519" cy="135901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7"/>
          <p:cNvSpPr txBox="1"/>
          <p:nvPr/>
        </p:nvSpPr>
        <p:spPr>
          <a:xfrm>
            <a:off x="666206" y="2945246"/>
            <a:ext cx="11042467"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i="1" lang="en-US" sz="4400">
                <a:solidFill>
                  <a:schemeClr val="lt1"/>
                </a:solidFill>
                <a:latin typeface="Calibri"/>
                <a:ea typeface="Calibri"/>
                <a:cs typeface="Calibri"/>
                <a:sym typeface="Calibri"/>
              </a:rPr>
              <a:t>Previous exercise</a:t>
            </a:r>
            <a:endParaRPr b="0" i="0" sz="4400" u="none" cap="none" strike="noStrike">
              <a:solidFill>
                <a:schemeClr val="lt1"/>
              </a:solidFill>
              <a:latin typeface="Times New Roman"/>
              <a:ea typeface="Times New Roman"/>
              <a:cs typeface="Times New Roman"/>
              <a:sym typeface="Times New Roman"/>
            </a:endParaRPr>
          </a:p>
        </p:txBody>
      </p:sp>
      <p:graphicFrame>
        <p:nvGraphicFramePr>
          <p:cNvPr id="117" name="Google Shape;117;p7"/>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18" name="Google Shape;118;p7"/>
          <p:cNvSpPr txBox="1"/>
          <p:nvPr/>
        </p:nvSpPr>
        <p:spPr>
          <a:xfrm>
            <a:off x="117445" y="6487160"/>
            <a:ext cx="12835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119" name="Google Shape;119;p7"/>
          <p:cNvSpPr txBox="1"/>
          <p:nvPr/>
        </p:nvSpPr>
        <p:spPr>
          <a:xfrm>
            <a:off x="4901588" y="6488668"/>
            <a:ext cx="2461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120" name="Google Shape;120;p7"/>
          <p:cNvSpPr txBox="1"/>
          <p:nvPr/>
        </p:nvSpPr>
        <p:spPr>
          <a:xfrm>
            <a:off x="7867754" y="6485652"/>
            <a:ext cx="43242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121" name="Google Shape;121;p7"/>
          <p:cNvSpPr txBox="1"/>
          <p:nvPr>
            <p:ph idx="12" type="sldNum"/>
          </p:nvPr>
        </p:nvSpPr>
        <p:spPr>
          <a:xfrm>
            <a:off x="10450285" y="6482636"/>
            <a:ext cx="162426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f405f12a98_0_11"/>
          <p:cNvSpPr/>
          <p:nvPr/>
        </p:nvSpPr>
        <p:spPr>
          <a:xfrm>
            <a:off x="173372" y="140899"/>
            <a:ext cx="11845200" cy="6561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g1f405f12a98_0_11"/>
          <p:cNvSpPr txBox="1"/>
          <p:nvPr/>
        </p:nvSpPr>
        <p:spPr>
          <a:xfrm>
            <a:off x="655464" y="167651"/>
            <a:ext cx="46329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i="1" lang="en-US" sz="3200">
                <a:solidFill>
                  <a:schemeClr val="lt1"/>
                </a:solidFill>
                <a:latin typeface="Times New Roman"/>
                <a:ea typeface="Times New Roman"/>
                <a:cs typeface="Times New Roman"/>
                <a:sym typeface="Times New Roman"/>
              </a:rPr>
              <a:t>Arrows recognition</a:t>
            </a:r>
            <a:r>
              <a:rPr b="0" i="1" lang="en-US" sz="3200" u="none" cap="none" strike="noStrike">
                <a:solidFill>
                  <a:schemeClr val="lt1"/>
                </a:solidFill>
                <a:latin typeface="Times New Roman"/>
                <a:ea typeface="Times New Roman"/>
                <a:cs typeface="Times New Roman"/>
                <a:sym typeface="Times New Roman"/>
              </a:rPr>
              <a:t>:</a:t>
            </a:r>
            <a:endParaRPr b="0" i="0" sz="3200" u="none" cap="none" strike="noStrike">
              <a:solidFill>
                <a:schemeClr val="lt1"/>
              </a:solidFill>
              <a:latin typeface="Times New Roman"/>
              <a:ea typeface="Times New Roman"/>
              <a:cs typeface="Times New Roman"/>
              <a:sym typeface="Times New Roman"/>
            </a:endParaRPr>
          </a:p>
        </p:txBody>
      </p:sp>
      <p:graphicFrame>
        <p:nvGraphicFramePr>
          <p:cNvPr id="128" name="Google Shape;128;g1f405f12a98_0_11"/>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29" name="Google Shape;129;g1f405f12a98_0_11"/>
          <p:cNvSpPr txBox="1"/>
          <p:nvPr/>
        </p:nvSpPr>
        <p:spPr>
          <a:xfrm>
            <a:off x="117445" y="6487160"/>
            <a:ext cx="1283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130" name="Google Shape;130;g1f405f12a98_0_11"/>
          <p:cNvSpPr txBox="1"/>
          <p:nvPr/>
        </p:nvSpPr>
        <p:spPr>
          <a:xfrm>
            <a:off x="4901588" y="6488668"/>
            <a:ext cx="246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131" name="Google Shape;131;g1f405f12a98_0_11"/>
          <p:cNvSpPr txBox="1"/>
          <p:nvPr/>
        </p:nvSpPr>
        <p:spPr>
          <a:xfrm>
            <a:off x="7867754" y="6485652"/>
            <a:ext cx="432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132" name="Google Shape;132;g1f405f12a98_0_11"/>
          <p:cNvSpPr txBox="1"/>
          <p:nvPr>
            <p:ph idx="12" type="sldNum"/>
          </p:nvPr>
        </p:nvSpPr>
        <p:spPr>
          <a:xfrm>
            <a:off x="10450285" y="6482636"/>
            <a:ext cx="162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pic>
        <p:nvPicPr>
          <p:cNvPr id="133" name="Google Shape;133;g1f405f12a98_0_11"/>
          <p:cNvPicPr preferRelativeResize="0"/>
          <p:nvPr/>
        </p:nvPicPr>
        <p:blipFill>
          <a:blip r:embed="rId3">
            <a:alphaModFix/>
          </a:blip>
          <a:stretch>
            <a:fillRect/>
          </a:stretch>
        </p:blipFill>
        <p:spPr>
          <a:xfrm>
            <a:off x="467700" y="1126776"/>
            <a:ext cx="1358962" cy="1624125"/>
          </a:xfrm>
          <a:prstGeom prst="rect">
            <a:avLst/>
          </a:prstGeom>
          <a:noFill/>
          <a:ln>
            <a:noFill/>
          </a:ln>
        </p:spPr>
      </p:pic>
      <p:pic>
        <p:nvPicPr>
          <p:cNvPr id="134" name="Google Shape;134;g1f405f12a98_0_11"/>
          <p:cNvPicPr preferRelativeResize="0"/>
          <p:nvPr/>
        </p:nvPicPr>
        <p:blipFill>
          <a:blip r:embed="rId4">
            <a:alphaModFix/>
          </a:blip>
          <a:stretch>
            <a:fillRect/>
          </a:stretch>
        </p:blipFill>
        <p:spPr>
          <a:xfrm>
            <a:off x="467700" y="2931139"/>
            <a:ext cx="1358950" cy="1421874"/>
          </a:xfrm>
          <a:prstGeom prst="rect">
            <a:avLst/>
          </a:prstGeom>
          <a:noFill/>
          <a:ln>
            <a:noFill/>
          </a:ln>
        </p:spPr>
      </p:pic>
      <p:pic>
        <p:nvPicPr>
          <p:cNvPr id="135" name="Google Shape;135;g1f405f12a98_0_11"/>
          <p:cNvPicPr preferRelativeResize="0"/>
          <p:nvPr/>
        </p:nvPicPr>
        <p:blipFill>
          <a:blip r:embed="rId5">
            <a:alphaModFix/>
          </a:blip>
          <a:stretch>
            <a:fillRect/>
          </a:stretch>
        </p:blipFill>
        <p:spPr>
          <a:xfrm>
            <a:off x="467700" y="4513725"/>
            <a:ext cx="1358950" cy="1267941"/>
          </a:xfrm>
          <a:prstGeom prst="rect">
            <a:avLst/>
          </a:prstGeom>
          <a:noFill/>
          <a:ln>
            <a:noFill/>
          </a:ln>
        </p:spPr>
      </p:pic>
      <p:sp>
        <p:nvSpPr>
          <p:cNvPr id="136" name="Google Shape;136;g1f405f12a98_0_11"/>
          <p:cNvSpPr txBox="1"/>
          <p:nvPr/>
        </p:nvSpPr>
        <p:spPr>
          <a:xfrm>
            <a:off x="2330325" y="1126775"/>
            <a:ext cx="9688200" cy="800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lang="en-US" sz="2300">
                <a:solidFill>
                  <a:schemeClr val="dk1"/>
                </a:solidFill>
                <a:latin typeface="Calibri"/>
                <a:ea typeface="Calibri"/>
                <a:cs typeface="Calibri"/>
                <a:sym typeface="Calibri"/>
              </a:rPr>
              <a:t>Train-test split</a:t>
            </a:r>
            <a:r>
              <a:rPr b="1" i="0" lang="en-US" sz="2300" u="none" cap="none" strike="noStrike">
                <a:solidFill>
                  <a:schemeClr val="dk1"/>
                </a:solidFill>
                <a:latin typeface="Calibri"/>
                <a:ea typeface="Calibri"/>
                <a:cs typeface="Calibri"/>
                <a:sym typeface="Calibri"/>
              </a:rPr>
              <a:t>:</a:t>
            </a:r>
            <a:r>
              <a:rPr b="0" i="0" lang="en-US" sz="2300" u="none" cap="none" strike="noStrike">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Encontramos que la forma convencional de partir los datos produce un desbalance de clases, y que ese desbalance afecta el aprendizaje</a:t>
            </a:r>
            <a:r>
              <a:rPr b="0" i="0" lang="en-US" sz="2300" u="none" cap="none" strike="noStrike">
                <a:solidFill>
                  <a:schemeClr val="dk1"/>
                </a:solidFill>
                <a:latin typeface="Calibri"/>
                <a:ea typeface="Calibri"/>
                <a:cs typeface="Calibri"/>
                <a:sym typeface="Calibri"/>
              </a:rPr>
              <a:t>.</a:t>
            </a:r>
            <a:endParaRPr b="0" i="0" sz="2100" u="none" cap="none" strike="noStrike">
              <a:solidFill>
                <a:srgbClr val="000000"/>
              </a:solidFill>
              <a:latin typeface="Arial"/>
              <a:ea typeface="Arial"/>
              <a:cs typeface="Arial"/>
              <a:sym typeface="Arial"/>
            </a:endParaRPr>
          </a:p>
        </p:txBody>
      </p:sp>
      <p:pic>
        <p:nvPicPr>
          <p:cNvPr id="137" name="Google Shape;137;g1f405f12a98_0_11"/>
          <p:cNvPicPr preferRelativeResize="0"/>
          <p:nvPr/>
        </p:nvPicPr>
        <p:blipFill>
          <a:blip r:embed="rId6">
            <a:alphaModFix/>
          </a:blip>
          <a:stretch>
            <a:fillRect/>
          </a:stretch>
        </p:blipFill>
        <p:spPr>
          <a:xfrm>
            <a:off x="2007288" y="2128775"/>
            <a:ext cx="4952812" cy="3870251"/>
          </a:xfrm>
          <a:prstGeom prst="rect">
            <a:avLst/>
          </a:prstGeom>
          <a:noFill/>
          <a:ln>
            <a:noFill/>
          </a:ln>
        </p:spPr>
      </p:pic>
      <p:pic>
        <p:nvPicPr>
          <p:cNvPr id="138" name="Google Shape;138;g1f405f12a98_0_11"/>
          <p:cNvPicPr preferRelativeResize="0"/>
          <p:nvPr/>
        </p:nvPicPr>
        <p:blipFill>
          <a:blip r:embed="rId7">
            <a:alphaModFix/>
          </a:blip>
          <a:stretch>
            <a:fillRect/>
          </a:stretch>
        </p:blipFill>
        <p:spPr>
          <a:xfrm>
            <a:off x="7264900" y="2128775"/>
            <a:ext cx="4829865" cy="3896661"/>
          </a:xfrm>
          <a:prstGeom prst="rect">
            <a:avLst/>
          </a:prstGeom>
          <a:noFill/>
          <a:ln>
            <a:noFill/>
          </a:ln>
        </p:spPr>
      </p:pic>
      <p:sp>
        <p:nvSpPr>
          <p:cNvPr id="139" name="Google Shape;139;g1f405f12a98_0_11"/>
          <p:cNvSpPr txBox="1"/>
          <p:nvPr/>
        </p:nvSpPr>
        <p:spPr>
          <a:xfrm>
            <a:off x="2226880" y="6058438"/>
            <a:ext cx="171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alibri"/>
                <a:ea typeface="Calibri"/>
                <a:cs typeface="Calibri"/>
                <a:sym typeface="Calibri"/>
              </a:rPr>
              <a:t>Accuracy = 0.85</a:t>
            </a:r>
            <a:endParaRPr b="1" i="0" sz="1400" u="none" cap="none" strike="noStrike">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f405f12a98_0_48"/>
          <p:cNvSpPr/>
          <p:nvPr/>
        </p:nvSpPr>
        <p:spPr>
          <a:xfrm>
            <a:off x="173372" y="140899"/>
            <a:ext cx="11845200" cy="6561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g1f405f12a98_0_48"/>
          <p:cNvSpPr txBox="1"/>
          <p:nvPr/>
        </p:nvSpPr>
        <p:spPr>
          <a:xfrm>
            <a:off x="655464" y="167651"/>
            <a:ext cx="46329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i="1" lang="en-US" sz="3200">
                <a:solidFill>
                  <a:schemeClr val="lt1"/>
                </a:solidFill>
                <a:latin typeface="Times New Roman"/>
                <a:ea typeface="Times New Roman"/>
                <a:cs typeface="Times New Roman"/>
                <a:sym typeface="Times New Roman"/>
              </a:rPr>
              <a:t>Arrows recognition</a:t>
            </a:r>
            <a:r>
              <a:rPr b="0" i="1" lang="en-US" sz="3200" u="none" cap="none" strike="noStrike">
                <a:solidFill>
                  <a:schemeClr val="lt1"/>
                </a:solidFill>
                <a:latin typeface="Times New Roman"/>
                <a:ea typeface="Times New Roman"/>
                <a:cs typeface="Times New Roman"/>
                <a:sym typeface="Times New Roman"/>
              </a:rPr>
              <a:t>:</a:t>
            </a:r>
            <a:endParaRPr b="0" i="0" sz="3200" u="none" cap="none" strike="noStrike">
              <a:solidFill>
                <a:schemeClr val="lt1"/>
              </a:solidFill>
              <a:latin typeface="Times New Roman"/>
              <a:ea typeface="Times New Roman"/>
              <a:cs typeface="Times New Roman"/>
              <a:sym typeface="Times New Roman"/>
            </a:endParaRPr>
          </a:p>
        </p:txBody>
      </p:sp>
      <p:graphicFrame>
        <p:nvGraphicFramePr>
          <p:cNvPr id="146" name="Google Shape;146;g1f405f12a98_0_48"/>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47" name="Google Shape;147;g1f405f12a98_0_48"/>
          <p:cNvSpPr txBox="1"/>
          <p:nvPr/>
        </p:nvSpPr>
        <p:spPr>
          <a:xfrm>
            <a:off x="117445" y="6487160"/>
            <a:ext cx="1283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148" name="Google Shape;148;g1f405f12a98_0_48"/>
          <p:cNvSpPr txBox="1"/>
          <p:nvPr/>
        </p:nvSpPr>
        <p:spPr>
          <a:xfrm>
            <a:off x="4901588" y="6488668"/>
            <a:ext cx="246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149" name="Google Shape;149;g1f405f12a98_0_48"/>
          <p:cNvSpPr txBox="1"/>
          <p:nvPr/>
        </p:nvSpPr>
        <p:spPr>
          <a:xfrm>
            <a:off x="7867754" y="6485652"/>
            <a:ext cx="432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150" name="Google Shape;150;g1f405f12a98_0_48"/>
          <p:cNvSpPr txBox="1"/>
          <p:nvPr>
            <p:ph idx="12" type="sldNum"/>
          </p:nvPr>
        </p:nvSpPr>
        <p:spPr>
          <a:xfrm>
            <a:off x="10450285" y="6482636"/>
            <a:ext cx="162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pic>
        <p:nvPicPr>
          <p:cNvPr id="151" name="Google Shape;151;g1f405f12a98_0_48"/>
          <p:cNvPicPr preferRelativeResize="0"/>
          <p:nvPr/>
        </p:nvPicPr>
        <p:blipFill>
          <a:blip r:embed="rId3">
            <a:alphaModFix/>
          </a:blip>
          <a:stretch>
            <a:fillRect/>
          </a:stretch>
        </p:blipFill>
        <p:spPr>
          <a:xfrm>
            <a:off x="467700" y="1126776"/>
            <a:ext cx="1358962" cy="1624125"/>
          </a:xfrm>
          <a:prstGeom prst="rect">
            <a:avLst/>
          </a:prstGeom>
          <a:noFill/>
          <a:ln>
            <a:noFill/>
          </a:ln>
        </p:spPr>
      </p:pic>
      <p:pic>
        <p:nvPicPr>
          <p:cNvPr id="152" name="Google Shape;152;g1f405f12a98_0_48"/>
          <p:cNvPicPr preferRelativeResize="0"/>
          <p:nvPr/>
        </p:nvPicPr>
        <p:blipFill>
          <a:blip r:embed="rId4">
            <a:alphaModFix/>
          </a:blip>
          <a:stretch>
            <a:fillRect/>
          </a:stretch>
        </p:blipFill>
        <p:spPr>
          <a:xfrm>
            <a:off x="467700" y="2931139"/>
            <a:ext cx="1358950" cy="1421874"/>
          </a:xfrm>
          <a:prstGeom prst="rect">
            <a:avLst/>
          </a:prstGeom>
          <a:noFill/>
          <a:ln>
            <a:noFill/>
          </a:ln>
        </p:spPr>
      </p:pic>
      <p:pic>
        <p:nvPicPr>
          <p:cNvPr id="153" name="Google Shape;153;g1f405f12a98_0_48"/>
          <p:cNvPicPr preferRelativeResize="0"/>
          <p:nvPr/>
        </p:nvPicPr>
        <p:blipFill>
          <a:blip r:embed="rId5">
            <a:alphaModFix/>
          </a:blip>
          <a:stretch>
            <a:fillRect/>
          </a:stretch>
        </p:blipFill>
        <p:spPr>
          <a:xfrm>
            <a:off x="467700" y="4513725"/>
            <a:ext cx="1358950" cy="1267941"/>
          </a:xfrm>
          <a:prstGeom prst="rect">
            <a:avLst/>
          </a:prstGeom>
          <a:noFill/>
          <a:ln>
            <a:noFill/>
          </a:ln>
        </p:spPr>
      </p:pic>
      <p:sp>
        <p:nvSpPr>
          <p:cNvPr id="154" name="Google Shape;154;g1f405f12a98_0_48"/>
          <p:cNvSpPr txBox="1"/>
          <p:nvPr/>
        </p:nvSpPr>
        <p:spPr>
          <a:xfrm>
            <a:off x="2330325" y="1126775"/>
            <a:ext cx="9688200" cy="800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lang="en-US" sz="2300">
                <a:solidFill>
                  <a:schemeClr val="dk1"/>
                </a:solidFill>
                <a:latin typeface="Calibri"/>
                <a:ea typeface="Calibri"/>
                <a:cs typeface="Calibri"/>
                <a:sym typeface="Calibri"/>
              </a:rPr>
              <a:t>Train-test split Balanced</a:t>
            </a:r>
            <a:r>
              <a:rPr b="1" i="0" lang="en-US" sz="2300" u="none" cap="none" strike="noStrike">
                <a:solidFill>
                  <a:schemeClr val="dk1"/>
                </a:solidFill>
                <a:latin typeface="Calibri"/>
                <a:ea typeface="Calibri"/>
                <a:cs typeface="Calibri"/>
                <a:sym typeface="Calibri"/>
              </a:rPr>
              <a:t>:</a:t>
            </a:r>
            <a:r>
              <a:rPr b="0" i="0" lang="en-US" sz="2300" u="none" cap="none" strike="noStrike">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Al explorar este error, encontré que es posible hacer una partición balanceada de los datos (Lo mejor posible).</a:t>
            </a:r>
            <a:endParaRPr b="0" i="0" sz="2100" u="none" cap="none" strike="noStrike">
              <a:solidFill>
                <a:srgbClr val="000000"/>
              </a:solidFill>
              <a:latin typeface="Arial"/>
              <a:ea typeface="Arial"/>
              <a:cs typeface="Arial"/>
              <a:sym typeface="Arial"/>
            </a:endParaRPr>
          </a:p>
        </p:txBody>
      </p:sp>
      <p:pic>
        <p:nvPicPr>
          <p:cNvPr id="155" name="Google Shape;155;g1f405f12a98_0_48"/>
          <p:cNvPicPr preferRelativeResize="0"/>
          <p:nvPr/>
        </p:nvPicPr>
        <p:blipFill>
          <a:blip r:embed="rId6">
            <a:alphaModFix/>
          </a:blip>
          <a:stretch>
            <a:fillRect/>
          </a:stretch>
        </p:blipFill>
        <p:spPr>
          <a:xfrm>
            <a:off x="1979050" y="2079575"/>
            <a:ext cx="4967625" cy="3881850"/>
          </a:xfrm>
          <a:prstGeom prst="rect">
            <a:avLst/>
          </a:prstGeom>
          <a:noFill/>
          <a:ln>
            <a:noFill/>
          </a:ln>
        </p:spPr>
      </p:pic>
      <p:pic>
        <p:nvPicPr>
          <p:cNvPr id="156" name="Google Shape;156;g1f405f12a98_0_48"/>
          <p:cNvPicPr preferRelativeResize="0"/>
          <p:nvPr/>
        </p:nvPicPr>
        <p:blipFill>
          <a:blip r:embed="rId7">
            <a:alphaModFix/>
          </a:blip>
          <a:stretch>
            <a:fillRect/>
          </a:stretch>
        </p:blipFill>
        <p:spPr>
          <a:xfrm>
            <a:off x="7099075" y="2079575"/>
            <a:ext cx="4811510" cy="3881850"/>
          </a:xfrm>
          <a:prstGeom prst="rect">
            <a:avLst/>
          </a:prstGeom>
          <a:noFill/>
          <a:ln>
            <a:noFill/>
          </a:ln>
        </p:spPr>
      </p:pic>
      <p:sp>
        <p:nvSpPr>
          <p:cNvPr id="157" name="Google Shape;157;g1f405f12a98_0_48"/>
          <p:cNvSpPr txBox="1"/>
          <p:nvPr/>
        </p:nvSpPr>
        <p:spPr>
          <a:xfrm>
            <a:off x="2226880" y="6058438"/>
            <a:ext cx="171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alibri"/>
                <a:ea typeface="Calibri"/>
                <a:cs typeface="Calibri"/>
                <a:sym typeface="Calibri"/>
              </a:rPr>
              <a:t>Accuracy = 1</a:t>
            </a:r>
            <a:endParaRPr b="1" i="0" sz="1400" u="none" cap="none" strike="noStrike">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f405f12a98_0_68"/>
          <p:cNvSpPr/>
          <p:nvPr/>
        </p:nvSpPr>
        <p:spPr>
          <a:xfrm>
            <a:off x="173372" y="140899"/>
            <a:ext cx="11845200" cy="6561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g1f405f12a98_0_68"/>
          <p:cNvSpPr txBox="1"/>
          <p:nvPr/>
        </p:nvSpPr>
        <p:spPr>
          <a:xfrm>
            <a:off x="655464" y="167651"/>
            <a:ext cx="46329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i="1" lang="en-US" sz="3200">
                <a:solidFill>
                  <a:schemeClr val="lt1"/>
                </a:solidFill>
                <a:latin typeface="Times New Roman"/>
                <a:ea typeface="Times New Roman"/>
                <a:cs typeface="Times New Roman"/>
                <a:sym typeface="Times New Roman"/>
              </a:rPr>
              <a:t>Arrows recognition</a:t>
            </a:r>
            <a:r>
              <a:rPr b="0" i="1" lang="en-US" sz="3200" u="none" cap="none" strike="noStrike">
                <a:solidFill>
                  <a:schemeClr val="lt1"/>
                </a:solidFill>
                <a:latin typeface="Times New Roman"/>
                <a:ea typeface="Times New Roman"/>
                <a:cs typeface="Times New Roman"/>
                <a:sym typeface="Times New Roman"/>
              </a:rPr>
              <a:t>:</a:t>
            </a:r>
            <a:endParaRPr b="0" i="0" sz="3200" u="none" cap="none" strike="noStrike">
              <a:solidFill>
                <a:schemeClr val="lt1"/>
              </a:solidFill>
              <a:latin typeface="Times New Roman"/>
              <a:ea typeface="Times New Roman"/>
              <a:cs typeface="Times New Roman"/>
              <a:sym typeface="Times New Roman"/>
            </a:endParaRPr>
          </a:p>
        </p:txBody>
      </p:sp>
      <p:graphicFrame>
        <p:nvGraphicFramePr>
          <p:cNvPr id="164" name="Google Shape;164;g1f405f12a98_0_68"/>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65" name="Google Shape;165;g1f405f12a98_0_68"/>
          <p:cNvSpPr txBox="1"/>
          <p:nvPr/>
        </p:nvSpPr>
        <p:spPr>
          <a:xfrm>
            <a:off x="117445" y="6487160"/>
            <a:ext cx="1283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166" name="Google Shape;166;g1f405f12a98_0_68"/>
          <p:cNvSpPr txBox="1"/>
          <p:nvPr/>
        </p:nvSpPr>
        <p:spPr>
          <a:xfrm>
            <a:off x="4901588" y="6488668"/>
            <a:ext cx="246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167" name="Google Shape;167;g1f405f12a98_0_68"/>
          <p:cNvSpPr txBox="1"/>
          <p:nvPr/>
        </p:nvSpPr>
        <p:spPr>
          <a:xfrm>
            <a:off x="7867754" y="6485652"/>
            <a:ext cx="432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168" name="Google Shape;168;g1f405f12a98_0_68"/>
          <p:cNvSpPr txBox="1"/>
          <p:nvPr>
            <p:ph idx="12" type="sldNum"/>
          </p:nvPr>
        </p:nvSpPr>
        <p:spPr>
          <a:xfrm>
            <a:off x="10450285" y="6482636"/>
            <a:ext cx="162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pic>
        <p:nvPicPr>
          <p:cNvPr id="169" name="Google Shape;169;g1f405f12a98_0_68"/>
          <p:cNvPicPr preferRelativeResize="0"/>
          <p:nvPr/>
        </p:nvPicPr>
        <p:blipFill>
          <a:blip r:embed="rId3">
            <a:alphaModFix/>
          </a:blip>
          <a:stretch>
            <a:fillRect/>
          </a:stretch>
        </p:blipFill>
        <p:spPr>
          <a:xfrm>
            <a:off x="467700" y="1126776"/>
            <a:ext cx="1358962" cy="1624125"/>
          </a:xfrm>
          <a:prstGeom prst="rect">
            <a:avLst/>
          </a:prstGeom>
          <a:noFill/>
          <a:ln>
            <a:noFill/>
          </a:ln>
        </p:spPr>
      </p:pic>
      <p:pic>
        <p:nvPicPr>
          <p:cNvPr id="170" name="Google Shape;170;g1f405f12a98_0_68"/>
          <p:cNvPicPr preferRelativeResize="0"/>
          <p:nvPr/>
        </p:nvPicPr>
        <p:blipFill>
          <a:blip r:embed="rId4">
            <a:alphaModFix/>
          </a:blip>
          <a:stretch>
            <a:fillRect/>
          </a:stretch>
        </p:blipFill>
        <p:spPr>
          <a:xfrm>
            <a:off x="467700" y="2931139"/>
            <a:ext cx="1358950" cy="1421874"/>
          </a:xfrm>
          <a:prstGeom prst="rect">
            <a:avLst/>
          </a:prstGeom>
          <a:noFill/>
          <a:ln>
            <a:noFill/>
          </a:ln>
        </p:spPr>
      </p:pic>
      <p:pic>
        <p:nvPicPr>
          <p:cNvPr id="171" name="Google Shape;171;g1f405f12a98_0_68"/>
          <p:cNvPicPr preferRelativeResize="0"/>
          <p:nvPr/>
        </p:nvPicPr>
        <p:blipFill>
          <a:blip r:embed="rId5">
            <a:alphaModFix/>
          </a:blip>
          <a:stretch>
            <a:fillRect/>
          </a:stretch>
        </p:blipFill>
        <p:spPr>
          <a:xfrm>
            <a:off x="467700" y="4513725"/>
            <a:ext cx="1358950" cy="1267941"/>
          </a:xfrm>
          <a:prstGeom prst="rect">
            <a:avLst/>
          </a:prstGeom>
          <a:noFill/>
          <a:ln>
            <a:noFill/>
          </a:ln>
        </p:spPr>
      </p:pic>
      <p:sp>
        <p:nvSpPr>
          <p:cNvPr id="172" name="Google Shape;172;g1f405f12a98_0_68"/>
          <p:cNvSpPr txBox="1"/>
          <p:nvPr/>
        </p:nvSpPr>
        <p:spPr>
          <a:xfrm>
            <a:off x="2330325" y="1126775"/>
            <a:ext cx="9688200" cy="1154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lang="en-US" sz="2300">
                <a:solidFill>
                  <a:schemeClr val="dk1"/>
                </a:solidFill>
                <a:latin typeface="Calibri"/>
                <a:ea typeface="Calibri"/>
                <a:cs typeface="Calibri"/>
                <a:sym typeface="Calibri"/>
              </a:rPr>
              <a:t>Validation was wrong</a:t>
            </a:r>
            <a:r>
              <a:rPr b="1" i="0" lang="en-US" sz="2300" u="none" cap="none" strike="noStrike">
                <a:solidFill>
                  <a:schemeClr val="dk1"/>
                </a:solidFill>
                <a:latin typeface="Calibri"/>
                <a:ea typeface="Calibri"/>
                <a:cs typeface="Calibri"/>
                <a:sym typeface="Calibri"/>
              </a:rPr>
              <a:t>:</a:t>
            </a:r>
            <a:r>
              <a:rPr b="0" i="0" lang="en-US" sz="2300" u="none" cap="none" strike="noStrike">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Nos dimos cuenta que, aunque el la evaluación del desempeño obtenemos un buen resultado, probarlo en las imágenes nos conduce a un error. </a:t>
            </a:r>
            <a:r>
              <a:rPr lang="en-US" sz="2300">
                <a:solidFill>
                  <a:schemeClr val="dk1"/>
                </a:solidFill>
                <a:latin typeface="Calibri"/>
                <a:ea typeface="Calibri"/>
                <a:cs typeface="Calibri"/>
                <a:sym typeface="Calibri"/>
              </a:rPr>
              <a:t> (El algoritmo siempre decía que era la misma clase)</a:t>
            </a:r>
            <a:endParaRPr b="0" i="0" sz="2100" u="none" cap="none" strike="noStrike">
              <a:solidFill>
                <a:srgbClr val="000000"/>
              </a:solidFill>
              <a:latin typeface="Arial"/>
              <a:ea typeface="Arial"/>
              <a:cs typeface="Arial"/>
              <a:sym typeface="Arial"/>
            </a:endParaRPr>
          </a:p>
        </p:txBody>
      </p:sp>
      <p:pic>
        <p:nvPicPr>
          <p:cNvPr descr="A Einstein se le daban bien las matemáticas y siempre fue un estudiante  sobresaliente: por qué la historia que defiende lo contrario es un mito" id="173" name="Google Shape;173;g1f405f12a98_0_68"/>
          <p:cNvPicPr preferRelativeResize="0"/>
          <p:nvPr/>
        </p:nvPicPr>
        <p:blipFill rotWithShape="1">
          <a:blip r:embed="rId6">
            <a:alphaModFix/>
          </a:blip>
          <a:srcRect b="0" l="0" r="0" t="0"/>
          <a:stretch/>
        </p:blipFill>
        <p:spPr>
          <a:xfrm>
            <a:off x="2462399" y="2469274"/>
            <a:ext cx="3488600" cy="2597075"/>
          </a:xfrm>
          <a:prstGeom prst="rect">
            <a:avLst/>
          </a:prstGeom>
          <a:noFill/>
          <a:ln>
            <a:noFill/>
          </a:ln>
        </p:spPr>
      </p:pic>
      <p:sp>
        <p:nvSpPr>
          <p:cNvPr id="174" name="Google Shape;174;g1f405f12a98_0_68"/>
          <p:cNvSpPr txBox="1"/>
          <p:nvPr/>
        </p:nvSpPr>
        <p:spPr>
          <a:xfrm>
            <a:off x="2399175" y="5153350"/>
            <a:ext cx="9550500" cy="124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300">
                <a:solidFill>
                  <a:schemeClr val="dk1"/>
                </a:solidFill>
                <a:latin typeface="Calibri"/>
                <a:ea typeface="Calibri"/>
                <a:cs typeface="Calibri"/>
                <a:sym typeface="Calibri"/>
              </a:rPr>
              <a:t>Cuando este tipo de cosas ocurren, normalmente, el problema se deba a que los datos que de validación que estamos introduciendo al </a:t>
            </a:r>
            <a:r>
              <a:rPr lang="en-US" sz="2300">
                <a:solidFill>
                  <a:schemeClr val="dk1"/>
                </a:solidFill>
                <a:latin typeface="Calibri"/>
                <a:ea typeface="Calibri"/>
                <a:cs typeface="Calibri"/>
                <a:sym typeface="Calibri"/>
              </a:rPr>
              <a:t>modelo</a:t>
            </a:r>
            <a:r>
              <a:rPr lang="en-US" sz="2300">
                <a:solidFill>
                  <a:schemeClr val="dk1"/>
                </a:solidFill>
                <a:latin typeface="Calibri"/>
                <a:ea typeface="Calibri"/>
                <a:cs typeface="Calibri"/>
                <a:sym typeface="Calibri"/>
              </a:rPr>
              <a:t> entrenado, </a:t>
            </a:r>
            <a:r>
              <a:rPr lang="en-US" sz="2300">
                <a:solidFill>
                  <a:schemeClr val="dk1"/>
                </a:solidFill>
                <a:latin typeface="Calibri"/>
                <a:ea typeface="Calibri"/>
                <a:cs typeface="Calibri"/>
                <a:sym typeface="Calibri"/>
              </a:rPr>
              <a:t>tal vez</a:t>
            </a:r>
            <a:r>
              <a:rPr lang="en-US" sz="2300">
                <a:solidFill>
                  <a:schemeClr val="dk1"/>
                </a:solidFill>
                <a:latin typeface="Calibri"/>
                <a:ea typeface="Calibri"/>
                <a:cs typeface="Calibri"/>
                <a:sym typeface="Calibri"/>
              </a:rPr>
              <a:t> difieren un poco a los utilizados en el entrenamiento.</a:t>
            </a:r>
            <a:endParaRPr/>
          </a:p>
        </p:txBody>
      </p:sp>
      <p:sp>
        <p:nvSpPr>
          <p:cNvPr id="175" name="Google Shape;175;g1f405f12a98_0_68"/>
          <p:cNvSpPr txBox="1"/>
          <p:nvPr/>
        </p:nvSpPr>
        <p:spPr>
          <a:xfrm>
            <a:off x="5882500" y="3293050"/>
            <a:ext cx="5961300" cy="69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350">
                <a:solidFill>
                  <a:schemeClr val="dk1"/>
                </a:solidFill>
                <a:highlight>
                  <a:srgbClr val="F7F7F7"/>
                </a:highlight>
                <a:latin typeface="Courier New"/>
                <a:ea typeface="Courier New"/>
                <a:cs typeface="Courier New"/>
                <a:sym typeface="Courier New"/>
              </a:rPr>
              <a:t>  </a:t>
            </a:r>
            <a:r>
              <a:rPr lang="en-US" sz="1350">
                <a:solidFill>
                  <a:srgbClr val="008000"/>
                </a:solidFill>
                <a:highlight>
                  <a:srgbClr val="F7F7F7"/>
                </a:highlight>
                <a:latin typeface="Courier New"/>
                <a:ea typeface="Courier New"/>
                <a:cs typeface="Courier New"/>
                <a:sym typeface="Courier New"/>
              </a:rPr>
              <a:t>#Ojo, se debe normalizar también, como en la entrada</a:t>
            </a:r>
            <a:endParaRPr sz="13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350">
                <a:solidFill>
                  <a:schemeClr val="dk1"/>
                </a:solidFill>
                <a:highlight>
                  <a:srgbClr val="F7F7F7"/>
                </a:highlight>
                <a:latin typeface="Courier New"/>
                <a:ea typeface="Courier New"/>
                <a:cs typeface="Courier New"/>
                <a:sym typeface="Courier New"/>
              </a:rPr>
              <a:t>  X_new_normalized = scaler.transform(X_new)</a:t>
            </a:r>
            <a:endParaRPr sz="13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f405f12a98_0_90"/>
          <p:cNvSpPr/>
          <p:nvPr/>
        </p:nvSpPr>
        <p:spPr>
          <a:xfrm>
            <a:off x="173372" y="140899"/>
            <a:ext cx="11845200" cy="6561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g1f405f12a98_0_90"/>
          <p:cNvSpPr txBox="1"/>
          <p:nvPr/>
        </p:nvSpPr>
        <p:spPr>
          <a:xfrm>
            <a:off x="655464" y="167651"/>
            <a:ext cx="46329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i="1" lang="en-US" sz="3200">
                <a:solidFill>
                  <a:schemeClr val="lt1"/>
                </a:solidFill>
                <a:latin typeface="Times New Roman"/>
                <a:ea typeface="Times New Roman"/>
                <a:cs typeface="Times New Roman"/>
                <a:sym typeface="Times New Roman"/>
              </a:rPr>
              <a:t>Arrows recognition</a:t>
            </a:r>
            <a:r>
              <a:rPr b="0" i="1" lang="en-US" sz="3200" u="none" cap="none" strike="noStrike">
                <a:solidFill>
                  <a:schemeClr val="lt1"/>
                </a:solidFill>
                <a:latin typeface="Times New Roman"/>
                <a:ea typeface="Times New Roman"/>
                <a:cs typeface="Times New Roman"/>
                <a:sym typeface="Times New Roman"/>
              </a:rPr>
              <a:t>:</a:t>
            </a:r>
            <a:endParaRPr b="0" i="0" sz="3200" u="none" cap="none" strike="noStrike">
              <a:solidFill>
                <a:schemeClr val="lt1"/>
              </a:solidFill>
              <a:latin typeface="Times New Roman"/>
              <a:ea typeface="Times New Roman"/>
              <a:cs typeface="Times New Roman"/>
              <a:sym typeface="Times New Roman"/>
            </a:endParaRPr>
          </a:p>
        </p:txBody>
      </p:sp>
      <p:graphicFrame>
        <p:nvGraphicFramePr>
          <p:cNvPr id="182" name="Google Shape;182;g1f405f12a98_0_90"/>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83" name="Google Shape;183;g1f405f12a98_0_90"/>
          <p:cNvSpPr txBox="1"/>
          <p:nvPr/>
        </p:nvSpPr>
        <p:spPr>
          <a:xfrm>
            <a:off x="117445" y="6487160"/>
            <a:ext cx="1283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184" name="Google Shape;184;g1f405f12a98_0_90"/>
          <p:cNvSpPr txBox="1"/>
          <p:nvPr/>
        </p:nvSpPr>
        <p:spPr>
          <a:xfrm>
            <a:off x="4901588" y="6488668"/>
            <a:ext cx="246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185" name="Google Shape;185;g1f405f12a98_0_90"/>
          <p:cNvSpPr txBox="1"/>
          <p:nvPr/>
        </p:nvSpPr>
        <p:spPr>
          <a:xfrm>
            <a:off x="7867754" y="6485652"/>
            <a:ext cx="432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186" name="Google Shape;186;g1f405f12a98_0_90"/>
          <p:cNvSpPr txBox="1"/>
          <p:nvPr>
            <p:ph idx="12" type="sldNum"/>
          </p:nvPr>
        </p:nvSpPr>
        <p:spPr>
          <a:xfrm>
            <a:off x="10450285" y="6482636"/>
            <a:ext cx="162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pic>
        <p:nvPicPr>
          <p:cNvPr id="187" name="Google Shape;187;g1f405f12a98_0_90"/>
          <p:cNvPicPr preferRelativeResize="0"/>
          <p:nvPr/>
        </p:nvPicPr>
        <p:blipFill>
          <a:blip r:embed="rId3">
            <a:alphaModFix/>
          </a:blip>
          <a:stretch>
            <a:fillRect/>
          </a:stretch>
        </p:blipFill>
        <p:spPr>
          <a:xfrm>
            <a:off x="467700" y="1126776"/>
            <a:ext cx="1358962" cy="1624125"/>
          </a:xfrm>
          <a:prstGeom prst="rect">
            <a:avLst/>
          </a:prstGeom>
          <a:noFill/>
          <a:ln>
            <a:noFill/>
          </a:ln>
        </p:spPr>
      </p:pic>
      <p:pic>
        <p:nvPicPr>
          <p:cNvPr id="188" name="Google Shape;188;g1f405f12a98_0_90"/>
          <p:cNvPicPr preferRelativeResize="0"/>
          <p:nvPr/>
        </p:nvPicPr>
        <p:blipFill>
          <a:blip r:embed="rId4">
            <a:alphaModFix/>
          </a:blip>
          <a:stretch>
            <a:fillRect/>
          </a:stretch>
        </p:blipFill>
        <p:spPr>
          <a:xfrm>
            <a:off x="467700" y="2931139"/>
            <a:ext cx="1358950" cy="1421874"/>
          </a:xfrm>
          <a:prstGeom prst="rect">
            <a:avLst/>
          </a:prstGeom>
          <a:noFill/>
          <a:ln>
            <a:noFill/>
          </a:ln>
        </p:spPr>
      </p:pic>
      <p:pic>
        <p:nvPicPr>
          <p:cNvPr id="189" name="Google Shape;189;g1f405f12a98_0_90"/>
          <p:cNvPicPr preferRelativeResize="0"/>
          <p:nvPr/>
        </p:nvPicPr>
        <p:blipFill>
          <a:blip r:embed="rId5">
            <a:alphaModFix/>
          </a:blip>
          <a:stretch>
            <a:fillRect/>
          </a:stretch>
        </p:blipFill>
        <p:spPr>
          <a:xfrm>
            <a:off x="467700" y="4513725"/>
            <a:ext cx="1358950" cy="1267941"/>
          </a:xfrm>
          <a:prstGeom prst="rect">
            <a:avLst/>
          </a:prstGeom>
          <a:noFill/>
          <a:ln>
            <a:noFill/>
          </a:ln>
        </p:spPr>
      </p:pic>
      <p:pic>
        <p:nvPicPr>
          <p:cNvPr id="190" name="Google Shape;190;g1f405f12a98_0_90"/>
          <p:cNvPicPr preferRelativeResize="0"/>
          <p:nvPr/>
        </p:nvPicPr>
        <p:blipFill>
          <a:blip r:embed="rId6">
            <a:alphaModFix/>
          </a:blip>
          <a:stretch>
            <a:fillRect/>
          </a:stretch>
        </p:blipFill>
        <p:spPr>
          <a:xfrm>
            <a:off x="3579025" y="4513734"/>
            <a:ext cx="4869425" cy="1947775"/>
          </a:xfrm>
          <a:prstGeom prst="rect">
            <a:avLst/>
          </a:prstGeom>
          <a:noFill/>
          <a:ln>
            <a:noFill/>
          </a:ln>
        </p:spPr>
      </p:pic>
      <p:pic>
        <p:nvPicPr>
          <p:cNvPr id="191" name="Google Shape;191;g1f405f12a98_0_90"/>
          <p:cNvPicPr preferRelativeResize="0"/>
          <p:nvPr/>
        </p:nvPicPr>
        <p:blipFill>
          <a:blip r:embed="rId7">
            <a:alphaModFix/>
          </a:blip>
          <a:stretch>
            <a:fillRect/>
          </a:stretch>
        </p:blipFill>
        <p:spPr>
          <a:xfrm>
            <a:off x="4294575" y="1058126"/>
            <a:ext cx="3959377" cy="34314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f405f12a98_0_0"/>
          <p:cNvSpPr txBox="1"/>
          <p:nvPr/>
        </p:nvSpPr>
        <p:spPr>
          <a:xfrm>
            <a:off x="513806" y="2792846"/>
            <a:ext cx="110424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1" lang="en-US" sz="4400" u="none" cap="none" strike="noStrike">
                <a:solidFill>
                  <a:schemeClr val="lt1"/>
                </a:solidFill>
                <a:latin typeface="Calibri"/>
                <a:ea typeface="Calibri"/>
                <a:cs typeface="Calibri"/>
                <a:sym typeface="Calibri"/>
              </a:rPr>
              <a:t>Course presentation and evaluation approach</a:t>
            </a:r>
            <a:endParaRPr b="0" i="0" sz="4400" u="none" cap="none" strike="noStrike">
              <a:solidFill>
                <a:schemeClr val="lt1"/>
              </a:solidFill>
              <a:latin typeface="Times New Roman"/>
              <a:ea typeface="Times New Roman"/>
              <a:cs typeface="Times New Roman"/>
              <a:sym typeface="Times New Roman"/>
            </a:endParaRPr>
          </a:p>
        </p:txBody>
      </p:sp>
      <p:sp>
        <p:nvSpPr>
          <p:cNvPr id="197" name="Google Shape;197;g1f405f12a98_0_0"/>
          <p:cNvSpPr/>
          <p:nvPr/>
        </p:nvSpPr>
        <p:spPr>
          <a:xfrm>
            <a:off x="587830" y="2739636"/>
            <a:ext cx="11399400" cy="13590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g1f405f12a98_0_0"/>
          <p:cNvSpPr txBox="1"/>
          <p:nvPr/>
        </p:nvSpPr>
        <p:spPr>
          <a:xfrm>
            <a:off x="666206" y="2945246"/>
            <a:ext cx="110424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1" lang="en-US" sz="4400" u="none" cap="none" strike="noStrike">
                <a:solidFill>
                  <a:schemeClr val="lt1"/>
                </a:solidFill>
                <a:latin typeface="Calibri"/>
                <a:ea typeface="Calibri"/>
                <a:cs typeface="Calibri"/>
                <a:sym typeface="Calibri"/>
              </a:rPr>
              <a:t>Evaluation metrics</a:t>
            </a:r>
            <a:endParaRPr b="0" i="0" sz="4400" u="none" cap="none" strike="noStrike">
              <a:solidFill>
                <a:schemeClr val="lt1"/>
              </a:solidFill>
              <a:latin typeface="Times New Roman"/>
              <a:ea typeface="Times New Roman"/>
              <a:cs typeface="Times New Roman"/>
              <a:sym typeface="Times New Roman"/>
            </a:endParaRPr>
          </a:p>
        </p:txBody>
      </p:sp>
      <p:graphicFrame>
        <p:nvGraphicFramePr>
          <p:cNvPr id="199" name="Google Shape;199;g1f405f12a98_0_0"/>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200" name="Google Shape;200;g1f405f12a98_0_0"/>
          <p:cNvSpPr txBox="1"/>
          <p:nvPr/>
        </p:nvSpPr>
        <p:spPr>
          <a:xfrm>
            <a:off x="117445" y="6487160"/>
            <a:ext cx="1283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201" name="Google Shape;201;g1f405f12a98_0_0"/>
          <p:cNvSpPr txBox="1"/>
          <p:nvPr/>
        </p:nvSpPr>
        <p:spPr>
          <a:xfrm>
            <a:off x="4901588" y="6488668"/>
            <a:ext cx="246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202" name="Google Shape;202;g1f405f12a98_0_0"/>
          <p:cNvSpPr txBox="1"/>
          <p:nvPr/>
        </p:nvSpPr>
        <p:spPr>
          <a:xfrm>
            <a:off x="7867754" y="6485652"/>
            <a:ext cx="432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203" name="Google Shape;203;g1f405f12a98_0_0"/>
          <p:cNvSpPr txBox="1"/>
          <p:nvPr>
            <p:ph idx="12" type="sldNum"/>
          </p:nvPr>
        </p:nvSpPr>
        <p:spPr>
          <a:xfrm>
            <a:off x="10450285" y="6482636"/>
            <a:ext cx="162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p:nvPr/>
        </p:nvSpPr>
        <p:spPr>
          <a:xfrm>
            <a:off x="173372" y="140899"/>
            <a:ext cx="11845255" cy="65605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8"/>
          <p:cNvSpPr txBox="1"/>
          <p:nvPr/>
        </p:nvSpPr>
        <p:spPr>
          <a:xfrm>
            <a:off x="655464" y="167651"/>
            <a:ext cx="463278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1" lang="en-US" sz="3200" u="none" cap="none" strike="noStrike">
                <a:solidFill>
                  <a:schemeClr val="lt1"/>
                </a:solidFill>
                <a:latin typeface="Times New Roman"/>
                <a:ea typeface="Times New Roman"/>
                <a:cs typeface="Times New Roman"/>
                <a:sym typeface="Times New Roman"/>
              </a:rPr>
              <a:t>Confusion matrix:</a:t>
            </a:r>
            <a:endParaRPr b="0" i="0" sz="3200" u="none" cap="none" strike="noStrike">
              <a:solidFill>
                <a:schemeClr val="lt1"/>
              </a:solidFill>
              <a:latin typeface="Times New Roman"/>
              <a:ea typeface="Times New Roman"/>
              <a:cs typeface="Times New Roman"/>
              <a:sym typeface="Times New Roman"/>
            </a:endParaRPr>
          </a:p>
        </p:txBody>
      </p:sp>
      <p:graphicFrame>
        <p:nvGraphicFramePr>
          <p:cNvPr id="210" name="Google Shape;210;p8"/>
          <p:cNvGraphicFramePr/>
          <p:nvPr/>
        </p:nvGraphicFramePr>
        <p:xfrm>
          <a:off x="-1" y="6487160"/>
          <a:ext cx="3000000" cy="3000000"/>
        </p:xfrm>
        <a:graphic>
          <a:graphicData uri="http://schemas.openxmlformats.org/drawingml/2006/table">
            <a:tbl>
              <a:tblPr bandRow="1" firstRow="1">
                <a:noFill/>
                <a:tableStyleId>{A86E264D-2CD2-4143-84FE-C8D572188937}</a:tableStyleId>
              </a:tblPr>
              <a:tblGrid>
                <a:gridCol w="3805650"/>
                <a:gridCol w="4084325"/>
                <a:gridCol w="4302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1F3864"/>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2F549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211" name="Google Shape;211;p8"/>
          <p:cNvSpPr txBox="1"/>
          <p:nvPr/>
        </p:nvSpPr>
        <p:spPr>
          <a:xfrm>
            <a:off x="117445" y="6487160"/>
            <a:ext cx="12835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 C. Briñez</a:t>
            </a:r>
            <a:endParaRPr b="0" i="0" sz="1400" u="none" cap="none" strike="noStrike">
              <a:solidFill>
                <a:srgbClr val="000000"/>
              </a:solidFill>
              <a:latin typeface="Arial"/>
              <a:ea typeface="Arial"/>
              <a:cs typeface="Arial"/>
              <a:sym typeface="Arial"/>
            </a:endParaRPr>
          </a:p>
        </p:txBody>
      </p:sp>
      <p:sp>
        <p:nvSpPr>
          <p:cNvPr id="212" name="Google Shape;212;p8"/>
          <p:cNvSpPr txBox="1"/>
          <p:nvPr/>
        </p:nvSpPr>
        <p:spPr>
          <a:xfrm>
            <a:off x="4901588" y="6488668"/>
            <a:ext cx="2461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Artificial intelligence</a:t>
            </a:r>
            <a:endParaRPr b="0" i="0" sz="1400" u="none" cap="none" strike="noStrike">
              <a:solidFill>
                <a:srgbClr val="000000"/>
              </a:solidFill>
              <a:latin typeface="Arial"/>
              <a:ea typeface="Arial"/>
              <a:cs typeface="Arial"/>
              <a:sym typeface="Arial"/>
            </a:endParaRPr>
          </a:p>
        </p:txBody>
      </p:sp>
      <p:sp>
        <p:nvSpPr>
          <p:cNvPr id="213" name="Google Shape;213;p8"/>
          <p:cNvSpPr txBox="1"/>
          <p:nvPr/>
        </p:nvSpPr>
        <p:spPr>
          <a:xfrm>
            <a:off x="7867754" y="6485652"/>
            <a:ext cx="43242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Computer science department - </a:t>
            </a:r>
            <a:endParaRPr b="0" i="0" sz="1400" u="none" cap="none" strike="noStrike">
              <a:solidFill>
                <a:srgbClr val="000000"/>
              </a:solidFill>
              <a:latin typeface="Arial"/>
              <a:ea typeface="Arial"/>
              <a:cs typeface="Arial"/>
              <a:sym typeface="Arial"/>
            </a:endParaRPr>
          </a:p>
        </p:txBody>
      </p:sp>
      <p:sp>
        <p:nvSpPr>
          <p:cNvPr id="214" name="Google Shape;214;p8"/>
          <p:cNvSpPr txBox="1"/>
          <p:nvPr>
            <p:ph idx="12" type="sldNum"/>
          </p:nvPr>
        </p:nvSpPr>
        <p:spPr>
          <a:xfrm>
            <a:off x="10450285" y="6482636"/>
            <a:ext cx="162426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chemeClr val="dk1"/>
                </a:solidFill>
              </a:rPr>
              <a:t>‹#›</a:t>
            </a:fld>
            <a:endParaRPr b="1" sz="1400">
              <a:solidFill>
                <a:schemeClr val="dk1"/>
              </a:solidFill>
            </a:endParaRPr>
          </a:p>
        </p:txBody>
      </p:sp>
      <p:sp>
        <p:nvSpPr>
          <p:cNvPr id="215" name="Google Shape;215;p8"/>
          <p:cNvSpPr txBox="1"/>
          <p:nvPr/>
        </p:nvSpPr>
        <p:spPr>
          <a:xfrm>
            <a:off x="251430" y="6026399"/>
            <a:ext cx="693490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https://www.juanbarrios.com/la-matriz-de-confusion-y-sus-metricas/</a:t>
            </a:r>
            <a:endParaRPr b="0" i="0" sz="1400" u="none" cap="none" strike="noStrike">
              <a:solidFill>
                <a:srgbClr val="000000"/>
              </a:solidFill>
              <a:latin typeface="Arial"/>
              <a:ea typeface="Arial"/>
              <a:cs typeface="Arial"/>
              <a:sym typeface="Arial"/>
            </a:endParaRPr>
          </a:p>
        </p:txBody>
      </p:sp>
      <p:graphicFrame>
        <p:nvGraphicFramePr>
          <p:cNvPr id="216" name="Google Shape;216;p8"/>
          <p:cNvGraphicFramePr/>
          <p:nvPr/>
        </p:nvGraphicFramePr>
        <p:xfrm>
          <a:off x="759203" y="2676724"/>
          <a:ext cx="3000000" cy="3000000"/>
        </p:xfrm>
        <a:graphic>
          <a:graphicData uri="http://schemas.openxmlformats.org/drawingml/2006/table">
            <a:tbl>
              <a:tblPr>
                <a:noFill/>
                <a:tableStyleId>{A86E264D-2CD2-4143-84FE-C8D572188937}</a:tableStyleId>
              </a:tblPr>
              <a:tblGrid>
                <a:gridCol w="1023900"/>
                <a:gridCol w="1271050"/>
                <a:gridCol w="1163050"/>
              </a:tblGrid>
              <a:tr h="203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Samples</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Y</a:t>
                      </a:r>
                      <a:r>
                        <a:rPr lang="en-US" sz="1600"/>
                        <a:t>_test</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Y</a:t>
                      </a:r>
                      <a:r>
                        <a:rPr lang="en-US" sz="1600"/>
                        <a:t>_</a:t>
                      </a:r>
                      <a:r>
                        <a:rPr lang="en-US" sz="1600" u="none" cap="none" strike="noStrike"/>
                        <a:t>Predicted</a:t>
                      </a:r>
                      <a:endParaRPr b="0" i="0" sz="1600" u="none" cap="none" strike="noStrike">
                        <a:solidFill>
                          <a:srgbClr val="000000"/>
                        </a:solidFill>
                        <a:latin typeface="Calibri"/>
                        <a:ea typeface="Calibri"/>
                        <a:cs typeface="Calibri"/>
                        <a:sym typeface="Calibri"/>
                      </a:endParaRPr>
                    </a:p>
                  </a:txBody>
                  <a:tcPr marT="9525" marB="0" marR="9525" marL="9525" anchor="b"/>
                </a:tc>
              </a:tr>
              <a:tr h="203200">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r>
              <a:tr h="203200">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2</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r>
              <a:tr h="203200">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3</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r>
              <a:tr h="203200">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4</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r>
              <a:tr h="203200">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5</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r>
              <a:tr h="203200">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6</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a:t>0</a:t>
                      </a:r>
                      <a:endParaRPr b="0" i="0" sz="1600" u="none" cap="none" strike="noStrike">
                        <a:solidFill>
                          <a:srgbClr val="000000"/>
                        </a:solidFill>
                        <a:latin typeface="Calibri"/>
                        <a:ea typeface="Calibri"/>
                        <a:cs typeface="Calibri"/>
                        <a:sym typeface="Calibri"/>
                      </a:endParaRPr>
                    </a:p>
                  </a:txBody>
                  <a:tcPr marT="9525" marB="0" marR="9525" marL="9525" anchor="b"/>
                </a:tc>
              </a:tr>
              <a:tr h="203200">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7</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r>
              <a:tr h="203200">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8</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r>
              <a:tr h="203200">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9</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r>
              <a:tr h="203200">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10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lnSpc>
                          <a:spcPct val="100000"/>
                        </a:lnSpc>
                        <a:spcBef>
                          <a:spcPts val="0"/>
                        </a:spcBef>
                        <a:spcAft>
                          <a:spcPts val="0"/>
                        </a:spcAft>
                        <a:buClr>
                          <a:srgbClr val="000000"/>
                        </a:buClr>
                        <a:buSzPts val="1600"/>
                        <a:buFont typeface="Arial"/>
                        <a:buNone/>
                      </a:pPr>
                      <a:r>
                        <a:rPr lang="en-US"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r>
            </a:tbl>
          </a:graphicData>
        </a:graphic>
      </p:graphicFrame>
      <p:sp>
        <p:nvSpPr>
          <p:cNvPr id="217" name="Google Shape;217;p8"/>
          <p:cNvSpPr txBox="1"/>
          <p:nvPr/>
        </p:nvSpPr>
        <p:spPr>
          <a:xfrm>
            <a:off x="438908" y="1127156"/>
            <a:ext cx="11314182"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rgbClr val="273239"/>
                </a:solidFill>
                <a:latin typeface="Arial"/>
                <a:ea typeface="Arial"/>
                <a:cs typeface="Arial"/>
                <a:sym typeface="Arial"/>
              </a:rPr>
              <a:t>Let’s suppose a classification problem by using a KNN algorithm:</a:t>
            </a:r>
            <a:endParaRPr b="0" i="0" sz="2800" u="none" cap="none" strike="noStrike">
              <a:solidFill>
                <a:schemeClr val="dk1"/>
              </a:solidFill>
              <a:latin typeface="Calibri"/>
              <a:ea typeface="Calibri"/>
              <a:cs typeface="Calibri"/>
              <a:sym typeface="Calibri"/>
            </a:endParaRPr>
          </a:p>
        </p:txBody>
      </p:sp>
      <p:sp>
        <p:nvSpPr>
          <p:cNvPr id="218" name="Google Shape;218;p8"/>
          <p:cNvSpPr/>
          <p:nvPr/>
        </p:nvSpPr>
        <p:spPr>
          <a:xfrm>
            <a:off x="2216676" y="2286311"/>
            <a:ext cx="286299" cy="267593"/>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9" name="Google Shape;219;p8"/>
          <p:cNvSpPr/>
          <p:nvPr/>
        </p:nvSpPr>
        <p:spPr>
          <a:xfrm>
            <a:off x="3432583" y="2290852"/>
            <a:ext cx="286299" cy="267593"/>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0" name="Google Shape;220;p8"/>
          <p:cNvSpPr txBox="1"/>
          <p:nvPr/>
        </p:nvSpPr>
        <p:spPr>
          <a:xfrm>
            <a:off x="2068712" y="1928087"/>
            <a:ext cx="59937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Real</a:t>
            </a:r>
            <a:endParaRPr b="0" i="0" sz="1400" u="none" cap="none" strike="noStrike">
              <a:solidFill>
                <a:srgbClr val="000000"/>
              </a:solidFill>
              <a:latin typeface="Arial"/>
              <a:ea typeface="Arial"/>
              <a:cs typeface="Arial"/>
              <a:sym typeface="Arial"/>
            </a:endParaRPr>
          </a:p>
        </p:txBody>
      </p:sp>
      <p:sp>
        <p:nvSpPr>
          <p:cNvPr id="221" name="Google Shape;221;p8"/>
          <p:cNvSpPr txBox="1"/>
          <p:nvPr/>
        </p:nvSpPr>
        <p:spPr>
          <a:xfrm>
            <a:off x="3276043" y="1928087"/>
            <a:ext cx="59937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KNN</a:t>
            </a:r>
            <a:endParaRPr b="0" i="0" sz="1400" u="none" cap="none" strike="noStrike">
              <a:solidFill>
                <a:srgbClr val="000000"/>
              </a:solidFill>
              <a:latin typeface="Arial"/>
              <a:ea typeface="Arial"/>
              <a:cs typeface="Arial"/>
              <a:sym typeface="Arial"/>
            </a:endParaRPr>
          </a:p>
        </p:txBody>
      </p:sp>
      <p:sp>
        <p:nvSpPr>
          <p:cNvPr id="222" name="Google Shape;222;p8"/>
          <p:cNvSpPr txBox="1"/>
          <p:nvPr/>
        </p:nvSpPr>
        <p:spPr>
          <a:xfrm>
            <a:off x="1577947" y="5607640"/>
            <a:ext cx="21124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Real = ground truth</a:t>
            </a:r>
            <a:endParaRPr b="0" i="0" sz="1800" u="none" cap="none" strike="noStrike">
              <a:solidFill>
                <a:schemeClr val="dk1"/>
              </a:solidFill>
              <a:latin typeface="Calibri"/>
              <a:ea typeface="Calibri"/>
              <a:cs typeface="Calibri"/>
              <a:sym typeface="Calibri"/>
            </a:endParaRPr>
          </a:p>
        </p:txBody>
      </p:sp>
      <p:cxnSp>
        <p:nvCxnSpPr>
          <p:cNvPr id="223" name="Google Shape;223;p8"/>
          <p:cNvCxnSpPr/>
          <p:nvPr/>
        </p:nvCxnSpPr>
        <p:spPr>
          <a:xfrm>
            <a:off x="5029200" y="1928087"/>
            <a:ext cx="0" cy="3959757"/>
          </a:xfrm>
          <a:prstGeom prst="straightConnector1">
            <a:avLst/>
          </a:prstGeom>
          <a:noFill/>
          <a:ln cap="flat" cmpd="sng" w="9525">
            <a:solidFill>
              <a:schemeClr val="accent1"/>
            </a:solidFill>
            <a:prstDash val="solid"/>
            <a:miter lim="800000"/>
            <a:headEnd len="sm" w="sm" type="none"/>
            <a:tailEnd len="sm" w="sm" type="none"/>
          </a:ln>
        </p:spPr>
      </p:cxnSp>
      <p:sp>
        <p:nvSpPr>
          <p:cNvPr id="224" name="Google Shape;224;p8"/>
          <p:cNvSpPr txBox="1"/>
          <p:nvPr/>
        </p:nvSpPr>
        <p:spPr>
          <a:xfrm>
            <a:off x="5214244" y="1688190"/>
            <a:ext cx="46329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700" u="none" cap="none" strike="noStrike">
                <a:solidFill>
                  <a:schemeClr val="dk1"/>
                </a:solidFill>
                <a:latin typeface="Calibri"/>
                <a:ea typeface="Calibri"/>
                <a:cs typeface="Calibri"/>
                <a:sym typeface="Calibri"/>
              </a:rPr>
              <a:t>Confusion matrix:</a:t>
            </a:r>
            <a:endParaRPr b="1" i="0" sz="1500" u="none" cap="none" strike="noStrike">
              <a:solidFill>
                <a:srgbClr val="000000"/>
              </a:solidFill>
            </a:endParaRPr>
          </a:p>
        </p:txBody>
      </p:sp>
      <p:sp>
        <p:nvSpPr>
          <p:cNvPr id="225" name="Google Shape;225;p8"/>
          <p:cNvSpPr/>
          <p:nvPr/>
        </p:nvSpPr>
        <p:spPr>
          <a:xfrm>
            <a:off x="4498656" y="3602276"/>
            <a:ext cx="1555936" cy="138275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 name="Google Shape;226;p8"/>
          <p:cNvSpPr txBox="1"/>
          <p:nvPr/>
        </p:nvSpPr>
        <p:spPr>
          <a:xfrm>
            <a:off x="5145974" y="2085456"/>
            <a:ext cx="6428985"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Una tabla donde cada columna representa el número de predicciones de cada clase, mientras que cada fila representa a las instancias en la clase real.</a:t>
            </a:r>
            <a:endParaRPr b="0" i="0" sz="1800" u="none" cap="none" strike="noStrike">
              <a:solidFill>
                <a:schemeClr val="dk1"/>
              </a:solidFill>
              <a:latin typeface="Calibri"/>
              <a:ea typeface="Calibri"/>
              <a:cs typeface="Calibri"/>
              <a:sym typeface="Calibri"/>
            </a:endParaRPr>
          </a:p>
        </p:txBody>
      </p:sp>
      <p:cxnSp>
        <p:nvCxnSpPr>
          <p:cNvPr id="227" name="Google Shape;227;p8"/>
          <p:cNvCxnSpPr/>
          <p:nvPr/>
        </p:nvCxnSpPr>
        <p:spPr>
          <a:xfrm flipH="1" rot="10800000">
            <a:off x="8163595" y="3595729"/>
            <a:ext cx="6600" cy="3090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228" name="Google Shape;228;p8"/>
          <p:cNvCxnSpPr/>
          <p:nvPr/>
        </p:nvCxnSpPr>
        <p:spPr>
          <a:xfrm>
            <a:off x="9974759" y="3999049"/>
            <a:ext cx="416700" cy="0"/>
          </a:xfrm>
          <a:prstGeom prst="straightConnector1">
            <a:avLst/>
          </a:prstGeom>
          <a:noFill/>
          <a:ln cap="flat" cmpd="sng" w="28575">
            <a:solidFill>
              <a:schemeClr val="accent1"/>
            </a:solidFill>
            <a:prstDash val="solid"/>
            <a:miter lim="800000"/>
            <a:headEnd len="sm" w="sm" type="none"/>
            <a:tailEnd len="med" w="med" type="triangle"/>
          </a:ln>
        </p:spPr>
      </p:cxnSp>
      <p:sp>
        <p:nvSpPr>
          <p:cNvPr id="229" name="Google Shape;229;p8"/>
          <p:cNvSpPr txBox="1"/>
          <p:nvPr/>
        </p:nvSpPr>
        <p:spPr>
          <a:xfrm>
            <a:off x="10348727" y="4251812"/>
            <a:ext cx="802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VP(TP)</a:t>
            </a:r>
            <a:endParaRPr b="0" i="0" sz="1400" u="none" cap="none" strike="noStrike">
              <a:solidFill>
                <a:srgbClr val="000000"/>
              </a:solidFill>
              <a:latin typeface="Arial"/>
              <a:ea typeface="Arial"/>
              <a:cs typeface="Arial"/>
              <a:sym typeface="Arial"/>
            </a:endParaRPr>
          </a:p>
        </p:txBody>
      </p:sp>
      <p:sp>
        <p:nvSpPr>
          <p:cNvPr id="230" name="Google Shape;230;p8"/>
          <p:cNvSpPr txBox="1"/>
          <p:nvPr/>
        </p:nvSpPr>
        <p:spPr>
          <a:xfrm>
            <a:off x="8296404" y="5069075"/>
            <a:ext cx="1235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Prediction</a:t>
            </a:r>
            <a:endParaRPr b="0" i="0" sz="1400" u="none" cap="none" strike="noStrike">
              <a:solidFill>
                <a:srgbClr val="000000"/>
              </a:solidFill>
              <a:latin typeface="Arial"/>
              <a:ea typeface="Arial"/>
              <a:cs typeface="Arial"/>
              <a:sym typeface="Arial"/>
            </a:endParaRPr>
          </a:p>
        </p:txBody>
      </p:sp>
      <p:sp>
        <p:nvSpPr>
          <p:cNvPr id="231" name="Google Shape;231;p8"/>
          <p:cNvSpPr txBox="1"/>
          <p:nvPr/>
        </p:nvSpPr>
        <p:spPr>
          <a:xfrm>
            <a:off x="7700852" y="3232938"/>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VN(TN)</a:t>
            </a:r>
            <a:endParaRPr b="0" i="0" sz="1400" u="none" cap="none" strike="noStrike">
              <a:solidFill>
                <a:srgbClr val="000000"/>
              </a:solidFill>
              <a:latin typeface="Arial"/>
              <a:ea typeface="Arial"/>
              <a:cs typeface="Arial"/>
              <a:sym typeface="Arial"/>
            </a:endParaRPr>
          </a:p>
        </p:txBody>
      </p:sp>
      <p:sp>
        <p:nvSpPr>
          <p:cNvPr id="232" name="Google Shape;232;p8"/>
          <p:cNvSpPr txBox="1"/>
          <p:nvPr/>
        </p:nvSpPr>
        <p:spPr>
          <a:xfrm>
            <a:off x="10450276" y="3814399"/>
            <a:ext cx="599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FP</a:t>
            </a:r>
            <a:endParaRPr b="0" i="0" sz="1400" u="none" cap="none" strike="noStrike">
              <a:solidFill>
                <a:srgbClr val="000000"/>
              </a:solidFill>
              <a:latin typeface="Arial"/>
              <a:ea typeface="Arial"/>
              <a:cs typeface="Arial"/>
              <a:sym typeface="Arial"/>
            </a:endParaRPr>
          </a:p>
        </p:txBody>
      </p:sp>
      <p:graphicFrame>
        <p:nvGraphicFramePr>
          <p:cNvPr id="233" name="Google Shape;233;p8"/>
          <p:cNvGraphicFramePr/>
          <p:nvPr/>
        </p:nvGraphicFramePr>
        <p:xfrm>
          <a:off x="7514900" y="3826425"/>
          <a:ext cx="3000000" cy="3000000"/>
        </p:xfrm>
        <a:graphic>
          <a:graphicData uri="http://schemas.openxmlformats.org/drawingml/2006/table">
            <a:tbl>
              <a:tblPr>
                <a:noFill/>
                <a:tableStyleId>{241D6A5A-D25C-4B08-8B6E-5601637FD4D8}</a:tableStyleId>
              </a:tblPr>
              <a:tblGrid>
                <a:gridCol w="1310525"/>
                <a:gridCol w="1310525"/>
              </a:tblGrid>
              <a:tr h="381000">
                <a:tc>
                  <a:txBody>
                    <a:bodyPr/>
                    <a:lstStyle/>
                    <a:p>
                      <a:pPr indent="0" lvl="0" marL="0" rtl="0" algn="ctr">
                        <a:spcBef>
                          <a:spcPts val="0"/>
                        </a:spcBef>
                        <a:spcAft>
                          <a:spcPts val="0"/>
                        </a:spcAft>
                        <a:buNone/>
                      </a:pPr>
                      <a:r>
                        <a:rPr lang="en-US"/>
                        <a:t>4</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r h="381000">
                <a:tc>
                  <a:txBody>
                    <a:bodyPr/>
                    <a:lstStyle/>
                    <a:p>
                      <a:pPr indent="0" lvl="0" marL="0" rtl="0" algn="ctr">
                        <a:spcBef>
                          <a:spcPts val="0"/>
                        </a:spcBef>
                        <a:spcAft>
                          <a:spcPts val="0"/>
                        </a:spcAft>
                        <a:buNone/>
                      </a:pPr>
                      <a:r>
                        <a:rPr lang="en-US"/>
                        <a:t>2</a:t>
                      </a:r>
                      <a:endParaRPr/>
                    </a:p>
                  </a:txBody>
                  <a:tcPr marT="91425" marB="91425" marR="91425" marL="91425"/>
                </a:tc>
                <a:tc>
                  <a:txBody>
                    <a:bodyPr/>
                    <a:lstStyle/>
                    <a:p>
                      <a:pPr indent="0" lvl="0" marL="0" rtl="0" algn="ctr">
                        <a:spcBef>
                          <a:spcPts val="0"/>
                        </a:spcBef>
                        <a:spcAft>
                          <a:spcPts val="0"/>
                        </a:spcAft>
                        <a:buNone/>
                      </a:pPr>
                      <a:r>
                        <a:rPr lang="en-US"/>
                        <a:t>3</a:t>
                      </a:r>
                      <a:endParaRPr/>
                    </a:p>
                  </a:txBody>
                  <a:tcPr marT="91425" marB="91425" marR="91425" marL="91425"/>
                </a:tc>
              </a:tr>
            </a:tbl>
          </a:graphicData>
        </a:graphic>
      </p:graphicFrame>
      <p:sp>
        <p:nvSpPr>
          <p:cNvPr id="234" name="Google Shape;234;p8"/>
          <p:cNvSpPr txBox="1"/>
          <p:nvPr/>
        </p:nvSpPr>
        <p:spPr>
          <a:xfrm>
            <a:off x="6582800" y="3841925"/>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Clase 0</a:t>
            </a:r>
            <a:endParaRPr b="0" i="0" sz="1400" u="none" cap="none" strike="noStrike">
              <a:solidFill>
                <a:srgbClr val="000000"/>
              </a:solidFill>
              <a:latin typeface="Arial"/>
              <a:ea typeface="Arial"/>
              <a:cs typeface="Arial"/>
              <a:sym typeface="Arial"/>
            </a:endParaRPr>
          </a:p>
        </p:txBody>
      </p:sp>
      <p:sp>
        <p:nvSpPr>
          <p:cNvPr id="235" name="Google Shape;235;p8"/>
          <p:cNvSpPr txBox="1"/>
          <p:nvPr/>
        </p:nvSpPr>
        <p:spPr>
          <a:xfrm>
            <a:off x="6604500" y="4196825"/>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Clase 1</a:t>
            </a:r>
            <a:endParaRPr b="0" i="0" sz="1400" u="none" cap="none" strike="noStrike">
              <a:solidFill>
                <a:srgbClr val="000000"/>
              </a:solidFill>
              <a:latin typeface="Arial"/>
              <a:ea typeface="Arial"/>
              <a:cs typeface="Arial"/>
              <a:sym typeface="Arial"/>
            </a:endParaRPr>
          </a:p>
        </p:txBody>
      </p:sp>
      <p:sp>
        <p:nvSpPr>
          <p:cNvPr id="236" name="Google Shape;236;p8"/>
          <p:cNvSpPr txBox="1"/>
          <p:nvPr/>
        </p:nvSpPr>
        <p:spPr>
          <a:xfrm>
            <a:off x="7700850" y="4644100"/>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Clase 0</a:t>
            </a:r>
            <a:endParaRPr b="0" i="0" sz="1400" u="none" cap="none" strike="noStrike">
              <a:solidFill>
                <a:srgbClr val="000000"/>
              </a:solidFill>
              <a:latin typeface="Arial"/>
              <a:ea typeface="Arial"/>
              <a:cs typeface="Arial"/>
              <a:sym typeface="Arial"/>
            </a:endParaRPr>
          </a:p>
        </p:txBody>
      </p:sp>
      <p:sp>
        <p:nvSpPr>
          <p:cNvPr id="237" name="Google Shape;237;p8"/>
          <p:cNvSpPr txBox="1"/>
          <p:nvPr/>
        </p:nvSpPr>
        <p:spPr>
          <a:xfrm>
            <a:off x="8983800" y="4644100"/>
            <a:ext cx="93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Clase 1</a:t>
            </a:r>
            <a:endParaRPr b="0" i="0" sz="1400" u="none" cap="none" strike="noStrike">
              <a:solidFill>
                <a:srgbClr val="000000"/>
              </a:solidFill>
              <a:latin typeface="Arial"/>
              <a:ea typeface="Arial"/>
              <a:cs typeface="Arial"/>
              <a:sym typeface="Arial"/>
            </a:endParaRPr>
          </a:p>
        </p:txBody>
      </p:sp>
      <p:sp>
        <p:nvSpPr>
          <p:cNvPr id="238" name="Google Shape;238;p8"/>
          <p:cNvSpPr txBox="1"/>
          <p:nvPr/>
        </p:nvSpPr>
        <p:spPr>
          <a:xfrm rot="-5400000">
            <a:off x="5802154" y="4072288"/>
            <a:ext cx="12354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Real</a:t>
            </a:r>
            <a:endParaRPr b="0" i="0" sz="1400" u="none" cap="none" strike="noStrike">
              <a:solidFill>
                <a:srgbClr val="000000"/>
              </a:solidFill>
              <a:latin typeface="Arial"/>
              <a:ea typeface="Arial"/>
              <a:cs typeface="Arial"/>
              <a:sym typeface="Arial"/>
            </a:endParaRPr>
          </a:p>
        </p:txBody>
      </p:sp>
      <p:cxnSp>
        <p:nvCxnSpPr>
          <p:cNvPr id="239" name="Google Shape;239;p8"/>
          <p:cNvCxnSpPr/>
          <p:nvPr/>
        </p:nvCxnSpPr>
        <p:spPr>
          <a:xfrm>
            <a:off x="9974759" y="4436449"/>
            <a:ext cx="416700" cy="0"/>
          </a:xfrm>
          <a:prstGeom prst="straightConnector1">
            <a:avLst/>
          </a:prstGeom>
          <a:noFill/>
          <a:ln cap="flat" cmpd="sng" w="28575">
            <a:solidFill>
              <a:schemeClr val="accent1"/>
            </a:solidFill>
            <a:prstDash val="solid"/>
            <a:miter lim="800000"/>
            <a:headEnd len="sm" w="sm" type="none"/>
            <a:tailEnd len="med" w="med" type="triangle"/>
          </a:ln>
        </p:spPr>
      </p:cxnSp>
      <p:sp>
        <p:nvSpPr>
          <p:cNvPr id="240" name="Google Shape;240;p8"/>
          <p:cNvSpPr txBox="1"/>
          <p:nvPr/>
        </p:nvSpPr>
        <p:spPr>
          <a:xfrm>
            <a:off x="7514901" y="4243012"/>
            <a:ext cx="599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t>
            </a:r>
            <a:r>
              <a:rPr lang="en-US" sz="1800">
                <a:solidFill>
                  <a:schemeClr val="dk1"/>
                </a:solidFill>
                <a:latin typeface="Calibri"/>
                <a:ea typeface="Calibri"/>
                <a:cs typeface="Calibri"/>
                <a:sym typeface="Calibri"/>
              </a:rPr>
              <a:t>N</a:t>
            </a:r>
            <a:endParaRPr b="0" i="0" sz="1400" u="none" cap="none" strike="noStrike">
              <a:solidFill>
                <a:srgbClr val="000000"/>
              </a:solidFill>
              <a:latin typeface="Arial"/>
              <a:ea typeface="Arial"/>
              <a:cs typeface="Arial"/>
              <a:sym typeface="Arial"/>
            </a:endParaRPr>
          </a:p>
        </p:txBody>
      </p:sp>
      <p:cxnSp>
        <p:nvCxnSpPr>
          <p:cNvPr id="241" name="Google Shape;241;p8"/>
          <p:cNvCxnSpPr/>
          <p:nvPr/>
        </p:nvCxnSpPr>
        <p:spPr>
          <a:xfrm flipH="1">
            <a:off x="7867745" y="4428054"/>
            <a:ext cx="206700" cy="16800"/>
          </a:xfrm>
          <a:prstGeom prst="straightConnector1">
            <a:avLst/>
          </a:prstGeom>
          <a:noFill/>
          <a:ln cap="flat" cmpd="sng" w="28575">
            <a:solidFill>
              <a:schemeClr val="accent1"/>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2019-12-07T18:38:45Z</dcterms:created>
  <dc:creator>Juan Briñez</dc:creator>
</cp:coreProperties>
</file>