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60" r:id="rId7"/>
    <p:sldId id="257" r:id="rId8"/>
    <p:sldId id="266" r:id="rId9"/>
    <p:sldId id="269" r:id="rId10"/>
    <p:sldId id="270" r:id="rId11"/>
    <p:sldId id="262" r:id="rId12"/>
    <p:sldId id="264" r:id="rId13"/>
    <p:sldId id="273" r:id="rId14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82326-0184-48F3-B233-3BA08A7D1796}" v="355" dt="2021-05-24T19:06:19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chevron2" loCatId="list" qsTypeId="urn:microsoft.com/office/officeart/2009/2/quickstyle/3d8" qsCatId="3D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n-US" sz="1200" b="1" noProof="0" dirty="0" err="1">
              <a:solidFill>
                <a:srgbClr val="00B0F0"/>
              </a:solidFill>
            </a:rPr>
            <a:t>Declararea</a:t>
          </a:r>
          <a:r>
            <a:rPr lang="en-US" sz="1200" b="1" baseline="0" noProof="0" dirty="0">
              <a:solidFill>
                <a:srgbClr val="00B0F0"/>
              </a:solidFill>
            </a:rPr>
            <a:t> </a:t>
          </a:r>
          <a:r>
            <a:rPr lang="en-US" sz="1200" b="1" baseline="0" noProof="0" dirty="0" err="1">
              <a:solidFill>
                <a:srgbClr val="00B0F0"/>
              </a:solidFill>
            </a:rPr>
            <a:t>si</a:t>
          </a:r>
          <a:r>
            <a:rPr lang="en-US" sz="1200" b="1" baseline="0" noProof="0" dirty="0">
              <a:solidFill>
                <a:srgbClr val="00B0F0"/>
              </a:solidFill>
            </a:rPr>
            <a:t> </a:t>
          </a:r>
          <a:r>
            <a:rPr lang="en-US" sz="1200" b="1" baseline="0" noProof="0" dirty="0" err="1">
              <a:solidFill>
                <a:srgbClr val="00B0F0"/>
              </a:solidFill>
            </a:rPr>
            <a:t>citirea</a:t>
          </a:r>
          <a:endParaRPr lang="ro-RO" sz="1200" b="1" noProof="0" dirty="0">
            <a:solidFill>
              <a:srgbClr val="00B0F0"/>
            </a:solidFill>
          </a:endParaRP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endParaRPr lang="ro-RO" sz="700" noProof="0" dirty="0">
            <a:highlight>
              <a:srgbClr val="FFFF00"/>
            </a:highlight>
          </a:endParaRP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endParaRPr lang="ro-RO" sz="700" noProof="0" dirty="0"/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endParaRPr lang="ro-RO" sz="700" noProof="0" dirty="0"/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70879558-61CA-4CCD-B2D6-5349B01EF337}">
      <dgm:prSet phldrT="[Text]"/>
      <dgm:spPr/>
      <dgm:t>
        <a:bodyPr rtlCol="0"/>
        <a:lstStyle/>
        <a:p>
          <a:pPr rtl="0"/>
          <a:endParaRPr lang="ro-RO" sz="700" noProof="0" dirty="0"/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 custT="1"/>
      <dgm:spPr/>
      <dgm:t>
        <a:bodyPr rtlCol="0"/>
        <a:lstStyle/>
        <a:p>
          <a:pPr rtl="0"/>
          <a:r>
            <a:rPr lang="en-US" sz="1200" noProof="0" dirty="0">
              <a:solidFill>
                <a:srgbClr val="00B0F0"/>
              </a:solidFill>
            </a:rPr>
            <a:t>Se </a:t>
          </a:r>
          <a:r>
            <a:rPr lang="en-US" sz="1200" noProof="0" dirty="0" err="1">
              <a:solidFill>
                <a:srgbClr val="00B0F0"/>
              </a:solidFill>
            </a:rPr>
            <a:t>afiseaza</a:t>
          </a:r>
          <a:r>
            <a:rPr lang="en-US" sz="1200" noProof="0" dirty="0">
              <a:solidFill>
                <a:srgbClr val="00B0F0"/>
              </a:solidFill>
            </a:rPr>
            <a:t> </a:t>
          </a:r>
          <a:r>
            <a:rPr lang="en-US" sz="1200" noProof="0" dirty="0" err="1">
              <a:solidFill>
                <a:srgbClr val="00B0F0"/>
              </a:solidFill>
            </a:rPr>
            <a:t>textul</a:t>
          </a:r>
          <a:r>
            <a:rPr lang="en-US" sz="1200" noProof="0" dirty="0">
              <a:solidFill>
                <a:srgbClr val="00B0F0"/>
              </a:solidFill>
            </a:rPr>
            <a:t> </a:t>
          </a:r>
          <a:r>
            <a:rPr lang="en-US" sz="1200" noProof="0" dirty="0" err="1">
              <a:solidFill>
                <a:srgbClr val="00B0F0"/>
              </a:solidFill>
            </a:rPr>
            <a:t>daca</a:t>
          </a:r>
          <a:r>
            <a:rPr lang="en-US" sz="1200" noProof="0" dirty="0">
              <a:solidFill>
                <a:srgbClr val="00B0F0"/>
              </a:solidFill>
            </a:rPr>
            <a:t> </a:t>
          </a:r>
          <a:r>
            <a:rPr lang="en-US" sz="1200" noProof="0" dirty="0" err="1">
              <a:solidFill>
                <a:srgbClr val="00B0F0"/>
              </a:solidFill>
            </a:rPr>
            <a:t>numarul</a:t>
          </a:r>
          <a:r>
            <a:rPr lang="en-US" sz="1200" noProof="0" dirty="0">
              <a:solidFill>
                <a:srgbClr val="00B0F0"/>
              </a:solidFill>
            </a:rPr>
            <a:t> nu </a:t>
          </a:r>
          <a:r>
            <a:rPr lang="en-US" sz="1200" noProof="0" dirty="0" err="1">
              <a:solidFill>
                <a:srgbClr val="00B0F0"/>
              </a:solidFill>
            </a:rPr>
            <a:t>este</a:t>
          </a:r>
          <a:r>
            <a:rPr lang="en-US" sz="1200" noProof="0" dirty="0">
              <a:solidFill>
                <a:srgbClr val="00B0F0"/>
              </a:solidFill>
            </a:rPr>
            <a:t> valid</a:t>
          </a:r>
          <a:endParaRPr lang="ro-RO" sz="1200" noProof="0" dirty="0">
            <a:solidFill>
              <a:srgbClr val="00B0F0"/>
            </a:solidFill>
          </a:endParaRP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 rtlCol="0"/>
        <a:lstStyle/>
        <a:p>
          <a:pPr rtl="0"/>
          <a:endParaRPr lang="ro-RO" sz="800" noProof="0" dirty="0"/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 custT="1"/>
      <dgm:spPr/>
      <dgm:t>
        <a:bodyPr rtlCol="0"/>
        <a:lstStyle/>
        <a:p>
          <a:pPr rtl="0"/>
          <a:r>
            <a:rPr lang="en-US" sz="1000" b="1" noProof="0" dirty="0"/>
            <a:t>int x1 = 1, x2 = 1, x3 = 2; // sunt </a:t>
          </a:r>
          <a:r>
            <a:rPr lang="en-US" sz="1000" b="1" noProof="0" dirty="0" err="1"/>
            <a:t>necesari</a:t>
          </a:r>
          <a:r>
            <a:rPr lang="en-US" sz="1000" b="1" noProof="0" dirty="0"/>
            <a:t> </a:t>
          </a:r>
          <a:r>
            <a:rPr lang="en-US" sz="1000" b="1" noProof="0" dirty="0" err="1"/>
            <a:t>ultimii</a:t>
          </a:r>
          <a:r>
            <a:rPr lang="en-US" sz="1000" b="1" noProof="0" dirty="0"/>
            <a:t> 2 </a:t>
          </a:r>
          <a:r>
            <a:rPr lang="en-US" sz="1000" b="1" noProof="0" dirty="0" err="1"/>
            <a:t>termeni</a:t>
          </a:r>
          <a:r>
            <a:rPr lang="en-US" sz="1000" b="1" noProof="0" dirty="0"/>
            <a:t> din </a:t>
          </a:r>
          <a:r>
            <a:rPr lang="en-US" sz="1000" b="1" noProof="0" dirty="0" err="1"/>
            <a:t>sirul</a:t>
          </a:r>
          <a:r>
            <a:rPr lang="en-US" sz="1000" b="1" noProof="0" dirty="0"/>
            <a:t> </a:t>
          </a:r>
          <a:r>
            <a:rPr lang="en-US" sz="1000" b="1" noProof="0" dirty="0" err="1"/>
            <a:t>lui</a:t>
          </a:r>
          <a:r>
            <a:rPr lang="en-US" sz="1000" b="1" noProof="0" dirty="0"/>
            <a:t> </a:t>
          </a:r>
          <a:r>
            <a:rPr lang="en-US" sz="1000" b="1" noProof="0" dirty="0" err="1"/>
            <a:t>fibonacci</a:t>
          </a:r>
          <a:r>
            <a:rPr lang="en-US" sz="1000" b="1" noProof="0" dirty="0"/>
            <a:t> </a:t>
          </a:r>
          <a:r>
            <a:rPr lang="en-US" sz="1000" b="1" noProof="0" dirty="0" err="1"/>
            <a:t>pentru</a:t>
          </a:r>
          <a:r>
            <a:rPr lang="en-US" sz="1000" b="1" noProof="0" dirty="0"/>
            <a:t> a genera </a:t>
          </a:r>
          <a:r>
            <a:rPr lang="en-US" sz="1000" b="1" noProof="0" dirty="0" err="1"/>
            <a:t>unul</a:t>
          </a:r>
          <a:r>
            <a:rPr lang="en-US" sz="1000" b="1" noProof="0" dirty="0"/>
            <a:t> </a:t>
          </a:r>
          <a:r>
            <a:rPr lang="en-US" sz="1000" b="1" noProof="0" dirty="0" err="1"/>
            <a:t>nou</a:t>
          </a:r>
          <a:r>
            <a:rPr lang="en-US" sz="1000" b="1" noProof="0" dirty="0"/>
            <a:t> = </a:t>
          </a:r>
          <a:r>
            <a:rPr lang="en-US" sz="1000" b="1" noProof="0" dirty="0" err="1"/>
            <a:t>suma</a:t>
          </a:r>
          <a:r>
            <a:rPr lang="en-US" sz="1000" b="1" noProof="0" dirty="0"/>
            <a:t> </a:t>
          </a:r>
          <a:r>
            <a:rPr lang="en-US" sz="1000" b="1" noProof="0" dirty="0" err="1"/>
            <a:t>celor</a:t>
          </a:r>
          <a:r>
            <a:rPr lang="en-US" sz="1000" b="1" noProof="0" dirty="0"/>
            <a:t> </a:t>
          </a:r>
          <a:r>
            <a:rPr lang="en-US" sz="1000" b="1" noProof="0" dirty="0" err="1"/>
            <a:t>doi</a:t>
          </a:r>
          <a:r>
            <a:rPr lang="en-US" sz="1000" b="1" noProof="0" dirty="0"/>
            <a:t> </a:t>
          </a:r>
          <a:r>
            <a:rPr lang="en-US" sz="1000" b="1" noProof="0" dirty="0" err="1"/>
            <a:t>temeni</a:t>
          </a:r>
          <a:endParaRPr lang="ro-RO" sz="1000" b="1" noProof="0" dirty="0"/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n-US" sz="1200" b="1" noProof="0" dirty="0" err="1">
              <a:solidFill>
                <a:srgbClr val="00B0F0"/>
              </a:solidFill>
            </a:rPr>
            <a:t>Afisarea</a:t>
          </a:r>
          <a:r>
            <a:rPr lang="en-US" sz="1200" b="1" noProof="0" dirty="0">
              <a:solidFill>
                <a:srgbClr val="00B0F0"/>
              </a:solidFill>
            </a:rPr>
            <a:t> </a:t>
          </a:r>
          <a:r>
            <a:rPr lang="en-US" sz="1200" b="1" noProof="0" dirty="0" err="1">
              <a:solidFill>
                <a:srgbClr val="00B0F0"/>
              </a:solidFill>
            </a:rPr>
            <a:t>primilor</a:t>
          </a:r>
          <a:r>
            <a:rPr lang="en-US" sz="1200" b="1" noProof="0" dirty="0">
              <a:solidFill>
                <a:srgbClr val="00B0F0"/>
              </a:solidFill>
            </a:rPr>
            <a:t> 3 </a:t>
          </a:r>
          <a:r>
            <a:rPr lang="en-US" sz="1200" b="1" noProof="0" dirty="0" err="1">
              <a:solidFill>
                <a:srgbClr val="00B0F0"/>
              </a:solidFill>
            </a:rPr>
            <a:t>termeni</a:t>
          </a:r>
          <a:endParaRPr lang="ro-RO" sz="1200" b="1" noProof="0" dirty="0">
            <a:solidFill>
              <a:srgbClr val="00B0F0"/>
            </a:solidFill>
          </a:endParaRP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endParaRPr lang="ro-RO" noProof="0" dirty="0"/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n-US" noProof="0" dirty="0"/>
            <a:t>else if (N &gt;= 1) { // </a:t>
          </a:r>
          <a:r>
            <a:rPr lang="en-US" noProof="0" dirty="0" err="1"/>
            <a:t>daca</a:t>
          </a:r>
          <a:r>
            <a:rPr lang="en-US" noProof="0" dirty="0"/>
            <a:t> </a:t>
          </a:r>
          <a:r>
            <a:rPr lang="en-US" noProof="0" dirty="0" err="1"/>
            <a:t>variabila</a:t>
          </a:r>
          <a:r>
            <a:rPr lang="en-US" noProof="0" dirty="0"/>
            <a:t> </a:t>
          </a:r>
          <a:r>
            <a:rPr lang="en-US" noProof="0" dirty="0" err="1"/>
            <a:t>este</a:t>
          </a:r>
          <a:r>
            <a:rPr lang="en-US" noProof="0" dirty="0"/>
            <a:t> </a:t>
          </a:r>
          <a:r>
            <a:rPr lang="en-US" noProof="0" dirty="0" err="1"/>
            <a:t>mai</a:t>
          </a:r>
          <a:r>
            <a:rPr lang="en-US" noProof="0" dirty="0"/>
            <a:t> mare ca 1 </a:t>
          </a:r>
          <a:r>
            <a:rPr lang="en-US" noProof="0" dirty="0" err="1"/>
            <a:t>trecem</a:t>
          </a:r>
          <a:r>
            <a:rPr lang="en-US" noProof="0" dirty="0"/>
            <a:t> pe </a:t>
          </a:r>
          <a:r>
            <a:rPr lang="en-US" noProof="0" dirty="0" err="1"/>
            <a:t>celalalt</a:t>
          </a:r>
          <a:r>
            <a:rPr lang="en-US" noProof="0" dirty="0"/>
            <a:t> branch</a:t>
          </a:r>
          <a:endParaRPr lang="ro-RO" noProof="0" dirty="0"/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n-US" sz="1050" b="1" noProof="0" dirty="0" err="1">
              <a:solidFill>
                <a:srgbClr val="00B0F0"/>
              </a:solidFill>
            </a:rPr>
            <a:t>Termenul</a:t>
          </a:r>
          <a:r>
            <a:rPr lang="en-US" sz="1050" b="1" noProof="0" dirty="0">
              <a:solidFill>
                <a:srgbClr val="00B0F0"/>
              </a:solidFill>
            </a:rPr>
            <a:t> </a:t>
          </a:r>
          <a:r>
            <a:rPr lang="en-US" sz="1050" b="1" noProof="0" dirty="0" err="1">
              <a:solidFill>
                <a:srgbClr val="00B0F0"/>
              </a:solidFill>
            </a:rPr>
            <a:t>nou</a:t>
          </a:r>
          <a:r>
            <a:rPr lang="en-US" sz="1050" b="1" noProof="0" dirty="0">
              <a:solidFill>
                <a:srgbClr val="00B0F0"/>
              </a:solidFill>
            </a:rPr>
            <a:t> </a:t>
          </a:r>
          <a:r>
            <a:rPr lang="en-US" sz="1050" b="1" noProof="0" dirty="0" err="1">
              <a:solidFill>
                <a:srgbClr val="00B0F0"/>
              </a:solidFill>
            </a:rPr>
            <a:t>generat</a:t>
          </a:r>
          <a:r>
            <a:rPr lang="en-US" sz="1050" b="1" noProof="0" dirty="0">
              <a:solidFill>
                <a:srgbClr val="00B0F0"/>
              </a:solidFill>
            </a:rPr>
            <a:t> e </a:t>
          </a:r>
          <a:r>
            <a:rPr lang="en-US" sz="1050" b="1" noProof="0" dirty="0" err="1">
              <a:solidFill>
                <a:srgbClr val="00B0F0"/>
              </a:solidFill>
            </a:rPr>
            <a:t>suma</a:t>
          </a:r>
          <a:r>
            <a:rPr lang="en-US" sz="1050" b="1" noProof="0" dirty="0">
              <a:solidFill>
                <a:srgbClr val="00B0F0"/>
              </a:solidFill>
            </a:rPr>
            <a:t>  </a:t>
          </a:r>
          <a:r>
            <a:rPr lang="en-US" sz="1050" b="1" noProof="0" dirty="0" err="1">
              <a:solidFill>
                <a:srgbClr val="00B0F0"/>
              </a:solidFill>
            </a:rPr>
            <a:t>celolalte</a:t>
          </a:r>
          <a:r>
            <a:rPr lang="en-US" sz="1050" b="1" noProof="0" dirty="0">
              <a:solidFill>
                <a:srgbClr val="00B0F0"/>
              </a:solidFill>
            </a:rPr>
            <a:t> 2 din sir</a:t>
          </a:r>
          <a:endParaRPr lang="ro-RO" sz="1050" b="1" noProof="0" dirty="0">
            <a:solidFill>
              <a:srgbClr val="00B0F0"/>
            </a:solidFill>
          </a:endParaRP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 rtlCol="0"/>
        <a:lstStyle/>
        <a:p>
          <a:pPr rtl="0"/>
          <a:r>
            <a:rPr lang="en-US" noProof="0" dirty="0"/>
            <a:t>while (x3 &lt;= N) { // loop</a:t>
          </a:r>
          <a:endParaRPr lang="ro-RO" noProof="0" dirty="0"/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D54EE6C-BA3B-4463-BC81-6BDD50A03AE3}">
      <dgm:prSet custT="1"/>
      <dgm:spPr/>
      <dgm:t>
        <a:bodyPr/>
        <a:lstStyle/>
        <a:p>
          <a:pPr rtl="0"/>
          <a:r>
            <a:rPr lang="en-US" sz="1400" b="1" noProof="0" dirty="0">
              <a:highlight>
                <a:srgbClr val="FFFF00"/>
              </a:highlight>
            </a:rPr>
            <a:t>int N; // declararea unei variabile</a:t>
          </a:r>
        </a:p>
      </dgm:t>
    </dgm:pt>
    <dgm:pt modelId="{DDC219BA-0AF9-47E1-88F9-EED36AFCA885}" type="parTrans" cxnId="{8D895C25-667F-47F4-A515-9C1AA64DD948}">
      <dgm:prSet/>
      <dgm:spPr/>
      <dgm:t>
        <a:bodyPr/>
        <a:lstStyle/>
        <a:p>
          <a:endParaRPr lang="en-US"/>
        </a:p>
      </dgm:t>
    </dgm:pt>
    <dgm:pt modelId="{5AD3CFF0-13DC-46BD-95E4-88364786FD10}" type="sibTrans" cxnId="{8D895C25-667F-47F4-A515-9C1AA64DD948}">
      <dgm:prSet/>
      <dgm:spPr/>
      <dgm:t>
        <a:bodyPr/>
        <a:lstStyle/>
        <a:p>
          <a:endParaRPr lang="en-US"/>
        </a:p>
      </dgm:t>
    </dgm:pt>
    <dgm:pt modelId="{59D3368B-23CE-493A-8BD6-89435DC9F500}">
      <dgm:prSet custT="1"/>
      <dgm:spPr/>
      <dgm:t>
        <a:bodyPr/>
        <a:lstStyle/>
        <a:p>
          <a:pPr rtl="0"/>
          <a:r>
            <a:rPr lang="pt-BR" sz="1400" b="1" noProof="0" dirty="0">
              <a:highlight>
                <a:srgbClr val="FFFF00"/>
              </a:highlight>
            </a:rPr>
            <a:t>scanf_s ("%d", &amp;N); // citirea variabilei de tip integer</a:t>
          </a:r>
          <a:endParaRPr lang="en-US" sz="1400" b="1" noProof="0" dirty="0">
            <a:highlight>
              <a:srgbClr val="FFFF00"/>
            </a:highlight>
          </a:endParaRPr>
        </a:p>
      </dgm:t>
    </dgm:pt>
    <dgm:pt modelId="{E2772905-E464-43AD-B9F1-A754C48DCD64}" type="parTrans" cxnId="{41C7AE8D-50B9-4977-AF21-250D22CD4C24}">
      <dgm:prSet/>
      <dgm:spPr/>
      <dgm:t>
        <a:bodyPr/>
        <a:lstStyle/>
        <a:p>
          <a:endParaRPr lang="en-US"/>
        </a:p>
      </dgm:t>
    </dgm:pt>
    <dgm:pt modelId="{0E4E31A5-DE6D-4DAD-9A10-148679DF2B23}" type="sibTrans" cxnId="{41C7AE8D-50B9-4977-AF21-250D22CD4C24}">
      <dgm:prSet/>
      <dgm:spPr/>
      <dgm:t>
        <a:bodyPr/>
        <a:lstStyle/>
        <a:p>
          <a:endParaRPr lang="en-US"/>
        </a:p>
      </dgm:t>
    </dgm:pt>
    <dgm:pt modelId="{A162DE11-E263-4593-87B5-04863E244014}">
      <dgm:prSet custT="1"/>
      <dgm:spPr/>
      <dgm:t>
        <a:bodyPr/>
        <a:lstStyle/>
        <a:p>
          <a:pPr rtl="0"/>
          <a:r>
            <a:rPr lang="en-US" sz="1000" b="1" noProof="0" dirty="0"/>
            <a:t>if (N &lt; 1) {</a:t>
          </a:r>
        </a:p>
      </dgm:t>
    </dgm:pt>
    <dgm:pt modelId="{975060BE-788A-444F-A331-49F2F294582F}" type="parTrans" cxnId="{5886877C-2A7C-4A98-8A81-AAEE56C0E586}">
      <dgm:prSet/>
      <dgm:spPr/>
      <dgm:t>
        <a:bodyPr/>
        <a:lstStyle/>
        <a:p>
          <a:endParaRPr lang="en-US"/>
        </a:p>
      </dgm:t>
    </dgm:pt>
    <dgm:pt modelId="{3F03E319-2F2F-41EA-AC30-358C68D3FD7F}" type="sibTrans" cxnId="{5886877C-2A7C-4A98-8A81-AAEE56C0E586}">
      <dgm:prSet/>
      <dgm:spPr/>
      <dgm:t>
        <a:bodyPr/>
        <a:lstStyle/>
        <a:p>
          <a:endParaRPr lang="en-US"/>
        </a:p>
      </dgm:t>
    </dgm:pt>
    <dgm:pt modelId="{A74C5B7E-B9CD-4F19-A1B8-3812653133D2}">
      <dgm:prSet custT="1"/>
      <dgm:spPr/>
      <dgm:t>
        <a:bodyPr/>
        <a:lstStyle/>
        <a:p>
          <a:pPr rtl="0"/>
          <a:r>
            <a:rPr lang="pt-BR" sz="1000" b="1" noProof="0" dirty="0"/>
            <a:t>printf("Numarul intodus nu este valid\n"); // se afiseaza textul daca numarul nu este valid</a:t>
          </a:r>
          <a:endParaRPr lang="en-US" sz="1000" b="1" noProof="0" dirty="0"/>
        </a:p>
      </dgm:t>
    </dgm:pt>
    <dgm:pt modelId="{E0548C11-3B9B-4D0F-AF4B-6AEE81291239}" type="parTrans" cxnId="{67332A66-8F52-4E35-8A1F-B1E2DC330888}">
      <dgm:prSet/>
      <dgm:spPr/>
      <dgm:t>
        <a:bodyPr/>
        <a:lstStyle/>
        <a:p>
          <a:endParaRPr lang="en-US"/>
        </a:p>
      </dgm:t>
    </dgm:pt>
    <dgm:pt modelId="{0FE60D32-8002-4A8F-96CA-C349C8493590}" type="sibTrans" cxnId="{67332A66-8F52-4E35-8A1F-B1E2DC330888}">
      <dgm:prSet/>
      <dgm:spPr/>
      <dgm:t>
        <a:bodyPr/>
        <a:lstStyle/>
        <a:p>
          <a:endParaRPr lang="en-US"/>
        </a:p>
      </dgm:t>
    </dgm:pt>
    <dgm:pt modelId="{408B7369-2441-4CC4-84C5-3921604EFE07}">
      <dgm:prSet/>
      <dgm:spPr/>
      <dgm:t>
        <a:bodyPr/>
        <a:lstStyle/>
        <a:p>
          <a:pPr rtl="0"/>
          <a:r>
            <a:rPr lang="en-US" sz="800" noProof="0" dirty="0"/>
            <a:t>}</a:t>
          </a:r>
        </a:p>
      </dgm:t>
    </dgm:pt>
    <dgm:pt modelId="{2D0B3D62-ED19-47E9-96CC-25FA8014AEE5}" type="parTrans" cxnId="{F508E4B6-37EB-4008-8348-9096926E1FC6}">
      <dgm:prSet/>
      <dgm:spPr/>
      <dgm:t>
        <a:bodyPr/>
        <a:lstStyle/>
        <a:p>
          <a:endParaRPr lang="en-US"/>
        </a:p>
      </dgm:t>
    </dgm:pt>
    <dgm:pt modelId="{BF07CE57-E418-4C33-A6AA-9DA6E8AF9540}" type="sibTrans" cxnId="{F508E4B6-37EB-4008-8348-9096926E1FC6}">
      <dgm:prSet/>
      <dgm:spPr/>
      <dgm:t>
        <a:bodyPr/>
        <a:lstStyle/>
        <a:p>
          <a:endParaRPr lang="en-US"/>
        </a:p>
      </dgm:t>
    </dgm:pt>
    <dgm:pt modelId="{CEBEE9EB-A2D5-4AD4-B3C8-4A77E79B4BAE}">
      <dgm:prSet/>
      <dgm:spPr/>
      <dgm:t>
        <a:bodyPr/>
        <a:lstStyle/>
        <a:p>
          <a:pPr rtl="0"/>
          <a:r>
            <a:rPr lang="en-US" noProof="0" dirty="0"/>
            <a:t>printf(" 0 1 1 "); </a:t>
          </a:r>
          <a:r>
            <a:rPr lang="en-US" noProof="0" dirty="0">
              <a:highlight>
                <a:srgbClr val="FFFF00"/>
              </a:highlight>
            </a:rPr>
            <a:t>// afisam primii 3 termeni</a:t>
          </a:r>
        </a:p>
      </dgm:t>
    </dgm:pt>
    <dgm:pt modelId="{E7107910-D38C-4751-8418-157D6AFAFB94}" type="parTrans" cxnId="{297967D6-76D1-45A0-89BE-42F3C1341389}">
      <dgm:prSet/>
      <dgm:spPr/>
      <dgm:t>
        <a:bodyPr/>
        <a:lstStyle/>
        <a:p>
          <a:endParaRPr lang="en-US"/>
        </a:p>
      </dgm:t>
    </dgm:pt>
    <dgm:pt modelId="{84A0F818-522C-4DC9-9179-725BBA27284E}" type="sibTrans" cxnId="{297967D6-76D1-45A0-89BE-42F3C1341389}">
      <dgm:prSet/>
      <dgm:spPr/>
      <dgm:t>
        <a:bodyPr/>
        <a:lstStyle/>
        <a:p>
          <a:endParaRPr lang="en-US"/>
        </a:p>
      </dgm:t>
    </dgm:pt>
    <dgm:pt modelId="{779923F4-AE75-4E13-925D-7AC23915CCB9}">
      <dgm:prSet/>
      <dgm:spPr/>
      <dgm:t>
        <a:bodyPr/>
        <a:lstStyle/>
        <a:p>
          <a:pPr rtl="0"/>
          <a:r>
            <a:rPr lang="en-US" noProof="0" dirty="0"/>
            <a:t>printf("%d ", x3); // afisam termenul nou generat</a:t>
          </a:r>
        </a:p>
      </dgm:t>
    </dgm:pt>
    <dgm:pt modelId="{8FDE9D3E-0D2E-43DA-B7D8-C5947B85BEB9}" type="parTrans" cxnId="{0082E11F-4E97-4CD9-B7C9-7630D03E5722}">
      <dgm:prSet/>
      <dgm:spPr/>
      <dgm:t>
        <a:bodyPr/>
        <a:lstStyle/>
        <a:p>
          <a:endParaRPr lang="en-US"/>
        </a:p>
      </dgm:t>
    </dgm:pt>
    <dgm:pt modelId="{59A5387D-9266-4901-AA5B-4BFDE0B9A734}" type="sibTrans" cxnId="{0082E11F-4E97-4CD9-B7C9-7630D03E5722}">
      <dgm:prSet/>
      <dgm:spPr/>
      <dgm:t>
        <a:bodyPr/>
        <a:lstStyle/>
        <a:p>
          <a:endParaRPr lang="en-US"/>
        </a:p>
      </dgm:t>
    </dgm:pt>
    <dgm:pt modelId="{478D7956-0060-4D14-B8A7-B6C89612AE72}">
      <dgm:prSet/>
      <dgm:spPr/>
      <dgm:t>
        <a:bodyPr/>
        <a:lstStyle/>
        <a:p>
          <a:pPr rtl="0"/>
          <a:r>
            <a:rPr lang="en-US" noProof="0" dirty="0"/>
            <a:t>x1 = x2; // trecem la urmatorii 3 termeni si eliminam primul din sirul de 3 termeni pr a forma unul nou</a:t>
          </a:r>
        </a:p>
      </dgm:t>
    </dgm:pt>
    <dgm:pt modelId="{9734A4A0-5D34-47E5-BD30-38CD59EBF76A}" type="parTrans" cxnId="{D10012B8-F5BB-4A0D-B45D-F87C280DDAC7}">
      <dgm:prSet/>
      <dgm:spPr/>
      <dgm:t>
        <a:bodyPr/>
        <a:lstStyle/>
        <a:p>
          <a:endParaRPr lang="en-US"/>
        </a:p>
      </dgm:t>
    </dgm:pt>
    <dgm:pt modelId="{F8C3BA47-7027-42D7-91D6-2A8680EF8CFD}" type="sibTrans" cxnId="{D10012B8-F5BB-4A0D-B45D-F87C280DDAC7}">
      <dgm:prSet/>
      <dgm:spPr/>
      <dgm:t>
        <a:bodyPr/>
        <a:lstStyle/>
        <a:p>
          <a:endParaRPr lang="en-US"/>
        </a:p>
      </dgm:t>
    </dgm:pt>
    <dgm:pt modelId="{13E1BBC6-097C-47C4-910B-B8820C73A01A}">
      <dgm:prSet/>
      <dgm:spPr/>
      <dgm:t>
        <a:bodyPr/>
        <a:lstStyle/>
        <a:p>
          <a:pPr rtl="0"/>
          <a:r>
            <a:rPr lang="en-US" noProof="0" dirty="0"/>
            <a:t>x2 = x3;</a:t>
          </a:r>
        </a:p>
      </dgm:t>
    </dgm:pt>
    <dgm:pt modelId="{9288CA04-694B-45BE-B839-695E07091D84}" type="parTrans" cxnId="{05284E93-36A8-403C-AA7D-58B82901DBA4}">
      <dgm:prSet/>
      <dgm:spPr/>
      <dgm:t>
        <a:bodyPr/>
        <a:lstStyle/>
        <a:p>
          <a:endParaRPr lang="en-US"/>
        </a:p>
      </dgm:t>
    </dgm:pt>
    <dgm:pt modelId="{0F10E904-86CF-4ED2-9E76-6416C1DB314C}" type="sibTrans" cxnId="{05284E93-36A8-403C-AA7D-58B82901DBA4}">
      <dgm:prSet/>
      <dgm:spPr/>
      <dgm:t>
        <a:bodyPr/>
        <a:lstStyle/>
        <a:p>
          <a:endParaRPr lang="en-US"/>
        </a:p>
      </dgm:t>
    </dgm:pt>
    <dgm:pt modelId="{4D983AFC-C9EA-406D-8872-C4AD7B450119}">
      <dgm:prSet/>
      <dgm:spPr/>
      <dgm:t>
        <a:bodyPr/>
        <a:lstStyle/>
        <a:p>
          <a:pPr rtl="0"/>
          <a:r>
            <a:rPr lang="en-US" noProof="0" dirty="0"/>
            <a:t>x3 = x1 + x2; // termenul nou generat e suma celorlalte doua din sir</a:t>
          </a:r>
        </a:p>
      </dgm:t>
    </dgm:pt>
    <dgm:pt modelId="{452626F6-75A8-4032-B314-A5B5D3C2AF5A}" type="parTrans" cxnId="{699B1044-0556-48A2-8D5B-DCD93C66C3EF}">
      <dgm:prSet/>
      <dgm:spPr/>
      <dgm:t>
        <a:bodyPr/>
        <a:lstStyle/>
        <a:p>
          <a:endParaRPr lang="en-US"/>
        </a:p>
      </dgm:t>
    </dgm:pt>
    <dgm:pt modelId="{1494C0F2-C229-40E9-8FFF-5DCB001C9C84}" type="sibTrans" cxnId="{699B1044-0556-48A2-8D5B-DCD93C66C3EF}">
      <dgm:prSet/>
      <dgm:spPr/>
      <dgm:t>
        <a:bodyPr/>
        <a:lstStyle/>
        <a:p>
          <a:endParaRPr lang="en-US"/>
        </a:p>
      </dgm:t>
    </dgm:pt>
    <dgm:pt modelId="{25F897FD-00C9-46DA-96CA-C0BB6CC73948}" type="pres">
      <dgm:prSet presAssocID="{00C18FBF-3FF5-4C16-97CF-AF03740D7AB6}" presName="linearFlow" presStyleCnt="0">
        <dgm:presLayoutVars>
          <dgm:dir/>
          <dgm:animLvl val="lvl"/>
          <dgm:resizeHandles val="exact"/>
        </dgm:presLayoutVars>
      </dgm:prSet>
      <dgm:spPr/>
    </dgm:pt>
    <dgm:pt modelId="{500C0B90-1C7A-479C-B4D3-73CC36ABADB7}" type="pres">
      <dgm:prSet presAssocID="{B4F1B46E-22B2-4721-950C-8704487586DC}" presName="composite" presStyleCnt="0"/>
      <dgm:spPr/>
    </dgm:pt>
    <dgm:pt modelId="{9A4F4FB4-AF82-4160-91C1-135B88B208D0}" type="pres">
      <dgm:prSet presAssocID="{B4F1B46E-22B2-4721-950C-8704487586D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EEB1E21-912E-41F0-9159-7388EC3C102D}" type="pres">
      <dgm:prSet presAssocID="{B4F1B46E-22B2-4721-950C-8704487586DC}" presName="descendantText" presStyleLbl="alignAcc1" presStyleIdx="0" presStyleCnt="4" custLinFactNeighborX="-1455" custLinFactNeighborY="1629">
        <dgm:presLayoutVars>
          <dgm:bulletEnabled val="1"/>
        </dgm:presLayoutVars>
      </dgm:prSet>
      <dgm:spPr/>
    </dgm:pt>
    <dgm:pt modelId="{B1C2391A-691F-435C-9A1B-E0EEB854848B}" type="pres">
      <dgm:prSet presAssocID="{A7E2530A-34E2-4E9F-BC78-8920BA140C41}" presName="sp" presStyleCnt="0"/>
      <dgm:spPr/>
    </dgm:pt>
    <dgm:pt modelId="{DE8B10FA-8BD3-4442-8115-0A3CC12BD873}" type="pres">
      <dgm:prSet presAssocID="{D5197DDB-D5D2-499F-B255-CF7BB5AE2B43}" presName="composite" presStyleCnt="0"/>
      <dgm:spPr/>
    </dgm:pt>
    <dgm:pt modelId="{0544916D-82D6-4109-9F90-70A62603E9B0}" type="pres">
      <dgm:prSet presAssocID="{D5197DDB-D5D2-499F-B255-CF7BB5AE2B4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F3D080E-3193-4405-B0B6-00D32B4682A4}" type="pres">
      <dgm:prSet presAssocID="{D5197DDB-D5D2-499F-B255-CF7BB5AE2B43}" presName="descendantText" presStyleLbl="alignAcc1" presStyleIdx="1" presStyleCnt="4">
        <dgm:presLayoutVars>
          <dgm:bulletEnabled val="1"/>
        </dgm:presLayoutVars>
      </dgm:prSet>
      <dgm:spPr/>
    </dgm:pt>
    <dgm:pt modelId="{A812F032-95BF-44B4-AC33-E13432016322}" type="pres">
      <dgm:prSet presAssocID="{29F2454A-2FA8-4B3A-AC63-4A0B9FD04A75}" presName="sp" presStyleCnt="0"/>
      <dgm:spPr/>
    </dgm:pt>
    <dgm:pt modelId="{B303227F-CB77-44F1-AA00-A723A3E6BDAE}" type="pres">
      <dgm:prSet presAssocID="{6352CA33-6755-44BE-808F-400DA4CF80A7}" presName="composite" presStyleCnt="0"/>
      <dgm:spPr/>
    </dgm:pt>
    <dgm:pt modelId="{2FC6BBF9-8CD9-45D9-9A1C-B9D321F9FAA9}" type="pres">
      <dgm:prSet presAssocID="{6352CA33-6755-44BE-808F-400DA4CF80A7}" presName="parentText" presStyleLbl="alignNode1" presStyleIdx="2" presStyleCnt="4" custLinFactNeighborX="-4539" custLinFactNeighborY="7414">
        <dgm:presLayoutVars>
          <dgm:chMax val="1"/>
          <dgm:bulletEnabled val="1"/>
        </dgm:presLayoutVars>
      </dgm:prSet>
      <dgm:spPr/>
    </dgm:pt>
    <dgm:pt modelId="{88247054-98BA-4EFD-90D6-8A3578C3C26A}" type="pres">
      <dgm:prSet presAssocID="{6352CA33-6755-44BE-808F-400DA4CF80A7}" presName="descendantText" presStyleLbl="alignAcc1" presStyleIdx="2" presStyleCnt="4" custLinFactNeighborX="0" custLinFactNeighborY="-9777">
        <dgm:presLayoutVars>
          <dgm:bulletEnabled val="1"/>
        </dgm:presLayoutVars>
      </dgm:prSet>
      <dgm:spPr/>
    </dgm:pt>
    <dgm:pt modelId="{612AABD3-1A57-4E59-B4EE-81B1A07092DA}" type="pres">
      <dgm:prSet presAssocID="{AAB4CF73-4B9B-4AA0-9074-16C2D2AE00A1}" presName="sp" presStyleCnt="0"/>
      <dgm:spPr/>
    </dgm:pt>
    <dgm:pt modelId="{464A33E7-2BF1-4F0D-BF3B-053F84046AC6}" type="pres">
      <dgm:prSet presAssocID="{7FCE83D9-631B-4420-BBFC-CA0AFA59F747}" presName="composite" presStyleCnt="0"/>
      <dgm:spPr/>
    </dgm:pt>
    <dgm:pt modelId="{D41AA517-1367-4B3A-AB1F-30F4CF48668E}" type="pres">
      <dgm:prSet presAssocID="{7FCE83D9-631B-4420-BBFC-CA0AFA59F74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528850D-F43A-4A6F-B20B-980DF6554A9B}" type="pres">
      <dgm:prSet presAssocID="{7FCE83D9-631B-4420-BBFC-CA0AFA59F74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4794D1B-C714-43D0-964D-6297622B4F5B}" type="presOf" srcId="{779923F4-AE75-4E13-925D-7AC23915CCB9}" destId="{6528850D-F43A-4A6F-B20B-980DF6554A9B}" srcOrd="0" destOrd="1" presId="urn:microsoft.com/office/officeart/2005/8/layout/chevron2"/>
    <dgm:cxn modelId="{0082E11F-4E97-4CD9-B7C9-7630D03E5722}" srcId="{DB9FB862-4759-4D6A-84F3-01524B92723B}" destId="{779923F4-AE75-4E13-925D-7AC23915CCB9}" srcOrd="0" destOrd="0" parTransId="{8FDE9D3E-0D2E-43DA-B7D8-C5947B85BEB9}" sibTransId="{59A5387D-9266-4901-AA5B-4BFDE0B9A734}"/>
    <dgm:cxn modelId="{03D05A21-46E9-44B0-8C18-8791E8B39AB4}" type="presOf" srcId="{7FCE83D9-631B-4420-BBFC-CA0AFA59F747}" destId="{D41AA517-1367-4B3A-AB1F-30F4CF48668E}" srcOrd="0" destOrd="0" presId="urn:microsoft.com/office/officeart/2005/8/layout/chevron2"/>
    <dgm:cxn modelId="{8D895C25-667F-47F4-A515-9C1AA64DD948}" srcId="{B4F1B46E-22B2-4721-950C-8704487586DC}" destId="{4D54EE6C-BA3B-4463-BC81-6BDD50A03AE3}" srcOrd="1" destOrd="0" parTransId="{DDC219BA-0AF9-47E1-88F9-EED36AFCA885}" sibTransId="{5AD3CFF0-13DC-46BD-95E4-88364786FD10}"/>
    <dgm:cxn modelId="{600BDF29-7631-4E37-A688-F7C29D23D9A0}" type="presOf" srcId="{9D72CDD3-5859-43DB-BD75-0C3C30E3DE62}" destId="{EEEB1E21-912E-41F0-9159-7388EC3C102D}" srcOrd="0" destOrd="0" presId="urn:microsoft.com/office/officeart/2005/8/layout/chevron2"/>
    <dgm:cxn modelId="{6518DB2C-394F-47EE-88BB-C2E59C860511}" type="presOf" srcId="{8321AB85-EA8C-4958-B404-B4C118CB3C18}" destId="{8F3D080E-3193-4405-B0B6-00D32B4682A4}" srcOrd="0" destOrd="1" presId="urn:microsoft.com/office/officeart/2005/8/layout/chevron2"/>
    <dgm:cxn modelId="{CD03B12D-42D2-4512-A24C-656853BECCE8}" type="presOf" srcId="{00C18FBF-3FF5-4C16-97CF-AF03740D7AB6}" destId="{25F897FD-00C9-46DA-96CA-C0BB6CC73948}" srcOrd="0" destOrd="0" presId="urn:microsoft.com/office/officeart/2005/8/layout/chevron2"/>
    <dgm:cxn modelId="{6A5FD73A-8B6F-48DD-906C-C8812B47BD1B}" type="presOf" srcId="{3D5CDB25-F8FA-444B-8D4A-1D29D0CBA282}" destId="{88247054-98BA-4EFD-90D6-8A3578C3C26A}" srcOrd="0" destOrd="1" presId="urn:microsoft.com/office/officeart/2005/8/layout/chevron2"/>
    <dgm:cxn modelId="{E5B6993E-CC96-4F94-887B-4C62245DBFA2}" type="presOf" srcId="{A162DE11-E263-4593-87B5-04863E244014}" destId="{8F3D080E-3193-4405-B0B6-00D32B4682A4}" srcOrd="0" destOrd="2" presId="urn:microsoft.com/office/officeart/2005/8/layout/chevron2"/>
    <dgm:cxn modelId="{699B1044-0556-48A2-8D5B-DCD93C66C3EF}" srcId="{DB9FB862-4759-4D6A-84F3-01524B92723B}" destId="{4D983AFC-C9EA-406D-8872-C4AD7B450119}" srcOrd="3" destOrd="0" parTransId="{452626F6-75A8-4032-B314-A5B5D3C2AF5A}" sibTransId="{1494C0F2-C229-40E9-8FFF-5DCB001C9C84}"/>
    <dgm:cxn modelId="{4AEA3265-B7EB-4875-995A-CC33916781A8}" type="presOf" srcId="{4D983AFC-C9EA-406D-8872-C4AD7B450119}" destId="{6528850D-F43A-4A6F-B20B-980DF6554A9B}" srcOrd="0" destOrd="4" presId="urn:microsoft.com/office/officeart/2005/8/layout/chevron2"/>
    <dgm:cxn modelId="{67332A66-8F52-4E35-8A1F-B1E2DC330888}" srcId="{A162DE11-E263-4593-87B5-04863E244014}" destId="{A74C5B7E-B9CD-4F19-A1B8-3812653133D2}" srcOrd="0" destOrd="0" parTransId="{E0548C11-3B9B-4D0F-AF4B-6AEE81291239}" sibTransId="{0FE60D32-8002-4A8F-96CA-C349C8493590}"/>
    <dgm:cxn modelId="{03D0A947-E7DB-4335-A027-85395B89A25E}" type="presOf" srcId="{F9D46839-CD06-4669-AAE4-4D1E9AFEDA78}" destId="{EEEB1E21-912E-41F0-9159-7388EC3C102D}" srcOrd="0" destOrd="3" presId="urn:microsoft.com/office/officeart/2005/8/layout/chevron2"/>
    <dgm:cxn modelId="{F6B31B49-3CF9-40A9-BEBE-644B015317EF}" type="presOf" srcId="{7CB6360B-4022-4E96-922B-A12DE0E2A39F}" destId="{EEEB1E21-912E-41F0-9159-7388EC3C102D}" srcOrd="0" destOrd="4" presId="urn:microsoft.com/office/officeart/2005/8/layout/chevron2"/>
    <dgm:cxn modelId="{19DAB34A-B838-4C11-82F9-EE4A89BF0F39}" type="presOf" srcId="{59D3368B-23CE-493A-8BD6-89435DC9F500}" destId="{EEEB1E21-912E-41F0-9159-7388EC3C102D}" srcOrd="0" destOrd="2" presId="urn:microsoft.com/office/officeart/2005/8/layout/chevron2"/>
    <dgm:cxn modelId="{AF84326C-0115-43C7-8841-740C89B6FFDE}" type="presOf" srcId="{70879558-61CA-4CCD-B2D6-5349B01EF337}" destId="{EEEB1E21-912E-41F0-9159-7388EC3C102D}" srcOrd="0" destOrd="5" presId="urn:microsoft.com/office/officeart/2005/8/layout/chevron2"/>
    <dgm:cxn modelId="{25DC766E-407C-4065-81E8-FECABADF3DBF}" type="presOf" srcId="{CEBEE9EB-A2D5-4AD4-B3C8-4A77E79B4BAE}" destId="{88247054-98BA-4EFD-90D6-8A3578C3C26A}" srcOrd="0" destOrd="2" presId="urn:microsoft.com/office/officeart/2005/8/layout/chevron2"/>
    <dgm:cxn modelId="{3204ED53-15A0-4643-A582-021A785F1BA2}" srcId="{00C18FBF-3FF5-4C16-97CF-AF03740D7AB6}" destId="{D5197DDB-D5D2-499F-B255-CF7BB5AE2B43}" srcOrd="1" destOrd="0" parTransId="{B14A4DC9-F40A-4867-ADB8-4BA8A1F83766}" sibTransId="{29F2454A-2FA8-4B3A-AC63-4A0B9FD04A75}"/>
    <dgm:cxn modelId="{129AEA77-5D2A-49D4-956D-99009974B6C5}" srcId="{D5197DDB-D5D2-499F-B255-CF7BB5AE2B43}" destId="{8321AB85-EA8C-4958-B404-B4C118CB3C18}" srcOrd="1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4" destOrd="0" parTransId="{95F5E6EE-4E8D-49F8-8C9E-8BBFD01B6A0E}" sibTransId="{053E317B-DD3F-4AFF-90D1-A55D37D325DC}"/>
    <dgm:cxn modelId="{693B9759-F5A1-486C-9765-07CC465F49C6}" type="presOf" srcId="{DB9FB862-4759-4D6A-84F3-01524B92723B}" destId="{6528850D-F43A-4A6F-B20B-980DF6554A9B}" srcOrd="0" destOrd="0" presId="urn:microsoft.com/office/officeart/2005/8/layout/chevron2"/>
    <dgm:cxn modelId="{5886877C-2A7C-4A98-8A81-AAEE56C0E586}" srcId="{8321AB85-EA8C-4958-B404-B4C118CB3C18}" destId="{A162DE11-E263-4593-87B5-04863E244014}" srcOrd="0" destOrd="0" parTransId="{975060BE-788A-444F-A331-49F2F294582F}" sibTransId="{3F03E319-2F2F-41EA-AC30-358C68D3FD7F}"/>
    <dgm:cxn modelId="{CD5DAB80-9F0F-4625-898F-C01D51146569}" type="presOf" srcId="{408B7369-2441-4CC4-84C5-3921604EFE07}" destId="{8F3D080E-3193-4405-B0B6-00D32B4682A4}" srcOrd="0" destOrd="4" presId="urn:microsoft.com/office/officeart/2005/8/layout/chevron2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41C7AE8D-50B9-4977-AF21-250D22CD4C24}" srcId="{4D54EE6C-BA3B-4463-BC81-6BDD50A03AE3}" destId="{59D3368B-23CE-493A-8BD6-89435DC9F500}" srcOrd="0" destOrd="0" parTransId="{E2772905-E464-43AD-B9F1-A754C48DCD64}" sibTransId="{0E4E31A5-DE6D-4DAD-9A10-148679DF2B23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05284E93-36A8-403C-AA7D-58B82901DBA4}" srcId="{DB9FB862-4759-4D6A-84F3-01524B92723B}" destId="{13E1BBC6-097C-47C4-910B-B8820C73A01A}" srcOrd="2" destOrd="0" parTransId="{9288CA04-694B-45BE-B839-695E07091D84}" sibTransId="{0F10E904-86CF-4ED2-9E76-6416C1DB314C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E31406A0-BC6D-410E-877C-F219252FF5EC}" type="presOf" srcId="{6352CA33-6755-44BE-808F-400DA4CF80A7}" destId="{2FC6BBF9-8CD9-45D9-9A1C-B9D321F9FAA9}" srcOrd="0" destOrd="0" presId="urn:microsoft.com/office/officeart/2005/8/layout/chevron2"/>
    <dgm:cxn modelId="{AD25A8A0-4628-40E2-8C9E-64E6AD4D4D91}" srcId="{B4F1B46E-22B2-4721-950C-8704487586DC}" destId="{F9D46839-CD06-4669-AAE4-4D1E9AFEDA78}" srcOrd="2" destOrd="0" parTransId="{B6B535D8-00AB-4FA1-AAEC-92498ABC6F4C}" sibTransId="{6497F199-DC2A-41F9-A449-D395E6BC4900}"/>
    <dgm:cxn modelId="{9EB08EA6-FE3B-4507-BC61-FDEA97F33D61}" type="presOf" srcId="{B4F1B46E-22B2-4721-950C-8704487586DC}" destId="{9A4F4FB4-AF82-4160-91C1-135B88B208D0}" srcOrd="0" destOrd="0" presId="urn:microsoft.com/office/officeart/2005/8/layout/chevron2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3" destOrd="0" parTransId="{44B2858F-607B-47DF-B44B-EA7D73FDC9F2}" sibTransId="{B35ED9D1-2A17-4034-8D08-4945CA54F6C9}"/>
    <dgm:cxn modelId="{AABB69B5-66AA-48E7-B2B0-213465CF59DD}" type="presOf" srcId="{9614A323-64B1-4077-A841-022051EC749A}" destId="{88247054-98BA-4EFD-90D6-8A3578C3C26A}" srcOrd="0" destOrd="0" presId="urn:microsoft.com/office/officeart/2005/8/layout/chevron2"/>
    <dgm:cxn modelId="{815583B6-4499-4AAC-A08C-741DD5E5D764}" type="presOf" srcId="{478D7956-0060-4D14-B8A7-B6C89612AE72}" destId="{6528850D-F43A-4A6F-B20B-980DF6554A9B}" srcOrd="0" destOrd="2" presId="urn:microsoft.com/office/officeart/2005/8/layout/chevron2"/>
    <dgm:cxn modelId="{F508E4B6-37EB-4008-8348-9096926E1FC6}" srcId="{8321AB85-EA8C-4958-B404-B4C118CB3C18}" destId="{408B7369-2441-4CC4-84C5-3921604EFE07}" srcOrd="1" destOrd="0" parTransId="{2D0B3D62-ED19-47E9-96CC-25FA8014AEE5}" sibTransId="{BF07CE57-E418-4C33-A6AA-9DA6E8AF9540}"/>
    <dgm:cxn modelId="{D10012B8-F5BB-4A0D-B45D-F87C280DDAC7}" srcId="{DB9FB862-4759-4D6A-84F3-01524B92723B}" destId="{478D7956-0060-4D14-B8A7-B6C89612AE72}" srcOrd="1" destOrd="0" parTransId="{9734A4A0-5D34-47E5-BD30-38CD59EBF76A}" sibTransId="{F8C3BA47-7027-42D7-91D6-2A8680EF8CFD}"/>
    <dgm:cxn modelId="{EDD919C0-901C-4E47-89C3-A10C8326D56F}" type="presOf" srcId="{A74C5B7E-B9CD-4F19-A1B8-3812653133D2}" destId="{8F3D080E-3193-4405-B0B6-00D32B4682A4}" srcOrd="0" destOrd="3" presId="urn:microsoft.com/office/officeart/2005/8/layout/chevron2"/>
    <dgm:cxn modelId="{C944EFC1-1B0E-44BE-8F5E-48DE53CCF9C3}" type="presOf" srcId="{4D54EE6C-BA3B-4463-BC81-6BDD50A03AE3}" destId="{EEEB1E21-912E-41F0-9159-7388EC3C102D}" srcOrd="0" destOrd="1" presId="urn:microsoft.com/office/officeart/2005/8/layout/chevron2"/>
    <dgm:cxn modelId="{297967D6-76D1-45A0-89BE-42F3C1341389}" srcId="{3D5CDB25-F8FA-444B-8D4A-1D29D0CBA282}" destId="{CEBEE9EB-A2D5-4AD4-B3C8-4A77E79B4BAE}" srcOrd="0" destOrd="0" parTransId="{E7107910-D38C-4751-8418-157D6AFAFB94}" sibTransId="{84A0F818-522C-4DC9-9179-725BBA27284E}"/>
    <dgm:cxn modelId="{311348D8-FDE3-4C22-99F5-3B98C5F51F0D}" srcId="{D5197DDB-D5D2-499F-B255-CF7BB5AE2B43}" destId="{29E78340-8EBE-415C-B973-78A91A054B9C}" srcOrd="0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6D4025DE-7C01-4E2B-983E-5DC0E34A21A2}" type="presOf" srcId="{29E78340-8EBE-415C-B973-78A91A054B9C}" destId="{8F3D080E-3193-4405-B0B6-00D32B4682A4}" srcOrd="0" destOrd="0" presId="urn:microsoft.com/office/officeart/2005/8/layout/chevron2"/>
    <dgm:cxn modelId="{B949F4DF-DC13-4F38-B2FA-E47212711ED5}" type="presOf" srcId="{D5197DDB-D5D2-499F-B255-CF7BB5AE2B43}" destId="{0544916D-82D6-4109-9F90-70A62603E9B0}" srcOrd="0" destOrd="0" presId="urn:microsoft.com/office/officeart/2005/8/layout/chevron2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4364D3F3-FB6B-4A79-87B2-C149263FBF7F}" type="presOf" srcId="{13E1BBC6-097C-47C4-910B-B8820C73A01A}" destId="{6528850D-F43A-4A6F-B20B-980DF6554A9B}" srcOrd="0" destOrd="3" presId="urn:microsoft.com/office/officeart/2005/8/layout/chevron2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B30EBDEE-23DA-4BBB-9052-0DC721141E1E}" type="presParOf" srcId="{25F897FD-00C9-46DA-96CA-C0BB6CC73948}" destId="{500C0B90-1C7A-479C-B4D3-73CC36ABADB7}" srcOrd="0" destOrd="0" presId="urn:microsoft.com/office/officeart/2005/8/layout/chevron2"/>
    <dgm:cxn modelId="{15CCD940-FCA9-4EE8-9115-F314A4A5E189}" type="presParOf" srcId="{500C0B90-1C7A-479C-B4D3-73CC36ABADB7}" destId="{9A4F4FB4-AF82-4160-91C1-135B88B208D0}" srcOrd="0" destOrd="0" presId="urn:microsoft.com/office/officeart/2005/8/layout/chevron2"/>
    <dgm:cxn modelId="{AEA43A0A-E231-4F65-8886-F279FF4657DA}" type="presParOf" srcId="{500C0B90-1C7A-479C-B4D3-73CC36ABADB7}" destId="{EEEB1E21-912E-41F0-9159-7388EC3C102D}" srcOrd="1" destOrd="0" presId="urn:microsoft.com/office/officeart/2005/8/layout/chevron2"/>
    <dgm:cxn modelId="{F30901E7-0F9C-4A04-9868-DCA0CD4FF9D6}" type="presParOf" srcId="{25F897FD-00C9-46DA-96CA-C0BB6CC73948}" destId="{B1C2391A-691F-435C-9A1B-E0EEB854848B}" srcOrd="1" destOrd="0" presId="urn:microsoft.com/office/officeart/2005/8/layout/chevron2"/>
    <dgm:cxn modelId="{E7EF8D23-DC83-4F62-8D2D-C8B4BEE13F15}" type="presParOf" srcId="{25F897FD-00C9-46DA-96CA-C0BB6CC73948}" destId="{DE8B10FA-8BD3-4442-8115-0A3CC12BD873}" srcOrd="2" destOrd="0" presId="urn:microsoft.com/office/officeart/2005/8/layout/chevron2"/>
    <dgm:cxn modelId="{A6C7294A-A0B6-4F71-A350-8346A031868A}" type="presParOf" srcId="{DE8B10FA-8BD3-4442-8115-0A3CC12BD873}" destId="{0544916D-82D6-4109-9F90-70A62603E9B0}" srcOrd="0" destOrd="0" presId="urn:microsoft.com/office/officeart/2005/8/layout/chevron2"/>
    <dgm:cxn modelId="{F04D7463-6FA9-41B6-A9E1-6E2D879108B9}" type="presParOf" srcId="{DE8B10FA-8BD3-4442-8115-0A3CC12BD873}" destId="{8F3D080E-3193-4405-B0B6-00D32B4682A4}" srcOrd="1" destOrd="0" presId="urn:microsoft.com/office/officeart/2005/8/layout/chevron2"/>
    <dgm:cxn modelId="{B3F0AF75-413A-481E-A561-435A77AA2B0C}" type="presParOf" srcId="{25F897FD-00C9-46DA-96CA-C0BB6CC73948}" destId="{A812F032-95BF-44B4-AC33-E13432016322}" srcOrd="3" destOrd="0" presId="urn:microsoft.com/office/officeart/2005/8/layout/chevron2"/>
    <dgm:cxn modelId="{9B32F4ED-BE59-4A82-BB98-CA4130FE7D10}" type="presParOf" srcId="{25F897FD-00C9-46DA-96CA-C0BB6CC73948}" destId="{B303227F-CB77-44F1-AA00-A723A3E6BDAE}" srcOrd="4" destOrd="0" presId="urn:microsoft.com/office/officeart/2005/8/layout/chevron2"/>
    <dgm:cxn modelId="{D51C07E8-040B-4505-A479-F30D9C525B8C}" type="presParOf" srcId="{B303227F-CB77-44F1-AA00-A723A3E6BDAE}" destId="{2FC6BBF9-8CD9-45D9-9A1C-B9D321F9FAA9}" srcOrd="0" destOrd="0" presId="urn:microsoft.com/office/officeart/2005/8/layout/chevron2"/>
    <dgm:cxn modelId="{784DC99D-901B-4D7F-AC4E-BA8C3293BEB4}" type="presParOf" srcId="{B303227F-CB77-44F1-AA00-A723A3E6BDAE}" destId="{88247054-98BA-4EFD-90D6-8A3578C3C26A}" srcOrd="1" destOrd="0" presId="urn:microsoft.com/office/officeart/2005/8/layout/chevron2"/>
    <dgm:cxn modelId="{718572CB-E086-4531-95E9-2D4AAD8C2FBA}" type="presParOf" srcId="{25F897FD-00C9-46DA-96CA-C0BB6CC73948}" destId="{612AABD3-1A57-4E59-B4EE-81B1A07092DA}" srcOrd="5" destOrd="0" presId="urn:microsoft.com/office/officeart/2005/8/layout/chevron2"/>
    <dgm:cxn modelId="{7C64D19C-CB02-4E77-90A1-F5EB07422D5D}" type="presParOf" srcId="{25F897FD-00C9-46DA-96CA-C0BB6CC73948}" destId="{464A33E7-2BF1-4F0D-BF3B-053F84046AC6}" srcOrd="6" destOrd="0" presId="urn:microsoft.com/office/officeart/2005/8/layout/chevron2"/>
    <dgm:cxn modelId="{B88FC770-0173-4618-9F71-DDECE7F038A5}" type="presParOf" srcId="{464A33E7-2BF1-4F0D-BF3B-053F84046AC6}" destId="{D41AA517-1367-4B3A-AB1F-30F4CF48668E}" srcOrd="0" destOrd="0" presId="urn:microsoft.com/office/officeart/2005/8/layout/chevron2"/>
    <dgm:cxn modelId="{5FD63134-6501-4645-BFF9-FAAA0EE1BD59}" type="presParOf" srcId="{464A33E7-2BF1-4F0D-BF3B-053F84046AC6}" destId="{6528850D-F43A-4A6F-B20B-980DF6554A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BD02A-13BE-4EAE-9AAA-6F801DE945B7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054B87-D5F9-4370-8CA4-6A0EEF39107F}">
      <dgm:prSet/>
      <dgm:spPr/>
      <dgm:t>
        <a:bodyPr/>
        <a:lstStyle/>
        <a:p>
          <a:r>
            <a:rPr lang="en-US" b="1" dirty="0" err="1"/>
            <a:t>Despre</a:t>
          </a:r>
          <a:r>
            <a:rPr lang="en-US" b="1" dirty="0"/>
            <a:t> </a:t>
          </a:r>
          <a:r>
            <a:rPr lang="en-US" b="1" dirty="0" err="1"/>
            <a:t>viata</a:t>
          </a:r>
          <a:r>
            <a:rPr lang="en-US" b="1" dirty="0"/>
            <a:t> </a:t>
          </a:r>
          <a:r>
            <a:rPr lang="en-US" b="1" dirty="0" err="1"/>
            <a:t>si</a:t>
          </a:r>
          <a:r>
            <a:rPr lang="en-US" b="1" dirty="0"/>
            <a:t> </a:t>
          </a:r>
          <a:r>
            <a:rPr lang="en-US" b="1" dirty="0" err="1"/>
            <a:t>lucrarile</a:t>
          </a:r>
          <a:r>
            <a:rPr lang="en-US" b="1" dirty="0"/>
            <a:t> </a:t>
          </a:r>
          <a:r>
            <a:rPr lang="en-US" b="1" dirty="0" err="1"/>
            <a:t>lui</a:t>
          </a:r>
          <a:r>
            <a:rPr lang="en-US" b="1" dirty="0"/>
            <a:t> Fibonacci</a:t>
          </a:r>
          <a:endParaRPr lang="en-US" dirty="0"/>
        </a:p>
      </dgm:t>
    </dgm:pt>
    <dgm:pt modelId="{57B7D531-716D-4D6B-B9BF-5D66F995E9DA}" type="parTrans" cxnId="{2EF5056B-B997-416E-9F6A-E9F4F313A389}">
      <dgm:prSet/>
      <dgm:spPr/>
      <dgm:t>
        <a:bodyPr/>
        <a:lstStyle/>
        <a:p>
          <a:endParaRPr lang="en-US"/>
        </a:p>
      </dgm:t>
    </dgm:pt>
    <dgm:pt modelId="{0E1055ED-E49B-449A-9749-74D5B9D1A1AE}" type="sibTrans" cxnId="{2EF5056B-B997-416E-9F6A-E9F4F313A389}">
      <dgm:prSet/>
      <dgm:spPr/>
      <dgm:t>
        <a:bodyPr/>
        <a:lstStyle/>
        <a:p>
          <a:endParaRPr lang="en-US"/>
        </a:p>
      </dgm:t>
    </dgm:pt>
    <dgm:pt modelId="{99D8F075-A99A-412E-87F7-630282C02DBD}">
      <dgm:prSet/>
      <dgm:spPr/>
      <dgm:t>
        <a:bodyPr/>
        <a:lstStyle/>
        <a:p>
          <a:r>
            <a:rPr lang="en-US" b="1"/>
            <a:t>Sirul lui Fibonacci</a:t>
          </a:r>
          <a:endParaRPr lang="en-US"/>
        </a:p>
      </dgm:t>
    </dgm:pt>
    <dgm:pt modelId="{D315229D-0FE8-474D-AEEF-C73ACBA94FC9}" type="parTrans" cxnId="{000315C0-92C7-4A51-B4B1-8F7B3CA43EE4}">
      <dgm:prSet/>
      <dgm:spPr/>
      <dgm:t>
        <a:bodyPr/>
        <a:lstStyle/>
        <a:p>
          <a:endParaRPr lang="en-US"/>
        </a:p>
      </dgm:t>
    </dgm:pt>
    <dgm:pt modelId="{143C9BF9-E9EB-4FB9-86F3-F122831BD09C}" type="sibTrans" cxnId="{000315C0-92C7-4A51-B4B1-8F7B3CA43EE4}">
      <dgm:prSet/>
      <dgm:spPr/>
      <dgm:t>
        <a:bodyPr/>
        <a:lstStyle/>
        <a:p>
          <a:endParaRPr lang="en-US"/>
        </a:p>
      </dgm:t>
    </dgm:pt>
    <dgm:pt modelId="{6A294663-D482-4F2D-A7F3-199EEF91CD70}" type="pres">
      <dgm:prSet presAssocID="{071BD02A-13BE-4EAE-9AAA-6F801DE945B7}" presName="diagram" presStyleCnt="0">
        <dgm:presLayoutVars>
          <dgm:dir/>
          <dgm:resizeHandles val="exact"/>
        </dgm:presLayoutVars>
      </dgm:prSet>
      <dgm:spPr/>
    </dgm:pt>
    <dgm:pt modelId="{687A5C03-7216-41C8-B4A4-BFD69BAEA301}" type="pres">
      <dgm:prSet presAssocID="{39054B87-D5F9-4370-8CA4-6A0EEF39107F}" presName="node" presStyleLbl="node1" presStyleIdx="0" presStyleCnt="2">
        <dgm:presLayoutVars>
          <dgm:bulletEnabled val="1"/>
        </dgm:presLayoutVars>
      </dgm:prSet>
      <dgm:spPr/>
    </dgm:pt>
    <dgm:pt modelId="{8E879BA5-2ABD-454D-84A8-5745099205B9}" type="pres">
      <dgm:prSet presAssocID="{0E1055ED-E49B-449A-9749-74D5B9D1A1AE}" presName="sibTrans" presStyleCnt="0"/>
      <dgm:spPr/>
    </dgm:pt>
    <dgm:pt modelId="{33187E39-E3B3-46CB-98EC-3CE60919C4B6}" type="pres">
      <dgm:prSet presAssocID="{99D8F075-A99A-412E-87F7-630282C02DBD}" presName="node" presStyleLbl="node1" presStyleIdx="1" presStyleCnt="2">
        <dgm:presLayoutVars>
          <dgm:bulletEnabled val="1"/>
        </dgm:presLayoutVars>
      </dgm:prSet>
      <dgm:spPr/>
    </dgm:pt>
  </dgm:ptLst>
  <dgm:cxnLst>
    <dgm:cxn modelId="{D21D5F16-0147-43A6-8F5E-549A361F4076}" type="presOf" srcId="{071BD02A-13BE-4EAE-9AAA-6F801DE945B7}" destId="{6A294663-D482-4F2D-A7F3-199EEF91CD70}" srcOrd="0" destOrd="0" presId="urn:microsoft.com/office/officeart/2005/8/layout/default"/>
    <dgm:cxn modelId="{835DE237-358C-413B-A9E3-7DBA6E8B515E}" type="presOf" srcId="{99D8F075-A99A-412E-87F7-630282C02DBD}" destId="{33187E39-E3B3-46CB-98EC-3CE60919C4B6}" srcOrd="0" destOrd="0" presId="urn:microsoft.com/office/officeart/2005/8/layout/default"/>
    <dgm:cxn modelId="{2EF5056B-B997-416E-9F6A-E9F4F313A389}" srcId="{071BD02A-13BE-4EAE-9AAA-6F801DE945B7}" destId="{39054B87-D5F9-4370-8CA4-6A0EEF39107F}" srcOrd="0" destOrd="0" parTransId="{57B7D531-716D-4D6B-B9BF-5D66F995E9DA}" sibTransId="{0E1055ED-E49B-449A-9749-74D5B9D1A1AE}"/>
    <dgm:cxn modelId="{000315C0-92C7-4A51-B4B1-8F7B3CA43EE4}" srcId="{071BD02A-13BE-4EAE-9AAA-6F801DE945B7}" destId="{99D8F075-A99A-412E-87F7-630282C02DBD}" srcOrd="1" destOrd="0" parTransId="{D315229D-0FE8-474D-AEEF-C73ACBA94FC9}" sibTransId="{143C9BF9-E9EB-4FB9-86F3-F122831BD09C}"/>
    <dgm:cxn modelId="{4ABF2FD4-3BA2-4C34-9279-455F0FAD29FA}" type="presOf" srcId="{39054B87-D5F9-4370-8CA4-6A0EEF39107F}" destId="{687A5C03-7216-41C8-B4A4-BFD69BAEA301}" srcOrd="0" destOrd="0" presId="urn:microsoft.com/office/officeart/2005/8/layout/default"/>
    <dgm:cxn modelId="{C4044FF0-586D-479B-9B0C-AC0AC0C8AD5E}" type="presParOf" srcId="{6A294663-D482-4F2D-A7F3-199EEF91CD70}" destId="{687A5C03-7216-41C8-B4A4-BFD69BAEA301}" srcOrd="0" destOrd="0" presId="urn:microsoft.com/office/officeart/2005/8/layout/default"/>
    <dgm:cxn modelId="{F3A22C7A-645F-4A1D-AD0F-1D7BD053969D}" type="presParOf" srcId="{6A294663-D482-4F2D-A7F3-199EEF91CD70}" destId="{8E879BA5-2ABD-454D-84A8-5745099205B9}" srcOrd="1" destOrd="0" presId="urn:microsoft.com/office/officeart/2005/8/layout/default"/>
    <dgm:cxn modelId="{5473AB16-23F9-4797-822B-AEC5DB73EF27}" type="presParOf" srcId="{6A294663-D482-4F2D-A7F3-199EEF91CD70}" destId="{33187E39-E3B3-46CB-98EC-3CE60919C4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F4FB4-AF82-4160-91C1-135B88B208D0}">
      <dsp:nvSpPr>
        <dsp:cNvPr id="0" name=""/>
        <dsp:cNvSpPr/>
      </dsp:nvSpPr>
      <dsp:spPr>
        <a:xfrm rot="5400000">
          <a:off x="-187674" y="191233"/>
          <a:ext cx="1251165" cy="875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noProof="0" dirty="0" err="1">
              <a:solidFill>
                <a:srgbClr val="00B0F0"/>
              </a:solidFill>
            </a:rPr>
            <a:t>Declararea</a:t>
          </a:r>
          <a:r>
            <a:rPr lang="en-US" sz="1200" b="1" kern="1200" baseline="0" noProof="0" dirty="0">
              <a:solidFill>
                <a:srgbClr val="00B0F0"/>
              </a:solidFill>
            </a:rPr>
            <a:t> </a:t>
          </a:r>
          <a:r>
            <a:rPr lang="en-US" sz="1200" b="1" kern="1200" baseline="0" noProof="0" dirty="0" err="1">
              <a:solidFill>
                <a:srgbClr val="00B0F0"/>
              </a:solidFill>
            </a:rPr>
            <a:t>si</a:t>
          </a:r>
          <a:r>
            <a:rPr lang="en-US" sz="1200" b="1" kern="1200" baseline="0" noProof="0" dirty="0">
              <a:solidFill>
                <a:srgbClr val="00B0F0"/>
              </a:solidFill>
            </a:rPr>
            <a:t> </a:t>
          </a:r>
          <a:r>
            <a:rPr lang="en-US" sz="1200" b="1" kern="1200" baseline="0" noProof="0" dirty="0" err="1">
              <a:solidFill>
                <a:srgbClr val="00B0F0"/>
              </a:solidFill>
            </a:rPr>
            <a:t>citirea</a:t>
          </a:r>
          <a:endParaRPr lang="ro-RO" sz="1200" b="1" kern="1200" noProof="0" dirty="0">
            <a:solidFill>
              <a:srgbClr val="00B0F0"/>
            </a:solidFill>
          </a:endParaRPr>
        </a:p>
      </dsp:txBody>
      <dsp:txXfrm rot="-5400000">
        <a:off x="2" y="441466"/>
        <a:ext cx="875815" cy="375350"/>
      </dsp:txXfrm>
    </dsp:sp>
    <dsp:sp modelId="{EEEB1E21-912E-41F0-9159-7388EC3C102D}">
      <dsp:nvSpPr>
        <dsp:cNvPr id="0" name=""/>
        <dsp:cNvSpPr/>
      </dsp:nvSpPr>
      <dsp:spPr>
        <a:xfrm rot="5400000">
          <a:off x="4889667" y="-4129535"/>
          <a:ext cx="813685" cy="91063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rtlCol="0" anchor="ctr" anchorCtr="0">
          <a:noAutofit/>
        </a:bodyPr>
        <a:lstStyle/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700" kern="1200" noProof="0" dirty="0">
            <a:highlight>
              <a:srgbClr val="FFFF00"/>
            </a:highlight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>
              <a:highlight>
                <a:srgbClr val="FFFF00"/>
              </a:highlight>
            </a:rPr>
            <a:t>int N; // declararea unei variabile</a:t>
          </a: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 noProof="0" dirty="0">
              <a:highlight>
                <a:srgbClr val="FFFF00"/>
              </a:highlight>
            </a:rPr>
            <a:t>scanf_s ("%d", &amp;N); // citirea variabilei de tip integer</a:t>
          </a:r>
          <a:endParaRPr lang="en-US" sz="1400" b="1" kern="1200" noProof="0" dirty="0">
            <a:highlight>
              <a:srgbClr val="FFFF00"/>
            </a:highlight>
          </a:endParaRPr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700" kern="1200" noProof="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700" kern="1200" noProof="0" dirty="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700" kern="1200" noProof="0" dirty="0"/>
        </a:p>
      </dsp:txBody>
      <dsp:txXfrm rot="-5400000">
        <a:off x="743318" y="56535"/>
        <a:ext cx="9066663" cy="734243"/>
      </dsp:txXfrm>
    </dsp:sp>
    <dsp:sp modelId="{0544916D-82D6-4109-9F90-70A62603E9B0}">
      <dsp:nvSpPr>
        <dsp:cNvPr id="0" name=""/>
        <dsp:cNvSpPr/>
      </dsp:nvSpPr>
      <dsp:spPr>
        <a:xfrm rot="5400000">
          <a:off x="-187674" y="1295805"/>
          <a:ext cx="1251165" cy="875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rgbClr val="00B0F0"/>
              </a:solidFill>
            </a:rPr>
            <a:t>Se </a:t>
          </a:r>
          <a:r>
            <a:rPr lang="en-US" sz="1200" kern="1200" noProof="0" dirty="0" err="1">
              <a:solidFill>
                <a:srgbClr val="00B0F0"/>
              </a:solidFill>
            </a:rPr>
            <a:t>afiseaza</a:t>
          </a:r>
          <a:r>
            <a:rPr lang="en-US" sz="1200" kern="1200" noProof="0" dirty="0">
              <a:solidFill>
                <a:srgbClr val="00B0F0"/>
              </a:solidFill>
            </a:rPr>
            <a:t> </a:t>
          </a:r>
          <a:r>
            <a:rPr lang="en-US" sz="1200" kern="1200" noProof="0" dirty="0" err="1">
              <a:solidFill>
                <a:srgbClr val="00B0F0"/>
              </a:solidFill>
            </a:rPr>
            <a:t>textul</a:t>
          </a:r>
          <a:r>
            <a:rPr lang="en-US" sz="1200" kern="1200" noProof="0" dirty="0">
              <a:solidFill>
                <a:srgbClr val="00B0F0"/>
              </a:solidFill>
            </a:rPr>
            <a:t> </a:t>
          </a:r>
          <a:r>
            <a:rPr lang="en-US" sz="1200" kern="1200" noProof="0" dirty="0" err="1">
              <a:solidFill>
                <a:srgbClr val="00B0F0"/>
              </a:solidFill>
            </a:rPr>
            <a:t>daca</a:t>
          </a:r>
          <a:r>
            <a:rPr lang="en-US" sz="1200" kern="1200" noProof="0" dirty="0">
              <a:solidFill>
                <a:srgbClr val="00B0F0"/>
              </a:solidFill>
            </a:rPr>
            <a:t> </a:t>
          </a:r>
          <a:r>
            <a:rPr lang="en-US" sz="1200" kern="1200" noProof="0" dirty="0" err="1">
              <a:solidFill>
                <a:srgbClr val="00B0F0"/>
              </a:solidFill>
            </a:rPr>
            <a:t>numarul</a:t>
          </a:r>
          <a:r>
            <a:rPr lang="en-US" sz="1200" kern="1200" noProof="0" dirty="0">
              <a:solidFill>
                <a:srgbClr val="00B0F0"/>
              </a:solidFill>
            </a:rPr>
            <a:t> nu </a:t>
          </a:r>
          <a:r>
            <a:rPr lang="en-US" sz="1200" kern="1200" noProof="0" dirty="0" err="1">
              <a:solidFill>
                <a:srgbClr val="00B0F0"/>
              </a:solidFill>
            </a:rPr>
            <a:t>este</a:t>
          </a:r>
          <a:r>
            <a:rPr lang="en-US" sz="1200" kern="1200" noProof="0" dirty="0">
              <a:solidFill>
                <a:srgbClr val="00B0F0"/>
              </a:solidFill>
            </a:rPr>
            <a:t> valid</a:t>
          </a:r>
          <a:endParaRPr lang="ro-RO" sz="1200" kern="1200" noProof="0" dirty="0">
            <a:solidFill>
              <a:srgbClr val="00B0F0"/>
            </a:solidFill>
          </a:endParaRPr>
        </a:p>
      </dsp:txBody>
      <dsp:txXfrm rot="-5400000">
        <a:off x="2" y="1546038"/>
        <a:ext cx="875815" cy="375350"/>
      </dsp:txXfrm>
    </dsp:sp>
    <dsp:sp modelId="{8F3D080E-3193-4405-B0B6-00D32B4682A4}">
      <dsp:nvSpPr>
        <dsp:cNvPr id="0" name=""/>
        <dsp:cNvSpPr/>
      </dsp:nvSpPr>
      <dsp:spPr>
        <a:xfrm rot="5400000">
          <a:off x="5022379" y="-3038432"/>
          <a:ext cx="813257" cy="91063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rtlCol="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800" kern="1200" noProof="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noProof="0" dirty="0"/>
            <a:t>int x1 = 1, x2 = 1, x3 = 2; // sunt </a:t>
          </a:r>
          <a:r>
            <a:rPr lang="en-US" sz="1000" b="1" kern="1200" noProof="0" dirty="0" err="1"/>
            <a:t>necesari</a:t>
          </a:r>
          <a:r>
            <a:rPr lang="en-US" sz="1000" b="1" kern="1200" noProof="0" dirty="0"/>
            <a:t> </a:t>
          </a:r>
          <a:r>
            <a:rPr lang="en-US" sz="1000" b="1" kern="1200" noProof="0" dirty="0" err="1"/>
            <a:t>ultimii</a:t>
          </a:r>
          <a:r>
            <a:rPr lang="en-US" sz="1000" b="1" kern="1200" noProof="0" dirty="0"/>
            <a:t> 2 </a:t>
          </a:r>
          <a:r>
            <a:rPr lang="en-US" sz="1000" b="1" kern="1200" noProof="0" dirty="0" err="1"/>
            <a:t>termeni</a:t>
          </a:r>
          <a:r>
            <a:rPr lang="en-US" sz="1000" b="1" kern="1200" noProof="0" dirty="0"/>
            <a:t> din </a:t>
          </a:r>
          <a:r>
            <a:rPr lang="en-US" sz="1000" b="1" kern="1200" noProof="0" dirty="0" err="1"/>
            <a:t>sirul</a:t>
          </a:r>
          <a:r>
            <a:rPr lang="en-US" sz="1000" b="1" kern="1200" noProof="0" dirty="0"/>
            <a:t> </a:t>
          </a:r>
          <a:r>
            <a:rPr lang="en-US" sz="1000" b="1" kern="1200" noProof="0" dirty="0" err="1"/>
            <a:t>lui</a:t>
          </a:r>
          <a:r>
            <a:rPr lang="en-US" sz="1000" b="1" kern="1200" noProof="0" dirty="0"/>
            <a:t> </a:t>
          </a:r>
          <a:r>
            <a:rPr lang="en-US" sz="1000" b="1" kern="1200" noProof="0" dirty="0" err="1"/>
            <a:t>fibonacci</a:t>
          </a:r>
          <a:r>
            <a:rPr lang="en-US" sz="1000" b="1" kern="1200" noProof="0" dirty="0"/>
            <a:t> </a:t>
          </a:r>
          <a:r>
            <a:rPr lang="en-US" sz="1000" b="1" kern="1200" noProof="0" dirty="0" err="1"/>
            <a:t>pentru</a:t>
          </a:r>
          <a:r>
            <a:rPr lang="en-US" sz="1000" b="1" kern="1200" noProof="0" dirty="0"/>
            <a:t> a genera </a:t>
          </a:r>
          <a:r>
            <a:rPr lang="en-US" sz="1000" b="1" kern="1200" noProof="0" dirty="0" err="1"/>
            <a:t>unul</a:t>
          </a:r>
          <a:r>
            <a:rPr lang="en-US" sz="1000" b="1" kern="1200" noProof="0" dirty="0"/>
            <a:t> </a:t>
          </a:r>
          <a:r>
            <a:rPr lang="en-US" sz="1000" b="1" kern="1200" noProof="0" dirty="0" err="1"/>
            <a:t>nou</a:t>
          </a:r>
          <a:r>
            <a:rPr lang="en-US" sz="1000" b="1" kern="1200" noProof="0" dirty="0"/>
            <a:t> = </a:t>
          </a:r>
          <a:r>
            <a:rPr lang="en-US" sz="1000" b="1" kern="1200" noProof="0" dirty="0" err="1"/>
            <a:t>suma</a:t>
          </a:r>
          <a:r>
            <a:rPr lang="en-US" sz="1000" b="1" kern="1200" noProof="0" dirty="0"/>
            <a:t> </a:t>
          </a:r>
          <a:r>
            <a:rPr lang="en-US" sz="1000" b="1" kern="1200" noProof="0" dirty="0" err="1"/>
            <a:t>celor</a:t>
          </a:r>
          <a:r>
            <a:rPr lang="en-US" sz="1000" b="1" kern="1200" noProof="0" dirty="0"/>
            <a:t> </a:t>
          </a:r>
          <a:r>
            <a:rPr lang="en-US" sz="1000" b="1" kern="1200" noProof="0" dirty="0" err="1"/>
            <a:t>doi</a:t>
          </a:r>
          <a:r>
            <a:rPr lang="en-US" sz="1000" b="1" kern="1200" noProof="0" dirty="0"/>
            <a:t> </a:t>
          </a:r>
          <a:r>
            <a:rPr lang="en-US" sz="1000" b="1" kern="1200" noProof="0" dirty="0" err="1"/>
            <a:t>temeni</a:t>
          </a:r>
          <a:endParaRPr lang="ro-RO" sz="1000" b="1" kern="1200" noProof="0" dirty="0"/>
        </a:p>
        <a:p>
          <a:pPr marL="114300" lvl="2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noProof="0" dirty="0"/>
            <a:t>if (N &lt; 1) {</a:t>
          </a:r>
        </a:p>
        <a:p>
          <a:pPr marL="171450" lvl="3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b="1" kern="1200" noProof="0" dirty="0"/>
            <a:t>printf("Numarul intodus nu este valid\n"); // se afiseaza textul daca numarul nu este valid</a:t>
          </a:r>
          <a:endParaRPr lang="en-US" sz="1000" b="1" kern="1200" noProof="0" dirty="0"/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}</a:t>
          </a:r>
        </a:p>
      </dsp:txBody>
      <dsp:txXfrm rot="-5400000">
        <a:off x="875816" y="1147831"/>
        <a:ext cx="9066684" cy="733857"/>
      </dsp:txXfrm>
    </dsp:sp>
    <dsp:sp modelId="{2FC6BBF9-8CD9-45D9-9A1C-B9D321F9FAA9}">
      <dsp:nvSpPr>
        <dsp:cNvPr id="0" name=""/>
        <dsp:cNvSpPr/>
      </dsp:nvSpPr>
      <dsp:spPr>
        <a:xfrm rot="5400000">
          <a:off x="-187674" y="2493139"/>
          <a:ext cx="1251165" cy="875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noProof="0" dirty="0" err="1">
              <a:solidFill>
                <a:srgbClr val="00B0F0"/>
              </a:solidFill>
            </a:rPr>
            <a:t>Afisarea</a:t>
          </a:r>
          <a:r>
            <a:rPr lang="en-US" sz="1200" b="1" kern="1200" noProof="0" dirty="0">
              <a:solidFill>
                <a:srgbClr val="00B0F0"/>
              </a:solidFill>
            </a:rPr>
            <a:t> </a:t>
          </a:r>
          <a:r>
            <a:rPr lang="en-US" sz="1200" b="1" kern="1200" noProof="0" dirty="0" err="1">
              <a:solidFill>
                <a:srgbClr val="00B0F0"/>
              </a:solidFill>
            </a:rPr>
            <a:t>primilor</a:t>
          </a:r>
          <a:r>
            <a:rPr lang="en-US" sz="1200" b="1" kern="1200" noProof="0" dirty="0">
              <a:solidFill>
                <a:srgbClr val="00B0F0"/>
              </a:solidFill>
            </a:rPr>
            <a:t> 3 </a:t>
          </a:r>
          <a:r>
            <a:rPr lang="en-US" sz="1200" b="1" kern="1200" noProof="0" dirty="0" err="1">
              <a:solidFill>
                <a:srgbClr val="00B0F0"/>
              </a:solidFill>
            </a:rPr>
            <a:t>termeni</a:t>
          </a:r>
          <a:endParaRPr lang="ro-RO" sz="1200" b="1" kern="1200" noProof="0" dirty="0">
            <a:solidFill>
              <a:srgbClr val="00B0F0"/>
            </a:solidFill>
          </a:endParaRPr>
        </a:p>
      </dsp:txBody>
      <dsp:txXfrm rot="-5400000">
        <a:off x="2" y="2743372"/>
        <a:ext cx="875815" cy="375350"/>
      </dsp:txXfrm>
    </dsp:sp>
    <dsp:sp modelId="{88247054-98BA-4EFD-90D6-8A3578C3C26A}">
      <dsp:nvSpPr>
        <dsp:cNvPr id="0" name=""/>
        <dsp:cNvSpPr/>
      </dsp:nvSpPr>
      <dsp:spPr>
        <a:xfrm rot="5400000">
          <a:off x="5022379" y="-2013372"/>
          <a:ext cx="813257" cy="91063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080" rIns="5080" bIns="5080" numCol="1" spcCol="1270" rtlCol="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o-RO" sz="800" kern="1200" noProof="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else if (N &gt;= 1) { // </a:t>
          </a:r>
          <a:r>
            <a:rPr lang="en-US" sz="800" kern="1200" noProof="0" dirty="0" err="1"/>
            <a:t>daca</a:t>
          </a:r>
          <a:r>
            <a:rPr lang="en-US" sz="800" kern="1200" noProof="0" dirty="0"/>
            <a:t> </a:t>
          </a:r>
          <a:r>
            <a:rPr lang="en-US" sz="800" kern="1200" noProof="0" dirty="0" err="1"/>
            <a:t>variabila</a:t>
          </a:r>
          <a:r>
            <a:rPr lang="en-US" sz="800" kern="1200" noProof="0" dirty="0"/>
            <a:t> </a:t>
          </a:r>
          <a:r>
            <a:rPr lang="en-US" sz="800" kern="1200" noProof="0" dirty="0" err="1"/>
            <a:t>este</a:t>
          </a:r>
          <a:r>
            <a:rPr lang="en-US" sz="800" kern="1200" noProof="0" dirty="0"/>
            <a:t> </a:t>
          </a:r>
          <a:r>
            <a:rPr lang="en-US" sz="800" kern="1200" noProof="0" dirty="0" err="1"/>
            <a:t>mai</a:t>
          </a:r>
          <a:r>
            <a:rPr lang="en-US" sz="800" kern="1200" noProof="0" dirty="0"/>
            <a:t> mare ca 1 </a:t>
          </a:r>
          <a:r>
            <a:rPr lang="en-US" sz="800" kern="1200" noProof="0" dirty="0" err="1"/>
            <a:t>trecem</a:t>
          </a:r>
          <a:r>
            <a:rPr lang="en-US" sz="800" kern="1200" noProof="0" dirty="0"/>
            <a:t> pe </a:t>
          </a:r>
          <a:r>
            <a:rPr lang="en-US" sz="800" kern="1200" noProof="0" dirty="0" err="1"/>
            <a:t>celalalt</a:t>
          </a:r>
          <a:r>
            <a:rPr lang="en-US" sz="800" kern="1200" noProof="0" dirty="0"/>
            <a:t> branch</a:t>
          </a:r>
          <a:endParaRPr lang="ro-RO" sz="800" kern="1200" noProof="0" dirty="0"/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printf(" 0 1 1 "); </a:t>
          </a:r>
          <a:r>
            <a:rPr lang="en-US" sz="800" kern="1200" noProof="0" dirty="0">
              <a:highlight>
                <a:srgbClr val="FFFF00"/>
              </a:highlight>
            </a:rPr>
            <a:t>// afisam primii 3 termeni</a:t>
          </a:r>
        </a:p>
      </dsp:txBody>
      <dsp:txXfrm rot="-5400000">
        <a:off x="875816" y="2172891"/>
        <a:ext cx="9066684" cy="733857"/>
      </dsp:txXfrm>
    </dsp:sp>
    <dsp:sp modelId="{D41AA517-1367-4B3A-AB1F-30F4CF48668E}">
      <dsp:nvSpPr>
        <dsp:cNvPr id="0" name=""/>
        <dsp:cNvSpPr/>
      </dsp:nvSpPr>
      <dsp:spPr>
        <a:xfrm rot="5400000">
          <a:off x="-187674" y="3504950"/>
          <a:ext cx="1251165" cy="875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rtlCol="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noProof="0" dirty="0" err="1">
              <a:solidFill>
                <a:srgbClr val="00B0F0"/>
              </a:solidFill>
            </a:rPr>
            <a:t>Termenul</a:t>
          </a:r>
          <a:r>
            <a:rPr lang="en-US" sz="1050" b="1" kern="1200" noProof="0" dirty="0">
              <a:solidFill>
                <a:srgbClr val="00B0F0"/>
              </a:solidFill>
            </a:rPr>
            <a:t> </a:t>
          </a:r>
          <a:r>
            <a:rPr lang="en-US" sz="1050" b="1" kern="1200" noProof="0" dirty="0" err="1">
              <a:solidFill>
                <a:srgbClr val="00B0F0"/>
              </a:solidFill>
            </a:rPr>
            <a:t>nou</a:t>
          </a:r>
          <a:r>
            <a:rPr lang="en-US" sz="1050" b="1" kern="1200" noProof="0" dirty="0">
              <a:solidFill>
                <a:srgbClr val="00B0F0"/>
              </a:solidFill>
            </a:rPr>
            <a:t> </a:t>
          </a:r>
          <a:r>
            <a:rPr lang="en-US" sz="1050" b="1" kern="1200" noProof="0" dirty="0" err="1">
              <a:solidFill>
                <a:srgbClr val="00B0F0"/>
              </a:solidFill>
            </a:rPr>
            <a:t>generat</a:t>
          </a:r>
          <a:r>
            <a:rPr lang="en-US" sz="1050" b="1" kern="1200" noProof="0" dirty="0">
              <a:solidFill>
                <a:srgbClr val="00B0F0"/>
              </a:solidFill>
            </a:rPr>
            <a:t> e </a:t>
          </a:r>
          <a:r>
            <a:rPr lang="en-US" sz="1050" b="1" kern="1200" noProof="0" dirty="0" err="1">
              <a:solidFill>
                <a:srgbClr val="00B0F0"/>
              </a:solidFill>
            </a:rPr>
            <a:t>suma</a:t>
          </a:r>
          <a:r>
            <a:rPr lang="en-US" sz="1050" b="1" kern="1200" noProof="0" dirty="0">
              <a:solidFill>
                <a:srgbClr val="00B0F0"/>
              </a:solidFill>
            </a:rPr>
            <a:t>  </a:t>
          </a:r>
          <a:r>
            <a:rPr lang="en-US" sz="1050" b="1" kern="1200" noProof="0" dirty="0" err="1">
              <a:solidFill>
                <a:srgbClr val="00B0F0"/>
              </a:solidFill>
            </a:rPr>
            <a:t>celolalte</a:t>
          </a:r>
          <a:r>
            <a:rPr lang="en-US" sz="1050" b="1" kern="1200" noProof="0" dirty="0">
              <a:solidFill>
                <a:srgbClr val="00B0F0"/>
              </a:solidFill>
            </a:rPr>
            <a:t> 2 din sir</a:t>
          </a:r>
          <a:endParaRPr lang="ro-RO" sz="1050" b="1" kern="1200" noProof="0" dirty="0">
            <a:solidFill>
              <a:srgbClr val="00B0F0"/>
            </a:solidFill>
          </a:endParaRPr>
        </a:p>
      </dsp:txBody>
      <dsp:txXfrm rot="-5400000">
        <a:off x="2" y="3755183"/>
        <a:ext cx="875815" cy="375350"/>
      </dsp:txXfrm>
    </dsp:sp>
    <dsp:sp modelId="{6528850D-F43A-4A6F-B20B-980DF6554A9B}">
      <dsp:nvSpPr>
        <dsp:cNvPr id="0" name=""/>
        <dsp:cNvSpPr/>
      </dsp:nvSpPr>
      <dsp:spPr>
        <a:xfrm rot="5400000">
          <a:off x="5022379" y="-829287"/>
          <a:ext cx="813257" cy="91063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896" tIns="5080" rIns="5080" bIns="5080" numCol="1" spcCol="1270" rtlCol="0" anchor="ctr" anchorCtr="0">
          <a:noAutofit/>
        </a:bodyPr>
        <a:lstStyle/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while (x3 &lt;= N) { // loop</a:t>
          </a:r>
          <a:endParaRPr lang="ro-RO" sz="800" kern="1200" noProof="0" dirty="0"/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printf("%d ", x3); // afisam termenul nou generat</a:t>
          </a:r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x1 = x2; // trecem la urmatorii 3 termeni si eliminam primul din sirul de 3 termeni pr a forma unul nou</a:t>
          </a:r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x2 = x3;</a:t>
          </a:r>
        </a:p>
        <a:p>
          <a:pPr marL="114300" lvl="2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noProof="0" dirty="0"/>
            <a:t>x3 = x1 + x2; // termenul nou generat e suma celorlalte doua din sir</a:t>
          </a:r>
        </a:p>
      </dsp:txBody>
      <dsp:txXfrm rot="-5400000">
        <a:off x="875816" y="3356976"/>
        <a:ext cx="9066684" cy="733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A5C03-7216-41C8-B4A4-BFD69BAEA301}">
      <dsp:nvSpPr>
        <dsp:cNvPr id="0" name=""/>
        <dsp:cNvSpPr/>
      </dsp:nvSpPr>
      <dsp:spPr>
        <a:xfrm>
          <a:off x="1218" y="860319"/>
          <a:ext cx="4752268" cy="28513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 err="1"/>
            <a:t>Despre</a:t>
          </a:r>
          <a:r>
            <a:rPr lang="en-US" sz="5400" b="1" kern="1200" dirty="0"/>
            <a:t> </a:t>
          </a:r>
          <a:r>
            <a:rPr lang="en-US" sz="5400" b="1" kern="1200" dirty="0" err="1"/>
            <a:t>viata</a:t>
          </a:r>
          <a:r>
            <a:rPr lang="en-US" sz="5400" b="1" kern="1200" dirty="0"/>
            <a:t> </a:t>
          </a:r>
          <a:r>
            <a:rPr lang="en-US" sz="5400" b="1" kern="1200" dirty="0" err="1"/>
            <a:t>si</a:t>
          </a:r>
          <a:r>
            <a:rPr lang="en-US" sz="5400" b="1" kern="1200" dirty="0"/>
            <a:t> </a:t>
          </a:r>
          <a:r>
            <a:rPr lang="en-US" sz="5400" b="1" kern="1200" dirty="0" err="1"/>
            <a:t>lucrarile</a:t>
          </a:r>
          <a:r>
            <a:rPr lang="en-US" sz="5400" b="1" kern="1200" dirty="0"/>
            <a:t> </a:t>
          </a:r>
          <a:r>
            <a:rPr lang="en-US" sz="5400" b="1" kern="1200" dirty="0" err="1"/>
            <a:t>lui</a:t>
          </a:r>
          <a:r>
            <a:rPr lang="en-US" sz="5400" b="1" kern="1200" dirty="0"/>
            <a:t> Fibonacci</a:t>
          </a:r>
          <a:endParaRPr lang="en-US" sz="5400" kern="1200" dirty="0"/>
        </a:p>
      </dsp:txBody>
      <dsp:txXfrm>
        <a:off x="1218" y="860319"/>
        <a:ext cx="4752268" cy="2851360"/>
      </dsp:txXfrm>
    </dsp:sp>
    <dsp:sp modelId="{33187E39-E3B3-46CB-98EC-3CE60919C4B6}">
      <dsp:nvSpPr>
        <dsp:cNvPr id="0" name=""/>
        <dsp:cNvSpPr/>
      </dsp:nvSpPr>
      <dsp:spPr>
        <a:xfrm>
          <a:off x="5228713" y="860319"/>
          <a:ext cx="4752268" cy="28513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Sirul lui Fibonacci</a:t>
          </a:r>
          <a:endParaRPr lang="en-US" sz="5400" kern="1200"/>
        </a:p>
      </dsp:txBody>
      <dsp:txXfrm>
        <a:off x="5228713" y="860319"/>
        <a:ext cx="4752268" cy="285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24.05.2021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455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884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24.05.2021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ro.wikipedia.org/wiki/Fi_(liter%C4%83)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PROIECT SINCRETIC SDA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b="1" dirty="0">
                <a:solidFill>
                  <a:srgbClr val="FF0000"/>
                </a:solidFill>
              </a:rPr>
              <a:t>S</a:t>
            </a:r>
            <a:r>
              <a:rPr lang="en-US" b="1" dirty="0" err="1">
                <a:solidFill>
                  <a:srgbClr val="FF0000"/>
                </a:solidFill>
              </a:rPr>
              <a:t>tudent</a:t>
            </a:r>
            <a:r>
              <a:rPr lang="en-US" dirty="0"/>
              <a:t>: Grecu Maria-Catalina</a:t>
            </a:r>
          </a:p>
          <a:p>
            <a:pPr rtl="0"/>
            <a:endParaRPr lang="ro-RO" dirty="0"/>
          </a:p>
        </p:txBody>
      </p:sp>
      <p:pic>
        <p:nvPicPr>
          <p:cNvPr id="4" name="Substituent imagine 3" descr="O carte deschisă pe masă, rafturi de cărți estompate în fundal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F21E21-0A26-4B5B-B1D8-7E9A21473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VA MULTUMESC PENTRU ATENTIE!</a:t>
            </a:r>
          </a:p>
        </p:txBody>
      </p:sp>
    </p:spTree>
    <p:extLst>
      <p:ext uri="{BB962C8B-B14F-4D97-AF65-F5344CB8AC3E}">
        <p14:creationId xmlns:p14="http://schemas.microsoft.com/office/powerpoint/2010/main" val="27805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DBCF9C-0254-4BC7-AE1B-234F406F8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/>
          <a:lstStyle/>
          <a:p>
            <a:r>
              <a:rPr lang="en-US" dirty="0" err="1"/>
              <a:t>Cerintele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nr.7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1E12C39-2ED5-4CAF-ACED-25C5320E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/>
          <a:lstStyle/>
          <a:p>
            <a:r>
              <a:rPr lang="it-IT" dirty="0"/>
              <a:t>Se dă un număr natural N. Se cere să se afișeze toate elementele șirului lui Fibonacci mai mici sau egale cu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b="1" u="sng" dirty="0" err="1">
                <a:solidFill>
                  <a:srgbClr val="FF0000"/>
                </a:solidFill>
              </a:rPr>
              <a:t>Codul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problemei</a:t>
            </a:r>
            <a:endParaRPr lang="ro-RO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Substituent conținut 3" descr="Listă suprapusă afișând 4 grupuri aranjate de la stânga la dreapta cu descrieri de activitate în cadrul fiecărui gr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101427"/>
              </p:ext>
            </p:extLst>
          </p:nvPr>
        </p:nvGraphicFramePr>
        <p:xfrm>
          <a:off x="1369943" y="1613452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en-US" b="1" i="0">
                <a:effectLst/>
              </a:rPr>
              <a:t>Leonardo Fibonacci</a:t>
            </a:r>
            <a:endParaRPr lang="ro-RO"/>
          </a:p>
        </p:txBody>
      </p:sp>
      <p:graphicFrame>
        <p:nvGraphicFramePr>
          <p:cNvPr id="16" name="Substituent conținut 13">
            <a:extLst>
              <a:ext uri="{FF2B5EF4-FFF2-40B4-BE49-F238E27FC236}">
                <a16:creationId xmlns:a16="http://schemas.microsoft.com/office/drawing/2014/main" id="{254A2729-E306-4C22-8C96-6805A83BE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42862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r>
              <a:rPr lang="en-US" sz="3700" b="1" i="0" dirty="0">
                <a:effectLst/>
              </a:rPr>
              <a:t>                   Leonardo Fibonacci</a:t>
            </a:r>
            <a:br>
              <a:rPr lang="en-US" sz="3700" b="1" i="0" dirty="0">
                <a:effectLst/>
              </a:rPr>
            </a:br>
            <a:r>
              <a:rPr lang="en-US" sz="3700" b="0" i="1" dirty="0" err="1">
                <a:effectLst/>
              </a:rPr>
              <a:t>Fostul</a:t>
            </a:r>
            <a:r>
              <a:rPr lang="en-US" sz="3700" b="0" i="1" dirty="0">
                <a:effectLst/>
              </a:rPr>
              <a:t> </a:t>
            </a:r>
            <a:r>
              <a:rPr lang="en-US" sz="3700" b="0" i="1" dirty="0" err="1">
                <a:effectLst/>
              </a:rPr>
              <a:t>matematician</a:t>
            </a:r>
            <a:endParaRPr lang="en-US" sz="3700" b="0" i="1" dirty="0">
              <a:effectLst/>
            </a:endParaRPr>
          </a:p>
        </p:txBody>
      </p:sp>
      <p:sp>
        <p:nvSpPr>
          <p:cNvPr id="4" name="Substituent text 3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sz="1500" b="1" i="0" dirty="0">
                <a:effectLst/>
              </a:rPr>
              <a:t>Leonardo Fibonacci</a:t>
            </a:r>
            <a:r>
              <a:rPr lang="en-US" sz="1500" b="0" i="0" dirty="0">
                <a:effectLst/>
              </a:rPr>
              <a:t>, </a:t>
            </a:r>
            <a:r>
              <a:rPr lang="en-US" sz="1500" b="0" i="0" dirty="0" err="1">
                <a:effectLst/>
              </a:rPr>
              <a:t>cunoscut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și</a:t>
            </a:r>
            <a:r>
              <a:rPr lang="en-US" sz="1500" b="0" i="0" dirty="0">
                <a:effectLst/>
              </a:rPr>
              <a:t> sub </a:t>
            </a:r>
            <a:r>
              <a:rPr lang="en-US" sz="1500" b="0" i="0" dirty="0" err="1">
                <a:effectLst/>
              </a:rPr>
              <a:t>numele</a:t>
            </a:r>
            <a:r>
              <a:rPr lang="en-US" sz="1500" b="0" i="0" dirty="0">
                <a:effectLst/>
              </a:rPr>
              <a:t> de Leonardo din Pisa, Leonardo Pisano, Leonardo Bonacci, </a:t>
            </a:r>
            <a:r>
              <a:rPr lang="en-US" sz="1500" b="0" i="0" dirty="0" err="1">
                <a:effectLst/>
              </a:rPr>
              <a:t>sau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pur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și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simplu</a:t>
            </a:r>
            <a:r>
              <a:rPr lang="en-US" sz="1500" b="0" i="0" dirty="0">
                <a:effectLst/>
              </a:rPr>
              <a:t> Fibonacci, a </a:t>
            </a:r>
            <a:r>
              <a:rPr lang="en-US" sz="1500" b="0" i="0" dirty="0" err="1">
                <a:effectLst/>
              </a:rPr>
              <a:t>fost</a:t>
            </a:r>
            <a:r>
              <a:rPr lang="en-US" sz="1500" b="0" i="0" dirty="0">
                <a:effectLst/>
              </a:rPr>
              <a:t> un </a:t>
            </a:r>
            <a:r>
              <a:rPr lang="en-US" sz="1500" b="0" i="0" dirty="0" err="1">
                <a:effectLst/>
              </a:rPr>
              <a:t>matematician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italian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considerat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drept</a:t>
            </a:r>
            <a:r>
              <a:rPr lang="en-US" sz="1500" b="0" i="0" dirty="0">
                <a:effectLst/>
              </a:rPr>
              <a:t> </a:t>
            </a:r>
            <a:r>
              <a:rPr lang="en-US" sz="1500" b="1" i="0" dirty="0">
                <a:effectLst/>
                <a:highlight>
                  <a:srgbClr val="FFFF00"/>
                </a:highlight>
              </a:rPr>
              <a:t>„</a:t>
            </a:r>
            <a:r>
              <a:rPr lang="en-US" sz="1500" b="1" i="0" dirty="0" err="1">
                <a:effectLst/>
                <a:highlight>
                  <a:srgbClr val="FFFF00"/>
                </a:highlight>
              </a:rPr>
              <a:t>cel</a:t>
            </a:r>
            <a:r>
              <a:rPr lang="en-US" sz="1500" b="1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1500" b="1" i="0" dirty="0" err="1">
                <a:effectLst/>
                <a:highlight>
                  <a:srgbClr val="FFFF00"/>
                </a:highlight>
              </a:rPr>
              <a:t>mai</a:t>
            </a:r>
            <a:r>
              <a:rPr lang="en-US" sz="1500" b="1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1500" b="1" i="0" dirty="0" err="1">
                <a:effectLst/>
                <a:highlight>
                  <a:srgbClr val="FFFF00"/>
                </a:highlight>
              </a:rPr>
              <a:t>talentat</a:t>
            </a:r>
            <a:r>
              <a:rPr lang="en-US" sz="1500" b="1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1500" b="1" i="0" dirty="0" err="1">
                <a:effectLst/>
                <a:highlight>
                  <a:srgbClr val="FFFF00"/>
                </a:highlight>
              </a:rPr>
              <a:t>matematician</a:t>
            </a:r>
            <a:r>
              <a:rPr lang="en-US" sz="1500" b="1" i="0" dirty="0">
                <a:effectLst/>
                <a:highlight>
                  <a:srgbClr val="FFFF00"/>
                </a:highlight>
              </a:rPr>
              <a:t> din </a:t>
            </a:r>
            <a:r>
              <a:rPr lang="en-US" sz="1500" b="1" i="0" dirty="0" err="1">
                <a:effectLst/>
                <a:highlight>
                  <a:srgbClr val="FFFF00"/>
                </a:highlight>
              </a:rPr>
              <a:t>Occidentul</a:t>
            </a:r>
            <a:r>
              <a:rPr lang="en-US" sz="1500" b="1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1500" b="1" i="0" dirty="0" err="1">
                <a:effectLst/>
                <a:highlight>
                  <a:srgbClr val="FFFF00"/>
                </a:highlight>
              </a:rPr>
              <a:t>Evului</a:t>
            </a:r>
            <a:r>
              <a:rPr lang="en-US" sz="1500" b="1" i="0" dirty="0">
                <a:effectLst/>
                <a:highlight>
                  <a:srgbClr val="FFFF00"/>
                </a:highlight>
              </a:rPr>
              <a:t> </a:t>
            </a:r>
            <a:r>
              <a:rPr lang="en-US" sz="1500" b="1" i="0" dirty="0" err="1">
                <a:effectLst/>
                <a:highlight>
                  <a:srgbClr val="FFFF00"/>
                </a:highlight>
              </a:rPr>
              <a:t>Mediu</a:t>
            </a:r>
            <a:r>
              <a:rPr lang="en-US" sz="1500" b="1" i="0" dirty="0">
                <a:effectLst/>
                <a:highlight>
                  <a:srgbClr val="FFFF00"/>
                </a:highlight>
              </a:rPr>
              <a:t>” .</a:t>
            </a:r>
            <a:endParaRPr lang="ro-RO" sz="1500" b="1" dirty="0">
              <a:highlight>
                <a:srgbClr val="FFFF00"/>
              </a:highlight>
            </a:endParaRPr>
          </a:p>
        </p:txBody>
      </p:sp>
      <p:pic>
        <p:nvPicPr>
          <p:cNvPr id="5" name="Substituent imagine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r="23195" b="1"/>
          <a:stretch/>
        </p:blipFill>
        <p:spPr>
          <a:xfrm>
            <a:off x="6981063" y="1310656"/>
            <a:ext cx="5210937" cy="4208604"/>
          </a:xfrm>
          <a:noFill/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AF807AC-4563-469B-B29C-48A19FDEE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507435"/>
            <a:ext cx="4914900" cy="514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</a:rPr>
              <a:t>Fibonacci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este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cel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mai</a:t>
            </a:r>
            <a:r>
              <a:rPr lang="en-US" sz="1700" b="0" i="0" dirty="0">
                <a:effectLst/>
              </a:rPr>
              <a:t> bine </a:t>
            </a:r>
            <a:r>
              <a:rPr lang="en-US" sz="1700" b="0" i="0" dirty="0" err="1">
                <a:effectLst/>
              </a:rPr>
              <a:t>cunoscut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lumii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moderne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pentru</a:t>
            </a:r>
            <a:r>
              <a:rPr lang="en-US" sz="1700" b="0" i="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</a:rPr>
              <a:t>Răspândirea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sistemului</a:t>
            </a:r>
            <a:r>
              <a:rPr lang="en-US" sz="1700" b="0" i="0" dirty="0">
                <a:effectLst/>
              </a:rPr>
              <a:t> de </a:t>
            </a:r>
            <a:r>
              <a:rPr lang="en-US" sz="1700" b="0" i="0" dirty="0" err="1">
                <a:effectLst/>
              </a:rPr>
              <a:t>numărare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hindu-arab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în</a:t>
            </a:r>
            <a:r>
              <a:rPr lang="en-US" sz="1700" b="0" i="0" dirty="0">
                <a:effectLst/>
              </a:rPr>
              <a:t> Europa, </a:t>
            </a:r>
            <a:r>
              <a:rPr lang="en-US" sz="1700" b="0" i="0" dirty="0" err="1">
                <a:effectLst/>
              </a:rPr>
              <a:t>prin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publicarea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în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primul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rând</a:t>
            </a:r>
            <a:r>
              <a:rPr lang="en-US" sz="1700" b="0" i="0" dirty="0">
                <a:effectLst/>
              </a:rPr>
              <a:t> la </a:t>
            </a:r>
            <a:r>
              <a:rPr lang="en-US" sz="1700" b="0" i="0" dirty="0" err="1">
                <a:effectLst/>
              </a:rPr>
              <a:t>începutul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secolului</a:t>
            </a:r>
            <a:r>
              <a:rPr lang="en-US" sz="1700" b="0" i="0" dirty="0">
                <a:effectLst/>
              </a:rPr>
              <a:t> al 13-lea a </a:t>
            </a:r>
            <a:r>
              <a:rPr lang="en-US" sz="1700" b="0" i="0" dirty="0" err="1">
                <a:effectLst/>
              </a:rPr>
              <a:t>cărții</a:t>
            </a:r>
            <a:r>
              <a:rPr lang="en-US" sz="1700" b="0" i="0" dirty="0">
                <a:effectLst/>
              </a:rPr>
              <a:t> sale </a:t>
            </a:r>
            <a:r>
              <a:rPr lang="en-US" sz="1700" b="0" i="0" dirty="0" err="1">
                <a:effectLst/>
              </a:rPr>
              <a:t>denumită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Cartea</a:t>
            </a:r>
            <a:r>
              <a:rPr lang="en-US" sz="1700" b="0" i="0" dirty="0">
                <a:effectLst/>
              </a:rPr>
              <a:t> de </a:t>
            </a:r>
            <a:r>
              <a:rPr lang="en-US" sz="1700" b="0" i="0" dirty="0" err="1">
                <a:effectLst/>
              </a:rPr>
              <a:t>calcul</a:t>
            </a:r>
            <a:r>
              <a:rPr lang="en-US" sz="1700" b="0" i="0" dirty="0">
                <a:effectLst/>
              </a:rPr>
              <a:t> , </a:t>
            </a:r>
            <a:r>
              <a:rPr lang="en-US" sz="1700" b="0" i="0" dirty="0" err="1">
                <a:effectLst/>
              </a:rPr>
              <a:t>sau</a:t>
            </a:r>
            <a:r>
              <a:rPr lang="en-US" sz="1700" b="0" i="0" dirty="0">
                <a:effectLst/>
              </a:rPr>
              <a:t> Liber Abaci.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Un </a:t>
            </a:r>
            <a:r>
              <a:rPr lang="en-US" sz="1700" b="0" i="0" dirty="0" err="1">
                <a:effectLst/>
              </a:rPr>
              <a:t>șir</a:t>
            </a:r>
            <a:r>
              <a:rPr lang="en-US" sz="1700" b="0" i="0" dirty="0">
                <a:effectLst/>
              </a:rPr>
              <a:t> de </a:t>
            </a:r>
            <a:r>
              <a:rPr lang="en-US" sz="1700" b="0" i="0" dirty="0" err="1">
                <a:effectLst/>
              </a:rPr>
              <a:t>numere</a:t>
            </a:r>
            <a:r>
              <a:rPr lang="en-US" sz="1700" b="0" i="0" dirty="0">
                <a:effectLst/>
              </a:rPr>
              <a:t>, care </a:t>
            </a:r>
            <a:r>
              <a:rPr lang="en-US" sz="1700" b="0" i="0" dirty="0" err="1">
                <a:effectLst/>
              </a:rPr>
              <a:t>i</a:t>
            </a:r>
            <a:r>
              <a:rPr lang="en-US" sz="1700" b="0" i="0" dirty="0">
                <a:effectLst/>
              </a:rPr>
              <a:t>-a </a:t>
            </a:r>
            <a:r>
              <a:rPr lang="en-US" sz="1700" b="0" i="0" dirty="0" err="1">
                <a:effectLst/>
              </a:rPr>
              <a:t>purtat</a:t>
            </a:r>
            <a:r>
              <a:rPr lang="en-US" sz="1700" b="0" i="0" dirty="0">
                <a:effectLst/>
              </a:rPr>
              <a:t> ulterior </a:t>
            </a:r>
            <a:r>
              <a:rPr lang="en-US" sz="1700" b="0" i="0" dirty="0" err="1">
                <a:effectLst/>
              </a:rPr>
              <a:t>numele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și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anume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șirul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lui</a:t>
            </a:r>
            <a:r>
              <a:rPr lang="en-US" sz="1700" b="0" i="0" dirty="0">
                <a:effectLst/>
              </a:rPr>
              <a:t> Fibonacci, pe care el nu l-a </a:t>
            </a:r>
            <a:r>
              <a:rPr lang="en-US" sz="1700" b="0" i="0" dirty="0" err="1">
                <a:effectLst/>
              </a:rPr>
              <a:t>descoperit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dar</a:t>
            </a:r>
            <a:r>
              <a:rPr lang="en-US" sz="1700" b="0" i="0" dirty="0">
                <a:effectLst/>
              </a:rPr>
              <a:t> pe care l-a </a:t>
            </a:r>
            <a:r>
              <a:rPr lang="en-US" sz="1700" b="0" i="0" dirty="0" err="1">
                <a:effectLst/>
              </a:rPr>
              <a:t>folosit</a:t>
            </a:r>
            <a:r>
              <a:rPr lang="en-US" sz="1700" b="0" i="0" dirty="0">
                <a:effectLst/>
              </a:rPr>
              <a:t> ca un </a:t>
            </a:r>
            <a:r>
              <a:rPr lang="en-US" sz="1700" b="0" i="0" dirty="0" err="1">
                <a:effectLst/>
              </a:rPr>
              <a:t>exemplu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în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cartea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sa</a:t>
            </a:r>
            <a:r>
              <a:rPr lang="en-US" sz="1700" b="0" i="0" dirty="0">
                <a:effectLst/>
              </a:rPr>
              <a:t>, Liber Abaci.</a:t>
            </a:r>
          </a:p>
          <a:p>
            <a:r>
              <a:rPr lang="en-US" sz="1700" b="0" i="0" dirty="0" err="1">
                <a:effectLst/>
              </a:rPr>
              <a:t>Numerele</a:t>
            </a:r>
            <a:r>
              <a:rPr lang="en-US" sz="1700" b="0" i="0" dirty="0">
                <a:effectLst/>
              </a:rPr>
              <a:t> Fibonacci sunt </a:t>
            </a:r>
            <a:r>
              <a:rPr lang="en-US" sz="1700" b="0" i="0" dirty="0" err="1">
                <a:effectLst/>
              </a:rPr>
              <a:t>numere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naturale</a:t>
            </a:r>
            <a:r>
              <a:rPr lang="en-US" sz="1700" b="0" i="0" dirty="0">
                <a:effectLst/>
              </a:rPr>
              <a:t> care fac </a:t>
            </a:r>
            <a:r>
              <a:rPr lang="en-US" sz="1700" b="0" i="0" dirty="0" err="1">
                <a:effectLst/>
              </a:rPr>
              <a:t>parte</a:t>
            </a:r>
            <a:r>
              <a:rPr lang="en-US" sz="1700" b="0" i="0" dirty="0">
                <a:effectLst/>
              </a:rPr>
              <a:t> din </a:t>
            </a:r>
            <a:r>
              <a:rPr lang="en-US" sz="1700" b="0" i="0" dirty="0" err="1">
                <a:effectLst/>
              </a:rPr>
              <a:t>următorul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șir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0" dirty="0" err="1">
                <a:effectLst/>
              </a:rPr>
              <a:t>în</a:t>
            </a:r>
            <a:r>
              <a:rPr lang="en-US" sz="1700" b="0" i="0" dirty="0">
                <a:effectLst/>
              </a:rPr>
              <a:t> care </a:t>
            </a:r>
            <a:r>
              <a:rPr lang="en-US" sz="1700" b="0" i="0" dirty="0" err="1">
                <a:effectLst/>
              </a:rPr>
              <a:t>fiecare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număr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este</a:t>
            </a:r>
            <a:r>
              <a:rPr lang="en-US" sz="1700" b="0" i="0" dirty="0">
                <a:effectLst/>
              </a:rPr>
              <a:t> egal cu </a:t>
            </a:r>
            <a:r>
              <a:rPr lang="en-US" sz="1700" b="0" i="0" dirty="0" err="1">
                <a:effectLst/>
              </a:rPr>
              <a:t>suma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celor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două</a:t>
            </a:r>
            <a:r>
              <a:rPr lang="en-US" sz="1700" b="0" i="0" dirty="0">
                <a:effectLst/>
              </a:rPr>
              <a:t> de </a:t>
            </a:r>
            <a:r>
              <a:rPr lang="en-US" sz="1700" b="0" i="0" dirty="0" err="1">
                <a:effectLst/>
              </a:rPr>
              <a:t>dinainte</a:t>
            </a:r>
            <a:r>
              <a:rPr lang="en-US" sz="1700" b="0" i="0" dirty="0">
                <a:effectLst/>
              </a:rPr>
              <a:t>: </a:t>
            </a:r>
            <a:r>
              <a:rPr lang="en-US" sz="1700" b="1" i="0" dirty="0">
                <a:effectLst/>
              </a:rPr>
              <a:t>1, 1, 2, 3, 5, 8, 13, 21, 34, 55, 89, 144, …</a:t>
            </a:r>
          </a:p>
          <a:p>
            <a:pPr marL="0" indent="0">
              <a:buNone/>
            </a:pPr>
            <a:endParaRPr lang="en-US" sz="1700" b="1" i="0" dirty="0">
              <a:effectLst/>
            </a:endParaRPr>
          </a:p>
          <a:p>
            <a:endParaRPr lang="en-US" sz="1700" b="0" i="0" dirty="0">
              <a:effectLst/>
            </a:endParaRPr>
          </a:p>
          <a:p>
            <a:endParaRPr lang="en-US" sz="1700" dirty="0"/>
          </a:p>
        </p:txBody>
      </p:sp>
      <p:pic>
        <p:nvPicPr>
          <p:cNvPr id="6" name="Substituent imagine 5">
            <a:extLst>
              <a:ext uri="{FF2B5EF4-FFF2-40B4-BE49-F238E27FC236}">
                <a16:creationId xmlns:a16="http://schemas.microsoft.com/office/drawing/2014/main" id="{EF4D21E7-C68C-4E7D-AE3B-B7395362CA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8006"/>
            <a:ext cx="4914900" cy="3096386"/>
          </a:xfrm>
          <a:noFill/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64F7871-C055-4CA4-825C-67B5A866F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5608143"/>
            <a:ext cx="5878212" cy="58477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Termenul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0" i="0" u="none" strike="noStrike" cap="none" normalizeH="0" baseline="-30000" dirty="0" err="1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calculat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prin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următoarea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relație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recurență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0" i="0" u="none" strike="noStrike" cap="none" normalizeH="0" baseline="-30000" dirty="0" err="1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=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0" i="0" u="none" strike="noStrike" cap="none" normalizeH="0" baseline="-3000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F</a:t>
            </a:r>
            <a:r>
              <a:rPr kumimoji="0" lang="en-US" altLang="en-US" sz="1600" b="0" i="0" u="none" strike="noStrike" cap="none" normalizeH="0" baseline="-30000" dirty="0">
                <a:ln>
                  <a:noFill/>
                </a:ln>
                <a:solidFill>
                  <a:srgbClr val="C725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n-2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0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9D13ABE-BD5B-4219-9FEC-837D2C4D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 err="1"/>
              <a:t>Sirul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Fibonacci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Raportul</a:t>
            </a:r>
            <a:r>
              <a:rPr lang="en-US" dirty="0"/>
              <a:t> de </a:t>
            </a:r>
            <a:r>
              <a:rPr lang="en-US" dirty="0" err="1"/>
              <a:t>aur</a:t>
            </a:r>
            <a:r>
              <a:rPr lang="en-US" dirty="0"/>
              <a:t>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3CE12E2-12A2-480D-B41D-F4DA9358B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</a:rPr>
              <a:t>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Sirul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lui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Fibonacci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si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Raportul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de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aur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se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afla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intr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o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stransa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legatura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,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numerele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din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raportul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de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aur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obtindu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se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impartind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un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numar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din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Sirul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lui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Fibonacci la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precedentul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 </a:t>
            </a:r>
            <a:r>
              <a:rPr lang="en-US" sz="1600" i="0" dirty="0" err="1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sau</a:t>
            </a:r>
            <a:r>
              <a:rPr lang="en-US" sz="1600" i="0" dirty="0">
                <a:effectLst/>
                <a:latin typeface="Forte" panose="03060902040502070203" pitchFamily="66" charset="0"/>
                <a:cs typeface="Dubai Light" panose="020B0303030403030204" pitchFamily="34" charset="-78"/>
              </a:rPr>
              <a:t>.</a:t>
            </a:r>
          </a:p>
          <a:p>
            <a:pPr marL="0" indent="0">
              <a:buNone/>
            </a:pPr>
            <a:r>
              <a:rPr lang="en-US" sz="1800" i="0" dirty="0">
                <a:effectLst/>
                <a:latin typeface="Forte" panose="03060902040502070203" pitchFamily="66" charset="0"/>
              </a:rPr>
              <a:t>Una din </a:t>
            </a:r>
            <a:r>
              <a:rPr lang="en-US" sz="1800" i="0" dirty="0" err="1">
                <a:effectLst/>
                <a:latin typeface="Forte" panose="03060902040502070203" pitchFamily="66" charset="0"/>
              </a:rPr>
              <a:t>cele</a:t>
            </a:r>
            <a:r>
              <a:rPr lang="en-US" sz="1800" i="0" dirty="0">
                <a:effectLst/>
                <a:latin typeface="Forte" panose="03060902040502070203" pitchFamily="66" charset="0"/>
              </a:rPr>
              <a:t> </a:t>
            </a:r>
            <a:r>
              <a:rPr lang="en-US" sz="1800" i="0" dirty="0" err="1">
                <a:effectLst/>
                <a:latin typeface="Forte" panose="03060902040502070203" pitchFamily="66" charset="0"/>
              </a:rPr>
              <a:t>mai</a:t>
            </a:r>
            <a:r>
              <a:rPr lang="en-US" sz="1800" i="0" dirty="0">
                <a:effectLst/>
                <a:latin typeface="Forte" panose="03060902040502070203" pitchFamily="66" charset="0"/>
              </a:rPr>
              <a:t> </a:t>
            </a:r>
            <a:r>
              <a:rPr lang="en-US" sz="1800" i="0" dirty="0" err="1">
                <a:effectLst/>
                <a:latin typeface="Forte" panose="03060902040502070203" pitchFamily="66" charset="0"/>
              </a:rPr>
              <a:t>spectaculoase</a:t>
            </a:r>
            <a:r>
              <a:rPr lang="en-US" sz="1800" i="0" dirty="0">
                <a:effectLst/>
                <a:latin typeface="Forte" panose="03060902040502070203" pitchFamily="66" charset="0"/>
              </a:rPr>
              <a:t>      </a:t>
            </a:r>
            <a:r>
              <a:rPr lang="en-US" sz="1800" i="0" dirty="0" err="1">
                <a:effectLst/>
                <a:latin typeface="Forte" panose="03060902040502070203" pitchFamily="66" charset="0"/>
              </a:rPr>
              <a:t>caracteristici</a:t>
            </a:r>
            <a:r>
              <a:rPr lang="en-US" sz="1800" i="0" dirty="0">
                <a:effectLst/>
                <a:latin typeface="Forte" panose="03060902040502070203" pitchFamily="66" charset="0"/>
              </a:rPr>
              <a:t> a </a:t>
            </a:r>
            <a:r>
              <a:rPr lang="en-US" sz="1800" i="0" dirty="0" err="1">
                <a:effectLst/>
                <a:latin typeface="Forte" panose="03060902040502070203" pitchFamily="66" charset="0"/>
              </a:rPr>
              <a:t>sirului</a:t>
            </a:r>
            <a:r>
              <a:rPr lang="en-US" sz="1800" i="0" dirty="0">
                <a:effectLst/>
                <a:latin typeface="Forte" panose="03060902040502070203" pitchFamily="66" charset="0"/>
              </a:rPr>
              <a:t> </a:t>
            </a:r>
            <a:r>
              <a:rPr lang="en-US" sz="1800" i="0" dirty="0" err="1">
                <a:effectLst/>
                <a:latin typeface="Forte" panose="03060902040502070203" pitchFamily="66" charset="0"/>
              </a:rPr>
              <a:t>lui</a:t>
            </a:r>
            <a:r>
              <a:rPr lang="en-US" sz="1800" i="0" dirty="0">
                <a:effectLst/>
                <a:latin typeface="Forte" panose="03060902040502070203" pitchFamily="66" charset="0"/>
              </a:rPr>
              <a:t> </a:t>
            </a:r>
            <a:r>
              <a:rPr lang="en-US" sz="1800" b="0" i="0" dirty="0">
                <a:effectLst/>
                <a:latin typeface="Forte" panose="03060902040502070203" pitchFamily="66" charset="0"/>
              </a:rPr>
              <a:t>Fibonacci </a:t>
            </a:r>
            <a:r>
              <a:rPr lang="en-US" sz="1800" b="0" i="0" dirty="0" err="1">
                <a:effectLst/>
                <a:latin typeface="Forte" panose="03060902040502070203" pitchFamily="66" charset="0"/>
              </a:rPr>
              <a:t>si</a:t>
            </a:r>
            <a:r>
              <a:rPr lang="en-US" sz="1800" b="0" i="0" dirty="0">
                <a:effectLst/>
                <a:latin typeface="Forte" panose="03060902040502070203" pitchFamily="66" charset="0"/>
              </a:rPr>
              <a:t> a </a:t>
            </a:r>
            <a:r>
              <a:rPr lang="en-US" sz="1800" b="0" i="0" dirty="0" err="1">
                <a:effectLst/>
                <a:latin typeface="Forte" panose="03060902040502070203" pitchFamily="66" charset="0"/>
              </a:rPr>
              <a:t>numarului</a:t>
            </a:r>
            <a:r>
              <a:rPr lang="en-US" sz="1800" b="0" i="0" dirty="0">
                <a:effectLst/>
                <a:latin typeface="Forte" panose="03060902040502070203" pitchFamily="66" charset="0"/>
              </a:rPr>
              <a:t> de </a:t>
            </a:r>
            <a:r>
              <a:rPr lang="en-US" sz="1800" b="0" i="0" dirty="0" err="1">
                <a:effectLst/>
                <a:latin typeface="Forte" panose="03060902040502070203" pitchFamily="66" charset="0"/>
              </a:rPr>
              <a:t>aur</a:t>
            </a:r>
            <a:r>
              <a:rPr lang="en-US" sz="1800" b="0" i="0" dirty="0">
                <a:effectLst/>
                <a:latin typeface="Forte" panose="03060902040502070203" pitchFamily="66" charset="0"/>
              </a:rPr>
              <a:t> </a:t>
            </a:r>
            <a:r>
              <a:rPr lang="en-US" sz="1800" b="0" i="0" dirty="0" err="1">
                <a:effectLst/>
                <a:latin typeface="Forte" panose="03060902040502070203" pitchFamily="66" charset="0"/>
              </a:rPr>
              <a:t>este</a:t>
            </a:r>
            <a:r>
              <a:rPr lang="en-US" sz="1800" b="0" i="0" dirty="0">
                <a:effectLst/>
                <a:latin typeface="Forte" panose="03060902040502070203" pitchFamily="66" charset="0"/>
              </a:rPr>
              <a:t> </a:t>
            </a:r>
            <a:r>
              <a:rPr lang="en-US" sz="1800" b="0" i="0" dirty="0" err="1">
                <a:effectLst/>
                <a:latin typeface="Forte" panose="03060902040502070203" pitchFamily="66" charset="0"/>
              </a:rPr>
              <a:t>frecventa</a:t>
            </a:r>
            <a:r>
              <a:rPr lang="en-US" sz="1800" b="0" i="0" dirty="0">
                <a:effectLst/>
                <a:latin typeface="Forte" panose="03060902040502070203" pitchFamily="66" charset="0"/>
              </a:rPr>
              <a:t> </a:t>
            </a:r>
            <a:r>
              <a:rPr lang="en-US" sz="1800" b="0" i="0" dirty="0" err="1">
                <a:effectLst/>
                <a:latin typeface="Forte" panose="03060902040502070203" pitchFamily="66" charset="0"/>
              </a:rPr>
              <a:t>foarte</a:t>
            </a:r>
            <a:r>
              <a:rPr lang="en-US" sz="1800" b="0" i="0" dirty="0">
                <a:effectLst/>
                <a:latin typeface="Forte" panose="03060902040502070203" pitchFamily="66" charset="0"/>
              </a:rPr>
              <a:t> mare cu care il </a:t>
            </a:r>
            <a:r>
              <a:rPr lang="en-US" sz="1800" b="0" i="0" dirty="0" err="1">
                <a:effectLst/>
                <a:latin typeface="Forte" panose="03060902040502070203" pitchFamily="66" charset="0"/>
              </a:rPr>
              <a:t>regasim</a:t>
            </a:r>
            <a:r>
              <a:rPr lang="en-US" sz="1800" b="0" i="0" dirty="0">
                <a:effectLst/>
                <a:latin typeface="Forte" panose="03060902040502070203" pitchFamily="66" charset="0"/>
              </a:rPr>
              <a:t> in natura</a:t>
            </a:r>
            <a:r>
              <a:rPr lang="en-US" sz="1800" b="0" i="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.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cochiliile</a:t>
            </a:r>
            <a:r>
              <a:rPr lang="en-US" sz="1800" dirty="0">
                <a:latin typeface="Forte" panose="03060902040502070203" pitchFamily="66" charset="0"/>
              </a:rPr>
              <a:t> de </a:t>
            </a:r>
            <a:r>
              <a:rPr lang="en-US" sz="1800" dirty="0" err="1">
                <a:latin typeface="Forte" panose="03060902040502070203" pitchFamily="66" charset="0"/>
              </a:rPr>
              <a:t>melci</a:t>
            </a:r>
            <a:endParaRPr lang="en-US" sz="1800" dirty="0">
              <a:latin typeface="Forte" panose="03060902040502070203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Forte" panose="03060902040502070203" pitchFamily="66" charset="0"/>
              </a:rPr>
              <a:t>galaxia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noastra</a:t>
            </a:r>
            <a:r>
              <a:rPr lang="en-US" sz="1800" dirty="0">
                <a:latin typeface="Forte" panose="03060902040502070203" pitchFamily="66" charset="0"/>
              </a:rPr>
              <a:t> are </a:t>
            </a:r>
            <a:r>
              <a:rPr lang="en-US" sz="1800" dirty="0" err="1">
                <a:latin typeface="Forte" panose="03060902040502070203" pitchFamily="66" charset="0"/>
              </a:rPr>
              <a:t>incorporata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spirala</a:t>
            </a:r>
            <a:r>
              <a:rPr lang="en-US" sz="1800" dirty="0">
                <a:latin typeface="Forte" panose="03060902040502070203" pitchFamily="66" charset="0"/>
              </a:rPr>
              <a:t> de </a:t>
            </a:r>
            <a:r>
              <a:rPr lang="en-US" sz="1800" dirty="0" err="1">
                <a:latin typeface="Forte" panose="03060902040502070203" pitchFamily="66" charset="0"/>
              </a:rPr>
              <a:t>aur</a:t>
            </a:r>
            <a:endParaRPr lang="en-US" sz="1800" dirty="0">
              <a:latin typeface="Forte" panose="03060902040502070203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Forte" panose="03060902040502070203" pitchFamily="66" charset="0"/>
              </a:rPr>
              <a:t>numarul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petalelor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celor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mai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multe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flori</a:t>
            </a:r>
            <a:r>
              <a:rPr lang="en-US" sz="1800" dirty="0">
                <a:latin typeface="Forte" panose="03060902040502070203" pitchFamily="66" charset="0"/>
              </a:rPr>
              <a:t> se </a:t>
            </a:r>
            <a:r>
              <a:rPr lang="en-US" sz="1800" dirty="0" err="1">
                <a:latin typeface="Forte" panose="03060902040502070203" pitchFamily="66" charset="0"/>
              </a:rPr>
              <a:t>afla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printre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sirul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lui</a:t>
            </a:r>
            <a:r>
              <a:rPr lang="en-US" sz="1800" dirty="0">
                <a:latin typeface="Forte" panose="03060902040502070203" pitchFamily="66" charset="0"/>
              </a:rPr>
              <a:t> Fibonacci (1, 2, 3, 5, 8, …)</a:t>
            </a:r>
          </a:p>
          <a:p>
            <a:r>
              <a:rPr lang="en-US" sz="1800" b="1" dirty="0" err="1">
                <a:latin typeface="Forte" panose="03060902040502070203" pitchFamily="66" charset="0"/>
              </a:rPr>
              <a:t>Numarul</a:t>
            </a:r>
            <a:r>
              <a:rPr lang="en-US" sz="1800" b="1" dirty="0">
                <a:latin typeface="Forte" panose="03060902040502070203" pitchFamily="66" charset="0"/>
              </a:rPr>
              <a:t> </a:t>
            </a:r>
            <a:r>
              <a:rPr lang="it-IT" sz="1800" dirty="0">
                <a:latin typeface="Forte" panose="03060902040502070203" pitchFamily="66" charset="0"/>
              </a:rPr>
              <a:t>Φ (sau „phi” – </a:t>
            </a:r>
            <a:r>
              <a:rPr lang="it-IT" sz="1800" dirty="0">
                <a:latin typeface="Forte" panose="03060902040502070203" pitchFamily="66" charset="0"/>
                <a:hlinkClick r:id="rId2"/>
              </a:rPr>
              <a:t>in limba greceasca</a:t>
            </a:r>
            <a:r>
              <a:rPr lang="it-IT" sz="1800" dirty="0">
                <a:latin typeface="Forte" panose="03060902040502070203" pitchFamily="66" charset="0"/>
              </a:rPr>
              <a:t>) se obtine impartind un element al Sirului la precedentul sau.</a:t>
            </a:r>
          </a:p>
          <a:p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Primul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lucru</a:t>
            </a:r>
            <a:r>
              <a:rPr lang="en-US" sz="1800" dirty="0">
                <a:latin typeface="Forte" panose="03060902040502070203" pitchFamily="66" charset="0"/>
              </a:rPr>
              <a:t> pe care il </a:t>
            </a:r>
            <a:r>
              <a:rPr lang="en-US" sz="1800" dirty="0" err="1">
                <a:latin typeface="Forte" panose="03060902040502070203" pitchFamily="66" charset="0"/>
              </a:rPr>
              <a:t>observam</a:t>
            </a:r>
            <a:r>
              <a:rPr lang="en-US" sz="1800" dirty="0">
                <a:latin typeface="Forte" panose="03060902040502070203" pitchFamily="66" charset="0"/>
              </a:rPr>
              <a:t> in </a:t>
            </a:r>
            <a:r>
              <a:rPr lang="en-US" sz="1800" dirty="0" err="1">
                <a:latin typeface="Forte" panose="03060902040502070203" pitchFamily="66" charset="0"/>
              </a:rPr>
              <a:t>acest</a:t>
            </a:r>
            <a:r>
              <a:rPr lang="en-US" sz="1800" dirty="0">
                <a:latin typeface="Forte" panose="03060902040502070203" pitchFamily="66" charset="0"/>
              </a:rPr>
              <a:t> sir </a:t>
            </a:r>
            <a:r>
              <a:rPr lang="en-US" sz="1800" dirty="0" err="1">
                <a:latin typeface="Forte" panose="03060902040502070203" pitchFamily="66" charset="0"/>
              </a:rPr>
              <a:t>este</a:t>
            </a:r>
            <a:r>
              <a:rPr lang="en-US" sz="1800" dirty="0">
                <a:latin typeface="Forte" panose="03060902040502070203" pitchFamily="66" charset="0"/>
              </a:rPr>
              <a:t> ca </a:t>
            </a:r>
            <a:r>
              <a:rPr lang="en-US" sz="1800" dirty="0" err="1">
                <a:latin typeface="Forte" panose="03060902040502070203" pitchFamily="66" charset="0"/>
              </a:rPr>
              <a:t>daca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impartim</a:t>
            </a:r>
            <a:r>
              <a:rPr lang="en-US" sz="1800" dirty="0">
                <a:latin typeface="Forte" panose="03060902040502070203" pitchFamily="66" charset="0"/>
              </a:rPr>
              <a:t> un element al </a:t>
            </a:r>
            <a:r>
              <a:rPr lang="en-US" sz="1800" dirty="0" err="1">
                <a:latin typeface="Forte" panose="03060902040502070203" pitchFamily="66" charset="0"/>
              </a:rPr>
              <a:t>sirului</a:t>
            </a:r>
            <a:r>
              <a:rPr lang="en-US" sz="1800" dirty="0">
                <a:latin typeface="Forte" panose="03060902040502070203" pitchFamily="66" charset="0"/>
              </a:rPr>
              <a:t> Fibonacci la </a:t>
            </a:r>
            <a:r>
              <a:rPr lang="en-US" sz="1800" dirty="0" err="1">
                <a:latin typeface="Forte" panose="03060902040502070203" pitchFamily="66" charset="0"/>
              </a:rPr>
              <a:t>precedentul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sau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obtinem</a:t>
            </a:r>
            <a:r>
              <a:rPr lang="en-US" sz="1800" dirty="0">
                <a:latin typeface="Forte" panose="03060902040502070203" pitchFamily="66" charset="0"/>
              </a:rPr>
              <a:t>: </a:t>
            </a:r>
            <a:r>
              <a:rPr lang="en-US" sz="1800" b="1" dirty="0">
                <a:latin typeface="Forte" panose="03060902040502070203" pitchFamily="66" charset="0"/>
              </a:rPr>
              <a:t>1.61803</a:t>
            </a:r>
            <a:r>
              <a:rPr lang="en-US" sz="1800" dirty="0">
                <a:latin typeface="Forte" panose="03060902040502070203" pitchFamily="66" charset="0"/>
              </a:rPr>
              <a:t> . </a:t>
            </a:r>
            <a:r>
              <a:rPr lang="en-US" sz="1800" dirty="0" err="1">
                <a:latin typeface="Forte" panose="03060902040502070203" pitchFamily="66" charset="0"/>
              </a:rPr>
              <a:t>Acest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lucru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este</a:t>
            </a:r>
            <a:r>
              <a:rPr lang="en-US" sz="1800" dirty="0">
                <a:latin typeface="Forte" panose="03060902040502070203" pitchFamily="66" charset="0"/>
              </a:rPr>
              <a:t> </a:t>
            </a:r>
            <a:r>
              <a:rPr lang="en-US" sz="1800" dirty="0" err="1">
                <a:latin typeface="Forte" panose="03060902040502070203" pitchFamily="66" charset="0"/>
              </a:rPr>
              <a:t>valabil</a:t>
            </a:r>
            <a:r>
              <a:rPr lang="en-US" sz="1800" dirty="0">
                <a:latin typeface="Forte" panose="03060902040502070203" pitchFamily="66" charset="0"/>
              </a:rPr>
              <a:t> de la </a:t>
            </a:r>
            <a:r>
              <a:rPr lang="en-US" sz="1800" dirty="0" err="1">
                <a:latin typeface="Forte" panose="03060902040502070203" pitchFamily="66" charset="0"/>
              </a:rPr>
              <a:t>elementul</a:t>
            </a:r>
            <a:r>
              <a:rPr lang="en-US" sz="1800" dirty="0">
                <a:latin typeface="Forte" panose="03060902040502070203" pitchFamily="66" charset="0"/>
              </a:rPr>
              <a:t> 14 in sus</a:t>
            </a:r>
            <a:endParaRPr lang="en-US" sz="1800" b="0" i="0" dirty="0">
              <a:effectLst/>
              <a:latin typeface="Forte" panose="03060902040502070203" pitchFamily="66" charset="0"/>
            </a:endParaRPr>
          </a:p>
          <a:p>
            <a:endParaRPr lang="en-US" sz="1600" dirty="0"/>
          </a:p>
        </p:txBody>
      </p:sp>
      <p:pic>
        <p:nvPicPr>
          <p:cNvPr id="6" name="Substituent conținut 5" descr="O imagine care conține text&#10;&#10;Descriere generată automat">
            <a:extLst>
              <a:ext uri="{FF2B5EF4-FFF2-40B4-BE49-F238E27FC236}">
                <a16:creationId xmlns:a16="http://schemas.microsoft.com/office/drawing/2014/main" id="{8939B435-8CCD-478A-820D-59AA74F98C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05" y="1600200"/>
            <a:ext cx="3463289" cy="4571999"/>
          </a:xfrm>
          <a:noFill/>
        </p:spPr>
      </p:pic>
    </p:spTree>
    <p:extLst>
      <p:ext uri="{BB962C8B-B14F-4D97-AF65-F5344CB8AC3E}">
        <p14:creationId xmlns:p14="http://schemas.microsoft.com/office/powerpoint/2010/main" val="40664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Curiozitati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sir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aur</a:t>
            </a:r>
            <a:br>
              <a:rPr lang="en-US" dirty="0"/>
            </a:br>
            <a:endParaRPr lang="ro-RO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40CFA-19B5-4D1F-85CD-A1A1F6CB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467678"/>
            <a:ext cx="9982200" cy="554934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Numarul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de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aur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poate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fii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regasit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de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nenumarate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ori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in natura: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89C9"/>
                </a:solidFill>
                <a:effectLst/>
                <a:latin typeface="Archivo Narrow"/>
              </a:rPr>
              <a:t> </a:t>
            </a:r>
            <a:r>
              <a:rPr lang="en-US" sz="1800" i="0" dirty="0">
                <a:effectLst/>
                <a:latin typeface="Archivo Narrow"/>
              </a:rPr>
              <a:t>1. PETALELE FLORILOR: </a:t>
            </a:r>
            <a:r>
              <a:rPr lang="en-US" sz="1800" i="0" dirty="0" err="1">
                <a:effectLst/>
                <a:latin typeface="Archivo Narrow"/>
              </a:rPr>
              <a:t>Numarul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petalelor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florilor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apartine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sirului</a:t>
            </a:r>
            <a:r>
              <a:rPr lang="en-US" sz="1800" i="0" dirty="0">
                <a:effectLst/>
                <a:latin typeface="Archivo Narrow"/>
              </a:rPr>
              <a:t> Fibonacci, </a:t>
            </a:r>
            <a:r>
              <a:rPr lang="en-US" sz="1800" i="0" dirty="0" err="1">
                <a:effectLst/>
                <a:latin typeface="Archivo Narrow"/>
              </a:rPr>
              <a:t>iar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distanta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dintre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petale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este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mereu</a:t>
            </a:r>
            <a:r>
              <a:rPr lang="en-US" sz="1800" i="0" dirty="0">
                <a:effectLst/>
                <a:latin typeface="Archivo Narrow"/>
              </a:rPr>
              <a:t> de 1,618...din </a:t>
            </a:r>
            <a:r>
              <a:rPr lang="en-US" sz="1800" i="0" dirty="0" err="1">
                <a:effectLst/>
                <a:latin typeface="Archivo Narrow"/>
              </a:rPr>
              <a:t>circumferinta</a:t>
            </a:r>
            <a:endParaRPr lang="en-US" sz="1800" i="0" dirty="0">
              <a:effectLst/>
              <a:latin typeface="Archivo Narrow"/>
            </a:endParaRPr>
          </a:p>
          <a:p>
            <a:pPr marL="0" indent="0" algn="l">
              <a:buNone/>
            </a:pPr>
            <a:r>
              <a:rPr lang="en-US" sz="1800" i="0" dirty="0">
                <a:effectLst/>
                <a:latin typeface="Archivo Narrow"/>
              </a:rPr>
              <a:t>2. COCHILIILE: </a:t>
            </a:r>
            <a:r>
              <a:rPr lang="en-US" sz="1800" i="0" dirty="0" err="1">
                <a:effectLst/>
                <a:latin typeface="Archivo Narrow"/>
              </a:rPr>
              <a:t>Cochiliile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melcilor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urmeaza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spirala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logaritmica</a:t>
            </a:r>
            <a:r>
              <a:rPr lang="en-US" sz="1800" i="0" dirty="0">
                <a:effectLst/>
                <a:latin typeface="Archivo Narrow"/>
              </a:rPr>
              <a:t>, cum face </a:t>
            </a:r>
            <a:r>
              <a:rPr lang="en-US" sz="1800" i="0" dirty="0" err="1">
                <a:effectLst/>
                <a:latin typeface="Archivo Narrow"/>
              </a:rPr>
              <a:t>si</a:t>
            </a:r>
            <a:r>
              <a:rPr lang="en-US" sz="1800" i="0" dirty="0">
                <a:effectLst/>
                <a:latin typeface="Archivo Narrow"/>
              </a:rPr>
              <a:t> cochlea </a:t>
            </a:r>
            <a:r>
              <a:rPr lang="en-US" sz="1800" i="0" dirty="0" err="1">
                <a:effectLst/>
                <a:latin typeface="Archivo Narrow"/>
              </a:rPr>
              <a:t>urechii</a:t>
            </a:r>
            <a:r>
              <a:rPr lang="en-US" sz="1800" i="0" dirty="0">
                <a:effectLst/>
                <a:latin typeface="Archivo Narrow"/>
              </a:rPr>
              <a:t> interne. Mai </a:t>
            </a:r>
            <a:r>
              <a:rPr lang="en-US" sz="1800" i="0" dirty="0" err="1">
                <a:effectLst/>
                <a:latin typeface="Archivo Narrow"/>
              </a:rPr>
              <a:t>poate</a:t>
            </a:r>
            <a:r>
              <a:rPr lang="en-US" sz="1800" i="0" dirty="0">
                <a:effectLst/>
                <a:latin typeface="Archivo Narrow"/>
              </a:rPr>
              <a:t> fi </a:t>
            </a:r>
            <a:r>
              <a:rPr lang="en-US" sz="1800" i="0" dirty="0" err="1">
                <a:effectLst/>
                <a:latin typeface="Archivo Narrow"/>
              </a:rPr>
              <a:t>vazuta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si</a:t>
            </a:r>
            <a:r>
              <a:rPr lang="en-US" sz="1800" i="0" dirty="0">
                <a:effectLst/>
                <a:latin typeface="Archivo Narrow"/>
              </a:rPr>
              <a:t> la </a:t>
            </a:r>
            <a:r>
              <a:rPr lang="en-US" sz="1800" i="0" dirty="0" err="1">
                <a:effectLst/>
                <a:latin typeface="Archivo Narrow"/>
              </a:rPr>
              <a:t>coarnele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anumitor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specii</a:t>
            </a:r>
            <a:r>
              <a:rPr lang="en-US" sz="1800" i="0" dirty="0">
                <a:effectLst/>
                <a:latin typeface="Archivo Narrow"/>
              </a:rPr>
              <a:t> de </a:t>
            </a:r>
            <a:r>
              <a:rPr lang="en-US" sz="1800" i="0" dirty="0" err="1">
                <a:effectLst/>
                <a:latin typeface="Archivo Narrow"/>
              </a:rPr>
              <a:t>capra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si</a:t>
            </a:r>
            <a:r>
              <a:rPr lang="en-US" sz="1800" i="0" dirty="0">
                <a:effectLst/>
                <a:latin typeface="Archivo Narrow"/>
              </a:rPr>
              <a:t> la forma </a:t>
            </a:r>
            <a:r>
              <a:rPr lang="en-US" sz="1800" i="0" dirty="0" err="1">
                <a:effectLst/>
                <a:latin typeface="Archivo Narrow"/>
              </a:rPr>
              <a:t>unor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panze</a:t>
            </a:r>
            <a:r>
              <a:rPr lang="en-US" sz="1800" i="0" dirty="0">
                <a:effectLst/>
                <a:latin typeface="Archivo Narrow"/>
              </a:rPr>
              <a:t> de </a:t>
            </a:r>
            <a:r>
              <a:rPr lang="en-US" sz="1800" i="0" dirty="0" err="1">
                <a:effectLst/>
                <a:latin typeface="Archivo Narrow"/>
              </a:rPr>
              <a:t>paianjen</a:t>
            </a:r>
            <a:r>
              <a:rPr lang="en-US" sz="1800" i="0" dirty="0">
                <a:effectLst/>
                <a:latin typeface="Archivo Narrow"/>
              </a:rPr>
              <a:t>.</a:t>
            </a:r>
          </a:p>
          <a:p>
            <a:pPr marL="0" indent="0" algn="l">
              <a:buNone/>
            </a:pPr>
            <a:r>
              <a:rPr lang="en-US" sz="1800" dirty="0">
                <a:latin typeface="Archivo Narrow"/>
              </a:rPr>
              <a:t>3.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Ramurile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copacilor:Sirul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lui</a:t>
            </a:r>
            <a:r>
              <a:rPr lang="en-US" sz="1800" i="0" dirty="0">
                <a:effectLst/>
                <a:latin typeface="Archivo Narrow"/>
              </a:rPr>
              <a:t> Fibonacci </a:t>
            </a:r>
            <a:r>
              <a:rPr lang="en-US" sz="1800" i="0" dirty="0" err="1">
                <a:effectLst/>
                <a:latin typeface="Archivo Narrow"/>
              </a:rPr>
              <a:t>mai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poate</a:t>
            </a:r>
            <a:r>
              <a:rPr lang="en-US" sz="1800" i="0" dirty="0">
                <a:effectLst/>
                <a:latin typeface="Archivo Narrow"/>
              </a:rPr>
              <a:t> fi </a:t>
            </a:r>
            <a:r>
              <a:rPr lang="en-US" sz="1800" i="0" dirty="0" err="1">
                <a:effectLst/>
                <a:latin typeface="Archivo Narrow"/>
              </a:rPr>
              <a:t>vazut</a:t>
            </a:r>
            <a:r>
              <a:rPr lang="en-US" sz="1800" i="0" dirty="0">
                <a:effectLst/>
                <a:latin typeface="Archivo Narrow"/>
              </a:rPr>
              <a:t> in </a:t>
            </a:r>
            <a:r>
              <a:rPr lang="en-US" sz="1800" i="0" dirty="0" err="1">
                <a:effectLst/>
                <a:latin typeface="Archivo Narrow"/>
              </a:rPr>
              <a:t>modul</a:t>
            </a:r>
            <a:r>
              <a:rPr lang="en-US" sz="1800" i="0" dirty="0">
                <a:effectLst/>
                <a:latin typeface="Archivo Narrow"/>
              </a:rPr>
              <a:t> in care se </a:t>
            </a:r>
            <a:r>
              <a:rPr lang="en-US" sz="1800" i="0" dirty="0" err="1">
                <a:effectLst/>
                <a:latin typeface="Archivo Narrow"/>
              </a:rPr>
              <a:t>formeaza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sau</a:t>
            </a:r>
            <a:r>
              <a:rPr lang="en-US" sz="1800" i="0" dirty="0">
                <a:effectLst/>
                <a:latin typeface="Archivo Narrow"/>
              </a:rPr>
              <a:t> se </a:t>
            </a:r>
            <a:r>
              <a:rPr lang="en-US" sz="1800" i="0" dirty="0" err="1">
                <a:effectLst/>
                <a:latin typeface="Archivo Narrow"/>
              </a:rPr>
              <a:t>ramifica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ramurile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copacilor</a:t>
            </a:r>
            <a:r>
              <a:rPr lang="en-US" sz="1800" i="0" dirty="0">
                <a:effectLst/>
                <a:latin typeface="Archivo Narrow"/>
              </a:rPr>
              <a:t>. Un </a:t>
            </a:r>
            <a:r>
              <a:rPr lang="en-US" sz="1800" i="0" dirty="0" err="1">
                <a:effectLst/>
                <a:latin typeface="Archivo Narrow"/>
              </a:rPr>
              <a:t>trunchi</a:t>
            </a:r>
            <a:r>
              <a:rPr lang="en-US" sz="1800" i="0" dirty="0">
                <a:effectLst/>
                <a:latin typeface="Archivo Narrow"/>
              </a:rPr>
              <a:t> principal </a:t>
            </a:r>
            <a:r>
              <a:rPr lang="en-US" sz="1800" i="0" dirty="0" err="1">
                <a:effectLst/>
                <a:latin typeface="Archivo Narrow"/>
              </a:rPr>
              <a:t>va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creste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pana</a:t>
            </a:r>
            <a:r>
              <a:rPr lang="en-US" sz="1800" i="0" dirty="0">
                <a:effectLst/>
                <a:latin typeface="Archivo Narrow"/>
              </a:rPr>
              <a:t> produce o </a:t>
            </a:r>
            <a:r>
              <a:rPr lang="en-US" sz="1800" i="0" dirty="0" err="1">
                <a:effectLst/>
                <a:latin typeface="Archivo Narrow"/>
              </a:rPr>
              <a:t>ramura</a:t>
            </a:r>
            <a:r>
              <a:rPr lang="en-US" sz="1800" i="0" dirty="0">
                <a:effectLst/>
                <a:latin typeface="Archivo Narrow"/>
              </a:rPr>
              <a:t>, care </a:t>
            </a:r>
            <a:r>
              <a:rPr lang="en-US" sz="1800" i="0" dirty="0" err="1">
                <a:effectLst/>
                <a:latin typeface="Archivo Narrow"/>
              </a:rPr>
              <a:t>creeaza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doua</a:t>
            </a:r>
            <a:r>
              <a:rPr lang="en-US" sz="1800" i="0" dirty="0">
                <a:effectLst/>
                <a:latin typeface="Archivo Narrow"/>
              </a:rPr>
              <a:t> </a:t>
            </a:r>
            <a:r>
              <a:rPr lang="en-US" sz="1800" i="0" dirty="0" err="1">
                <a:effectLst/>
                <a:latin typeface="Archivo Narrow"/>
              </a:rPr>
              <a:t>puncte</a:t>
            </a:r>
            <a:r>
              <a:rPr lang="en-US" sz="1800" i="0" dirty="0">
                <a:effectLst/>
                <a:latin typeface="Archivo Narrow"/>
              </a:rPr>
              <a:t> de </a:t>
            </a:r>
            <a:r>
              <a:rPr lang="en-US" sz="1800" i="0" dirty="0" err="1">
                <a:effectLst/>
                <a:latin typeface="Archivo Narrow"/>
              </a:rPr>
              <a:t>crestere</a:t>
            </a:r>
            <a:r>
              <a:rPr lang="en-US" sz="1800" i="0" dirty="0">
                <a:effectLst/>
                <a:latin typeface="Archivo Narrow"/>
              </a:rPr>
              <a:t>. </a:t>
            </a:r>
          </a:p>
          <a:p>
            <a:pPr algn="l" fontAlgn="base"/>
            <a:r>
              <a:rPr lang="en-US" dirty="0">
                <a:solidFill>
                  <a:srgbClr val="0089C9"/>
                </a:solidFill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Numarul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de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aur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poate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fii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regasit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de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nenumarate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ori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 in </a:t>
            </a:r>
            <a:r>
              <a:rPr lang="en-US" b="0" i="0" dirty="0" err="1">
                <a:solidFill>
                  <a:srgbClr val="0089C9"/>
                </a:solidFill>
                <a:effectLst/>
                <a:latin typeface="Archivo Narrow"/>
              </a:rPr>
              <a:t>arta</a:t>
            </a:r>
            <a:r>
              <a:rPr lang="en-US" b="0" i="0" dirty="0">
                <a:solidFill>
                  <a:srgbClr val="0089C9"/>
                </a:solidFill>
                <a:effectLst/>
                <a:latin typeface="Archivo Narrow"/>
              </a:rPr>
              <a:t>: </a:t>
            </a:r>
          </a:p>
          <a:p>
            <a:pPr marL="0" indent="0" algn="l" fontAlgn="base">
              <a:buNone/>
            </a:pPr>
            <a:r>
              <a:rPr lang="en-US" sz="1800" b="0" i="0" dirty="0" err="1">
                <a:effectLst/>
                <a:latin typeface="Raleway"/>
              </a:rPr>
              <a:t>Grecii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antici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aparent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foloseau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magia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numerelor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în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arhitectura</a:t>
            </a:r>
            <a:r>
              <a:rPr lang="en-US" sz="1800" b="0" i="0" dirty="0">
                <a:effectLst/>
                <a:latin typeface="Raleway"/>
              </a:rPr>
              <a:t>, un bun </a:t>
            </a:r>
            <a:r>
              <a:rPr lang="en-US" sz="1800" b="0" i="0" dirty="0" err="1">
                <a:effectLst/>
                <a:latin typeface="Raleway"/>
              </a:rPr>
              <a:t>exemplu</a:t>
            </a:r>
            <a:r>
              <a:rPr lang="en-US" sz="1800" b="0" i="0" dirty="0">
                <a:effectLst/>
                <a:latin typeface="Raleway"/>
              </a:rPr>
              <a:t> e </a:t>
            </a:r>
            <a:r>
              <a:rPr lang="en-US" sz="1800" b="0" i="0" dirty="0" err="1">
                <a:effectLst/>
                <a:latin typeface="Raleway"/>
              </a:rPr>
              <a:t>Partenonul</a:t>
            </a:r>
            <a:r>
              <a:rPr lang="en-US" sz="1800" b="0" i="0" dirty="0">
                <a:effectLst/>
                <a:latin typeface="Raleway"/>
              </a:rPr>
              <a:t> din </a:t>
            </a:r>
            <a:r>
              <a:rPr lang="en-US" sz="1800" b="0" i="0" dirty="0" err="1">
                <a:effectLst/>
                <a:latin typeface="Raleway"/>
              </a:rPr>
              <a:t>Atena</a:t>
            </a:r>
            <a:r>
              <a:rPr lang="en-US" sz="1800" b="0" i="0" dirty="0">
                <a:effectLst/>
                <a:latin typeface="Raleway"/>
              </a:rPr>
              <a:t>. </a:t>
            </a:r>
            <a:r>
              <a:rPr lang="en-US" sz="1800" b="0" i="0" dirty="0" err="1">
                <a:effectLst/>
                <a:latin typeface="Raleway"/>
              </a:rPr>
              <a:t>Inspirați</a:t>
            </a:r>
            <a:r>
              <a:rPr lang="en-US" sz="1800" b="0" i="0" dirty="0">
                <a:effectLst/>
                <a:latin typeface="Raleway"/>
              </a:rPr>
              <a:t> de </a:t>
            </a:r>
            <a:r>
              <a:rPr lang="en-US" sz="1800" b="0" i="0" dirty="0" err="1">
                <a:effectLst/>
                <a:latin typeface="Raleway"/>
              </a:rPr>
              <a:t>greci</a:t>
            </a:r>
            <a:r>
              <a:rPr lang="en-US" sz="1800" b="0" i="0" dirty="0">
                <a:effectLst/>
                <a:latin typeface="Raleway"/>
              </a:rPr>
              <a:t>, </a:t>
            </a:r>
            <a:r>
              <a:rPr lang="en-US" sz="1800" b="0" i="0" dirty="0" err="1">
                <a:effectLst/>
                <a:latin typeface="Raleway"/>
              </a:rPr>
              <a:t>viitoarele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generații</a:t>
            </a:r>
            <a:r>
              <a:rPr lang="en-US" sz="1800" b="0" i="0" dirty="0">
                <a:effectLst/>
                <a:latin typeface="Raleway"/>
              </a:rPr>
              <a:t> de </a:t>
            </a:r>
            <a:r>
              <a:rPr lang="en-US" sz="1800" b="0" i="0" dirty="0" err="1">
                <a:effectLst/>
                <a:latin typeface="Raleway"/>
              </a:rPr>
              <a:t>arhitecti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și’au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proiectat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clădirile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bazându’se</a:t>
            </a:r>
            <a:r>
              <a:rPr lang="en-US" sz="1800" b="0" i="0" dirty="0">
                <a:effectLst/>
                <a:latin typeface="Raleway"/>
              </a:rPr>
              <a:t> pe </a:t>
            </a:r>
            <a:r>
              <a:rPr lang="en-US" sz="1800" b="0" i="0" dirty="0" err="1">
                <a:effectLst/>
                <a:latin typeface="Raleway"/>
              </a:rPr>
              <a:t>această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proporție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minunată</a:t>
            </a:r>
            <a:r>
              <a:rPr lang="en-US" sz="1800" b="0" i="0" dirty="0">
                <a:effectLst/>
                <a:latin typeface="Raleway"/>
              </a:rPr>
              <a:t>. </a:t>
            </a:r>
            <a:r>
              <a:rPr lang="en-US" sz="1800" b="0" i="0" dirty="0" err="1">
                <a:effectLst/>
                <a:latin typeface="Raleway"/>
              </a:rPr>
              <a:t>Nici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pictorii</a:t>
            </a:r>
            <a:r>
              <a:rPr lang="en-US" sz="1800" b="0" i="0" dirty="0">
                <a:effectLst/>
                <a:latin typeface="Raleway"/>
              </a:rPr>
              <a:t> nu au </a:t>
            </a:r>
            <a:r>
              <a:rPr lang="en-US" sz="1800" b="0" i="0" dirty="0" err="1">
                <a:effectLst/>
                <a:latin typeface="Raleway"/>
              </a:rPr>
              <a:t>ignorat’o</a:t>
            </a:r>
            <a:r>
              <a:rPr lang="en-US" sz="1800" b="0" i="0" dirty="0">
                <a:effectLst/>
                <a:latin typeface="Raleway"/>
              </a:rPr>
              <a:t>.</a:t>
            </a:r>
          </a:p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Raleway"/>
              </a:rPr>
              <a:t>Se </a:t>
            </a:r>
            <a:r>
              <a:rPr lang="en-US" sz="1800" b="0" i="0" dirty="0" err="1">
                <a:effectLst/>
                <a:latin typeface="Raleway"/>
              </a:rPr>
              <a:t>spune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că</a:t>
            </a:r>
            <a:r>
              <a:rPr lang="en-US" sz="1800" b="0" i="0" dirty="0">
                <a:effectLst/>
                <a:latin typeface="Raleway"/>
              </a:rPr>
              <a:t> Leonardo Da Vinci </a:t>
            </a:r>
            <a:r>
              <a:rPr lang="en-US" sz="1800" b="0" i="0" dirty="0" err="1">
                <a:effectLst/>
                <a:latin typeface="Raleway"/>
              </a:rPr>
              <a:t>folosea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Proporția</a:t>
            </a:r>
            <a:r>
              <a:rPr lang="en-US" sz="1800" b="0" i="0" dirty="0">
                <a:effectLst/>
                <a:latin typeface="Raleway"/>
              </a:rPr>
              <a:t> de </a:t>
            </a:r>
            <a:r>
              <a:rPr lang="en-US" sz="1800" b="0" i="0" dirty="0" err="1">
                <a:effectLst/>
                <a:latin typeface="Raleway"/>
              </a:rPr>
              <a:t>Aur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pentru</a:t>
            </a:r>
            <a:r>
              <a:rPr lang="en-US" sz="1800" b="0" i="0" dirty="0">
                <a:effectLst/>
                <a:latin typeface="Raleway"/>
              </a:rPr>
              <a:t> a </a:t>
            </a:r>
            <a:r>
              <a:rPr lang="en-US" sz="1800" b="0" i="0" dirty="0" err="1">
                <a:effectLst/>
                <a:latin typeface="Raleway"/>
              </a:rPr>
              <a:t>păstra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proporțiile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figurilor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umane</a:t>
            </a:r>
            <a:r>
              <a:rPr lang="en-US" sz="1800" b="0" i="0" dirty="0">
                <a:effectLst/>
                <a:latin typeface="Raleway"/>
              </a:rPr>
              <a:t> din </a:t>
            </a:r>
            <a:r>
              <a:rPr lang="en-US" sz="1800" b="0" i="0" dirty="0" err="1">
                <a:effectLst/>
                <a:latin typeface="Raleway"/>
              </a:rPr>
              <a:t>picturile</a:t>
            </a:r>
            <a:r>
              <a:rPr lang="en-US" sz="1800" b="0" i="0" dirty="0">
                <a:effectLst/>
                <a:latin typeface="Raleway"/>
              </a:rPr>
              <a:t> sale –  </a:t>
            </a:r>
            <a:r>
              <a:rPr lang="en-US" sz="1800" b="0" i="0" dirty="0" err="1">
                <a:effectLst/>
                <a:latin typeface="Raleway"/>
              </a:rPr>
              <a:t>în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acest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fel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proporția</a:t>
            </a:r>
            <a:r>
              <a:rPr lang="en-US" sz="1800" b="0" i="0" dirty="0">
                <a:effectLst/>
                <a:latin typeface="Raleway"/>
              </a:rPr>
              <a:t> de </a:t>
            </a:r>
            <a:r>
              <a:rPr lang="en-US" sz="1800" b="0" i="0" dirty="0" err="1">
                <a:effectLst/>
                <a:latin typeface="Raleway"/>
              </a:rPr>
              <a:t>aur</a:t>
            </a:r>
            <a:r>
              <a:rPr lang="en-US" sz="1800" b="0" i="0" dirty="0">
                <a:effectLst/>
                <a:latin typeface="Raleway"/>
              </a:rPr>
              <a:t> a </a:t>
            </a:r>
            <a:r>
              <a:rPr lang="en-US" sz="1800" b="0" i="0" dirty="0" err="1">
                <a:effectLst/>
                <a:latin typeface="Raleway"/>
              </a:rPr>
              <a:t>ajuns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în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paginile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nuvelei</a:t>
            </a:r>
            <a:r>
              <a:rPr lang="en-US" sz="1800" b="0" i="0" dirty="0">
                <a:effectLst/>
                <a:latin typeface="Raleway"/>
              </a:rPr>
              <a:t> </a:t>
            </a:r>
            <a:r>
              <a:rPr lang="en-US" sz="1800" b="0" i="0" dirty="0" err="1">
                <a:effectLst/>
                <a:latin typeface="Raleway"/>
              </a:rPr>
              <a:t>lui</a:t>
            </a:r>
            <a:r>
              <a:rPr lang="en-US" sz="1800" b="0" i="0" dirty="0">
                <a:effectLst/>
                <a:latin typeface="Raleway"/>
              </a:rPr>
              <a:t> Dan Brown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Raleway"/>
              </a:rPr>
              <a:t>.</a:t>
            </a:r>
          </a:p>
          <a:p>
            <a:endParaRPr lang="en-US" sz="1600" b="0" i="0" dirty="0">
              <a:solidFill>
                <a:srgbClr val="0089C9"/>
              </a:solidFill>
              <a:effectLst/>
              <a:latin typeface="Archivo Narrow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Raleway"/>
              </a:rPr>
              <a:t> 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89C9"/>
              </a:solidFill>
              <a:effectLst/>
              <a:latin typeface="Archivo Narro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 descr="O imagine care conține text&#10;&#10;Descriere generată automat">
            <a:extLst>
              <a:ext uri="{FF2B5EF4-FFF2-40B4-BE49-F238E27FC236}">
                <a16:creationId xmlns:a16="http://schemas.microsoft.com/office/drawing/2014/main" id="{5A7E1F5F-6302-46D8-B1B9-C94A51172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75" y="237917"/>
            <a:ext cx="4741587" cy="2433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D7360DD-1A2B-45B1-B54F-2F7672508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75" y="0"/>
            <a:ext cx="3175000" cy="4483100"/>
          </a:xfrm>
          <a:prstGeom prst="rect">
            <a:avLst/>
          </a:prstGeom>
        </p:spPr>
      </p:pic>
      <p:pic>
        <p:nvPicPr>
          <p:cNvPr id="7" name="Imagine 6" descr="O imagine care conține text, exterior, clădire, piatră&#10;&#10;Descriere generată automat">
            <a:extLst>
              <a:ext uri="{FF2B5EF4-FFF2-40B4-BE49-F238E27FC236}">
                <a16:creationId xmlns:a16="http://schemas.microsoft.com/office/drawing/2014/main" id="{95629FC5-430B-4628-894A-9A49B79A8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763"/>
            <a:ext cx="5426075" cy="4186237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CA1062DE-55FD-4668-BADF-83804B368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4" y="0"/>
            <a:ext cx="384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262</TotalTime>
  <Words>853</Words>
  <Application>Microsoft Office PowerPoint</Application>
  <PresentationFormat>Ecran lat</PresentationFormat>
  <Paragraphs>61</Paragraphs>
  <Slides>10</Slides>
  <Notes>6</Notes>
  <HiddenSlides>0</HiddenSlides>
  <MMClips>0</MMClips>
  <ScaleCrop>false</ScaleCrop>
  <HeadingPairs>
    <vt:vector size="6" baseType="variant">
      <vt:variant>
        <vt:lpstr>Fonturi utilizate</vt:lpstr>
      </vt:variant>
      <vt:variant>
        <vt:i4>9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20" baseType="lpstr">
      <vt:lpstr>Archivo Narrow</vt:lpstr>
      <vt:lpstr>Arial</vt:lpstr>
      <vt:lpstr>Courier New</vt:lpstr>
      <vt:lpstr>Euphemia</vt:lpstr>
      <vt:lpstr>Forte</vt:lpstr>
      <vt:lpstr>Helvetica Neue</vt:lpstr>
      <vt:lpstr>Plantagenet Cherokee</vt:lpstr>
      <vt:lpstr>Raleway</vt:lpstr>
      <vt:lpstr>Wingdings</vt:lpstr>
      <vt:lpstr>Literatură academică 16x9</vt:lpstr>
      <vt:lpstr>PROIECT SINCRETIC SDA</vt:lpstr>
      <vt:lpstr>Cerintele proiectului nr.7</vt:lpstr>
      <vt:lpstr>Codul problemei</vt:lpstr>
      <vt:lpstr>Leonardo Fibonacci</vt:lpstr>
      <vt:lpstr>                   Leonardo Fibonacci Fostul matematician</vt:lpstr>
      <vt:lpstr>Prezentare PowerPoint</vt:lpstr>
      <vt:lpstr>Sirul lui Fibonacci si Raportul de aur </vt:lpstr>
      <vt:lpstr>Curiozitati despre sir si numarul de aur </vt:lpstr>
      <vt:lpstr>Prezentare PowerPoint</vt:lpstr>
      <vt:lpstr>VA 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imagine1</dc:title>
  <dc:creator>catalina grecu</dc:creator>
  <cp:lastModifiedBy>catalina grecu</cp:lastModifiedBy>
  <cp:revision>14</cp:revision>
  <dcterms:created xsi:type="dcterms:W3CDTF">2021-05-19T18:55:22Z</dcterms:created>
  <dcterms:modified xsi:type="dcterms:W3CDTF">2021-05-24T19:13:46Z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