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61" r:id="rId4"/>
    <p:sldId id="271" r:id="rId5"/>
    <p:sldId id="302" r:id="rId6"/>
    <p:sldId id="260" r:id="rId7"/>
    <p:sldId id="292" r:id="rId8"/>
    <p:sldId id="293" r:id="rId9"/>
    <p:sldId id="290" r:id="rId10"/>
    <p:sldId id="291" r:id="rId11"/>
    <p:sldId id="273" r:id="rId12"/>
    <p:sldId id="295" r:id="rId13"/>
    <p:sldId id="284" r:id="rId14"/>
    <p:sldId id="300" r:id="rId15"/>
    <p:sldId id="299" r:id="rId16"/>
    <p:sldId id="296" r:id="rId17"/>
    <p:sldId id="262" r:id="rId18"/>
    <p:sldId id="276" r:id="rId19"/>
    <p:sldId id="289" r:id="rId20"/>
    <p:sldId id="298" r:id="rId21"/>
    <p:sldId id="297" r:id="rId22"/>
    <p:sldId id="279" r:id="rId23"/>
    <p:sldId id="303" r:id="rId24"/>
    <p:sldId id="304" r:id="rId25"/>
    <p:sldId id="274" r:id="rId26"/>
    <p:sldId id="301" r:id="rId27"/>
  </p:sldIdLst>
  <p:sldSz cx="9144000" cy="6858000" type="screen4x3"/>
  <p:notesSz cx="6858000" cy="9144000"/>
  <p:embeddedFontLst>
    <p:embeddedFont>
      <p:font typeface="Merriweather" panose="020B0604020202020204" charset="0"/>
      <p:regular r:id="rId29"/>
      <p:bold r:id="rId30"/>
      <p:italic r:id="rId31"/>
      <p:boldItalic r:id="rId32"/>
    </p:embeddedFont>
    <p:embeddedFont>
      <p:font typeface="Amatic SC" panose="020B0604020202020204" charset="0"/>
      <p:regular r:id="rId33"/>
      <p:bold r:id="rId34"/>
    </p:embeddedFont>
    <p:embeddedFont>
      <p:font typeface="Typeface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D53F2E"/>
    <a:srgbClr val="081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86575EF-86F9-42B5-AF7B-3A7C822292EB}">
  <a:tblStyle styleId="{D86575EF-86F9-42B5-AF7B-3A7C822292E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0013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99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6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5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7" name="Shape 1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81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7" name="Shape 1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6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7" name="Shape 1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5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4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02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8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68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056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01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4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44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74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3" name="Shape 2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907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6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4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Shape 19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7" name="Shape 1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6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4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2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1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8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D53F2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Shape 102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024" name="Shape 102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8" name="Shape 119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977300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0" name="Shape 1200"/>
          <p:cNvSpPr txBox="1">
            <a:spLocks noGrp="1"/>
          </p:cNvSpPr>
          <p:nvPr>
            <p:ph type="body" idx="2"/>
          </p:nvPr>
        </p:nvSpPr>
        <p:spPr>
          <a:xfrm>
            <a:off x="3391602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1" name="Shape 1201"/>
          <p:cNvSpPr txBox="1">
            <a:spLocks noGrp="1"/>
          </p:cNvSpPr>
          <p:nvPr>
            <p:ph type="body" idx="3"/>
          </p:nvPr>
        </p:nvSpPr>
        <p:spPr>
          <a:xfrm>
            <a:off x="5805905" y="1705425"/>
            <a:ext cx="2296500" cy="471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95A5A6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Shape 1593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594" name="Shape 1594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D53F2E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3F2E"/>
        </a:solidFill>
        <a:effectLst/>
      </p:bgPr>
    </p:bg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338250"/>
            <a:ext cx="4761899" cy="19797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600" spc="300" dirty="0">
                <a:latin typeface="Typeface" pitchFamily="2" charset="0"/>
              </a:rPr>
              <a:t>k</a:t>
            </a:r>
            <a:r>
              <a:rPr lang="en" sz="9600" spc="300" dirty="0" smtClean="0">
                <a:latin typeface="Typeface" pitchFamily="2" charset="0"/>
              </a:rPr>
              <a:t>uka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5400" b="1" dirty="0" smtClean="0"/>
              <a:t>Kupon untuk Mereka</a:t>
            </a:r>
            <a:endParaRPr lang="en" sz="6600" b="1" dirty="0"/>
          </a:p>
        </p:txBody>
      </p:sp>
      <p:sp>
        <p:nvSpPr>
          <p:cNvPr id="3" name="TextBox 2"/>
          <p:cNvSpPr txBox="1"/>
          <p:nvPr/>
        </p:nvSpPr>
        <p:spPr>
          <a:xfrm rot="251082">
            <a:off x="7518400" y="5651500"/>
            <a:ext cx="123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matic SC" pitchFamily="2" charset="0"/>
              </a:rPr>
              <a:t>b</a:t>
            </a:r>
            <a:r>
              <a:rPr lang="en-US" sz="2400" b="1" dirty="0" smtClean="0">
                <a:solidFill>
                  <a:schemeClr val="bg1"/>
                </a:solidFill>
                <a:latin typeface="Amatic SC" pitchFamily="2" charset="0"/>
              </a:rPr>
              <a:t>y Catalina</a:t>
            </a:r>
            <a:endParaRPr lang="en-US" sz="2400" b="1" dirty="0">
              <a:solidFill>
                <a:schemeClr val="bg1"/>
              </a:solidFill>
              <a:latin typeface="Amatic SC" pitchFamily="2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3F2E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310650" y="3728750"/>
            <a:ext cx="6395700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BUSINESS MODEL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49" name="Shape 1849"/>
          <p:cNvSpPr/>
          <p:nvPr/>
        </p:nvSpPr>
        <p:spPr>
          <a:xfrm>
            <a:off x="3149952" y="1173501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" name="Shape 2155"/>
          <p:cNvSpPr/>
          <p:nvPr/>
        </p:nvSpPr>
        <p:spPr>
          <a:xfrm>
            <a:off x="3979083" y="1889132"/>
            <a:ext cx="1279048" cy="112076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480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/>
          </p:nvPr>
        </p:nvSpPr>
        <p:spPr>
          <a:xfrm>
            <a:off x="6872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/>
              <a:t>Our P</a:t>
            </a:r>
            <a:r>
              <a:rPr lang="en" sz="4800" dirty="0" smtClean="0"/>
              <a:t>rocess </a:t>
            </a:r>
            <a:r>
              <a:rPr lang="en" sz="4800" dirty="0"/>
              <a:t>is </a:t>
            </a:r>
            <a:r>
              <a:rPr lang="en" sz="4800" dirty="0" smtClean="0"/>
              <a:t>Easy</a:t>
            </a:r>
            <a:endParaRPr lang="en" sz="4800" dirty="0"/>
          </a:p>
        </p:txBody>
      </p:sp>
      <p:sp>
        <p:nvSpPr>
          <p:cNvPr id="2016" name="Shape 2016"/>
          <p:cNvSpPr/>
          <p:nvPr/>
        </p:nvSpPr>
        <p:spPr>
          <a:xfrm>
            <a:off x="609600" y="2143672"/>
            <a:ext cx="2194141" cy="143944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nisiator memasukkan proposal kegiatan sosial</a:t>
            </a:r>
          </a:p>
        </p:txBody>
      </p:sp>
      <p:sp>
        <p:nvSpPr>
          <p:cNvPr id="2017" name="Shape 2017"/>
          <p:cNvSpPr/>
          <p:nvPr/>
        </p:nvSpPr>
        <p:spPr>
          <a:xfrm>
            <a:off x="6400800" y="2223316"/>
            <a:ext cx="2232240" cy="128015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Kuka</a:t>
            </a:r>
            <a:b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mem-</a:t>
            </a:r>
            <a:r>
              <a:rPr lang="en" i="1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publish</a:t>
            </a:r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kegiatan </a:t>
            </a:r>
            <a:r>
              <a:rPr lang="en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sosial beserta kupon</a:t>
            </a:r>
            <a:endParaRPr lang="en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8" name="Shape 2018"/>
          <p:cNvSpPr/>
          <p:nvPr/>
        </p:nvSpPr>
        <p:spPr>
          <a:xfrm>
            <a:off x="3522980" y="2180050"/>
            <a:ext cx="2079534" cy="133784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Kuka </a:t>
            </a:r>
            <a:r>
              <a:rPr lang="en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menyetujui proposal dan menentukan kupon</a:t>
            </a:r>
            <a:endParaRPr lang="en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19" name="Shape 2019"/>
          <p:cNvCxnSpPr>
            <a:stCxn id="2016" idx="6"/>
            <a:endCxn id="2018" idx="2"/>
          </p:cNvCxnSpPr>
          <p:nvPr/>
        </p:nvCxnSpPr>
        <p:spPr>
          <a:xfrm flipV="1">
            <a:off x="2803741" y="2848975"/>
            <a:ext cx="719239" cy="14422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20" name="Shape 2020"/>
          <p:cNvCxnSpPr>
            <a:stCxn id="2018" idx="6"/>
            <a:endCxn id="2017" idx="2"/>
          </p:cNvCxnSpPr>
          <p:nvPr/>
        </p:nvCxnSpPr>
        <p:spPr>
          <a:xfrm>
            <a:off x="5602514" y="2848975"/>
            <a:ext cx="798286" cy="14421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1" name="Shape 2016"/>
          <p:cNvSpPr/>
          <p:nvPr/>
        </p:nvSpPr>
        <p:spPr>
          <a:xfrm>
            <a:off x="6400800" y="3983451"/>
            <a:ext cx="2295741" cy="143944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Kontributor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memberi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donasi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mendapatkan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kupon</a:t>
            </a:r>
            <a:endParaRPr lang="en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Shape 2016"/>
          <p:cNvSpPr/>
          <p:nvPr/>
        </p:nvSpPr>
        <p:spPr>
          <a:xfrm>
            <a:off x="3492500" y="3983451"/>
            <a:ext cx="2286000" cy="143944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Dana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terkumpul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diberikan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kepada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inisiator</a:t>
            </a:r>
            <a:endParaRPr lang="en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" name="Shape 2016"/>
          <p:cNvSpPr/>
          <p:nvPr/>
        </p:nvSpPr>
        <p:spPr>
          <a:xfrm>
            <a:off x="647700" y="3983451"/>
            <a:ext cx="2194141" cy="1439449"/>
          </a:xfrm>
          <a:prstGeom prst="ellipse">
            <a:avLst/>
          </a:prstGeom>
          <a:solidFill>
            <a:srgbClr val="F55D4B"/>
          </a:solidFill>
          <a:ln w="9525" cap="flat" cmpd="sng">
            <a:solidFill>
              <a:srgbClr val="2C3E5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Inisiator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memberikan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informasi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perkembangan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kegiatan</a:t>
            </a:r>
            <a:r>
              <a:rPr lang="en-US" dirty="0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sosial</a:t>
            </a:r>
            <a:endParaRPr lang="en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7" name="Shape 2020"/>
          <p:cNvCxnSpPr>
            <a:stCxn id="2017" idx="4"/>
            <a:endCxn id="11" idx="0"/>
          </p:cNvCxnSpPr>
          <p:nvPr/>
        </p:nvCxnSpPr>
        <p:spPr>
          <a:xfrm>
            <a:off x="7516920" y="3503475"/>
            <a:ext cx="31751" cy="479976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0" name="Shape 2020"/>
          <p:cNvCxnSpPr>
            <a:stCxn id="11" idx="2"/>
            <a:endCxn id="12" idx="6"/>
          </p:cNvCxnSpPr>
          <p:nvPr/>
        </p:nvCxnSpPr>
        <p:spPr>
          <a:xfrm flipH="1">
            <a:off x="5778500" y="4703176"/>
            <a:ext cx="622300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3" name="Shape 2020"/>
          <p:cNvCxnSpPr>
            <a:stCxn id="12" idx="2"/>
            <a:endCxn id="13" idx="6"/>
          </p:cNvCxnSpPr>
          <p:nvPr/>
        </p:nvCxnSpPr>
        <p:spPr>
          <a:xfrm flipH="1">
            <a:off x="2841841" y="4703176"/>
            <a:ext cx="650659" cy="0"/>
          </a:xfrm>
          <a:prstGeom prst="straightConnector1">
            <a:avLst/>
          </a:prstGeom>
          <a:noFill/>
          <a:ln w="9525" cap="flat" cmpd="sng">
            <a:solidFill>
              <a:srgbClr val="2C3E5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4" name="Shape 2136"/>
          <p:cNvSpPr/>
          <p:nvPr/>
        </p:nvSpPr>
        <p:spPr>
          <a:xfrm>
            <a:off x="5763658" y="826858"/>
            <a:ext cx="573642" cy="529828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53F2E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>
            <a:spLocks noGrp="1"/>
          </p:cNvSpPr>
          <p:nvPr>
            <p:ph type="ctrTitle" idx="4294967295"/>
          </p:nvPr>
        </p:nvSpPr>
        <p:spPr>
          <a:xfrm>
            <a:off x="1355400" y="571499"/>
            <a:ext cx="5823600" cy="1143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FFFF"/>
                </a:solidFill>
              </a:rPr>
              <a:t>Our Lovely Customers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4" name="Shape 2129"/>
          <p:cNvSpPr/>
          <p:nvPr/>
        </p:nvSpPr>
        <p:spPr>
          <a:xfrm>
            <a:off x="6397123" y="893793"/>
            <a:ext cx="586917" cy="590474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855"/>
          <p:cNvSpPr txBox="1">
            <a:spLocks/>
          </p:cNvSpPr>
          <p:nvPr/>
        </p:nvSpPr>
        <p:spPr>
          <a:xfrm>
            <a:off x="1106325" y="2141451"/>
            <a:ext cx="3339599" cy="3992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2400" b="1" dirty="0" smtClean="0">
                <a:solidFill>
                  <a:srgbClr val="D53F2E"/>
                </a:solidFill>
                <a:latin typeface="Merriweather" panose="020B0604020202020204" charset="0"/>
              </a:rPr>
              <a:t>Inisiator</a:t>
            </a:r>
            <a:endParaRPr lang="en" sz="1800" b="1" dirty="0" smtClean="0">
              <a:solidFill>
                <a:srgbClr val="D53F2E"/>
              </a:solidFill>
              <a:latin typeface="Merriweather" panose="020B0604020202020204" charset="0"/>
            </a:endParaRPr>
          </a:p>
          <a:p>
            <a:r>
              <a:rPr lang="en" sz="1800" dirty="0" smtClean="0">
                <a:solidFill>
                  <a:schemeClr val="bg1"/>
                </a:solidFill>
                <a:latin typeface="Merriweather" panose="020B0604020202020204" charset="0"/>
              </a:rPr>
              <a:t>Pihak yang menginisiasi </a:t>
            </a:r>
            <a:r>
              <a:rPr lang="en" sz="1800" i="1" dirty="0" smtClean="0">
                <a:solidFill>
                  <a:schemeClr val="bg1"/>
                </a:solidFill>
                <a:latin typeface="Merriweather" panose="020B0604020202020204" charset="0"/>
              </a:rPr>
              <a:t>crowdfunding </a:t>
            </a:r>
            <a:r>
              <a:rPr lang="en" sz="1800" dirty="0" smtClean="0">
                <a:solidFill>
                  <a:schemeClr val="bg1"/>
                </a:solidFill>
                <a:latin typeface="Merriweather" panose="020B0604020202020204" charset="0"/>
              </a:rPr>
              <a:t>untuk kegiatan sosial. Inisiator boleh perseorangan, lembaga, maupun komunitas. Inisiator harus terdaftar dan mempunyai akun di aplikasi Kuka.</a:t>
            </a:r>
            <a:endParaRPr lang="en" sz="1800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sp>
        <p:nvSpPr>
          <p:cNvPr id="7" name="Shape 1857"/>
          <p:cNvSpPr txBox="1">
            <a:spLocks/>
          </p:cNvSpPr>
          <p:nvPr/>
        </p:nvSpPr>
        <p:spPr>
          <a:xfrm>
            <a:off x="4494753" y="2141451"/>
            <a:ext cx="3339599" cy="3992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" sz="2400" b="1" dirty="0" smtClean="0">
                <a:solidFill>
                  <a:srgbClr val="D53F2E"/>
                </a:solidFill>
                <a:latin typeface="Merriweather" panose="020B0604020202020204" charset="0"/>
              </a:rPr>
              <a:t>Kontributor</a:t>
            </a:r>
            <a:endParaRPr lang="en" sz="1800" b="1" dirty="0" smtClean="0">
              <a:solidFill>
                <a:srgbClr val="D53F2E"/>
              </a:solidFill>
              <a:latin typeface="Merriweather" panose="020B0604020202020204" charset="0"/>
            </a:endParaRPr>
          </a:p>
          <a:p>
            <a:r>
              <a:rPr lang="en" sz="1800" dirty="0" smtClean="0">
                <a:solidFill>
                  <a:schemeClr val="bg1"/>
                </a:solidFill>
                <a:latin typeface="Merriweather" panose="020B0604020202020204" charset="0"/>
              </a:rPr>
              <a:t>Pihak yang berkontribusi dengan memberi donasi pada kegiatan sosial. Kontributor harus mempunyai akun Mandiri e-cash untuk dapat memberikan donasi.</a:t>
            </a:r>
            <a:endParaRPr lang="en" sz="1800" dirty="0">
              <a:solidFill>
                <a:schemeClr val="bg1"/>
              </a:solidFill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525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>
            <a:spLocks noGrp="1"/>
          </p:cNvSpPr>
          <p:nvPr>
            <p:ph type="ctrTitle" idx="4294967295"/>
          </p:nvPr>
        </p:nvSpPr>
        <p:spPr>
          <a:xfrm>
            <a:off x="1841500" y="647699"/>
            <a:ext cx="5822950" cy="1092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FFFF"/>
                </a:solidFill>
              </a:rPr>
              <a:t>Key Partners</a:t>
            </a:r>
            <a:endParaRPr lang="en" sz="5400" dirty="0">
              <a:solidFill>
                <a:srgbClr val="FFFFFF"/>
              </a:solidFill>
            </a:endParaRPr>
          </a:p>
        </p:txBody>
      </p:sp>
      <p:sp>
        <p:nvSpPr>
          <p:cNvPr id="2000" name="Shape 2000"/>
          <p:cNvSpPr txBox="1">
            <a:spLocks noGrp="1"/>
          </p:cNvSpPr>
          <p:nvPr>
            <p:ph type="subTitle" idx="4294967295"/>
          </p:nvPr>
        </p:nvSpPr>
        <p:spPr>
          <a:xfrm>
            <a:off x="1587500" y="2071688"/>
            <a:ext cx="26670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Merchants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FFFFFF"/>
                </a:solidFill>
              </a:rPr>
              <a:t>Kuka menjalin kerja sama dengan </a:t>
            </a:r>
            <a:r>
              <a:rPr lang="en" sz="1400" i="1" dirty="0" smtClean="0">
                <a:solidFill>
                  <a:srgbClr val="FFFFFF"/>
                </a:solidFill>
              </a:rPr>
              <a:t>merchant </a:t>
            </a:r>
            <a:r>
              <a:rPr lang="en" sz="1400" dirty="0" smtClean="0">
                <a:solidFill>
                  <a:srgbClr val="FFFFFF"/>
                </a:solidFill>
              </a:rPr>
              <a:t>untuk mendapatkan kupon. Kuka akan menampilkan promo dari kupon tersebut pada aplikasi Kuka.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4" name="Shape 2151"/>
          <p:cNvSpPr/>
          <p:nvPr/>
        </p:nvSpPr>
        <p:spPr>
          <a:xfrm>
            <a:off x="2773522" y="1006003"/>
            <a:ext cx="566577" cy="465260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000"/>
          <p:cNvSpPr txBox="1">
            <a:spLocks/>
          </p:cNvSpPr>
          <p:nvPr/>
        </p:nvSpPr>
        <p:spPr>
          <a:xfrm>
            <a:off x="1612900" y="4154488"/>
            <a:ext cx="2667000" cy="1954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just">
              <a:spcBef>
                <a:spcPts val="0"/>
              </a:spcBef>
              <a:buFont typeface="Merriweather"/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Mandiri</a:t>
            </a:r>
          </a:p>
          <a:p>
            <a:pPr>
              <a:spcBef>
                <a:spcPts val="0"/>
              </a:spcBef>
              <a:buFont typeface="Merriweather"/>
              <a:buNone/>
            </a:pPr>
            <a:r>
              <a:rPr lang="en" sz="1400" dirty="0" smtClean="0">
                <a:solidFill>
                  <a:srgbClr val="FFFFFF"/>
                </a:solidFill>
              </a:rPr>
              <a:t>Mandiri menyediakan Mandiri e-cash API yang akan digunakan oleh Kuka. Kuka juga akan bergabung menjadi </a:t>
            </a:r>
            <a:r>
              <a:rPr lang="en" sz="1400" i="1" dirty="0" smtClean="0">
                <a:solidFill>
                  <a:srgbClr val="FFFFFF"/>
                </a:solidFill>
              </a:rPr>
              <a:t>merchant </a:t>
            </a:r>
            <a:r>
              <a:rPr lang="en" sz="1400" dirty="0" smtClean="0">
                <a:solidFill>
                  <a:srgbClr val="FFFFFF"/>
                </a:solidFill>
              </a:rPr>
              <a:t>Mandiri e-cash.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6" name="Shape 2000"/>
          <p:cNvSpPr txBox="1">
            <a:spLocks/>
          </p:cNvSpPr>
          <p:nvPr/>
        </p:nvSpPr>
        <p:spPr>
          <a:xfrm>
            <a:off x="4572000" y="2071688"/>
            <a:ext cx="26670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</a:rPr>
              <a:t>Advertisers</a:t>
            </a:r>
          </a:p>
          <a:p>
            <a:pPr>
              <a:spcBef>
                <a:spcPts val="0"/>
              </a:spcBef>
              <a:buNone/>
            </a:pPr>
            <a:r>
              <a:rPr lang="en" sz="1400" dirty="0">
                <a:solidFill>
                  <a:srgbClr val="FFFFFF"/>
                </a:solidFill>
              </a:rPr>
              <a:t>Kuka menjalin kerja sama dengan </a:t>
            </a:r>
            <a:r>
              <a:rPr lang="en" sz="1400" i="1" dirty="0">
                <a:solidFill>
                  <a:srgbClr val="FFFFFF"/>
                </a:solidFill>
              </a:rPr>
              <a:t>advertisers </a:t>
            </a:r>
            <a:r>
              <a:rPr lang="en" sz="1400" dirty="0">
                <a:solidFill>
                  <a:srgbClr val="FFFFFF"/>
                </a:solidFill>
              </a:rPr>
              <a:t>dengan menampilkan promo dan </a:t>
            </a:r>
            <a:r>
              <a:rPr lang="en" sz="1400" i="1" dirty="0">
                <a:solidFill>
                  <a:srgbClr val="FFFFFF"/>
                </a:solidFill>
              </a:rPr>
              <a:t>ads </a:t>
            </a:r>
            <a:r>
              <a:rPr lang="en" sz="1400" dirty="0">
                <a:solidFill>
                  <a:srgbClr val="FFFFFF"/>
                </a:solidFill>
              </a:rPr>
              <a:t>pada aplikasi Kuka.</a:t>
            </a:r>
          </a:p>
        </p:txBody>
      </p:sp>
      <p:sp>
        <p:nvSpPr>
          <p:cNvPr id="7" name="Shape 2000"/>
          <p:cNvSpPr txBox="1">
            <a:spLocks/>
          </p:cNvSpPr>
          <p:nvPr/>
        </p:nvSpPr>
        <p:spPr>
          <a:xfrm>
            <a:off x="4597400" y="4154488"/>
            <a:ext cx="2667000" cy="1954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just">
              <a:spcBef>
                <a:spcPts val="0"/>
              </a:spcBef>
              <a:buFont typeface="Merriweather"/>
              <a:buNone/>
            </a:pPr>
            <a:r>
              <a:rPr lang="en" sz="1400" b="1" dirty="0" smtClean="0">
                <a:solidFill>
                  <a:srgbClr val="FFFFFF"/>
                </a:solidFill>
              </a:rPr>
              <a:t>IBM Bluemix</a:t>
            </a:r>
          </a:p>
          <a:p>
            <a:pPr>
              <a:spcBef>
                <a:spcPts val="0"/>
              </a:spcBef>
              <a:buFont typeface="Merriweather"/>
              <a:buNone/>
            </a:pPr>
            <a:r>
              <a:rPr lang="en" sz="1400" dirty="0" smtClean="0">
                <a:solidFill>
                  <a:srgbClr val="FFFFFF"/>
                </a:solidFill>
              </a:rPr>
              <a:t>Kuka menggunakan layanan cloud IBM Bluemix untuk men-</a:t>
            </a:r>
            <a:r>
              <a:rPr lang="en" sz="1400" i="1" dirty="0" smtClean="0">
                <a:solidFill>
                  <a:srgbClr val="FFFFFF"/>
                </a:solidFill>
              </a:rPr>
              <a:t>deploy </a:t>
            </a:r>
            <a:r>
              <a:rPr lang="en" sz="1400" dirty="0" smtClean="0">
                <a:solidFill>
                  <a:srgbClr val="FFFFFF"/>
                </a:solidFill>
              </a:rPr>
              <a:t>dan menjalankan aplikasi Kuka.</a:t>
            </a:r>
            <a:endParaRPr lang="e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584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>
            <a:spLocks noGrp="1"/>
          </p:cNvSpPr>
          <p:nvPr>
            <p:ph type="title"/>
          </p:nvPr>
        </p:nvSpPr>
        <p:spPr>
          <a:xfrm>
            <a:off x="623750" y="8307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D53F2E"/>
                </a:solidFill>
              </a:rPr>
              <a:t>Key Resources</a:t>
            </a:r>
            <a:endParaRPr lang="en" sz="5400" dirty="0">
              <a:solidFill>
                <a:srgbClr val="D53F2E"/>
              </a:solidFill>
            </a:endParaRPr>
          </a:p>
        </p:txBody>
      </p:sp>
      <p:sp>
        <p:nvSpPr>
          <p:cNvPr id="12" name="Shape 2174"/>
          <p:cNvSpPr/>
          <p:nvPr/>
        </p:nvSpPr>
        <p:spPr>
          <a:xfrm>
            <a:off x="5395109" y="859657"/>
            <a:ext cx="564178" cy="511943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53F2E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D53F2E"/>
              </a:solidFill>
            </a:endParaRPr>
          </a:p>
        </p:txBody>
      </p:sp>
      <p:sp>
        <p:nvSpPr>
          <p:cNvPr id="13" name="Shape 2000"/>
          <p:cNvSpPr txBox="1">
            <a:spLocks/>
          </p:cNvSpPr>
          <p:nvPr/>
        </p:nvSpPr>
        <p:spPr>
          <a:xfrm>
            <a:off x="1587500" y="2071688"/>
            <a:ext cx="26670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just">
              <a:spcBef>
                <a:spcPts val="0"/>
              </a:spcBef>
              <a:buFont typeface="Merriweather"/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Aplikasi Kuka</a:t>
            </a:r>
          </a:p>
          <a:p>
            <a:pPr>
              <a:spcBef>
                <a:spcPts val="0"/>
              </a:spcBef>
              <a:buFont typeface="Merriweather"/>
              <a:buNone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Kuka terdiri dari dua aplikasi, yaitu </a:t>
            </a:r>
            <a:r>
              <a:rPr lang="en" sz="1400" i="1" dirty="0" smtClean="0">
                <a:solidFill>
                  <a:schemeClr val="bg2">
                    <a:lumMod val="50000"/>
                  </a:schemeClr>
                </a:solidFill>
              </a:rPr>
              <a:t>website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 dan aplikasi </a:t>
            </a:r>
            <a:r>
              <a:rPr lang="en" sz="1400" i="1" dirty="0" smtClean="0">
                <a:solidFill>
                  <a:schemeClr val="bg2">
                    <a:lumMod val="50000"/>
                  </a:schemeClr>
                </a:solidFill>
              </a:rPr>
              <a:t>mobile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. Kedua aplikasi ini adalah </a:t>
            </a:r>
            <a:r>
              <a:rPr lang="en" sz="1400" i="1" dirty="0" smtClean="0">
                <a:solidFill>
                  <a:schemeClr val="bg2">
                    <a:lumMod val="50000"/>
                  </a:schemeClr>
                </a:solidFill>
              </a:rPr>
              <a:t>resource 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utama dari Kuka.</a:t>
            </a:r>
            <a:endParaRPr lang="e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Shape 2000"/>
          <p:cNvSpPr txBox="1">
            <a:spLocks/>
          </p:cNvSpPr>
          <p:nvPr/>
        </p:nvSpPr>
        <p:spPr>
          <a:xfrm>
            <a:off x="1612900" y="4154488"/>
            <a:ext cx="2667000" cy="1954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just">
              <a:spcBef>
                <a:spcPts val="0"/>
              </a:spcBef>
              <a:buFont typeface="Merriweather"/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Mandiri E-Cash API</a:t>
            </a:r>
          </a:p>
          <a:p>
            <a:pPr>
              <a:spcBef>
                <a:spcPts val="0"/>
              </a:spcBef>
              <a:buFont typeface="Merriweather"/>
              <a:buNone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Kuka membutuhkan Mandiri e-cash API untuk menangani pembayaran donasi.</a:t>
            </a:r>
            <a:endParaRPr lang="e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Shape 2000"/>
          <p:cNvSpPr txBox="1">
            <a:spLocks/>
          </p:cNvSpPr>
          <p:nvPr/>
        </p:nvSpPr>
        <p:spPr>
          <a:xfrm>
            <a:off x="4572000" y="2071688"/>
            <a:ext cx="2667000" cy="1865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Kupon</a:t>
            </a:r>
            <a:endParaRPr lang="en" sz="1400" b="1" dirty="0">
              <a:solidFill>
                <a:srgbClr val="D53F2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</a:rPr>
              <a:t>Kuka 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membutuhkan kupon dari </a:t>
            </a:r>
            <a:r>
              <a:rPr lang="en" sz="1400" i="1" dirty="0" smtClean="0">
                <a:solidFill>
                  <a:schemeClr val="bg2">
                    <a:lumMod val="50000"/>
                  </a:schemeClr>
                </a:solidFill>
              </a:rPr>
              <a:t>merchant 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mitra Kuka untuk diberikan kepada kontributor.</a:t>
            </a:r>
            <a:endParaRPr lang="en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Shape 2000"/>
          <p:cNvSpPr txBox="1">
            <a:spLocks/>
          </p:cNvSpPr>
          <p:nvPr/>
        </p:nvSpPr>
        <p:spPr>
          <a:xfrm>
            <a:off x="4597400" y="4154488"/>
            <a:ext cx="2667000" cy="1954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just">
              <a:spcBef>
                <a:spcPts val="0"/>
              </a:spcBef>
              <a:buFont typeface="Merriweather"/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Technology Infrastructure</a:t>
            </a:r>
          </a:p>
          <a:p>
            <a:pPr>
              <a:spcBef>
                <a:spcPts val="0"/>
              </a:spcBef>
              <a:buFont typeface="Merriweather"/>
              <a:buNone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Kuka membutuhkan infrastruktur teknologi untuk membangun, men-</a:t>
            </a:r>
            <a:r>
              <a:rPr lang="en" sz="1400" i="1" dirty="0" smtClean="0">
                <a:solidFill>
                  <a:schemeClr val="bg2">
                    <a:lumMod val="50000"/>
                  </a:schemeClr>
                </a:solidFill>
              </a:rPr>
              <a:t>deploy</a:t>
            </a: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, dan menjalankan aplikasi Kuka.</a:t>
            </a:r>
            <a:endParaRPr lang="e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80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/>
          </p:nvPr>
        </p:nvSpPr>
        <p:spPr>
          <a:xfrm>
            <a:off x="1131750" y="11482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/>
              <a:t>Revenue Streams</a:t>
            </a:r>
            <a:endParaRPr lang="en" sz="4800" dirty="0"/>
          </a:p>
        </p:txBody>
      </p:sp>
      <p:sp>
        <p:nvSpPr>
          <p:cNvPr id="14" name="Shape 2161"/>
          <p:cNvSpPr/>
          <p:nvPr/>
        </p:nvSpPr>
        <p:spPr>
          <a:xfrm>
            <a:off x="2701078" y="1229247"/>
            <a:ext cx="334222" cy="419310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D53F2E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1308100" y="2717800"/>
            <a:ext cx="2921000" cy="24765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latin typeface="Merriweather" panose="020B0604020202020204" charset="0"/>
              </a:rPr>
              <a:t>Ads Revenue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Merriweather" panose="020B0604020202020204" charset="0"/>
              </a:rPr>
              <a:t>Advertisers </a:t>
            </a:r>
            <a:r>
              <a:rPr lang="en-US" dirty="0" err="1" smtClean="0">
                <a:latin typeface="Merriweather" panose="020B0604020202020204" charset="0"/>
              </a:rPr>
              <a:t>membayar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biaya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tertentu</a:t>
            </a:r>
            <a:r>
              <a:rPr lang="en-US" dirty="0" smtClean="0">
                <a:latin typeface="Merriweather" panose="020B0604020202020204" charset="0"/>
              </a:rPr>
              <a:t> agar promo </a:t>
            </a:r>
            <a:r>
              <a:rPr lang="en-US" dirty="0" err="1" smtClean="0">
                <a:latin typeface="Merriweather" panose="020B0604020202020204" charset="0"/>
              </a:rPr>
              <a:t>dan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i="1" dirty="0" smtClean="0">
                <a:latin typeface="Merriweather" panose="020B0604020202020204" charset="0"/>
              </a:rPr>
              <a:t>ads</a:t>
            </a:r>
            <a:r>
              <a:rPr lang="en-US" dirty="0" smtClean="0">
                <a:latin typeface="Merriweather" panose="020B0604020202020204" charset="0"/>
              </a:rPr>
              <a:t>-</a:t>
            </a:r>
            <a:r>
              <a:rPr lang="en-US" dirty="0" err="1" smtClean="0">
                <a:latin typeface="Merriweather" panose="020B0604020202020204" charset="0"/>
              </a:rPr>
              <a:t>nya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ditampilkan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oleh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aplikasi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Kuka</a:t>
            </a:r>
            <a:r>
              <a:rPr lang="en-US" dirty="0" smtClean="0">
                <a:latin typeface="Merriweather" panose="020B0604020202020204" charset="0"/>
              </a:rPr>
              <a:t>.</a:t>
            </a:r>
            <a:endParaRPr lang="en-US" i="1" dirty="0" smtClean="0">
              <a:latin typeface="Merriweather" panose="020B0604020202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46600" y="2705100"/>
            <a:ext cx="2921000" cy="24384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sz="1800" b="1" dirty="0" smtClean="0">
                <a:latin typeface="Merriweather" panose="020B0604020202020204" charset="0"/>
              </a:rPr>
              <a:t>Administration Fee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Merriweather" panose="020B0604020202020204" charset="0"/>
              </a:rPr>
              <a:t>Biaya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administrasi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dikenakan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pada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kegiatan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dirty="0" err="1" smtClean="0">
                <a:latin typeface="Merriweather" panose="020B0604020202020204" charset="0"/>
              </a:rPr>
              <a:t>sosial</a:t>
            </a:r>
            <a:r>
              <a:rPr lang="en-US" dirty="0" smtClean="0">
                <a:latin typeface="Merriweather" panose="020B0604020202020204" charset="0"/>
              </a:rPr>
              <a:t> yang </a:t>
            </a:r>
            <a:r>
              <a:rPr lang="en-US" dirty="0" err="1" smtClean="0">
                <a:latin typeface="Merriweather" panose="020B0604020202020204" charset="0"/>
              </a:rPr>
              <a:t>bersifat</a:t>
            </a:r>
            <a:r>
              <a:rPr lang="en-US" dirty="0" smtClean="0">
                <a:latin typeface="Merriweather" panose="020B0604020202020204" charset="0"/>
              </a:rPr>
              <a:t> </a:t>
            </a:r>
            <a:r>
              <a:rPr lang="en-US" i="1" dirty="0" smtClean="0">
                <a:latin typeface="Merriweather" panose="020B0604020202020204" charset="0"/>
              </a:rPr>
              <a:t>non-urgent </a:t>
            </a:r>
            <a:r>
              <a:rPr lang="en-US" dirty="0" err="1" smtClean="0">
                <a:latin typeface="Merriweather" panose="020B0604020202020204" charset="0"/>
              </a:rPr>
              <a:t>sebesar</a:t>
            </a:r>
            <a:r>
              <a:rPr lang="en-US" dirty="0" smtClean="0">
                <a:latin typeface="Merriweather" panose="020B0604020202020204" charset="0"/>
              </a:rPr>
              <a:t> 5% </a:t>
            </a:r>
            <a:r>
              <a:rPr lang="en-US" dirty="0" err="1" smtClean="0">
                <a:latin typeface="Merriweather" panose="020B0604020202020204" charset="0"/>
              </a:rPr>
              <a:t>dari</a:t>
            </a:r>
            <a:r>
              <a:rPr lang="en-US" dirty="0" smtClean="0">
                <a:latin typeface="Merriweather" panose="020B0604020202020204" charset="0"/>
              </a:rPr>
              <a:t> total </a:t>
            </a:r>
            <a:r>
              <a:rPr lang="en-US" dirty="0" err="1" smtClean="0">
                <a:latin typeface="Merriweather" panose="020B0604020202020204" charset="0"/>
              </a:rPr>
              <a:t>dana</a:t>
            </a:r>
            <a:r>
              <a:rPr lang="en-US" dirty="0" smtClean="0">
                <a:latin typeface="Merriweather" panose="020B0604020202020204" charset="0"/>
              </a:rPr>
              <a:t> yang </a:t>
            </a:r>
            <a:r>
              <a:rPr lang="en-US" dirty="0" err="1" smtClean="0">
                <a:latin typeface="Merriweather" panose="020B0604020202020204" charset="0"/>
              </a:rPr>
              <a:t>terkumpul</a:t>
            </a:r>
            <a:endParaRPr lang="en-US" i="1" dirty="0" smtClean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71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 idx="4294967295"/>
          </p:nvPr>
        </p:nvSpPr>
        <p:spPr>
          <a:xfrm>
            <a:off x="723900" y="855663"/>
            <a:ext cx="6880225" cy="7778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bg1"/>
                </a:solidFill>
              </a:rPr>
              <a:t>Cost Structure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3" name="Shape 2111"/>
          <p:cNvSpPr/>
          <p:nvPr/>
        </p:nvSpPr>
        <p:spPr>
          <a:xfrm>
            <a:off x="5543800" y="939800"/>
            <a:ext cx="577991" cy="58527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028699" y="2514600"/>
            <a:ext cx="3424621" cy="8636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Merriweather" panose="020B0604020202020204" charset="0"/>
              </a:rPr>
              <a:t>Biaya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dirty="0" err="1" smtClean="0">
                <a:latin typeface="Merriweather" panose="020B0604020202020204" charset="0"/>
              </a:rPr>
              <a:t>infrastruktur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dirty="0" err="1" smtClean="0">
                <a:latin typeface="Merriweather" panose="020B0604020202020204" charset="0"/>
              </a:rPr>
              <a:t>teknologi</a:t>
            </a:r>
            <a:endParaRPr lang="en-US" sz="1800" i="1" dirty="0">
              <a:latin typeface="Merriweather" panose="020B06040202020202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01900"/>
            <a:ext cx="3424621" cy="8636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Merriweather" panose="020B0604020202020204" charset="0"/>
              </a:rPr>
              <a:t>Biaya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dirty="0" err="1" smtClean="0">
                <a:latin typeface="Merriweather" panose="020B0604020202020204" charset="0"/>
              </a:rPr>
              <a:t>operasional</a:t>
            </a:r>
            <a:endParaRPr lang="en-US" sz="1800" i="1" dirty="0">
              <a:latin typeface="Merriweather" panose="020B06040202020202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1399" y="3898900"/>
            <a:ext cx="3424621" cy="8636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Merriweather" panose="020B0604020202020204" charset="0"/>
              </a:rPr>
              <a:t>Biaya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dirty="0" err="1" smtClean="0">
                <a:latin typeface="Merriweather" panose="020B0604020202020204" charset="0"/>
              </a:rPr>
              <a:t>pengembangan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dirty="0" err="1" smtClean="0">
                <a:latin typeface="Merriweather" panose="020B0604020202020204" charset="0"/>
              </a:rPr>
              <a:t>produk</a:t>
            </a:r>
            <a:endParaRPr lang="en-US" sz="1800" i="1" dirty="0">
              <a:latin typeface="Merriweather" panose="020B060402020202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99" y="3898900"/>
            <a:ext cx="3424621" cy="863600"/>
          </a:xfrm>
          <a:prstGeom prst="roundRect">
            <a:avLst/>
          </a:prstGeom>
          <a:solidFill>
            <a:srgbClr val="D53F2E"/>
          </a:solidFill>
          <a:ln w="158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latin typeface="Merriweather" panose="020B0604020202020204" charset="0"/>
              </a:rPr>
              <a:t>Biaya</a:t>
            </a:r>
            <a:r>
              <a:rPr lang="en-US" sz="1800" dirty="0" smtClean="0">
                <a:latin typeface="Merriweather" panose="020B0604020202020204" charset="0"/>
              </a:rPr>
              <a:t> </a:t>
            </a:r>
            <a:r>
              <a:rPr lang="en-US" sz="1800" i="1" dirty="0" smtClean="0">
                <a:latin typeface="Merriweather" panose="020B0604020202020204" charset="0"/>
              </a:rPr>
              <a:t>marketing</a:t>
            </a:r>
            <a:endParaRPr lang="en-US" sz="1800" i="1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52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3F2E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374150" y="3258850"/>
            <a:ext cx="6395700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MOCK-UPS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48" name="Shape 1848"/>
          <p:cNvSpPr txBox="1">
            <a:spLocks noGrp="1"/>
          </p:cNvSpPr>
          <p:nvPr>
            <p:ph type="subTitle" idx="4294967295"/>
          </p:nvPr>
        </p:nvSpPr>
        <p:spPr>
          <a:xfrm>
            <a:off x="1374150" y="4320145"/>
            <a:ext cx="6395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200" dirty="0" err="1" smtClean="0"/>
              <a:t>Gambaran</a:t>
            </a:r>
            <a:r>
              <a:rPr lang="en-US" sz="2200" dirty="0" smtClean="0"/>
              <a:t> </a:t>
            </a:r>
            <a:r>
              <a:rPr lang="en-US" sz="2200" dirty="0" err="1" smtClean="0"/>
              <a:t>aplikasi</a:t>
            </a:r>
            <a:r>
              <a:rPr lang="en-US" sz="2200" dirty="0" smtClean="0"/>
              <a:t> </a:t>
            </a:r>
            <a:r>
              <a:rPr lang="en-US" sz="2200" dirty="0" err="1" smtClean="0"/>
              <a:t>Kuka</a:t>
            </a:r>
            <a:r>
              <a:rPr lang="en-US" sz="2200" dirty="0" smtClean="0"/>
              <a:t>:</a:t>
            </a:r>
            <a:r>
              <a:rPr lang="en" sz="2200" dirty="0" smtClean="0"/>
              <a:t/>
            </a:r>
            <a:br>
              <a:rPr lang="en" sz="2200" dirty="0" smtClean="0"/>
            </a:br>
            <a:r>
              <a:rPr lang="en" sz="2200" i="1" dirty="0" smtClean="0"/>
              <a:t>website </a:t>
            </a:r>
            <a:r>
              <a:rPr lang="en" sz="2200" dirty="0" smtClean="0"/>
              <a:t>untuk inisiator dan </a:t>
            </a:r>
            <a:br>
              <a:rPr lang="en" sz="2200" dirty="0" smtClean="0"/>
            </a:br>
            <a:r>
              <a:rPr lang="en" sz="2200" dirty="0" smtClean="0"/>
              <a:t>aplikasi </a:t>
            </a:r>
            <a:r>
              <a:rPr lang="en" sz="2200" i="1" dirty="0"/>
              <a:t>m</a:t>
            </a:r>
            <a:r>
              <a:rPr lang="en" sz="2200" i="1" dirty="0" smtClean="0"/>
              <a:t>obile</a:t>
            </a:r>
            <a:r>
              <a:rPr lang="en" sz="2200" dirty="0" smtClean="0"/>
              <a:t> untuk kontributor</a:t>
            </a:r>
            <a:endParaRPr lang="en" sz="2200" i="1" dirty="0"/>
          </a:p>
        </p:txBody>
      </p:sp>
      <p:sp>
        <p:nvSpPr>
          <p:cNvPr id="1849" name="Shape 1849"/>
          <p:cNvSpPr/>
          <p:nvPr/>
        </p:nvSpPr>
        <p:spPr>
          <a:xfrm>
            <a:off x="3213452" y="703601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" name="Shape 2139"/>
          <p:cNvSpPr/>
          <p:nvPr/>
        </p:nvSpPr>
        <p:spPr>
          <a:xfrm rot="1211237">
            <a:off x="4183590" y="1266502"/>
            <a:ext cx="858309" cy="1437662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/>
          <p:nvPr/>
        </p:nvSpPr>
        <p:spPr>
          <a:xfrm>
            <a:off x="2234911" y="80292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41" y="1247955"/>
            <a:ext cx="2360331" cy="41961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81080" y="2360712"/>
            <a:ext cx="3182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spc="300" dirty="0">
                <a:solidFill>
                  <a:srgbClr val="C00000"/>
                </a:solidFill>
                <a:latin typeface="Typeface" pitchFamily="2" charset="0"/>
              </a:rPr>
              <a:t>k</a:t>
            </a:r>
            <a:r>
              <a:rPr lang="en" sz="7200" spc="300" dirty="0" smtClean="0">
                <a:solidFill>
                  <a:srgbClr val="C00000"/>
                </a:solidFill>
                <a:latin typeface="Typeface" pitchFamily="2" charset="0"/>
              </a:rPr>
              <a:t>uka</a:t>
            </a:r>
          </a:p>
          <a:p>
            <a:r>
              <a:rPr lang="en-US" sz="4000" b="1" spc="300" smtClean="0">
                <a:solidFill>
                  <a:srgbClr val="C00000"/>
                </a:solidFill>
                <a:latin typeface="Amatic SC" pitchFamily="2" charset="0"/>
              </a:rPr>
              <a:t>MOBILE APPS</a:t>
            </a:r>
          </a:p>
          <a:p>
            <a:r>
              <a:rPr lang="en-US" sz="3200" b="1" spc="300" smtClean="0">
                <a:solidFill>
                  <a:srgbClr val="C00000"/>
                </a:solidFill>
                <a:latin typeface="Amatic SC" pitchFamily="2" charset="0"/>
              </a:rPr>
              <a:t>(kontributor)</a:t>
            </a:r>
            <a:endParaRPr lang="en-US" sz="3200" b="1" spc="300" dirty="0">
              <a:solidFill>
                <a:srgbClr val="C00000"/>
              </a:solidFill>
              <a:latin typeface="Amatic SC" pitchFamily="2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50" y="1085645"/>
            <a:ext cx="2411315" cy="4196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92" y="1071337"/>
            <a:ext cx="2361795" cy="4232532"/>
          </a:xfrm>
          <a:prstGeom prst="rect">
            <a:avLst/>
          </a:prstGeom>
        </p:spPr>
      </p:pic>
      <p:sp>
        <p:nvSpPr>
          <p:cNvPr id="9" name="Shape 2049"/>
          <p:cNvSpPr/>
          <p:nvPr/>
        </p:nvSpPr>
        <p:spPr>
          <a:xfrm>
            <a:off x="1666198" y="65331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2050"/>
          <p:cNvSpPr txBox="1">
            <a:spLocks/>
          </p:cNvSpPr>
          <p:nvPr/>
        </p:nvSpPr>
        <p:spPr>
          <a:xfrm>
            <a:off x="4334355" y="58035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dirty="0" smtClean="0">
                <a:solidFill>
                  <a:srgbClr val="C00000"/>
                </a:solidFill>
                <a:latin typeface="Amatic SC"/>
                <a:ea typeface="Amatic SC"/>
                <a:cs typeface="Amatic SC"/>
                <a:sym typeface="Amatic SC"/>
              </a:rPr>
              <a:t>Show Social </a:t>
            </a: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Screen</a:t>
            </a:r>
            <a:endParaRPr lang="en" sz="1200" dirty="0">
              <a:solidFill>
                <a:srgbClr val="D53F2E"/>
              </a:solidFill>
            </a:endParaRPr>
          </a:p>
        </p:txBody>
      </p:sp>
      <p:sp>
        <p:nvSpPr>
          <p:cNvPr id="14" name="Shape 2050"/>
          <p:cNvSpPr txBox="1">
            <a:spLocks/>
          </p:cNvSpPr>
          <p:nvPr/>
        </p:nvSpPr>
        <p:spPr>
          <a:xfrm>
            <a:off x="1553055" y="58162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Socials Screen</a:t>
            </a:r>
            <a:endParaRPr lang="en" sz="1200" dirty="0">
              <a:solidFill>
                <a:srgbClr val="D53F2E"/>
              </a:solidFill>
            </a:endParaRPr>
          </a:p>
        </p:txBody>
      </p:sp>
      <p:sp>
        <p:nvSpPr>
          <p:cNvPr id="10" name="Shape 2049"/>
          <p:cNvSpPr/>
          <p:nvPr/>
        </p:nvSpPr>
        <p:spPr>
          <a:xfrm>
            <a:off x="4766806" y="64061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9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89100" y="687388"/>
            <a:ext cx="5715000" cy="1103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bg1"/>
                </a:solidFill>
              </a:rPr>
              <a:t>Hello!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689100" y="1741488"/>
            <a:ext cx="5715000" cy="760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chemeClr val="bg1"/>
                </a:solidFill>
              </a:rPr>
              <a:t>w</a:t>
            </a:r>
            <a:r>
              <a:rPr lang="en" sz="3600" b="1" dirty="0" smtClean="0">
                <a:solidFill>
                  <a:schemeClr val="bg1"/>
                </a:solidFill>
              </a:rPr>
              <a:t>e are Catalina</a:t>
            </a:r>
            <a:endParaRPr lang="en" sz="3600" b="1" dirty="0">
              <a:solidFill>
                <a:schemeClr val="bg1"/>
              </a:solidFill>
            </a:endParaRPr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689100" y="2325688"/>
            <a:ext cx="5715000" cy="544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e are </a:t>
            </a: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here because </a:t>
            </a: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we </a:t>
            </a: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love </a:t>
            </a: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giving</a:t>
            </a:r>
          </a:p>
        </p:txBody>
      </p:sp>
      <p:pic>
        <p:nvPicPr>
          <p:cNvPr id="1825" name="Shape 1825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29" t="5303" r="5047" b="35677"/>
          <a:stretch/>
        </p:blipFill>
        <p:spPr>
          <a:xfrm>
            <a:off x="1690133" y="3378200"/>
            <a:ext cx="1261872" cy="12618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pic>
        <p:nvPicPr>
          <p:cNvPr id="7" name="Shape 1825"/>
          <p:cNvPicPr preferRelativeResize="0"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11104" r="30353" b="24296"/>
          <a:stretch/>
        </p:blipFill>
        <p:spPr>
          <a:xfrm>
            <a:off x="4768400" y="3378200"/>
            <a:ext cx="1261872" cy="1261872"/>
          </a:xfrm>
          <a:prstGeom prst="ellipse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74452"/>
              </p:ext>
            </p:extLst>
          </p:nvPr>
        </p:nvGraphicFramePr>
        <p:xfrm>
          <a:off x="1574800" y="4660900"/>
          <a:ext cx="6096000" cy="914400"/>
        </p:xfrm>
        <a:graphic>
          <a:graphicData uri="http://schemas.openxmlformats.org/drawingml/2006/table">
            <a:tbl>
              <a:tblPr firstRow="1" bandRow="1">
                <a:tableStyleId>{D86575EF-86F9-42B5-AF7B-3A7C822292EB}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5D4B"/>
                        </a:buClr>
                        <a:buSzPct val="100000"/>
                        <a:buFont typeface="Amatic SC"/>
                        <a:buNone/>
                      </a:pPr>
                      <a:r>
                        <a:rPr lang="en-US" sz="2800" b="1" i="0" u="none" strike="noStrike" cap="none" spc="300" dirty="0" err="1" smtClean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  <a:rtl val="0"/>
                        </a:rPr>
                        <a:t>Afik</a:t>
                      </a:r>
                      <a:endParaRPr lang="en-US" sz="2800" b="1" i="0" u="none" strike="noStrike" cap="none" spc="300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  <a:rtl val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5D4B"/>
                        </a:buClr>
                        <a:buSzPct val="100000"/>
                        <a:buFont typeface="Amatic SC"/>
                        <a:buNone/>
                      </a:pPr>
                      <a:r>
                        <a:rPr lang="en-US" sz="2800" b="1" i="0" u="none" strike="noStrike" cap="none" spc="300" dirty="0" err="1" smtClean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  <a:rtl val="0"/>
                        </a:rPr>
                        <a:t>Alifa</a:t>
                      </a:r>
                      <a:endParaRPr lang="en-US" sz="2800" b="1" i="0" u="none" strike="noStrike" cap="none" spc="300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  <a:rtl val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5D4B"/>
                        </a:buClr>
                        <a:buSzPct val="100000"/>
                        <a:buFont typeface="Amatic SC"/>
                        <a:buNone/>
                      </a:pPr>
                      <a:r>
                        <a:rPr lang="en-US" sz="2800" b="1" i="0" u="none" strike="noStrike" cap="none" spc="300" dirty="0" err="1" smtClean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  <a:rtl val="0"/>
                        </a:rPr>
                        <a:t>Hayyu</a:t>
                      </a:r>
                      <a:endParaRPr lang="en-US" sz="2800" b="1" i="0" u="none" strike="noStrike" cap="none" spc="300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  <a:rtl val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55D4B"/>
                        </a:buClr>
                        <a:buSzPct val="100000"/>
                        <a:buFont typeface="Amatic SC"/>
                        <a:buNone/>
                      </a:pPr>
                      <a:r>
                        <a:rPr lang="en-US" sz="2800" b="1" i="0" u="none" strike="noStrike" cap="none" spc="300" dirty="0" err="1" smtClean="0">
                          <a:solidFill>
                            <a:schemeClr val="bg1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  <a:rtl val="0"/>
                        </a:rPr>
                        <a:t>Icha</a:t>
                      </a:r>
                      <a:endParaRPr lang="en-US" sz="2800" b="1" i="0" u="none" strike="noStrike" cap="none" spc="300" dirty="0">
                        <a:solidFill>
                          <a:schemeClr val="bg1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  <a:rtl val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hape 1824"/>
          <p:cNvSpPr txBox="1">
            <a:spLocks/>
          </p:cNvSpPr>
          <p:nvPr/>
        </p:nvSpPr>
        <p:spPr>
          <a:xfrm>
            <a:off x="1739900" y="5589588"/>
            <a:ext cx="5715000" cy="544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-US" sz="1600" dirty="0" smtClean="0">
                <a:solidFill>
                  <a:schemeClr val="bg1"/>
                </a:solidFill>
                <a:latin typeface="Merriweather" panose="020B0604020202020204" charset="0"/>
              </a:rPr>
              <a:t>Contact us at alifalala@lalala.com</a:t>
            </a:r>
            <a:endParaRPr lang="en" sz="1600" dirty="0" smtClean="0">
              <a:solidFill>
                <a:schemeClr val="bg1"/>
              </a:solidFill>
              <a:latin typeface="Merriweather" panose="020B0604020202020204" charset="0"/>
            </a:endParaRPr>
          </a:p>
        </p:txBody>
      </p:sp>
      <p:pic>
        <p:nvPicPr>
          <p:cNvPr id="11" name="Shape 1825"/>
          <p:cNvPicPr preferRelativeResize="0"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0" t="18169" r="17700" b="14670"/>
          <a:stretch/>
        </p:blipFill>
        <p:spPr>
          <a:xfrm>
            <a:off x="3206300" y="3378200"/>
            <a:ext cx="1261872" cy="12618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pic>
      <p:pic>
        <p:nvPicPr>
          <p:cNvPr id="12" name="Shape 1825"/>
          <p:cNvPicPr preferRelativeResize="0"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1" t="30200" r="20023" b="21239"/>
          <a:stretch/>
        </p:blipFill>
        <p:spPr>
          <a:xfrm>
            <a:off x="6235700" y="3372716"/>
            <a:ext cx="1261872" cy="1261872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/>
          <p:nvPr/>
        </p:nvSpPr>
        <p:spPr>
          <a:xfrm>
            <a:off x="1792700" y="1075772"/>
            <a:ext cx="2380757" cy="42127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</a:endParaRPr>
          </a:p>
        </p:txBody>
      </p:sp>
      <p:sp>
        <p:nvSpPr>
          <p:cNvPr id="2049" name="Shape 2049"/>
          <p:cNvSpPr/>
          <p:nvPr/>
        </p:nvSpPr>
        <p:spPr>
          <a:xfrm>
            <a:off x="1678870" y="64061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048"/>
          <p:cNvSpPr/>
          <p:nvPr/>
        </p:nvSpPr>
        <p:spPr>
          <a:xfrm>
            <a:off x="4904194" y="1070783"/>
            <a:ext cx="2380757" cy="42127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</a:endParaRPr>
          </a:p>
        </p:txBody>
      </p:sp>
      <p:sp>
        <p:nvSpPr>
          <p:cNvPr id="6" name="Shape 2049"/>
          <p:cNvSpPr/>
          <p:nvPr/>
        </p:nvSpPr>
        <p:spPr>
          <a:xfrm>
            <a:off x="4790364" y="638800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050"/>
          <p:cNvSpPr txBox="1">
            <a:spLocks/>
          </p:cNvSpPr>
          <p:nvPr/>
        </p:nvSpPr>
        <p:spPr>
          <a:xfrm>
            <a:off x="4343399" y="58162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Show Coupons </a:t>
            </a: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Screen</a:t>
            </a:r>
            <a:endParaRPr lang="en" sz="1200" dirty="0">
              <a:solidFill>
                <a:srgbClr val="D53F2E"/>
              </a:solidFill>
            </a:endParaRPr>
          </a:p>
        </p:txBody>
      </p:sp>
      <p:sp>
        <p:nvSpPr>
          <p:cNvPr id="8" name="Shape 2050"/>
          <p:cNvSpPr txBox="1">
            <a:spLocks/>
          </p:cNvSpPr>
          <p:nvPr/>
        </p:nvSpPr>
        <p:spPr>
          <a:xfrm>
            <a:off x="1562099" y="58035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Coupons Screen</a:t>
            </a:r>
            <a:endParaRPr lang="en" sz="120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622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/>
          <p:nvPr/>
        </p:nvSpPr>
        <p:spPr>
          <a:xfrm>
            <a:off x="1778186" y="1085297"/>
            <a:ext cx="2380757" cy="42127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</a:endParaRPr>
          </a:p>
        </p:txBody>
      </p:sp>
      <p:sp>
        <p:nvSpPr>
          <p:cNvPr id="2049" name="Shape 2049"/>
          <p:cNvSpPr/>
          <p:nvPr/>
        </p:nvSpPr>
        <p:spPr>
          <a:xfrm>
            <a:off x="1664356" y="64061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2048"/>
          <p:cNvSpPr/>
          <p:nvPr/>
        </p:nvSpPr>
        <p:spPr>
          <a:xfrm>
            <a:off x="4875166" y="1085297"/>
            <a:ext cx="2380757" cy="42127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999999"/>
              </a:solidFill>
            </a:endParaRPr>
          </a:p>
        </p:txBody>
      </p:sp>
      <p:sp>
        <p:nvSpPr>
          <p:cNvPr id="6" name="Shape 2049"/>
          <p:cNvSpPr/>
          <p:nvPr/>
        </p:nvSpPr>
        <p:spPr>
          <a:xfrm>
            <a:off x="4761336" y="653314"/>
            <a:ext cx="2604661" cy="522648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8121A"/>
          </a:solidFill>
          <a:ln w="19050" cap="flat" cmpd="sng">
            <a:solidFill>
              <a:srgbClr val="08121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050"/>
          <p:cNvSpPr txBox="1">
            <a:spLocks/>
          </p:cNvSpPr>
          <p:nvPr/>
        </p:nvSpPr>
        <p:spPr>
          <a:xfrm>
            <a:off x="4343399" y="58162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Profile Screen</a:t>
            </a:r>
            <a:endParaRPr lang="en" sz="1200" dirty="0">
              <a:solidFill>
                <a:srgbClr val="D53F2E"/>
              </a:solidFill>
            </a:endParaRPr>
          </a:p>
        </p:txBody>
      </p:sp>
      <p:sp>
        <p:nvSpPr>
          <p:cNvPr id="8" name="Shape 2050"/>
          <p:cNvSpPr txBox="1">
            <a:spLocks/>
          </p:cNvSpPr>
          <p:nvPr/>
        </p:nvSpPr>
        <p:spPr>
          <a:xfrm>
            <a:off x="1562099" y="5803599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dirty="0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Checkout Screen</a:t>
            </a:r>
            <a:endParaRPr lang="en" sz="120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61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15" y="1204685"/>
            <a:ext cx="5217885" cy="3143144"/>
          </a:xfrm>
          <a:prstGeom prst="rect">
            <a:avLst/>
          </a:prstGeom>
        </p:spPr>
      </p:pic>
      <p:sp>
        <p:nvSpPr>
          <p:cNvPr id="2070" name="Shape 2070"/>
          <p:cNvSpPr/>
          <p:nvPr/>
        </p:nvSpPr>
        <p:spPr>
          <a:xfrm>
            <a:off x="1712687" y="1007086"/>
            <a:ext cx="5640613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93636" y="5316216"/>
            <a:ext cx="65204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spc="300">
                <a:solidFill>
                  <a:srgbClr val="C00000"/>
                </a:solidFill>
                <a:latin typeface="Typeface" pitchFamily="2" charset="0"/>
              </a:rPr>
              <a:t>k</a:t>
            </a:r>
            <a:r>
              <a:rPr lang="en" sz="4400" spc="300" smtClean="0">
                <a:solidFill>
                  <a:srgbClr val="C00000"/>
                </a:solidFill>
                <a:latin typeface="Typeface" pitchFamily="2" charset="0"/>
              </a:rPr>
              <a:t>uka </a:t>
            </a:r>
            <a:r>
              <a:rPr lang="en-US" sz="3600" b="1" spc="300" smtClean="0">
                <a:solidFill>
                  <a:srgbClr val="C00000"/>
                </a:solidFill>
                <a:latin typeface="Amatic SC" pitchFamily="2" charset="0"/>
              </a:rPr>
              <a:t>WEB APPS </a:t>
            </a:r>
            <a:r>
              <a:rPr lang="en-US" sz="2800" b="1" spc="300" smtClean="0">
                <a:solidFill>
                  <a:srgbClr val="C00000"/>
                </a:solidFill>
                <a:latin typeface="Amatic SC" pitchFamily="2" charset="0"/>
              </a:rPr>
              <a:t>(INISIATOR)</a:t>
            </a:r>
            <a:endParaRPr lang="en-US" sz="2800" b="1" spc="300" dirty="0">
              <a:solidFill>
                <a:srgbClr val="C00000"/>
              </a:solidFill>
              <a:latin typeface="Amatic SC" pitchFamily="2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9" y="1208678"/>
            <a:ext cx="5241683" cy="3107135"/>
          </a:xfrm>
          <a:prstGeom prst="rect">
            <a:avLst/>
          </a:prstGeom>
        </p:spPr>
      </p:pic>
      <p:sp>
        <p:nvSpPr>
          <p:cNvPr id="2070" name="Shape 2070"/>
          <p:cNvSpPr/>
          <p:nvPr/>
        </p:nvSpPr>
        <p:spPr>
          <a:xfrm>
            <a:off x="1712687" y="1007086"/>
            <a:ext cx="5640613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050"/>
          <p:cNvSpPr txBox="1">
            <a:spLocks/>
          </p:cNvSpPr>
          <p:nvPr/>
        </p:nvSpPr>
        <p:spPr>
          <a:xfrm>
            <a:off x="2885409" y="5082902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LIST KEGIATAN SOSIAL</a:t>
            </a:r>
            <a:endParaRPr lang="en" sz="120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654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24" y="1212747"/>
            <a:ext cx="5257951" cy="3101370"/>
          </a:xfrm>
          <a:prstGeom prst="rect">
            <a:avLst/>
          </a:prstGeom>
        </p:spPr>
      </p:pic>
      <p:sp>
        <p:nvSpPr>
          <p:cNvPr id="2070" name="Shape 2070"/>
          <p:cNvSpPr/>
          <p:nvPr/>
        </p:nvSpPr>
        <p:spPr>
          <a:xfrm>
            <a:off x="1712687" y="1007086"/>
            <a:ext cx="5640613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050"/>
          <p:cNvSpPr txBox="1">
            <a:spLocks/>
          </p:cNvSpPr>
          <p:nvPr/>
        </p:nvSpPr>
        <p:spPr>
          <a:xfrm>
            <a:off x="2885409" y="5082902"/>
            <a:ext cx="3295167" cy="609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r>
              <a:rPr lang="en" sz="2400" b="1" smtClean="0">
                <a:solidFill>
                  <a:srgbClr val="D53F2E"/>
                </a:solidFill>
                <a:latin typeface="Amatic SC"/>
                <a:ea typeface="Amatic SC"/>
                <a:cs typeface="Amatic SC"/>
                <a:sym typeface="Amatic SC"/>
              </a:rPr>
              <a:t>INISIASI KEGIATAN SOSIAL</a:t>
            </a:r>
            <a:endParaRPr lang="en" sz="120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54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Shape 2025"/>
          <p:cNvSpPr txBox="1">
            <a:spLocks noGrp="1"/>
          </p:cNvSpPr>
          <p:nvPr>
            <p:ph type="title"/>
          </p:nvPr>
        </p:nvSpPr>
        <p:spPr>
          <a:xfrm>
            <a:off x="1131750" y="6783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 smtClean="0">
                <a:solidFill>
                  <a:srgbClr val="FFFFFF"/>
                </a:solidFill>
              </a:rPr>
              <a:t>Some Answered Questions</a:t>
            </a:r>
            <a:endParaRPr lang="en" sz="4000" dirty="0">
              <a:solidFill>
                <a:srgbClr val="FFFFFF"/>
              </a:solidFill>
            </a:endParaRPr>
          </a:p>
        </p:txBody>
      </p:sp>
      <p:sp>
        <p:nvSpPr>
          <p:cNvPr id="2026" name="Shape 2026"/>
          <p:cNvSpPr txBox="1">
            <a:spLocks noGrp="1"/>
          </p:cNvSpPr>
          <p:nvPr>
            <p:ph type="body" idx="1"/>
          </p:nvPr>
        </p:nvSpPr>
        <p:spPr>
          <a:xfrm>
            <a:off x="1277974" y="1752600"/>
            <a:ext cx="6646825" cy="124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Apakah harus daftar akun di </a:t>
            </a:r>
            <a:r>
              <a:rPr lang="en" sz="1400" b="1" i="1" dirty="0" smtClean="0">
                <a:solidFill>
                  <a:srgbClr val="D53F2E"/>
                </a:solidFill>
              </a:rPr>
              <a:t>website </a:t>
            </a:r>
            <a:r>
              <a:rPr lang="en" sz="1400" b="1" dirty="0" smtClean="0">
                <a:solidFill>
                  <a:srgbClr val="D53F2E"/>
                </a:solidFill>
              </a:rPr>
              <a:t>Kuka jika ingin menjadi kontributor?</a:t>
            </a:r>
            <a:endParaRPr lang="en" sz="1400" b="1" i="1" dirty="0">
              <a:solidFill>
                <a:srgbClr val="D53F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bg1"/>
                </a:solidFill>
              </a:rPr>
              <a:t>Tidak perlu. Pengguna cukup mengunduh dan meng-</a:t>
            </a:r>
            <a:r>
              <a:rPr lang="en" sz="1400" i="1" dirty="0" smtClean="0">
                <a:solidFill>
                  <a:schemeClr val="bg1"/>
                </a:solidFill>
              </a:rPr>
              <a:t>install </a:t>
            </a:r>
            <a:r>
              <a:rPr lang="en" sz="1400" dirty="0" smtClean="0">
                <a:solidFill>
                  <a:schemeClr val="bg1"/>
                </a:solidFill>
              </a:rPr>
              <a:t>aplikasi </a:t>
            </a:r>
            <a:r>
              <a:rPr lang="en" sz="1400" i="1" dirty="0" smtClean="0">
                <a:solidFill>
                  <a:schemeClr val="bg1"/>
                </a:solidFill>
              </a:rPr>
              <a:t>mobile</a:t>
            </a:r>
            <a:r>
              <a:rPr lang="en" sz="1400" dirty="0" smtClean="0">
                <a:solidFill>
                  <a:schemeClr val="bg1"/>
                </a:solidFill>
              </a:rPr>
              <a:t> Kuka, lalu </a:t>
            </a:r>
            <a:r>
              <a:rPr lang="en" sz="1400" i="1" dirty="0" smtClean="0">
                <a:solidFill>
                  <a:schemeClr val="bg1"/>
                </a:solidFill>
              </a:rPr>
              <a:t>login </a:t>
            </a:r>
            <a:r>
              <a:rPr lang="en" sz="1400" dirty="0" smtClean="0">
                <a:solidFill>
                  <a:schemeClr val="bg1"/>
                </a:solidFill>
              </a:rPr>
              <a:t>dengan akun Mandiri e-cash.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17" name="Shape 2026"/>
          <p:cNvSpPr txBox="1">
            <a:spLocks noGrp="1"/>
          </p:cNvSpPr>
          <p:nvPr>
            <p:ph type="body" idx="1"/>
          </p:nvPr>
        </p:nvSpPr>
        <p:spPr>
          <a:xfrm>
            <a:off x="1265274" y="4038600"/>
            <a:ext cx="6646825" cy="10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Bagaimana inisiator dapat menerima dana yang terkumpul?</a:t>
            </a:r>
            <a:endParaRPr lang="en" sz="1400" b="1" dirty="0">
              <a:solidFill>
                <a:srgbClr val="D53F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bg1"/>
                </a:solidFill>
              </a:rPr>
              <a:t>Dalam kurun waktu tertentu, dana yang terkumpul akan di-</a:t>
            </a:r>
            <a:r>
              <a:rPr lang="en" sz="1400" i="1" dirty="0" smtClean="0">
                <a:solidFill>
                  <a:schemeClr val="bg1"/>
                </a:solidFill>
              </a:rPr>
              <a:t>transfer</a:t>
            </a:r>
            <a:r>
              <a:rPr lang="en" sz="1400" dirty="0" smtClean="0">
                <a:solidFill>
                  <a:schemeClr val="bg1"/>
                </a:solidFill>
              </a:rPr>
              <a:t> melalui rekening bank oleh Kuka kepada inisiator.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18" name="Shape 2026"/>
          <p:cNvSpPr txBox="1">
            <a:spLocks noGrp="1"/>
          </p:cNvSpPr>
          <p:nvPr>
            <p:ph type="body" idx="1"/>
          </p:nvPr>
        </p:nvSpPr>
        <p:spPr>
          <a:xfrm>
            <a:off x="1265274" y="2819400"/>
            <a:ext cx="6646825" cy="1231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Donasi yang diberikan oleh kontributor akan dikirimkan ke mana?</a:t>
            </a:r>
            <a:endParaRPr lang="en" sz="1400" b="1" dirty="0">
              <a:solidFill>
                <a:srgbClr val="D53F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bg1"/>
                </a:solidFill>
              </a:rPr>
              <a:t>Kuka akan bergabung menjadi merchant Mandiri e-cash. Dengan menggunakan Mandiri e-cash IPG API, Kuka akan menerima pembayaran donasi dan menyimpannya sementara sampai dana terkumpul.</a:t>
            </a:r>
            <a:endParaRPr lang="en" sz="1400" dirty="0">
              <a:solidFill>
                <a:schemeClr val="bg1"/>
              </a:solidFill>
            </a:endParaRPr>
          </a:p>
        </p:txBody>
      </p:sp>
      <p:sp>
        <p:nvSpPr>
          <p:cNvPr id="6" name="Shape 2026"/>
          <p:cNvSpPr txBox="1">
            <a:spLocks noGrp="1"/>
          </p:cNvSpPr>
          <p:nvPr>
            <p:ph type="body" idx="1"/>
          </p:nvPr>
        </p:nvSpPr>
        <p:spPr>
          <a:xfrm>
            <a:off x="1252574" y="4876800"/>
            <a:ext cx="6646825" cy="102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D53F2E"/>
                </a:solidFill>
              </a:rPr>
              <a:t>Aplikasi </a:t>
            </a:r>
            <a:r>
              <a:rPr lang="en" sz="1400" b="1" i="1" dirty="0" smtClean="0">
                <a:solidFill>
                  <a:srgbClr val="D53F2E"/>
                </a:solidFill>
              </a:rPr>
              <a:t>mobile </a:t>
            </a:r>
            <a:r>
              <a:rPr lang="en" sz="1400" b="1" dirty="0" smtClean="0">
                <a:solidFill>
                  <a:srgbClr val="D53F2E"/>
                </a:solidFill>
              </a:rPr>
              <a:t>Kuka ada di </a:t>
            </a:r>
            <a:r>
              <a:rPr lang="en" sz="1400" b="1" i="1" dirty="0" smtClean="0">
                <a:solidFill>
                  <a:srgbClr val="D53F2E"/>
                </a:solidFill>
              </a:rPr>
              <a:t>platform </a:t>
            </a:r>
            <a:r>
              <a:rPr lang="en" sz="1400" b="1" dirty="0" smtClean="0">
                <a:solidFill>
                  <a:srgbClr val="D53F2E"/>
                </a:solidFill>
              </a:rPr>
              <a:t>apa?</a:t>
            </a:r>
            <a:endParaRPr lang="en" sz="1400" b="1" dirty="0">
              <a:solidFill>
                <a:srgbClr val="D53F2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solidFill>
                  <a:schemeClr val="bg1"/>
                </a:solidFill>
              </a:rPr>
              <a:t>Sementara ini, aplikasi </a:t>
            </a:r>
            <a:r>
              <a:rPr lang="en" sz="1400" i="1" dirty="0" smtClean="0">
                <a:solidFill>
                  <a:schemeClr val="bg1"/>
                </a:solidFill>
              </a:rPr>
              <a:t>mobile </a:t>
            </a:r>
            <a:r>
              <a:rPr lang="en" sz="1400" dirty="0" smtClean="0">
                <a:solidFill>
                  <a:schemeClr val="bg1"/>
                </a:solidFill>
              </a:rPr>
              <a:t>hanya diimplementasikan pada </a:t>
            </a:r>
            <a:r>
              <a:rPr lang="en" sz="1400" i="1" dirty="0" smtClean="0">
                <a:solidFill>
                  <a:schemeClr val="bg1"/>
                </a:solidFill>
              </a:rPr>
              <a:t>platform </a:t>
            </a:r>
            <a:r>
              <a:rPr lang="en" sz="1400" dirty="0" smtClean="0">
                <a:solidFill>
                  <a:schemeClr val="bg1"/>
                </a:solidFill>
              </a:rPr>
              <a:t>Android. Namun nantinya dapat dikembangkan pada </a:t>
            </a:r>
            <a:r>
              <a:rPr lang="en" sz="1400" i="1" dirty="0" smtClean="0">
                <a:solidFill>
                  <a:schemeClr val="bg1"/>
                </a:solidFill>
              </a:rPr>
              <a:t>platform-platform </a:t>
            </a:r>
            <a:r>
              <a:rPr lang="en" sz="1400" dirty="0" smtClean="0">
                <a:solidFill>
                  <a:schemeClr val="bg1"/>
                </a:solidFill>
              </a:rPr>
              <a:t>lain.</a:t>
            </a:r>
            <a:endParaRPr lang="e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714500" y="1322388"/>
            <a:ext cx="5715000" cy="1103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bg1"/>
                </a:solidFill>
              </a:rPr>
              <a:t>Thanks!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0" name="Shape 1824"/>
          <p:cNvSpPr txBox="1">
            <a:spLocks/>
          </p:cNvSpPr>
          <p:nvPr/>
        </p:nvSpPr>
        <p:spPr>
          <a:xfrm>
            <a:off x="1854200" y="2668588"/>
            <a:ext cx="5715000" cy="1458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lnSpc>
                <a:spcPct val="200000"/>
              </a:lnSpc>
              <a:spcBef>
                <a:spcPts val="0"/>
              </a:spcBef>
              <a:buFont typeface="Merriweather"/>
              <a:buNone/>
            </a:pPr>
            <a:r>
              <a:rPr lang="en-US" sz="1600" dirty="0" smtClean="0">
                <a:solidFill>
                  <a:schemeClr val="bg1"/>
                </a:solidFill>
                <a:latin typeface="Merriweather" panose="020B0604020202020204" charset="0"/>
              </a:rPr>
              <a:t>If you ever find an unanswered question,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Font typeface="Merriweather"/>
              <a:buNone/>
            </a:pPr>
            <a:r>
              <a:rPr lang="en-US" sz="1600" dirty="0" smtClean="0">
                <a:solidFill>
                  <a:schemeClr val="bg1"/>
                </a:solidFill>
                <a:latin typeface="Merriweather" panose="020B0604020202020204" charset="0"/>
              </a:rPr>
              <a:t>Just contact Catalina at alifalala@lalala.com</a:t>
            </a:r>
            <a:endParaRPr lang="en" sz="1600" dirty="0" smtClean="0">
              <a:solidFill>
                <a:schemeClr val="bg1"/>
              </a:solidFill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081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D53F2E"/>
                </a:solidFill>
              </a:rPr>
              <a:t>Apakah kamu</a:t>
            </a:r>
            <a:endParaRPr lang="en" sz="4400" dirty="0">
              <a:solidFill>
                <a:srgbClr val="D53F2E"/>
              </a:solidFill>
            </a:endParaRPr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 Senang berkontribusi dalam kegiatan sosial?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Punya kegiatan sosial untuk didanai?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 Ingin mendapatkan kupon menarik dari </a:t>
            </a:r>
            <a:r>
              <a:rPr lang="en" i="1" dirty="0"/>
              <a:t>merchant</a:t>
            </a:r>
            <a:r>
              <a:rPr lang="en" dirty="0"/>
              <a:t> tertentu?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Well, here it is for you …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 txBox="1">
            <a:spLocks noGrp="1"/>
          </p:cNvSpPr>
          <p:nvPr>
            <p:ph type="ctrTitle" idx="4294967295"/>
          </p:nvPr>
        </p:nvSpPr>
        <p:spPr>
          <a:xfrm>
            <a:off x="1660200" y="1779113"/>
            <a:ext cx="58236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0" dirty="0" smtClean="0">
                <a:solidFill>
                  <a:srgbClr val="FFFFFF"/>
                </a:solidFill>
                <a:latin typeface="Typeface" pitchFamily="2" charset="0"/>
              </a:rPr>
              <a:t>kuka</a:t>
            </a:r>
            <a:endParaRPr lang="en" sz="9600" b="0" dirty="0">
              <a:solidFill>
                <a:srgbClr val="FFFFFF"/>
              </a:solidFill>
              <a:latin typeface="Typeface" pitchFamily="2" charset="0"/>
            </a:endParaRPr>
          </a:p>
        </p:txBody>
      </p:sp>
      <p:sp>
        <p:nvSpPr>
          <p:cNvPr id="2000" name="Shape 2000"/>
          <p:cNvSpPr txBox="1">
            <a:spLocks noGrp="1"/>
          </p:cNvSpPr>
          <p:nvPr>
            <p:ph type="subTitle" idx="4294967295"/>
          </p:nvPr>
        </p:nvSpPr>
        <p:spPr>
          <a:xfrm>
            <a:off x="1660200" y="3226134"/>
            <a:ext cx="5823600" cy="178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" dirty="0" smtClean="0">
                <a:solidFill>
                  <a:srgbClr val="FFFFFF"/>
                </a:solidFill>
              </a:rPr>
              <a:t>itus dan aplikasi </a:t>
            </a:r>
            <a:r>
              <a:rPr lang="en" i="1" dirty="0" smtClean="0">
                <a:solidFill>
                  <a:srgbClr val="FFFFFF"/>
                </a:solidFill>
              </a:rPr>
              <a:t>mobile</a:t>
            </a:r>
            <a:r>
              <a:rPr lang="en" dirty="0" smtClean="0">
                <a:solidFill>
                  <a:srgbClr val="FFFFFF"/>
                </a:solidFill>
              </a:rPr>
              <a:t> untuk </a:t>
            </a:r>
            <a:r>
              <a:rPr lang="en" i="1" dirty="0" smtClean="0">
                <a:solidFill>
                  <a:srgbClr val="FFFFFF"/>
                </a:solidFill>
              </a:rPr>
              <a:t>social</a:t>
            </a:r>
            <a:r>
              <a:rPr lang="en" dirty="0" smtClean="0">
                <a:solidFill>
                  <a:srgbClr val="FFFFFF"/>
                </a:solidFill>
              </a:rPr>
              <a:t> </a:t>
            </a:r>
            <a:r>
              <a:rPr lang="en" i="1" dirty="0" smtClean="0">
                <a:solidFill>
                  <a:srgbClr val="FFFFFF"/>
                </a:solidFill>
              </a:rPr>
              <a:t>crowdfunding </a:t>
            </a:r>
            <a:r>
              <a:rPr lang="en" dirty="0" smtClean="0">
                <a:solidFill>
                  <a:srgbClr val="FFFFFF"/>
                </a:solidFill>
              </a:rPr>
              <a:t>yang menyediakan kupon menarik </a:t>
            </a:r>
            <a:br>
              <a:rPr lang="en" dirty="0" smtClean="0">
                <a:solidFill>
                  <a:srgbClr val="FFFFFF"/>
                </a:solidFill>
              </a:rPr>
            </a:br>
            <a:r>
              <a:rPr lang="en" dirty="0" smtClean="0">
                <a:solidFill>
                  <a:srgbClr val="FFFFFF"/>
                </a:solidFill>
              </a:rPr>
              <a:t>bagi kontributor </a:t>
            </a: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3F2E"/>
        </a:solidFill>
        <a:effectLst/>
      </p:bgPr>
    </p:bg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310650" y="3728750"/>
            <a:ext cx="6395700" cy="12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FFFF"/>
                </a:solidFill>
              </a:rPr>
              <a:t>THE BIG CONCEPTS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1849" name="Shape 1849"/>
          <p:cNvSpPr/>
          <p:nvPr/>
        </p:nvSpPr>
        <p:spPr>
          <a:xfrm>
            <a:off x="3149952" y="1173501"/>
            <a:ext cx="2728141" cy="2522752"/>
          </a:xfrm>
          <a:custGeom>
            <a:avLst/>
            <a:gdLst/>
            <a:ahLst/>
            <a:cxnLst/>
            <a:rect l="0" t="0" r="0" b="0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7"/>
                  <a:pt x="19269" y="13072"/>
                </a:cubicBezTo>
                <a:cubicBezTo>
                  <a:pt x="7809" y="22363"/>
                  <a:pt x="-450" y="41691"/>
                  <a:pt x="5574" y="55159"/>
                </a:cubicBezTo>
                <a:cubicBezTo>
                  <a:pt x="12934" y="71613"/>
                  <a:pt x="33988" y="83483"/>
                  <a:pt x="52004" y="82883"/>
                </a:cubicBezTo>
                <a:cubicBezTo>
                  <a:pt x="62654" y="82528"/>
                  <a:pt x="75554" y="78169"/>
                  <a:pt x="80730" y="68854"/>
                </a:cubicBezTo>
                <a:cubicBezTo>
                  <a:pt x="89351" y="53334"/>
                  <a:pt x="86569" y="30516"/>
                  <a:pt x="76722" y="15744"/>
                </a:cubicBezTo>
                <a:cubicBezTo>
                  <a:pt x="69002" y="4163"/>
                  <a:pt x="51060" y="-2643"/>
                  <a:pt x="37641" y="1047"/>
                </a:cubicBezTo>
                <a:cubicBezTo>
                  <a:pt x="22584" y="5187"/>
                  <a:pt x="4685" y="14957"/>
                  <a:pt x="898" y="30107"/>
                </a:cubicBezTo>
                <a:cubicBezTo>
                  <a:pt x="-3402" y="47307"/>
                  <a:pt x="8933" y="71200"/>
                  <a:pt x="25616" y="77205"/>
                </a:cubicBezTo>
                <a:cubicBezTo>
                  <a:pt x="45695" y="84432"/>
                  <a:pt x="76756" y="77025"/>
                  <a:pt x="86743" y="58165"/>
                </a:cubicBezTo>
                <a:cubicBezTo>
                  <a:pt x="93824" y="44791"/>
                  <a:pt x="86931" y="25485"/>
                  <a:pt x="77390" y="13740"/>
                </a:cubicBezTo>
                <a:cubicBezTo>
                  <a:pt x="74162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850" name="Shape 1850"/>
          <p:cNvSpPr/>
          <p:nvPr/>
        </p:nvSpPr>
        <p:spPr>
          <a:xfrm>
            <a:off x="3951279" y="1766198"/>
            <a:ext cx="1114426" cy="133735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1848"/>
          <p:cNvSpPr txBox="1">
            <a:spLocks/>
          </p:cNvSpPr>
          <p:nvPr/>
        </p:nvSpPr>
        <p:spPr>
          <a:xfrm>
            <a:off x="1488450" y="4815445"/>
            <a:ext cx="63957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Char char="✖"/>
              <a:defRPr sz="26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22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Merriweather"/>
              <a:buNone/>
              <a:defRPr sz="1800" b="0" i="0" u="none" strike="noStrike" cap="non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Merriweather"/>
              <a:buNone/>
            </a:pPr>
            <a:endParaRPr lang="en" sz="2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832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30"/>
          <p:cNvSpPr txBox="1">
            <a:spLocks/>
          </p:cNvSpPr>
          <p:nvPr/>
        </p:nvSpPr>
        <p:spPr>
          <a:xfrm>
            <a:off x="1519775" y="20476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Tempat Berkontribusi </a:t>
            </a:r>
            <a:b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</a:br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yang Terpercaya</a:t>
            </a:r>
            <a:endParaRPr lang="en" sz="5400" dirty="0">
              <a:solidFill>
                <a:srgbClr val="D53F2E"/>
              </a:solidFill>
              <a:latin typeface="Amatic SC" pitchFamily="2" charset="0"/>
            </a:endParaRPr>
          </a:p>
        </p:txBody>
      </p:sp>
      <p:sp>
        <p:nvSpPr>
          <p:cNvPr id="7" name="Shape 1831"/>
          <p:cNvSpPr txBox="1">
            <a:spLocks/>
          </p:cNvSpPr>
          <p:nvPr/>
        </p:nvSpPr>
        <p:spPr>
          <a:xfrm>
            <a:off x="1519775" y="3494650"/>
            <a:ext cx="6028199" cy="178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Kuka yakin bahwa pengguna 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senang berkontribusi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dalam kegiatan sosial. Kuka menampilkan 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kegiatan-kegiatan sosial terpercaya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, baik bencana alam, medical urgent, maupun lembaga seperti panti asuhan dan rumah 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belajar. 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Kuka memastikan kontribusi pengguna berupa 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donasi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 akan </a:t>
            </a: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tersalurkan</a:t>
            </a: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Shape 1831"/>
          <p:cNvSpPr txBox="1">
            <a:spLocks/>
          </p:cNvSpPr>
          <p:nvPr/>
        </p:nvSpPr>
        <p:spPr>
          <a:xfrm>
            <a:off x="1519775" y="1005450"/>
            <a:ext cx="6028199" cy="10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6000" b="1" i="0" dirty="0">
                <a:solidFill>
                  <a:srgbClr val="D53F2E"/>
                </a:solidFill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30"/>
          <p:cNvSpPr txBox="1">
            <a:spLocks/>
          </p:cNvSpPr>
          <p:nvPr/>
        </p:nvSpPr>
        <p:spPr>
          <a:xfrm>
            <a:off x="1557875" y="2593725"/>
            <a:ext cx="6028199" cy="9876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Kupon Menarik Bagi Kontributor</a:t>
            </a:r>
            <a:endParaRPr lang="en" sz="5400" dirty="0">
              <a:solidFill>
                <a:srgbClr val="D53F2E"/>
              </a:solidFill>
              <a:latin typeface="Amatic SC" pitchFamily="2" charset="0"/>
            </a:endParaRPr>
          </a:p>
        </p:txBody>
      </p:sp>
      <p:sp>
        <p:nvSpPr>
          <p:cNvPr id="7" name="Shape 1831"/>
          <p:cNvSpPr txBox="1">
            <a:spLocks/>
          </p:cNvSpPr>
          <p:nvPr/>
        </p:nvSpPr>
        <p:spPr>
          <a:xfrm>
            <a:off x="1703016" y="3583550"/>
            <a:ext cx="5815382" cy="147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1800" dirty="0">
                <a:solidFill>
                  <a:schemeClr val="bg2">
                    <a:lumMod val="50000"/>
                  </a:schemeClr>
                </a:solidFill>
              </a:rPr>
              <a:t>Kuka </a:t>
            </a: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menghargai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para kontributor 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</a:rPr>
              <a:t>dengan memberikan </a:t>
            </a: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kupon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</a:rPr>
              <a:t> berupa diskon atau voucher pada </a:t>
            </a:r>
            <a:r>
              <a:rPr lang="en" sz="1800" b="1" dirty="0">
                <a:solidFill>
                  <a:schemeClr val="bg2">
                    <a:lumMod val="50000"/>
                  </a:schemeClr>
                </a:solidFill>
              </a:rPr>
              <a:t>merchant mitra Kuka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</a:rPr>
              <a:t>. Kontributor dapat menggunakan kupon dengan menunjukkan kupon yang tersimpan pada aplikasi mobile </a:t>
            </a: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Kuka</a:t>
            </a:r>
            <a:r>
              <a:rPr lang="en" sz="1800" smtClean="0">
                <a:solidFill>
                  <a:schemeClr val="bg2">
                    <a:lumMod val="50000"/>
                  </a:schemeClr>
                </a:solidFill>
              </a:rPr>
              <a:t>. Merchant mitra kuka mendapatkan manfaat untuk promosi dan branding</a:t>
            </a:r>
            <a:endParaRPr lang="id-ID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hape 1831"/>
          <p:cNvSpPr txBox="1">
            <a:spLocks/>
          </p:cNvSpPr>
          <p:nvPr/>
        </p:nvSpPr>
        <p:spPr>
          <a:xfrm>
            <a:off x="1557875" y="992750"/>
            <a:ext cx="6028199" cy="10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6000" b="1" i="0" dirty="0" smtClean="0">
                <a:solidFill>
                  <a:srgbClr val="D53F2E"/>
                </a:solidFill>
              </a:rPr>
              <a:t>2</a:t>
            </a:r>
            <a:endParaRPr lang="en" sz="6000" b="1" i="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81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30"/>
          <p:cNvSpPr txBox="1">
            <a:spLocks/>
          </p:cNvSpPr>
          <p:nvPr/>
        </p:nvSpPr>
        <p:spPr>
          <a:xfrm>
            <a:off x="1557875" y="2183697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Inisiasi dan Pantau</a:t>
            </a:r>
            <a:b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</a:br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Social Crowdfunding </a:t>
            </a:r>
            <a:endParaRPr lang="en" sz="5400" dirty="0">
              <a:solidFill>
                <a:srgbClr val="D53F2E"/>
              </a:solidFill>
              <a:latin typeface="Amatic SC" pitchFamily="2" charset="0"/>
            </a:endParaRPr>
          </a:p>
        </p:txBody>
      </p:sp>
      <p:sp>
        <p:nvSpPr>
          <p:cNvPr id="7" name="Shape 1831"/>
          <p:cNvSpPr txBox="1">
            <a:spLocks/>
          </p:cNvSpPr>
          <p:nvPr/>
        </p:nvSpPr>
        <p:spPr>
          <a:xfrm>
            <a:off x="1557875" y="3630722"/>
            <a:ext cx="6028199" cy="1839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Kuka menyediakan tempat bagi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inisiator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 untuk menampilkan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informasi penting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 dan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perkembangan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 dari kegiatan sosial, serta menyebarkannya di berbagai media sosial. Kuka juga menyediakan tempat untuk melihat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perkembangan crowdfunding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 berupa jumlah dana yang terkumpul dan list kontributor.</a:t>
            </a:r>
            <a:endParaRPr lang="en"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hape 1831"/>
          <p:cNvSpPr txBox="1">
            <a:spLocks/>
          </p:cNvSpPr>
          <p:nvPr/>
        </p:nvSpPr>
        <p:spPr>
          <a:xfrm>
            <a:off x="1557875" y="1039922"/>
            <a:ext cx="6028199" cy="10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6000" b="1" i="0" dirty="0" smtClean="0">
                <a:solidFill>
                  <a:srgbClr val="D53F2E"/>
                </a:solidFill>
              </a:rPr>
              <a:t>3</a:t>
            </a:r>
            <a:endParaRPr lang="en" sz="6000" b="1" i="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92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830"/>
          <p:cNvSpPr txBox="1">
            <a:spLocks/>
          </p:cNvSpPr>
          <p:nvPr/>
        </p:nvSpPr>
        <p:spPr>
          <a:xfrm>
            <a:off x="1557875" y="23143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Donasi Mudah dengan</a:t>
            </a:r>
            <a:b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</a:br>
            <a:r>
              <a:rPr lang="en" sz="5400" dirty="0" smtClean="0">
                <a:solidFill>
                  <a:srgbClr val="D53F2E"/>
                </a:solidFill>
                <a:latin typeface="Amatic SC" pitchFamily="2" charset="0"/>
              </a:rPr>
              <a:t>Mandiri E-Cash</a:t>
            </a:r>
            <a:endParaRPr lang="en" sz="5400" dirty="0">
              <a:solidFill>
                <a:srgbClr val="D53F2E"/>
              </a:solidFill>
              <a:latin typeface="Amatic SC" pitchFamily="2" charset="0"/>
            </a:endParaRPr>
          </a:p>
        </p:txBody>
      </p:sp>
      <p:sp>
        <p:nvSpPr>
          <p:cNvPr id="7" name="Shape 1831"/>
          <p:cNvSpPr txBox="1">
            <a:spLocks/>
          </p:cNvSpPr>
          <p:nvPr/>
        </p:nvSpPr>
        <p:spPr>
          <a:xfrm>
            <a:off x="1557875" y="3761350"/>
            <a:ext cx="6028199" cy="1534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Kuka menggunakan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mandiri e-cash API 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agar kontributor dapat memberi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donasi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 dengan </a:t>
            </a:r>
            <a:r>
              <a:rPr lang="en" sz="1800" b="1" dirty="0" smtClean="0">
                <a:solidFill>
                  <a:schemeClr val="tx2">
                    <a:lumMod val="10000"/>
                  </a:schemeClr>
                </a:solidFill>
              </a:rPr>
              <a:t>uang elektronik di handphone-nya</a:t>
            </a:r>
            <a:r>
              <a:rPr lang="en" sz="1800" dirty="0" smtClean="0">
                <a:solidFill>
                  <a:schemeClr val="tx2">
                    <a:lumMod val="10000"/>
                  </a:schemeClr>
                </a:solidFill>
              </a:rPr>
              <a:t>. Kontributor tidak perlu repot-repot pergi ke mesin ATM atau bank untuk memberikan donasi.</a:t>
            </a:r>
            <a:endParaRPr lang="en"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Shape 1831"/>
          <p:cNvSpPr txBox="1">
            <a:spLocks/>
          </p:cNvSpPr>
          <p:nvPr/>
        </p:nvSpPr>
        <p:spPr>
          <a:xfrm>
            <a:off x="1557875" y="1119750"/>
            <a:ext cx="6028199" cy="10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Char char="✖"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Merriweather"/>
              <a:buNone/>
              <a:defRPr sz="2200" b="0" i="1" u="none" strike="noStrike" cap="none">
                <a:solidFill>
                  <a:srgbClr val="F55D4B"/>
                </a:solidFill>
                <a:latin typeface="Merriweather"/>
                <a:ea typeface="Merriweather"/>
                <a:cs typeface="Merriweather"/>
                <a:sym typeface="Merriweather"/>
                <a:rtl val="0"/>
              </a:defRPr>
            </a:lvl9pPr>
          </a:lstStyle>
          <a:p>
            <a:pPr>
              <a:buFont typeface="Merriweather"/>
              <a:buNone/>
            </a:pPr>
            <a:r>
              <a:rPr lang="en" sz="6000" b="1" i="0" dirty="0" smtClean="0">
                <a:solidFill>
                  <a:srgbClr val="D53F2E"/>
                </a:solidFill>
              </a:rPr>
              <a:t>4</a:t>
            </a:r>
            <a:endParaRPr lang="en" sz="6000" b="1" i="0" dirty="0">
              <a:solidFill>
                <a:srgbClr val="D53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91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699</Words>
  <Application>Microsoft Office PowerPoint</Application>
  <PresentationFormat>On-screen Show (4:3)</PresentationFormat>
  <Paragraphs>99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Merriweather</vt:lpstr>
      <vt:lpstr>Amatic SC</vt:lpstr>
      <vt:lpstr>Typeface</vt:lpstr>
      <vt:lpstr>Nathaniel template</vt:lpstr>
      <vt:lpstr>kuka Kupon untuk Mereka</vt:lpstr>
      <vt:lpstr>Hello!</vt:lpstr>
      <vt:lpstr>Apakah kamu</vt:lpstr>
      <vt:lpstr>kuka</vt:lpstr>
      <vt:lpstr>THE BIG CONCEPTS</vt:lpstr>
      <vt:lpstr>PowerPoint Presentation</vt:lpstr>
      <vt:lpstr>PowerPoint Presentation</vt:lpstr>
      <vt:lpstr>PowerPoint Presentation</vt:lpstr>
      <vt:lpstr>PowerPoint Presentation</vt:lpstr>
      <vt:lpstr>BUSINESS MODEL</vt:lpstr>
      <vt:lpstr>Our Process is Easy</vt:lpstr>
      <vt:lpstr>Our Lovely Customers</vt:lpstr>
      <vt:lpstr>Key Partners</vt:lpstr>
      <vt:lpstr>Key Resources</vt:lpstr>
      <vt:lpstr>Revenue Streams</vt:lpstr>
      <vt:lpstr>Cost Structure</vt:lpstr>
      <vt:lpstr>MOCK-UPS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Answered Questions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kuka Kupon untuk Mereka</dc:title>
  <dc:creator>Choirunnisa Fatima</dc:creator>
  <cp:lastModifiedBy>Alifa</cp:lastModifiedBy>
  <cp:revision>160</cp:revision>
  <dcterms:modified xsi:type="dcterms:W3CDTF">2016-01-12T12:20:55Z</dcterms:modified>
</cp:coreProperties>
</file>