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142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7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04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7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649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112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02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6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462B49-15D7-4ACC-A98D-0D89BAA31FD3}" type="datetimeFigureOut">
              <a:rPr lang="ro-RO" smtClean="0"/>
              <a:t>11.05.2021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38469D-E04E-4705-B5F2-911B458404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00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555-DA90-43CD-8CAA-E17683BE5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Componența costurilor in activitatea companiilor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B156A-9527-4A34-9F1C-7E8A2353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5438395"/>
            <a:ext cx="6801612" cy="1239894"/>
          </a:xfrm>
        </p:spPr>
        <p:txBody>
          <a:bodyPr>
            <a:normAutofit/>
          </a:bodyPr>
          <a:lstStyle/>
          <a:p>
            <a:pPr algn="r"/>
            <a:r>
              <a:rPr lang="ro-RO" sz="2500" dirty="0"/>
              <a:t>Pleșu Cătălin</a:t>
            </a:r>
          </a:p>
        </p:txBody>
      </p:sp>
    </p:spTree>
    <p:extLst>
      <p:ext uri="{BB962C8B-B14F-4D97-AF65-F5344CB8AC3E}">
        <p14:creationId xmlns:p14="http://schemas.microsoft.com/office/powerpoint/2010/main" val="24849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89A3-4AD0-414C-B7E5-50A1D1EC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dependenţă</a:t>
            </a:r>
            <a:r>
              <a:rPr lang="en-US" dirty="0"/>
              <a:t> de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3435-0CA5-4EB1-8F0B-F72912AF7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2500" dirty="0"/>
              <a:t>Costul global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endParaRPr lang="en-US" sz="25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err="1"/>
              <a:t>Costul</a:t>
            </a:r>
            <a:r>
              <a:rPr lang="en-US" sz="2500" dirty="0"/>
              <a:t> marginal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48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7B4A-0D7E-4E08-985B-C87795B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Costul global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E049-8CB5-4FA2-8E88-3BA701CD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/>
              <a:t>Costul global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fix </a:t>
            </a:r>
            <a:r>
              <a:rPr lang="it-IT" sz="2500" dirty="0"/>
              <a:t>–</a:t>
            </a:r>
            <a:r>
              <a:rPr lang="en-US" sz="2500" dirty="0"/>
              <a:t> </a:t>
            </a:r>
            <a:r>
              <a:rPr lang="it-IT" sz="2500" dirty="0"/>
              <a:t>include cheltuielile care ne influenţează direct la dinamica volumului de producţie.</a:t>
            </a:r>
            <a:endParaRPr lang="en-US" sz="2500" dirty="0"/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variabil</a:t>
            </a:r>
            <a:r>
              <a:rPr lang="en-US" sz="2500" dirty="0"/>
              <a:t> </a:t>
            </a:r>
            <a:r>
              <a:rPr lang="it-IT" sz="2500" dirty="0"/>
              <a:t>–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costul</a:t>
            </a:r>
            <a:r>
              <a:rPr lang="en-US" sz="2500" dirty="0"/>
              <a:t> care </a:t>
            </a:r>
            <a:r>
              <a:rPr lang="en-US" sz="2500" dirty="0" err="1"/>
              <a:t>influenţează</a:t>
            </a:r>
            <a:r>
              <a:rPr lang="en-US" sz="2500" dirty="0"/>
              <a:t> direct </a:t>
            </a:r>
            <a:r>
              <a:rPr lang="en-US" sz="2500" dirty="0" err="1"/>
              <a:t>asupra</a:t>
            </a:r>
            <a:r>
              <a:rPr lang="en-US" sz="2500" dirty="0"/>
              <a:t> </a:t>
            </a:r>
            <a:r>
              <a:rPr lang="en-US" sz="2500" dirty="0" err="1"/>
              <a:t>modificării</a:t>
            </a:r>
            <a:r>
              <a:rPr lang="en-US" sz="2500" dirty="0"/>
              <a:t> </a:t>
            </a:r>
            <a:r>
              <a:rPr lang="en-US" sz="2500" dirty="0" err="1"/>
              <a:t>volumului</a:t>
            </a:r>
            <a:r>
              <a:rPr lang="en-US" sz="2500" dirty="0"/>
              <a:t> de </a:t>
            </a:r>
            <a:r>
              <a:rPr lang="en-US" sz="2500" dirty="0" err="1"/>
              <a:t>producţie</a:t>
            </a:r>
            <a:r>
              <a:rPr lang="en-US" sz="25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err="1"/>
              <a:t>Costul</a:t>
            </a:r>
            <a:r>
              <a:rPr lang="en-US" sz="2500" dirty="0"/>
              <a:t> total </a:t>
            </a:r>
            <a:r>
              <a:rPr lang="it-IT" sz="2500" dirty="0"/>
              <a:t>– reprezintă suma costului fix şi a costului variabil.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4600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D84A-3D4B-421F-A9F4-558219E0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mediu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52B-BAEE-416A-AE95-9CC98BBB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r>
              <a:rPr lang="en-US" sz="2500" dirty="0"/>
              <a:t> </a:t>
            </a:r>
            <a:r>
              <a:rPr lang="en-US" sz="2500" dirty="0" err="1"/>
              <a:t>reflectă</a:t>
            </a:r>
            <a:r>
              <a:rPr lang="en-US" sz="2500" dirty="0"/>
              <a:t> </a:t>
            </a:r>
            <a:r>
              <a:rPr lang="en-US" sz="2500" dirty="0" err="1"/>
              <a:t>cheltuielile</a:t>
            </a:r>
            <a:r>
              <a:rPr lang="en-US" sz="2500" dirty="0"/>
              <a:t> </a:t>
            </a:r>
            <a:r>
              <a:rPr lang="en-US" sz="2500" dirty="0" err="1"/>
              <a:t>ce</a:t>
            </a:r>
            <a:r>
              <a:rPr lang="en-US" sz="2500" dirty="0"/>
              <a:t> </a:t>
            </a:r>
            <a:r>
              <a:rPr lang="en-US" sz="2500" dirty="0" err="1"/>
              <a:t>revine</a:t>
            </a:r>
            <a:r>
              <a:rPr lang="en-US" sz="2500" dirty="0"/>
              <a:t> la o </a:t>
            </a:r>
            <a:r>
              <a:rPr lang="en-US" sz="2500" dirty="0" err="1"/>
              <a:t>unitate</a:t>
            </a:r>
            <a:r>
              <a:rPr lang="en-US" sz="2500" dirty="0"/>
              <a:t> de </a:t>
            </a:r>
            <a:r>
              <a:rPr lang="en-US" sz="2500" dirty="0" err="1"/>
              <a:t>produs</a:t>
            </a:r>
            <a:r>
              <a:rPr lang="en-US" sz="2500" dirty="0"/>
              <a:t>. </a:t>
            </a:r>
            <a:r>
              <a:rPr lang="en-US" sz="2500" dirty="0" err="1"/>
              <a:t>Costul</a:t>
            </a:r>
            <a:r>
              <a:rPr lang="en-US" sz="2500" dirty="0"/>
              <a:t> </a:t>
            </a:r>
            <a:r>
              <a:rPr lang="en-US" sz="2500" dirty="0" err="1"/>
              <a:t>mediu</a:t>
            </a:r>
            <a:r>
              <a:rPr lang="en-US" sz="2500" dirty="0"/>
              <a:t> include: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fix mediu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variabil mediu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500" dirty="0"/>
              <a:t>Costul total mediu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20879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5A69-BF84-4AAB-B4CA-C2154E16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Costul</a:t>
            </a:r>
            <a:r>
              <a:rPr lang="en-US" dirty="0"/>
              <a:t> marginal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3854-7313-4766-BD6B-6DD26FDE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/>
              <a:t>Costul</a:t>
            </a:r>
            <a:r>
              <a:rPr lang="en-US" sz="2500" dirty="0"/>
              <a:t> marginal – </a:t>
            </a:r>
            <a:r>
              <a:rPr lang="en-US" sz="2500" dirty="0" err="1"/>
              <a:t>reprezintă</a:t>
            </a:r>
            <a:r>
              <a:rPr lang="en-US" sz="2500" dirty="0"/>
              <a:t> </a:t>
            </a:r>
            <a:r>
              <a:rPr lang="en-US" sz="2500" dirty="0" err="1"/>
              <a:t>cheltuielile</a:t>
            </a:r>
            <a:r>
              <a:rPr lang="en-US" sz="2500" dirty="0"/>
              <a:t> </a:t>
            </a:r>
            <a:r>
              <a:rPr lang="en-US" sz="2500" dirty="0" err="1"/>
              <a:t>suplimentare</a:t>
            </a:r>
            <a:r>
              <a:rPr lang="en-US" sz="2500" dirty="0"/>
              <a:t> pe care le face </a:t>
            </a:r>
            <a:r>
              <a:rPr lang="en-US" sz="2500" dirty="0" err="1"/>
              <a:t>întreprinderea</a:t>
            </a:r>
            <a:r>
              <a:rPr lang="en-US" sz="2500" dirty="0"/>
              <a:t> </a:t>
            </a:r>
            <a:r>
              <a:rPr lang="en-US" sz="2500" dirty="0" err="1"/>
              <a:t>pentru</a:t>
            </a:r>
            <a:r>
              <a:rPr lang="en-US" sz="2500" dirty="0"/>
              <a:t> a </a:t>
            </a:r>
            <a:r>
              <a:rPr lang="en-US" sz="2500" dirty="0" err="1"/>
              <a:t>obţine</a:t>
            </a:r>
            <a:r>
              <a:rPr lang="en-US" sz="2500" dirty="0"/>
              <a:t> o </a:t>
            </a:r>
            <a:r>
              <a:rPr lang="en-US" sz="2500" dirty="0" err="1"/>
              <a:t>unitate</a:t>
            </a:r>
            <a:r>
              <a:rPr lang="en-US" sz="2500" dirty="0"/>
              <a:t> </a:t>
            </a:r>
            <a:r>
              <a:rPr lang="en-US" sz="2500" dirty="0" err="1"/>
              <a:t>suplimentară</a:t>
            </a:r>
            <a:r>
              <a:rPr lang="en-US" sz="2500" dirty="0"/>
              <a:t> de </a:t>
            </a:r>
            <a:r>
              <a:rPr lang="en-US" sz="2500" dirty="0" err="1"/>
              <a:t>produs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 err="1"/>
              <a:t>Costul</a:t>
            </a:r>
            <a:r>
              <a:rPr lang="en-US" sz="2500" dirty="0"/>
              <a:t> marginal are o </a:t>
            </a:r>
            <a:r>
              <a:rPr lang="en-US" sz="2500" dirty="0" err="1"/>
              <a:t>importanţă</a:t>
            </a:r>
            <a:r>
              <a:rPr lang="en-US" sz="2500" dirty="0"/>
              <a:t> </a:t>
            </a:r>
            <a:r>
              <a:rPr lang="en-US" sz="2500" dirty="0" err="1"/>
              <a:t>deosebită</a:t>
            </a:r>
            <a:r>
              <a:rPr lang="en-US" sz="2500" dirty="0"/>
              <a:t> </a:t>
            </a:r>
            <a:r>
              <a:rPr lang="en-US" sz="2500" dirty="0" err="1"/>
              <a:t>pentru</a:t>
            </a:r>
            <a:r>
              <a:rPr lang="en-US" sz="2500" dirty="0"/>
              <a:t> </a:t>
            </a:r>
            <a:r>
              <a:rPr lang="en-US" sz="2500" dirty="0" err="1"/>
              <a:t>întreprindere</a:t>
            </a:r>
            <a:r>
              <a:rPr lang="en-US" sz="2500" dirty="0"/>
              <a:t> </a:t>
            </a:r>
            <a:r>
              <a:rPr lang="en-US" sz="2500" dirty="0" err="1"/>
              <a:t>în</a:t>
            </a:r>
            <a:r>
              <a:rPr lang="en-US" sz="2500" dirty="0"/>
              <a:t> </a:t>
            </a:r>
            <a:r>
              <a:rPr lang="en-US" sz="2500" dirty="0" err="1"/>
              <a:t>luarea</a:t>
            </a:r>
            <a:r>
              <a:rPr lang="en-US" sz="2500" dirty="0"/>
              <a:t> </a:t>
            </a:r>
            <a:r>
              <a:rPr lang="en-US" sz="2500" dirty="0" err="1"/>
              <a:t>deciziilor</a:t>
            </a:r>
            <a:r>
              <a:rPr lang="en-US" sz="2500" dirty="0"/>
              <a:t> </a:t>
            </a:r>
            <a:r>
              <a:rPr lang="en-US" sz="2500" dirty="0" err="1"/>
              <a:t>referitor</a:t>
            </a:r>
            <a:r>
              <a:rPr lang="en-US" sz="2500" dirty="0"/>
              <a:t> la </a:t>
            </a:r>
            <a:r>
              <a:rPr lang="en-US" sz="2500" dirty="0" err="1"/>
              <a:t>majorarea</a:t>
            </a:r>
            <a:r>
              <a:rPr lang="en-US" sz="2500" dirty="0"/>
              <a:t> </a:t>
            </a:r>
            <a:r>
              <a:rPr lang="en-US" sz="2500" dirty="0" err="1"/>
              <a:t>volumului</a:t>
            </a:r>
            <a:r>
              <a:rPr lang="en-US" sz="2500" dirty="0"/>
              <a:t> de </a:t>
            </a:r>
            <a:r>
              <a:rPr lang="en-US" sz="2500" dirty="0" err="1"/>
              <a:t>producţie</a:t>
            </a:r>
            <a:r>
              <a:rPr lang="en-US" sz="2500" dirty="0"/>
              <a:t>.</a:t>
            </a:r>
            <a:endParaRPr lang="ro-RO" sz="2500" dirty="0"/>
          </a:p>
        </p:txBody>
      </p:sp>
    </p:spTree>
    <p:extLst>
      <p:ext uri="{BB962C8B-B14F-4D97-AF65-F5344CB8AC3E}">
        <p14:creationId xmlns:p14="http://schemas.microsoft.com/office/powerpoint/2010/main" val="11878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8F20-9F3D-4C63-BF27-A0952D2B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868C-899D-4336-BA80-EA6A6EC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3853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364</TotalTime>
  <Words>134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Parcel</vt:lpstr>
      <vt:lpstr>Componența costurilor in activitatea companiilor it</vt:lpstr>
      <vt:lpstr>În dependenţă de dimensiuni avem:</vt:lpstr>
      <vt:lpstr>Costul global</vt:lpstr>
      <vt:lpstr>Costul mediu</vt:lpstr>
      <vt:lpstr>Costul marginal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Componența costurilor in activitatea companiilor it</dc:title>
  <dc:creator>Catalin Plesu</dc:creator>
  <cp:lastModifiedBy>Catalin Plesu</cp:lastModifiedBy>
  <cp:revision>6</cp:revision>
  <dcterms:created xsi:type="dcterms:W3CDTF">2021-04-30T03:16:03Z</dcterms:created>
  <dcterms:modified xsi:type="dcterms:W3CDTF">2021-05-11T14:42:54Z</dcterms:modified>
</cp:coreProperties>
</file>