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489633285714173E-3"/>
          <c:y val="0.32003213028380317"/>
          <c:w val="0.51201506978817657"/>
          <c:h val="0.6639972286493177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Componența costurilor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Venitul brut</c:v>
                </c:pt>
                <c:pt idx="1">
                  <c:v>Cheltuieli SG&amp;A</c:v>
                </c:pt>
                <c:pt idx="2">
                  <c:v>Cheltuieli neobișnuite</c:v>
                </c:pt>
                <c:pt idx="3">
                  <c:v>Cheltuieli de amortizare 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97618</c:v>
                </c:pt>
                <c:pt idx="1">
                  <c:v>56571</c:v>
                </c:pt>
                <c:pt idx="2">
                  <c:v>5159</c:v>
                </c:pt>
                <c:pt idx="3">
                  <c:v>13697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90-48BD-8496-4CA7BD8D0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568321802638464"/>
          <c:y val="0.1721560112764258"/>
          <c:w val="0.45054504842580101"/>
          <c:h val="0.80859007534041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142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5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476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04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47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649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112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853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023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670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00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wsj.com/market-data/quotes/GOOG/financials/annual/income-stat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B555-DA90-43CD-8CAA-E17683BE5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Componența costurilor in activitatea companiilor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B156A-9527-4A34-9F1C-7E8A23532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8" y="5438395"/>
            <a:ext cx="6801612" cy="1239894"/>
          </a:xfrm>
        </p:spPr>
        <p:txBody>
          <a:bodyPr>
            <a:normAutofit/>
          </a:bodyPr>
          <a:lstStyle/>
          <a:p>
            <a:pPr algn="r"/>
            <a:r>
              <a:rPr lang="ro-RO" sz="2500" dirty="0"/>
              <a:t>Pleșu Cătălin</a:t>
            </a:r>
          </a:p>
        </p:txBody>
      </p:sp>
    </p:spTree>
    <p:extLst>
      <p:ext uri="{BB962C8B-B14F-4D97-AF65-F5344CB8AC3E}">
        <p14:creationId xmlns:p14="http://schemas.microsoft.com/office/powerpoint/2010/main" val="248493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89A3-4AD0-414C-B7E5-50A1D1EC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dependenţă</a:t>
            </a:r>
            <a:r>
              <a:rPr lang="en-US" dirty="0"/>
              <a:t> de </a:t>
            </a:r>
            <a:r>
              <a:rPr lang="en-US" dirty="0" err="1"/>
              <a:t>dimensiuni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3435-0CA5-4EB1-8F0B-F72912AF7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429000"/>
            <a:ext cx="7729728" cy="1741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sz="2500" dirty="0"/>
              <a:t>Costul global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err="1"/>
              <a:t>Costul</a:t>
            </a:r>
            <a:r>
              <a:rPr lang="en-US" sz="2500" dirty="0"/>
              <a:t> </a:t>
            </a:r>
            <a:r>
              <a:rPr lang="en-US" sz="2500" dirty="0" err="1"/>
              <a:t>mediu</a:t>
            </a:r>
            <a:endParaRPr lang="en-US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err="1"/>
              <a:t>Costul</a:t>
            </a:r>
            <a:r>
              <a:rPr lang="en-US" sz="2500" dirty="0"/>
              <a:t> marginal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487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7B4A-0D7E-4E08-985B-C87795BA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Costul global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E049-8CB5-4FA2-8E88-3BA701CD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/>
              <a:t>Costul global 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err="1"/>
              <a:t>Costul</a:t>
            </a:r>
            <a:r>
              <a:rPr lang="en-US" sz="2500" dirty="0"/>
              <a:t> fix </a:t>
            </a:r>
            <a:r>
              <a:rPr lang="it-IT" sz="2500" dirty="0"/>
              <a:t>–</a:t>
            </a:r>
            <a:r>
              <a:rPr lang="en-US" sz="2500" dirty="0"/>
              <a:t> </a:t>
            </a:r>
            <a:r>
              <a:rPr lang="it-IT" sz="2500" dirty="0"/>
              <a:t>include cheltuielile care ne influenţează direct la dinamica volumului de producţie.</a:t>
            </a:r>
            <a:endParaRPr lang="en-US" sz="2500" dirty="0"/>
          </a:p>
          <a:p>
            <a:pPr marL="342900" indent="-342900">
              <a:buFont typeface="+mj-lt"/>
              <a:buAutoNum type="arabicPeriod"/>
            </a:pPr>
            <a:r>
              <a:rPr lang="en-US" sz="2500" dirty="0" err="1"/>
              <a:t>Costul</a:t>
            </a:r>
            <a:r>
              <a:rPr lang="en-US" sz="2500" dirty="0"/>
              <a:t> </a:t>
            </a:r>
            <a:r>
              <a:rPr lang="en-US" sz="2500" dirty="0" err="1"/>
              <a:t>variabil</a:t>
            </a:r>
            <a:r>
              <a:rPr lang="en-US" sz="2500" dirty="0"/>
              <a:t> </a:t>
            </a:r>
            <a:r>
              <a:rPr lang="it-IT" sz="2500" dirty="0"/>
              <a:t>–</a:t>
            </a:r>
            <a:r>
              <a:rPr lang="en-US" sz="2500" dirty="0"/>
              <a:t> </a:t>
            </a:r>
            <a:r>
              <a:rPr lang="en-US" sz="2500" dirty="0" err="1"/>
              <a:t>este</a:t>
            </a:r>
            <a:r>
              <a:rPr lang="en-US" sz="2500" dirty="0"/>
              <a:t> </a:t>
            </a:r>
            <a:r>
              <a:rPr lang="en-US" sz="2500" dirty="0" err="1"/>
              <a:t>costul</a:t>
            </a:r>
            <a:r>
              <a:rPr lang="en-US" sz="2500" dirty="0"/>
              <a:t> care </a:t>
            </a:r>
            <a:r>
              <a:rPr lang="en-US" sz="2500" dirty="0" err="1"/>
              <a:t>influenţează</a:t>
            </a:r>
            <a:r>
              <a:rPr lang="en-US" sz="2500" dirty="0"/>
              <a:t> direct </a:t>
            </a:r>
            <a:r>
              <a:rPr lang="en-US" sz="2500" dirty="0" err="1"/>
              <a:t>asupra</a:t>
            </a:r>
            <a:r>
              <a:rPr lang="en-US" sz="2500" dirty="0"/>
              <a:t> </a:t>
            </a:r>
            <a:r>
              <a:rPr lang="en-US" sz="2500" dirty="0" err="1"/>
              <a:t>modificării</a:t>
            </a:r>
            <a:r>
              <a:rPr lang="en-US" sz="2500" dirty="0"/>
              <a:t> </a:t>
            </a:r>
            <a:r>
              <a:rPr lang="en-US" sz="2500" dirty="0" err="1"/>
              <a:t>volumului</a:t>
            </a:r>
            <a:r>
              <a:rPr lang="en-US" sz="2500" dirty="0"/>
              <a:t> de </a:t>
            </a:r>
            <a:r>
              <a:rPr lang="en-US" sz="2500" dirty="0" err="1"/>
              <a:t>producţie</a:t>
            </a:r>
            <a:r>
              <a:rPr lang="en-US" sz="2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err="1"/>
              <a:t>Costul</a:t>
            </a:r>
            <a:r>
              <a:rPr lang="en-US" sz="2500" dirty="0"/>
              <a:t> total </a:t>
            </a:r>
            <a:r>
              <a:rPr lang="it-IT" sz="2500" dirty="0"/>
              <a:t>– reprezintă suma costului fix şi a costului variabil.</a:t>
            </a:r>
            <a:endParaRPr lang="ro-RO" sz="2500" dirty="0"/>
          </a:p>
        </p:txBody>
      </p:sp>
    </p:spTree>
    <p:extLst>
      <p:ext uri="{BB962C8B-B14F-4D97-AF65-F5344CB8AC3E}">
        <p14:creationId xmlns:p14="http://schemas.microsoft.com/office/powerpoint/2010/main" val="46000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D84A-3D4B-421F-A9F4-558219E0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US" dirty="0" err="1"/>
              <a:t>mediu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552B-BAEE-416A-AE95-9CC98BBB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/>
              <a:t>Costul</a:t>
            </a:r>
            <a:r>
              <a:rPr lang="en-US" sz="2500" dirty="0"/>
              <a:t> </a:t>
            </a:r>
            <a:r>
              <a:rPr lang="en-US" sz="2500" dirty="0" err="1"/>
              <a:t>mediu</a:t>
            </a:r>
            <a:r>
              <a:rPr lang="en-US" sz="2500" dirty="0"/>
              <a:t> </a:t>
            </a:r>
            <a:r>
              <a:rPr lang="en-US" sz="2500" dirty="0" err="1"/>
              <a:t>reflectă</a:t>
            </a:r>
            <a:r>
              <a:rPr lang="en-US" sz="2500" dirty="0"/>
              <a:t> </a:t>
            </a:r>
            <a:r>
              <a:rPr lang="en-US" sz="2500" dirty="0" err="1"/>
              <a:t>cheltuielile</a:t>
            </a:r>
            <a:r>
              <a:rPr lang="en-US" sz="2500" dirty="0"/>
              <a:t> </a:t>
            </a:r>
            <a:r>
              <a:rPr lang="en-US" sz="2500" dirty="0" err="1"/>
              <a:t>ce</a:t>
            </a:r>
            <a:r>
              <a:rPr lang="en-US" sz="2500" dirty="0"/>
              <a:t> </a:t>
            </a:r>
            <a:r>
              <a:rPr lang="en-US" sz="2500" dirty="0" err="1"/>
              <a:t>revine</a:t>
            </a:r>
            <a:r>
              <a:rPr lang="en-US" sz="2500" dirty="0"/>
              <a:t> la o </a:t>
            </a:r>
            <a:r>
              <a:rPr lang="en-US" sz="2500" dirty="0" err="1"/>
              <a:t>unitate</a:t>
            </a:r>
            <a:r>
              <a:rPr lang="en-US" sz="2500" dirty="0"/>
              <a:t> de </a:t>
            </a:r>
            <a:r>
              <a:rPr lang="en-US" sz="2500" dirty="0" err="1"/>
              <a:t>produs</a:t>
            </a:r>
            <a:r>
              <a:rPr lang="en-US" sz="2500" dirty="0"/>
              <a:t>. </a:t>
            </a:r>
            <a:r>
              <a:rPr lang="en-US" sz="2500" dirty="0" err="1"/>
              <a:t>Costul</a:t>
            </a:r>
            <a:r>
              <a:rPr lang="en-US" sz="2500" dirty="0"/>
              <a:t> </a:t>
            </a:r>
            <a:r>
              <a:rPr lang="en-US" sz="2500" dirty="0" err="1"/>
              <a:t>mediu</a:t>
            </a:r>
            <a:r>
              <a:rPr lang="en-US" sz="2500" dirty="0"/>
              <a:t> include: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500" dirty="0"/>
              <a:t>Costul fix mediu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500" dirty="0"/>
              <a:t>Costul variabil mediu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500" dirty="0"/>
              <a:t>Costul total mediu</a:t>
            </a:r>
            <a:endParaRPr lang="ro-RO" sz="2500" dirty="0"/>
          </a:p>
        </p:txBody>
      </p:sp>
    </p:spTree>
    <p:extLst>
      <p:ext uri="{BB962C8B-B14F-4D97-AF65-F5344CB8AC3E}">
        <p14:creationId xmlns:p14="http://schemas.microsoft.com/office/powerpoint/2010/main" val="208790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5A69-BF84-4AAB-B4CA-C2154E16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Costul</a:t>
            </a:r>
            <a:r>
              <a:rPr lang="en-US" dirty="0"/>
              <a:t> marginal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3854-7313-4766-BD6B-6DD26FDE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/>
              <a:t>Costul</a:t>
            </a:r>
            <a:r>
              <a:rPr lang="en-US" sz="2500" dirty="0"/>
              <a:t> marginal – </a:t>
            </a:r>
            <a:r>
              <a:rPr lang="en-US" sz="2500" dirty="0" err="1"/>
              <a:t>reprezintă</a:t>
            </a:r>
            <a:r>
              <a:rPr lang="en-US" sz="2500" dirty="0"/>
              <a:t> </a:t>
            </a:r>
            <a:r>
              <a:rPr lang="en-US" sz="2500" dirty="0" err="1"/>
              <a:t>cheltuielile</a:t>
            </a:r>
            <a:r>
              <a:rPr lang="en-US" sz="2500" dirty="0"/>
              <a:t> </a:t>
            </a:r>
            <a:r>
              <a:rPr lang="en-US" sz="2500" dirty="0" err="1"/>
              <a:t>suplimentare</a:t>
            </a:r>
            <a:r>
              <a:rPr lang="en-US" sz="2500" dirty="0"/>
              <a:t> pe care le face </a:t>
            </a:r>
            <a:r>
              <a:rPr lang="en-US" sz="2500" dirty="0" err="1"/>
              <a:t>întreprinderea</a:t>
            </a:r>
            <a:r>
              <a:rPr lang="en-US" sz="2500" dirty="0"/>
              <a:t> </a:t>
            </a:r>
            <a:r>
              <a:rPr lang="en-US" sz="2500" dirty="0" err="1"/>
              <a:t>pentru</a:t>
            </a:r>
            <a:r>
              <a:rPr lang="en-US" sz="2500" dirty="0"/>
              <a:t> a </a:t>
            </a:r>
            <a:r>
              <a:rPr lang="en-US" sz="2500" dirty="0" err="1"/>
              <a:t>obţine</a:t>
            </a:r>
            <a:r>
              <a:rPr lang="en-US" sz="2500" dirty="0"/>
              <a:t> o </a:t>
            </a:r>
            <a:r>
              <a:rPr lang="en-US" sz="2500" dirty="0" err="1"/>
              <a:t>unitate</a:t>
            </a:r>
            <a:r>
              <a:rPr lang="en-US" sz="2500" dirty="0"/>
              <a:t> </a:t>
            </a:r>
            <a:r>
              <a:rPr lang="en-US" sz="2500" dirty="0" err="1"/>
              <a:t>suplimentară</a:t>
            </a:r>
            <a:r>
              <a:rPr lang="en-US" sz="2500" dirty="0"/>
              <a:t> de </a:t>
            </a:r>
            <a:r>
              <a:rPr lang="en-US" sz="2500" dirty="0" err="1"/>
              <a:t>produs</a:t>
            </a: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 err="1"/>
              <a:t>Costul</a:t>
            </a:r>
            <a:r>
              <a:rPr lang="en-US" sz="2500" dirty="0"/>
              <a:t> marginal are o </a:t>
            </a:r>
            <a:r>
              <a:rPr lang="en-US" sz="2500" dirty="0" err="1"/>
              <a:t>importanţă</a:t>
            </a:r>
            <a:r>
              <a:rPr lang="en-US" sz="2500" dirty="0"/>
              <a:t> </a:t>
            </a:r>
            <a:r>
              <a:rPr lang="en-US" sz="2500" dirty="0" err="1"/>
              <a:t>deosebită</a:t>
            </a:r>
            <a:r>
              <a:rPr lang="en-US" sz="2500" dirty="0"/>
              <a:t> </a:t>
            </a:r>
            <a:r>
              <a:rPr lang="en-US" sz="2500" dirty="0" err="1"/>
              <a:t>pentru</a:t>
            </a:r>
            <a:r>
              <a:rPr lang="en-US" sz="2500" dirty="0"/>
              <a:t> </a:t>
            </a:r>
            <a:r>
              <a:rPr lang="en-US" sz="2500" dirty="0" err="1"/>
              <a:t>întreprindere</a:t>
            </a:r>
            <a:r>
              <a:rPr lang="en-US" sz="2500" dirty="0"/>
              <a:t> </a:t>
            </a:r>
            <a:r>
              <a:rPr lang="en-US" sz="2500" dirty="0" err="1"/>
              <a:t>în</a:t>
            </a:r>
            <a:r>
              <a:rPr lang="en-US" sz="2500" dirty="0"/>
              <a:t> </a:t>
            </a:r>
            <a:r>
              <a:rPr lang="en-US" sz="2500" dirty="0" err="1"/>
              <a:t>luarea</a:t>
            </a:r>
            <a:r>
              <a:rPr lang="en-US" sz="2500" dirty="0"/>
              <a:t> </a:t>
            </a:r>
            <a:r>
              <a:rPr lang="en-US" sz="2500" dirty="0" err="1"/>
              <a:t>deciziilor</a:t>
            </a:r>
            <a:r>
              <a:rPr lang="en-US" sz="2500" dirty="0"/>
              <a:t> </a:t>
            </a:r>
            <a:r>
              <a:rPr lang="en-US" sz="2500" dirty="0" err="1"/>
              <a:t>referitor</a:t>
            </a:r>
            <a:r>
              <a:rPr lang="en-US" sz="2500" dirty="0"/>
              <a:t> la </a:t>
            </a:r>
            <a:r>
              <a:rPr lang="en-US" sz="2500" dirty="0" err="1"/>
              <a:t>majorarea</a:t>
            </a:r>
            <a:r>
              <a:rPr lang="en-US" sz="2500" dirty="0"/>
              <a:t> </a:t>
            </a:r>
            <a:r>
              <a:rPr lang="en-US" sz="2500" dirty="0" err="1"/>
              <a:t>volumului</a:t>
            </a:r>
            <a:r>
              <a:rPr lang="en-US" sz="2500" dirty="0"/>
              <a:t> de </a:t>
            </a:r>
            <a:r>
              <a:rPr lang="en-US" sz="2500" dirty="0" err="1"/>
              <a:t>producţie</a:t>
            </a:r>
            <a:r>
              <a:rPr lang="en-US" sz="2500" dirty="0"/>
              <a:t>.</a:t>
            </a:r>
            <a:endParaRPr lang="ro-RO" sz="2500" dirty="0"/>
          </a:p>
        </p:txBody>
      </p:sp>
    </p:spTree>
    <p:extLst>
      <p:ext uri="{BB962C8B-B14F-4D97-AF65-F5344CB8AC3E}">
        <p14:creationId xmlns:p14="http://schemas.microsoft.com/office/powerpoint/2010/main" val="11878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8F20-9F3D-4C63-BF27-A0952D2B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868C-899D-4336-BA80-EA6A6EC3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081" y="2488195"/>
            <a:ext cx="6059837" cy="4424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" dirty="0" err="1">
                <a:hlinkClick r:id="rId2"/>
              </a:rPr>
              <a:t>Componen</a:t>
            </a:r>
            <a:r>
              <a:rPr lang="ro-RO" sz="2500" dirty="0">
                <a:hlinkClick r:id="rId2"/>
              </a:rPr>
              <a:t>ța costurilor companiei </a:t>
            </a:r>
            <a:r>
              <a:rPr lang="en-US" sz="2500" dirty="0">
                <a:hlinkClick r:id="rId2"/>
              </a:rPr>
              <a:t>G</a:t>
            </a:r>
            <a:r>
              <a:rPr lang="ro-RO" sz="2500" dirty="0" err="1">
                <a:hlinkClick r:id="rId2"/>
              </a:rPr>
              <a:t>oogle</a:t>
            </a:r>
            <a:r>
              <a:rPr lang="en-US" sz="2500" dirty="0">
                <a:hlinkClick r:id="rId2"/>
              </a:rPr>
              <a:t> </a:t>
            </a:r>
            <a:r>
              <a:rPr lang="en-US" sz="2500" dirty="0" err="1"/>
              <a:t>pentru</a:t>
            </a:r>
            <a:r>
              <a:rPr lang="en-US" sz="2500" dirty="0"/>
              <a:t> </a:t>
            </a:r>
            <a:r>
              <a:rPr lang="en-US" sz="2500" dirty="0" err="1"/>
              <a:t>anul</a:t>
            </a:r>
            <a:r>
              <a:rPr lang="en-US" sz="2500" dirty="0"/>
              <a:t> 2020</a:t>
            </a:r>
            <a:r>
              <a:rPr lang="ro-RO" sz="2500" dirty="0"/>
              <a:t>.</a:t>
            </a:r>
            <a:r>
              <a:rPr lang="en-US" sz="2500" dirty="0"/>
              <a:t> ( </a:t>
            </a:r>
            <a:r>
              <a:rPr lang="en-US" sz="2500" dirty="0" err="1"/>
              <a:t>milioane</a:t>
            </a:r>
            <a:r>
              <a:rPr lang="en-US" sz="2500" dirty="0"/>
              <a:t> USD )</a:t>
            </a:r>
            <a:endParaRPr lang="ro-RO" sz="2500" dirty="0"/>
          </a:p>
        </p:txBody>
      </p:sp>
      <p:pic>
        <p:nvPicPr>
          <p:cNvPr id="1034" name="Picture 10" descr="Google Icons – Free Vector Download, PNG, SVG, GIF">
            <a:extLst>
              <a:ext uri="{FF2B5EF4-FFF2-40B4-BE49-F238E27FC236}">
                <a16:creationId xmlns:a16="http://schemas.microsoft.com/office/drawing/2014/main" id="{A5FD8672-7AA8-4476-9995-0D61030A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6065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0CFF19-28A2-41D2-B670-8CBEB0022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16" y="5210541"/>
            <a:ext cx="4696207" cy="1323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381902-2FA2-43A6-887F-205EF4F4A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284" y="3812843"/>
            <a:ext cx="4691699" cy="8231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3408F8-16CA-4268-B2FE-1E4663BE7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284" y="4818318"/>
            <a:ext cx="4691699" cy="1715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30330D-D5F5-4EFF-BBD7-2E04D2442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16" y="3812843"/>
            <a:ext cx="4691700" cy="12490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E4223F-D4DC-4B86-9D0F-D0B120712B70}"/>
              </a:ext>
            </a:extLst>
          </p:cNvPr>
          <p:cNvSpPr txBox="1"/>
          <p:nvPr/>
        </p:nvSpPr>
        <p:spPr>
          <a:xfrm>
            <a:off x="765716" y="3335789"/>
            <a:ext cx="46917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 err="1"/>
              <a:t>Costul</a:t>
            </a:r>
            <a:r>
              <a:rPr lang="en-US" sz="2500" dirty="0"/>
              <a:t> fix </a:t>
            </a:r>
            <a:endParaRPr lang="ro-RO" sz="2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96284-4BDD-4594-9B81-552829B4EC34}"/>
              </a:ext>
            </a:extLst>
          </p:cNvPr>
          <p:cNvSpPr txBox="1"/>
          <p:nvPr/>
        </p:nvSpPr>
        <p:spPr>
          <a:xfrm>
            <a:off x="6386284" y="3335789"/>
            <a:ext cx="469169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500" dirty="0" err="1"/>
              <a:t>Costul</a:t>
            </a:r>
            <a:r>
              <a:rPr lang="en-US" sz="2500" dirty="0"/>
              <a:t> </a:t>
            </a:r>
            <a:r>
              <a:rPr lang="en-US" sz="2500" dirty="0" err="1"/>
              <a:t>variabil</a:t>
            </a:r>
            <a:r>
              <a:rPr lang="en-US" sz="2500" dirty="0"/>
              <a:t> </a:t>
            </a:r>
            <a:endParaRPr lang="ro-RO" sz="2500" dirty="0"/>
          </a:p>
        </p:txBody>
      </p:sp>
    </p:spTree>
    <p:extLst>
      <p:ext uri="{BB962C8B-B14F-4D97-AF65-F5344CB8AC3E}">
        <p14:creationId xmlns:p14="http://schemas.microsoft.com/office/powerpoint/2010/main" val="155385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2D3E-9BF6-4281-B609-ABE2CD9A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E6D7B5F-DF16-47E2-9B3B-48F9B4030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658480"/>
              </p:ext>
            </p:extLst>
          </p:nvPr>
        </p:nvGraphicFramePr>
        <p:xfrm>
          <a:off x="425692" y="2153412"/>
          <a:ext cx="5132388" cy="395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364FFD-7EA0-416F-A5D9-B6271379ECA4}"/>
              </a:ext>
            </a:extLst>
          </p:cNvPr>
          <p:cNvSpPr txBox="1"/>
          <p:nvPr/>
        </p:nvSpPr>
        <p:spPr>
          <a:xfrm>
            <a:off x="5558080" y="2659216"/>
            <a:ext cx="6050151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500" dirty="0"/>
              <a:t>Pentru a funcționa orice companie are nevoie sa </a:t>
            </a:r>
            <a:r>
              <a:rPr lang="ro-RO" sz="2500" dirty="0" err="1"/>
              <a:t>faca</a:t>
            </a:r>
            <a:r>
              <a:rPr lang="ro-RO" sz="2500" dirty="0"/>
              <a:t> unele cheltuieli. Cu, cât compania este mai mare cu atât </a:t>
            </a:r>
            <a:r>
              <a:rPr lang="ro-RO" sz="2500" dirty="0" err="1"/>
              <a:t>cheltuieile</a:t>
            </a:r>
            <a:r>
              <a:rPr lang="ro-RO" sz="2500" dirty="0"/>
              <a:t> ei sunt mai mari. În diagrama alăturată este arătat acest lucru: din venitul de </a:t>
            </a:r>
            <a:r>
              <a:rPr lang="en-US" sz="2500" dirty="0"/>
              <a:t>182,350</a:t>
            </a:r>
            <a:r>
              <a:rPr lang="ro-RO" sz="2500" dirty="0"/>
              <a:t> milioane USD în jur de 45% au fost cheltuiți pentru ca compania să poată activa. O altă concluzie este că principala cheltuială a companiilor IT este remunerarea angajaților.</a:t>
            </a:r>
          </a:p>
        </p:txBody>
      </p:sp>
    </p:spTree>
    <p:extLst>
      <p:ext uri="{BB962C8B-B14F-4D97-AF65-F5344CB8AC3E}">
        <p14:creationId xmlns:p14="http://schemas.microsoft.com/office/powerpoint/2010/main" val="326273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C2AF-C2E4-464E-BEA8-0DD12277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ro-RO" dirty="0"/>
              <a:t>Mulțumesc pentru atenție</a:t>
            </a:r>
          </a:p>
        </p:txBody>
      </p:sp>
    </p:spTree>
    <p:extLst>
      <p:ext uri="{BB962C8B-B14F-4D97-AF65-F5344CB8AC3E}">
        <p14:creationId xmlns:p14="http://schemas.microsoft.com/office/powerpoint/2010/main" val="10345027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535</TotalTime>
  <Words>229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Parcel</vt:lpstr>
      <vt:lpstr>Componența costurilor in activitatea companiilor it</vt:lpstr>
      <vt:lpstr>În dependenţă de dimensiuni avem:</vt:lpstr>
      <vt:lpstr>Costul global</vt:lpstr>
      <vt:lpstr>Costul mediu</vt:lpstr>
      <vt:lpstr>Costul marginal</vt:lpstr>
      <vt:lpstr>GOOGLE</vt:lpstr>
      <vt:lpstr>Concluzii</vt:lpstr>
      <vt:lpstr>Mulțumesc pentru atenție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Componența costurilor in activitatea companiilor it</dc:title>
  <dc:creator>Catalin Plesu</dc:creator>
  <cp:lastModifiedBy>Catalin Plesu</cp:lastModifiedBy>
  <cp:revision>12</cp:revision>
  <dcterms:created xsi:type="dcterms:W3CDTF">2021-04-30T03:16:03Z</dcterms:created>
  <dcterms:modified xsi:type="dcterms:W3CDTF">2021-05-11T18:35:38Z</dcterms:modified>
</cp:coreProperties>
</file>