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60EA6-E6A2-49C0-9516-9BD6CFCE979B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F05FC-0B19-4BEF-A28E-051A45FE83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083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F05FC-0B19-4BEF-A28E-051A45FE83D6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504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F05FC-0B19-4BEF-A28E-051A45FE83D6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605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F05FC-0B19-4BEF-A28E-051A45FE83D6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97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798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3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91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72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727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18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049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988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39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64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38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063A-FA6C-4D2A-9D48-374EFA226A1D}" type="datetimeFigureOut">
              <a:rPr lang="ro-RO" smtClean="0"/>
              <a:t>29.03.2021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8D11-58A2-4FDF-B0F6-244CBDDC3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371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70D-304D-4F75-A37B-0BD400EBD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Liberation Sans" panose="020B0604020202020204" pitchFamily="34" charset="0"/>
              </a:rPr>
              <a:t>Productivitatea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muncii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şi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dinamica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ei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: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specificul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evaluării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productivității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în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Liberation Sans" panose="020B0604020202020204" pitchFamily="34" charset="0"/>
              </a:rPr>
              <a:t>ramura</a:t>
            </a:r>
            <a:r>
              <a:rPr lang="en-US" sz="3600" b="1" dirty="0">
                <a:effectLst/>
                <a:latin typeface="Liberation Sans" panose="020B0604020202020204" pitchFamily="34" charset="0"/>
              </a:rPr>
              <a:t> IT.</a:t>
            </a:r>
            <a:endParaRPr lang="ro-R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69155-049A-4AB9-82F0-B11625143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EU și TU</a:t>
            </a:r>
          </a:p>
        </p:txBody>
      </p:sp>
    </p:spTree>
    <p:extLst>
      <p:ext uri="{BB962C8B-B14F-4D97-AF65-F5344CB8AC3E}">
        <p14:creationId xmlns:p14="http://schemas.microsoft.com/office/powerpoint/2010/main" val="33248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FCE4-CF2D-4C08-BC02-0BA7378C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05" y="929899"/>
            <a:ext cx="10631837" cy="60716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Creşterea</a:t>
            </a:r>
            <a:r>
              <a:rPr lang="en-US" dirty="0"/>
              <a:t> W (%) pe </a:t>
            </a:r>
            <a:r>
              <a:rPr lang="en-US" dirty="0" err="1"/>
              <a:t>perioada</a:t>
            </a:r>
            <a:r>
              <a:rPr lang="en-US" dirty="0"/>
              <a:t> </a:t>
            </a:r>
            <a:r>
              <a:rPr lang="en-US" dirty="0" err="1"/>
              <a:t>planificată</a:t>
            </a:r>
            <a:r>
              <a:rPr lang="en-US" dirty="0"/>
              <a:t> (W1) </a:t>
            </a:r>
            <a:r>
              <a:rPr lang="en-US" dirty="0" err="1"/>
              <a:t>faţă</a:t>
            </a:r>
            <a:r>
              <a:rPr lang="en-US" dirty="0"/>
              <a:t> de </a:t>
            </a:r>
            <a:r>
              <a:rPr lang="en-US" dirty="0" err="1"/>
              <a:t>perioada</a:t>
            </a:r>
            <a:r>
              <a:rPr lang="en-US" dirty="0"/>
              <a:t> </a:t>
            </a:r>
            <a:r>
              <a:rPr lang="en-US" dirty="0" err="1"/>
              <a:t>precedentă</a:t>
            </a:r>
            <a:r>
              <a:rPr lang="en-US" dirty="0"/>
              <a:t> (W0) se </a:t>
            </a:r>
            <a:r>
              <a:rPr lang="en-US" dirty="0" err="1"/>
              <a:t>determină</a:t>
            </a:r>
            <a:r>
              <a:rPr lang="en-US" dirty="0"/>
              <a:t> ca 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: 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W = (W1 / W</a:t>
            </a:r>
            <a:r>
              <a:rPr lang="ro-RO" dirty="0"/>
              <a:t>0</a:t>
            </a:r>
            <a:r>
              <a:rPr lang="en-US" dirty="0"/>
              <a:t>) x 100 %</a:t>
            </a:r>
            <a:endParaRPr lang="ro-RO" dirty="0"/>
          </a:p>
          <a:p>
            <a:pPr marL="0" indent="0">
              <a:buNone/>
            </a:pPr>
            <a:r>
              <a:rPr lang="it-IT" dirty="0"/>
              <a:t>Creşterea W depinde de mai mulţi factori :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organizatorici;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tehnico - materiali;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economici;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sociali. </a:t>
            </a:r>
            <a:endParaRPr lang="ro-RO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BC1C5A0-2C18-46D4-AEDF-F199FC1B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64269" y="3161654"/>
            <a:ext cx="5687877" cy="36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768E3-E3A3-4AEB-BE9B-6A17F66BE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733" y="589621"/>
                <a:ext cx="10770030" cy="42148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Creşterea W se </a:t>
                </a:r>
                <a:r>
                  <a:rPr lang="en-US" dirty="0" err="1"/>
                  <a:t>calculă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dependenţă</a:t>
                </a:r>
                <a:r>
                  <a:rPr lang="en-US" dirty="0"/>
                  <a:t> de </a:t>
                </a:r>
                <a:r>
                  <a:rPr lang="en-US" dirty="0" err="1"/>
                  <a:t>fiecare</a:t>
                </a:r>
                <a:r>
                  <a:rPr lang="en-US" dirty="0"/>
                  <a:t> factor. Se </a:t>
                </a:r>
                <a:r>
                  <a:rPr lang="en-US" dirty="0" err="1"/>
                  <a:t>determină</a:t>
                </a:r>
                <a:r>
                  <a:rPr lang="en-US" dirty="0"/>
                  <a:t> </a:t>
                </a:r>
                <a:r>
                  <a:rPr lang="en-US" dirty="0" err="1"/>
                  <a:t>economia</a:t>
                </a:r>
                <a:r>
                  <a:rPr lang="en-US" dirty="0"/>
                  <a:t> </a:t>
                </a:r>
                <a:r>
                  <a:rPr lang="en-US" dirty="0" err="1"/>
                  <a:t>relativă</a:t>
                </a:r>
                <a:r>
                  <a:rPr lang="en-US" dirty="0"/>
                  <a:t> de personal pe </a:t>
                </a:r>
                <a:r>
                  <a:rPr lang="en-US" dirty="0" err="1"/>
                  <a:t>fiecare</a:t>
                </a:r>
                <a:r>
                  <a:rPr lang="en-US" dirty="0"/>
                  <a:t> factor </a:t>
                </a:r>
                <a:r>
                  <a:rPr lang="en-US" dirty="0" err="1"/>
                  <a:t>şi</a:t>
                </a:r>
                <a:r>
                  <a:rPr lang="en-US" dirty="0"/>
                  <a:t> total. </a:t>
                </a:r>
                <a:endParaRPr lang="ro-RO" dirty="0"/>
              </a:p>
              <a:p>
                <a:pPr marL="0" indent="0">
                  <a:buNone/>
                </a:pPr>
                <a:r>
                  <a:rPr lang="en-US" dirty="0" err="1"/>
                  <a:t>Creşterea</a:t>
                </a:r>
                <a:r>
                  <a:rPr lang="en-US" dirty="0"/>
                  <a:t> W </a:t>
                </a:r>
                <a:r>
                  <a:rPr lang="en-US" dirty="0" err="1"/>
                  <a:t>în</a:t>
                </a:r>
                <a:r>
                  <a:rPr lang="en-US" dirty="0"/>
                  <a:t> % , pe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:r>
                  <a:rPr lang="en-US" dirty="0" err="1"/>
                  <a:t>economiei</a:t>
                </a:r>
                <a:r>
                  <a:rPr lang="en-US" dirty="0"/>
                  <a:t> relative de personal </a:t>
                </a:r>
                <a:r>
                  <a:rPr lang="en-US" dirty="0" err="1"/>
                  <a:t>în</a:t>
                </a:r>
                <a:r>
                  <a:rPr lang="en-US" dirty="0"/>
                  <a:t> total se </a:t>
                </a:r>
                <a:r>
                  <a:rPr lang="en-US" dirty="0" err="1"/>
                  <a:t>determină</a:t>
                </a:r>
                <a:r>
                  <a:rPr lang="en-US" dirty="0"/>
                  <a:t> </a:t>
                </a:r>
                <a:r>
                  <a:rPr lang="en-US" dirty="0" err="1"/>
                  <a:t>după</a:t>
                </a:r>
                <a:r>
                  <a:rPr lang="en-US" dirty="0"/>
                  <a:t> formula :</a:t>
                </a: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/>
                        <m:t>Δ</m:t>
                      </m:r>
                      <m:r>
                        <m:rPr>
                          <m:nor/>
                        </m:rPr>
                        <a:rPr lang="el-GR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W</m:t>
                      </m:r>
                      <m:r>
                        <a:rPr lang="ro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𝑃𝑐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</m:t>
                          </m:r>
                        </m:den>
                      </m:f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ro-R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768E3-E3A3-4AEB-BE9B-6A17F66BE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733" y="589621"/>
                <a:ext cx="10770030" cy="4214853"/>
              </a:xfrm>
              <a:blipFill>
                <a:blip r:embed="rId3"/>
                <a:stretch>
                  <a:fillRect l="-1132" t="-246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7155FC61-65A3-4868-BF9D-2DA57B201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2075" y="3838575"/>
            <a:ext cx="7019925" cy="6038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E5271-8767-4444-AB65-28D0DAE378F9}"/>
              </a:ext>
            </a:extLst>
          </p:cNvPr>
          <p:cNvSpPr txBox="1"/>
          <p:nvPr/>
        </p:nvSpPr>
        <p:spPr>
          <a:xfrm>
            <a:off x="543733" y="3429000"/>
            <a:ext cx="450871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Er - </a:t>
            </a:r>
            <a:r>
              <a:rPr lang="en-US" sz="2800" dirty="0" err="1"/>
              <a:t>economia</a:t>
            </a:r>
            <a:r>
              <a:rPr lang="en-US" sz="2800" dirty="0"/>
              <a:t> </a:t>
            </a:r>
            <a:r>
              <a:rPr lang="en-US" sz="2800" dirty="0" err="1"/>
              <a:t>relativă</a:t>
            </a:r>
            <a:r>
              <a:rPr lang="en-US" sz="2800" dirty="0"/>
              <a:t> de personal, </a:t>
            </a:r>
            <a:r>
              <a:rPr lang="en-US" sz="2800" dirty="0" err="1"/>
              <a:t>calculată</a:t>
            </a:r>
            <a:r>
              <a:rPr lang="en-US" sz="2800" dirty="0"/>
              <a:t> pe </a:t>
            </a:r>
            <a:r>
              <a:rPr lang="en-US" sz="2800" dirty="0" err="1"/>
              <a:t>baza</a:t>
            </a:r>
            <a:r>
              <a:rPr lang="en-US" sz="2800" dirty="0"/>
              <a:t> </a:t>
            </a:r>
            <a:r>
              <a:rPr lang="en-US" sz="2800" dirty="0" err="1"/>
              <a:t>tuturor</a:t>
            </a:r>
            <a:r>
              <a:rPr lang="en-US" sz="2800" dirty="0"/>
              <a:t> </a:t>
            </a:r>
            <a:r>
              <a:rPr lang="en-US" sz="2800" dirty="0" err="1"/>
              <a:t>factorilor</a:t>
            </a:r>
            <a:r>
              <a:rPr lang="en-US" sz="2800" dirty="0"/>
              <a:t>; </a:t>
            </a: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Pc (Nc) - </a:t>
            </a:r>
            <a:r>
              <a:rPr lang="en-US" sz="2800" dirty="0" err="1"/>
              <a:t>numărul</a:t>
            </a:r>
            <a:r>
              <a:rPr lang="en-US" sz="2800" dirty="0"/>
              <a:t> </a:t>
            </a:r>
            <a:r>
              <a:rPr lang="en-US" sz="2800" dirty="0" err="1"/>
              <a:t>calculat</a:t>
            </a:r>
            <a:r>
              <a:rPr lang="en-US" sz="2800" dirty="0"/>
              <a:t> total de personal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perioada</a:t>
            </a:r>
            <a:r>
              <a:rPr lang="en-US" sz="2800" dirty="0"/>
              <a:t> de plan </a:t>
            </a:r>
            <a:r>
              <a:rPr lang="en-US" sz="2800" dirty="0" err="1"/>
              <a:t>după</a:t>
            </a:r>
            <a:r>
              <a:rPr lang="en-US" sz="2800" dirty="0"/>
              <a:t> </a:t>
            </a:r>
            <a:r>
              <a:rPr lang="en-US" sz="2800" dirty="0" err="1"/>
              <a:t>nivelul</a:t>
            </a:r>
            <a:r>
              <a:rPr lang="pt-BR" sz="2800" dirty="0"/>
              <a:t> W a anului de bază</a:t>
            </a:r>
            <a:r>
              <a:rPr lang="ro-R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8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CC0BB-C7AC-40FE-9AE2-87A49AAAE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674" y="369927"/>
                <a:ext cx="9703231" cy="567441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𝑃𝑂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o-RO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o-RO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ro-RO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ro-RO" dirty="0"/>
              </a:p>
              <a:p>
                <a:r>
                  <a:rPr lang="en-US" dirty="0"/>
                  <a:t>P0 - </a:t>
                </a:r>
                <a:r>
                  <a:rPr lang="en-US" dirty="0" err="1"/>
                  <a:t>numărul</a:t>
                </a:r>
                <a:r>
                  <a:rPr lang="en-US" dirty="0"/>
                  <a:t> de personal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anul</a:t>
                </a:r>
                <a:r>
                  <a:rPr lang="en-US" dirty="0"/>
                  <a:t> de </a:t>
                </a:r>
                <a:r>
                  <a:rPr lang="en-US" dirty="0" err="1"/>
                  <a:t>bază</a:t>
                </a:r>
                <a:r>
                  <a:rPr lang="en-US" dirty="0"/>
                  <a:t>; </a:t>
                </a:r>
                <a:endParaRPr lang="ro-RO" dirty="0"/>
              </a:p>
              <a:p>
                <a:r>
                  <a:rPr lang="el-GR" dirty="0"/>
                  <a:t>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o-RO" sz="28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creşterea</a:t>
                </a:r>
                <a:r>
                  <a:rPr lang="en-US" dirty="0"/>
                  <a:t> </a:t>
                </a:r>
                <a:r>
                  <a:rPr lang="en-US" dirty="0" err="1"/>
                  <a:t>volumului</a:t>
                </a:r>
                <a:r>
                  <a:rPr lang="en-US" dirty="0"/>
                  <a:t> de </a:t>
                </a:r>
                <a:r>
                  <a:rPr lang="en-US" dirty="0" err="1"/>
                  <a:t>producţie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perioada</a:t>
                </a:r>
                <a:r>
                  <a:rPr lang="en-US" dirty="0"/>
                  <a:t> de plan;</a:t>
                </a:r>
                <a:r>
                  <a:rPr lang="ro-RO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Sau</a:t>
                </a:r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i="1" dirty="0" smtClean="0">
                        <a:latin typeface="Cambria Math" panose="02040503050406030204" pitchFamily="18" charset="0"/>
                      </a:rPr>
                      <m:t>𝑁𝑐</m:t>
                    </m:r>
                    <m:r>
                      <a:rPr lang="ro-RO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o-RO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o-RO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unde</a:t>
                </a:r>
                <a:endParaRPr lang="ro-RO" dirty="0"/>
              </a:p>
              <a:p>
                <a:r>
                  <a:rPr lang="en-US" dirty="0"/>
                  <a:t>W0 - </a:t>
                </a:r>
                <a:r>
                  <a:rPr lang="en-US" dirty="0" err="1"/>
                  <a:t>productivitate</a:t>
                </a:r>
                <a:r>
                  <a:rPr lang="en-US" dirty="0"/>
                  <a:t> </a:t>
                </a:r>
                <a:r>
                  <a:rPr lang="en-US" dirty="0" err="1"/>
                  <a:t>muncii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anul</a:t>
                </a:r>
                <a:r>
                  <a:rPr lang="en-US" dirty="0"/>
                  <a:t> de</a:t>
                </a:r>
                <a:endParaRPr lang="ro-RO" dirty="0"/>
              </a:p>
              <a:p>
                <a:pPr marL="0" indent="0">
                  <a:buNone/>
                </a:pPr>
                <a:r>
                  <a:rPr lang="en-US" dirty="0" err="1"/>
                  <a:t>bază</a:t>
                </a: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CC0BB-C7AC-40FE-9AE2-87A49AAAE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674" y="369927"/>
                <a:ext cx="9703231" cy="5674412"/>
              </a:xfrm>
              <a:blipFill>
                <a:blip r:embed="rId2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9E888F9B-7112-41E3-BDC2-ECBEE7C36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4786" y="3160907"/>
            <a:ext cx="5667214" cy="36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D1C3-29AA-4675-AEA3-E243AA10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9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effectLst/>
                <a:latin typeface="Liberation Sans" panose="020B0604020202020204" pitchFamily="34" charset="0"/>
              </a:rPr>
              <a:t>Productivitatea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4400" b="1" dirty="0" err="1">
                <a:effectLst/>
                <a:latin typeface="Liberation Sans" panose="020B0604020202020204" pitchFamily="34" charset="0"/>
              </a:rPr>
              <a:t>muncii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 - </a:t>
            </a:r>
            <a:r>
              <a:rPr lang="en-US" sz="4400" b="1" dirty="0" err="1">
                <a:effectLst/>
                <a:latin typeface="Liberation Sans" panose="020B0604020202020204" pitchFamily="34" charset="0"/>
              </a:rPr>
              <a:t>noţiunea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8A89-7087-4135-87B6-D73A84EE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713" y="1253331"/>
            <a:ext cx="8777287" cy="1704182"/>
          </a:xfrm>
        </p:spPr>
        <p:txBody>
          <a:bodyPr>
            <a:normAutofit fontScale="92500"/>
          </a:bodyPr>
          <a:lstStyle/>
          <a:p>
            <a:pPr rtl="0">
              <a:lnSpc>
                <a:spcPct val="115000"/>
              </a:lnSpc>
              <a:spcAft>
                <a:spcPts val="720"/>
              </a:spcAft>
            </a:pPr>
            <a:r>
              <a:rPr lang="en-US" sz="2500" dirty="0" err="1"/>
              <a:t>Unul</a:t>
            </a:r>
            <a:r>
              <a:rPr lang="en-US" sz="2500" dirty="0"/>
              <a:t> </a:t>
            </a:r>
            <a:r>
              <a:rPr lang="en-US" sz="2500" dirty="0" err="1"/>
              <a:t>dintre</a:t>
            </a:r>
            <a:r>
              <a:rPr lang="en-US" sz="2500" dirty="0"/>
              <a:t> </a:t>
            </a:r>
            <a:r>
              <a:rPr lang="en-US" sz="2500" dirty="0" err="1"/>
              <a:t>cei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</a:t>
            </a:r>
            <a:r>
              <a:rPr lang="en-US" sz="2500" dirty="0" err="1"/>
              <a:t>semnifica</a:t>
            </a:r>
            <a:r>
              <a:rPr lang="ro-RO" sz="2500" dirty="0"/>
              <a:t>n</a:t>
            </a:r>
            <a:r>
              <a:rPr lang="en-US" sz="2500" dirty="0" err="1"/>
              <a:t>ţi</a:t>
            </a:r>
            <a:r>
              <a:rPr lang="en-US" sz="2500" dirty="0"/>
              <a:t> </a:t>
            </a:r>
            <a:r>
              <a:rPr lang="en-US" sz="2500" dirty="0" err="1"/>
              <a:t>indicatori</a:t>
            </a:r>
            <a:r>
              <a:rPr lang="en-US" sz="2500" dirty="0"/>
              <a:t> de </a:t>
            </a:r>
            <a:r>
              <a:rPr lang="en-US" sz="2500" dirty="0" err="1"/>
              <a:t>apreciere</a:t>
            </a:r>
            <a:r>
              <a:rPr lang="en-US" sz="2500" dirty="0"/>
              <a:t> a </a:t>
            </a:r>
            <a:r>
              <a:rPr lang="en-US" sz="2500" dirty="0" err="1"/>
              <a:t>activităţii</a:t>
            </a:r>
            <a:r>
              <a:rPr lang="en-US" sz="2500" dirty="0"/>
              <a:t> </a:t>
            </a:r>
            <a:r>
              <a:rPr lang="en-US" sz="2500" dirty="0" err="1"/>
              <a:t>omului</a:t>
            </a:r>
            <a:r>
              <a:rPr lang="en-US" sz="2500" dirty="0"/>
              <a:t> </a:t>
            </a:r>
            <a:r>
              <a:rPr lang="en-US" sz="2500" dirty="0" err="1"/>
              <a:t>în</a:t>
            </a:r>
            <a:r>
              <a:rPr lang="en-US" sz="2500" dirty="0"/>
              <a:t> </a:t>
            </a:r>
            <a:r>
              <a:rPr lang="en-US" sz="2500" dirty="0" err="1"/>
              <a:t>producere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Productivitatea</a:t>
            </a:r>
            <a:r>
              <a:rPr lang="en-US" sz="2500" dirty="0"/>
              <a:t> </a:t>
            </a:r>
            <a:r>
              <a:rPr lang="en-US" sz="2500" dirty="0" err="1"/>
              <a:t>muncii</a:t>
            </a:r>
            <a:r>
              <a:rPr lang="en-US" sz="2500" dirty="0"/>
              <a:t> , </a:t>
            </a:r>
            <a:r>
              <a:rPr lang="en-US" sz="2500" dirty="0" err="1"/>
              <a:t>prin</a:t>
            </a:r>
            <a:r>
              <a:rPr lang="en-US" sz="2500" dirty="0"/>
              <a:t> care se </a:t>
            </a:r>
            <a:r>
              <a:rPr lang="en-US" sz="2500" dirty="0" err="1"/>
              <a:t>compară</a:t>
            </a:r>
            <a:r>
              <a:rPr lang="en-US" sz="2500" dirty="0"/>
              <a:t> </a:t>
            </a:r>
            <a:r>
              <a:rPr lang="en-US" sz="2500" dirty="0" err="1"/>
              <a:t>rezultatele</a:t>
            </a:r>
            <a:r>
              <a:rPr lang="en-US" sz="2500" dirty="0"/>
              <a:t> </a:t>
            </a:r>
            <a:r>
              <a:rPr lang="en-US" sz="2500" dirty="0" err="1"/>
              <a:t>generale</a:t>
            </a:r>
            <a:r>
              <a:rPr lang="en-US" sz="2500" dirty="0"/>
              <a:t> ale </a:t>
            </a:r>
            <a:r>
              <a:rPr lang="en-US" sz="2500" dirty="0" err="1"/>
              <a:t>întreprinderii</a:t>
            </a:r>
            <a:r>
              <a:rPr lang="en-US" sz="2500" dirty="0"/>
              <a:t> (</a:t>
            </a:r>
            <a:r>
              <a:rPr lang="en-US" sz="2500" dirty="0" err="1"/>
              <a:t>volumul</a:t>
            </a:r>
            <a:r>
              <a:rPr lang="en-US" sz="2500" dirty="0"/>
              <a:t> </a:t>
            </a:r>
            <a:r>
              <a:rPr lang="en-US" sz="2500" dirty="0" err="1"/>
              <a:t>producţiei</a:t>
            </a:r>
            <a:r>
              <a:rPr lang="en-US" sz="2500" dirty="0"/>
              <a:t> ) </a:t>
            </a:r>
            <a:r>
              <a:rPr lang="en-US" sz="2500" dirty="0" err="1"/>
              <a:t>şi</a:t>
            </a:r>
            <a:r>
              <a:rPr lang="en-US" sz="2500" dirty="0"/>
              <a:t> </a:t>
            </a:r>
            <a:r>
              <a:rPr lang="en-US" sz="2500" dirty="0" err="1"/>
              <a:t>resursele</a:t>
            </a:r>
            <a:r>
              <a:rPr lang="en-US" sz="2500" dirty="0"/>
              <a:t> </a:t>
            </a:r>
            <a:r>
              <a:rPr lang="en-US" sz="2500" dirty="0" err="1"/>
              <a:t>umane</a:t>
            </a:r>
            <a:r>
              <a:rPr lang="en-US" sz="2500" dirty="0"/>
              <a:t> (</a:t>
            </a:r>
            <a:r>
              <a:rPr lang="en-US" sz="2500" dirty="0" err="1"/>
              <a:t>numărul</a:t>
            </a:r>
            <a:r>
              <a:rPr lang="en-US" sz="2500" dirty="0"/>
              <a:t> </a:t>
            </a:r>
            <a:r>
              <a:rPr lang="en-US" sz="2500" dirty="0" err="1"/>
              <a:t>personalului</a:t>
            </a:r>
            <a:r>
              <a:rPr lang="en-US" sz="2500" dirty="0"/>
              <a:t> ), </a:t>
            </a:r>
            <a:r>
              <a:rPr lang="en-US" sz="2500" dirty="0" err="1"/>
              <a:t>cheltuielile</a:t>
            </a:r>
            <a:r>
              <a:rPr lang="en-US" sz="2500" dirty="0"/>
              <a:t> de </a:t>
            </a:r>
            <a:r>
              <a:rPr lang="en-US" sz="2500" dirty="0" err="1"/>
              <a:t>muncă</a:t>
            </a:r>
            <a:r>
              <a:rPr lang="en-US" sz="2500" dirty="0"/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E07EF8-2B84-4C37-9F7D-37B206A5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06661"/>
            <a:ext cx="7206905" cy="4351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72456-A6A7-425A-9E63-E6DFF974A02E}"/>
              </a:ext>
            </a:extLst>
          </p:cNvPr>
          <p:cNvSpPr txBox="1"/>
          <p:nvPr/>
        </p:nvSpPr>
        <p:spPr>
          <a:xfrm>
            <a:off x="7315199" y="2973476"/>
            <a:ext cx="4407693" cy="1289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lnSpc>
                <a:spcPct val="115000"/>
              </a:lnSpc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2300" dirty="0" err="1"/>
              <a:t>Productivitatea</a:t>
            </a:r>
            <a:r>
              <a:rPr lang="en-US" sz="2300" dirty="0"/>
              <a:t> </a:t>
            </a:r>
            <a:r>
              <a:rPr lang="en-US" sz="2300" dirty="0" err="1"/>
              <a:t>muncii</a:t>
            </a:r>
            <a:r>
              <a:rPr lang="en-US" sz="2300" dirty="0"/>
              <a:t> (W) - ca </a:t>
            </a:r>
            <a:r>
              <a:rPr lang="en-US" sz="2300" dirty="0" err="1"/>
              <a:t>categorie</a:t>
            </a:r>
            <a:r>
              <a:rPr lang="en-US" sz="2300" dirty="0"/>
              <a:t> </a:t>
            </a:r>
            <a:r>
              <a:rPr lang="en-US" sz="2300" dirty="0" err="1"/>
              <a:t>economică</a:t>
            </a:r>
            <a:r>
              <a:rPr lang="en-US" sz="2300" dirty="0"/>
              <a:t> </a:t>
            </a:r>
            <a:r>
              <a:rPr lang="en-US" sz="2300" dirty="0" err="1"/>
              <a:t>reprezintă</a:t>
            </a:r>
            <a:r>
              <a:rPr lang="en-US" sz="2300" dirty="0"/>
              <a:t> </a:t>
            </a:r>
            <a:r>
              <a:rPr lang="en-US" sz="2300" dirty="0" err="1"/>
              <a:t>rodnicia</a:t>
            </a:r>
            <a:r>
              <a:rPr lang="en-US" sz="2300" dirty="0"/>
              <a:t> </a:t>
            </a:r>
            <a:r>
              <a:rPr lang="en-US" sz="2300" dirty="0" err="1"/>
              <a:t>muncii</a:t>
            </a:r>
            <a:r>
              <a:rPr lang="en-US" sz="2300" dirty="0"/>
              <a:t>, </a:t>
            </a:r>
            <a:r>
              <a:rPr lang="en-US" sz="2300" dirty="0" err="1"/>
              <a:t>rezultatul</a:t>
            </a:r>
            <a:r>
              <a:rPr lang="en-US" sz="2300" dirty="0"/>
              <a:t> </a:t>
            </a:r>
            <a:r>
              <a:rPr lang="en-US" sz="2300" dirty="0" err="1"/>
              <a:t>ei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1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57A9-F1B5-4BE8-B6FF-27A1E413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>
                <a:effectLst/>
                <a:latin typeface="Liberation Sans" panose="020B0604020202020204" pitchFamily="34" charset="0"/>
              </a:rPr>
              <a:t>Productivitatea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4400" b="1" dirty="0" err="1">
                <a:effectLst/>
                <a:latin typeface="Liberation Sans" panose="020B0604020202020204" pitchFamily="34" charset="0"/>
              </a:rPr>
              <a:t>muncii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 - </a:t>
            </a:r>
            <a:r>
              <a:rPr lang="en-US" sz="4400" b="1" dirty="0" err="1">
                <a:effectLst/>
                <a:latin typeface="Liberation Sans" panose="020B0604020202020204" pitchFamily="34" charset="0"/>
              </a:rPr>
              <a:t>indicatori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768A-0A16-4571-B8F0-54BCDBCF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50"/>
            <a:ext cx="6700838" cy="4351338"/>
          </a:xfrm>
        </p:spPr>
        <p:txBody>
          <a:bodyPr/>
          <a:lstStyle/>
          <a:p>
            <a:pPr rtl="0">
              <a:lnSpc>
                <a:spcPct val="115000"/>
              </a:lnSpc>
              <a:spcAft>
                <a:spcPts val="720"/>
              </a:spcAft>
            </a:pPr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</a:t>
            </a:r>
            <a:r>
              <a:rPr lang="en-US" dirty="0" err="1"/>
              <a:t>caracterizează</a:t>
            </a:r>
            <a:r>
              <a:rPr lang="en-US" dirty="0"/>
              <a:t> </a:t>
            </a:r>
            <a:r>
              <a:rPr lang="en-US" dirty="0" err="1"/>
              <a:t>eficienţa</a:t>
            </a:r>
            <a:r>
              <a:rPr lang="en-US" dirty="0"/>
              <a:t> cu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cheltuită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cantitate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.</a:t>
            </a:r>
          </a:p>
          <a:p>
            <a:pPr rtl="0">
              <a:lnSpc>
                <a:spcPct val="115000"/>
              </a:lnSpc>
              <a:spcAft>
                <a:spcPts val="720"/>
              </a:spcAft>
            </a:pPr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- indicator,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caracterizează</a:t>
            </a:r>
            <a:r>
              <a:rPr lang="en-US" dirty="0"/>
              <a:t> </a:t>
            </a:r>
            <a:r>
              <a:rPr lang="en-US" dirty="0" err="1"/>
              <a:t>eficienţa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81BD44-BA66-4521-93A6-6EBD75F7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9313" y="1924050"/>
            <a:ext cx="8734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80000"/>
                <a:lumOff val="20000"/>
                <a:alpha val="5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B3C-2ABE-4E3E-BD0D-37753035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>
                <a:effectLst/>
                <a:latin typeface="Liberation Sans" panose="020B0604020202020204" pitchFamily="34" charset="0"/>
              </a:rPr>
              <a:t>Productivitatea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 </a:t>
            </a:r>
            <a:r>
              <a:rPr lang="en-US" sz="4400" b="1" dirty="0" err="1">
                <a:effectLst/>
                <a:latin typeface="Liberation Sans" panose="020B0604020202020204" pitchFamily="34" charset="0"/>
              </a:rPr>
              <a:t>muncii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 - </a:t>
            </a:r>
            <a:r>
              <a:rPr lang="en-US" sz="4400" b="1" dirty="0" err="1">
                <a:effectLst/>
                <a:latin typeface="Liberation Sans" panose="020B0604020202020204" pitchFamily="34" charset="0"/>
              </a:rPr>
              <a:t>modul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 de </a:t>
            </a:r>
            <a:r>
              <a:rPr lang="en-US" sz="4400" b="1" dirty="0" err="1">
                <a:effectLst/>
                <a:latin typeface="Liberation Sans" panose="020B0604020202020204" pitchFamily="34" charset="0"/>
              </a:rPr>
              <a:t>calcul</a:t>
            </a:r>
            <a:r>
              <a:rPr lang="en-US" sz="4400" b="1" dirty="0">
                <a:effectLst/>
                <a:latin typeface="Liberation Sans" panose="020B0604020202020204" pitchFamily="34" charset="0"/>
              </a:rPr>
              <a:t>. </a:t>
            </a:r>
            <a:br>
              <a:rPr lang="en-US" sz="4400" b="1" dirty="0">
                <a:effectLst/>
                <a:latin typeface="Liberation Sans" panose="020B0604020202020204" pitchFamily="34" charset="0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7AA9-5D0F-474F-91DF-1C22C4B9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lnSpc>
                <a:spcPct val="115000"/>
              </a:lnSpc>
              <a:spcAft>
                <a:spcPts val="720"/>
              </a:spcAft>
              <a:buNone/>
            </a:pPr>
            <a:r>
              <a:rPr lang="en-US" dirty="0" err="1">
                <a:effectLst/>
              </a:rPr>
              <a:t>Productivitatea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muncii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caracterizează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în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baza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indicatori</a:t>
            </a:r>
            <a:r>
              <a:rPr lang="en-US" dirty="0">
                <a:effectLst/>
              </a:rPr>
              <a:t>:</a:t>
            </a:r>
          </a:p>
          <a:p>
            <a:pPr marL="514350" indent="-514350" rtl="0">
              <a:lnSpc>
                <a:spcPct val="115000"/>
              </a:lnSpc>
              <a:spcAft>
                <a:spcPts val="720"/>
              </a:spcAft>
              <a:buFont typeface="+mj-lt"/>
              <a:buAutoNum type="arabicPeriod"/>
            </a:pPr>
            <a:r>
              <a:rPr lang="en-US" dirty="0" err="1">
                <a:effectLst/>
              </a:rPr>
              <a:t>după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producere</a:t>
            </a:r>
            <a:r>
              <a:rPr lang="en-US" dirty="0">
                <a:effectLst/>
              </a:rPr>
              <a:t>;</a:t>
            </a:r>
          </a:p>
          <a:p>
            <a:pPr marL="514350" indent="-514350" rtl="0">
              <a:lnSpc>
                <a:spcPct val="115000"/>
              </a:lnSpc>
              <a:spcAft>
                <a:spcPts val="720"/>
              </a:spcAft>
              <a:buFont typeface="+mj-lt"/>
              <a:buAutoNum type="arabicPeriod"/>
            </a:pPr>
            <a:r>
              <a:rPr lang="en-US" dirty="0" err="1">
                <a:effectLst/>
              </a:rPr>
              <a:t>după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manoperă</a:t>
            </a:r>
            <a:r>
              <a:rPr lang="en-US" dirty="0">
                <a:effectLst/>
              </a:rPr>
              <a:t>.</a:t>
            </a:r>
          </a:p>
          <a:p>
            <a:endParaRPr lang="ro-R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1177A5-4B4F-46C3-8521-384826EAA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413" y="2363625"/>
            <a:ext cx="6605587" cy="44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00B6EE5-2FA5-4DDF-A3D3-7664CD29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451" y="2198687"/>
            <a:ext cx="6620549" cy="4759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F1690-3A5C-4B10-ABBF-BBD4F3CE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7" y="18732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producere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90B8-17F0-437F-AA9E-64F40082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53331"/>
            <a:ext cx="10515600" cy="4351338"/>
          </a:xfrm>
        </p:spPr>
        <p:txBody>
          <a:bodyPr/>
          <a:lstStyle/>
          <a:p>
            <a:r>
              <a:rPr lang="en-US" dirty="0"/>
              <a:t>indicator direct,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exprimă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de </a:t>
            </a:r>
            <a:r>
              <a:rPr lang="en-US" dirty="0" err="1"/>
              <a:t>producţie</a:t>
            </a:r>
            <a:r>
              <a:rPr lang="en-US" dirty="0"/>
              <a:t> </a:t>
            </a:r>
            <a:r>
              <a:rPr lang="en-US" dirty="0" err="1"/>
              <a:t>obţinută</a:t>
            </a:r>
            <a:r>
              <a:rPr lang="en-US" dirty="0"/>
              <a:t> cu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cantitate</a:t>
            </a:r>
            <a:r>
              <a:rPr lang="en-US" dirty="0"/>
              <a:t> de </a:t>
            </a:r>
            <a:r>
              <a:rPr lang="en-US" dirty="0" err="1"/>
              <a:t>cheltueli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determină</a:t>
            </a:r>
            <a:r>
              <a:rPr lang="en-US" dirty="0"/>
              <a:t> ca 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volumul</a:t>
            </a:r>
            <a:r>
              <a:rPr lang="en-US" dirty="0"/>
              <a:t> </a:t>
            </a:r>
            <a:r>
              <a:rPr lang="en-US" dirty="0" err="1"/>
              <a:t>producţiei</a:t>
            </a:r>
            <a:r>
              <a:rPr lang="en-US" dirty="0"/>
              <a:t> (Q)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(T) </a:t>
            </a:r>
            <a:r>
              <a:rPr lang="en-US" dirty="0" err="1"/>
              <a:t>efectuate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2DAE3-2927-4E49-AAF8-7057F9029685}"/>
              </a:ext>
            </a:extLst>
          </p:cNvPr>
          <p:cNvSpPr txBox="1"/>
          <p:nvPr/>
        </p:nvSpPr>
        <p:spPr>
          <a:xfrm>
            <a:off x="481013" y="2958614"/>
            <a:ext cx="56149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 = Q/T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 - </a:t>
            </a:r>
            <a:r>
              <a:rPr lang="en-US" sz="2800" dirty="0" err="1"/>
              <a:t>volumul</a:t>
            </a:r>
            <a:r>
              <a:rPr lang="en-US" sz="2800" dirty="0"/>
              <a:t> </a:t>
            </a:r>
            <a:r>
              <a:rPr lang="en-US" sz="2800" dirty="0" err="1"/>
              <a:t>producţiei</a:t>
            </a:r>
            <a:r>
              <a:rPr lang="en-US" sz="2800" dirty="0"/>
              <a:t> fabricate.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 - </a:t>
            </a:r>
            <a:r>
              <a:rPr lang="en-US" sz="2800" dirty="0" err="1"/>
              <a:t>timpul</a:t>
            </a:r>
            <a:r>
              <a:rPr lang="en-US" sz="2800" dirty="0"/>
              <a:t> </a:t>
            </a:r>
            <a:r>
              <a:rPr lang="en-US" sz="2800" dirty="0" err="1"/>
              <a:t>consumat</a:t>
            </a:r>
            <a:r>
              <a:rPr lang="en-US" sz="2800" dirty="0"/>
              <a:t> (</a:t>
            </a:r>
            <a:r>
              <a:rPr lang="en-US" sz="2800" dirty="0" err="1"/>
              <a:t>cheltuieli</a:t>
            </a:r>
            <a:r>
              <a:rPr lang="en-US" sz="2800" dirty="0"/>
              <a:t> de </a:t>
            </a:r>
            <a:r>
              <a:rPr lang="en-US" sz="2800" dirty="0" err="1"/>
              <a:t>muncă</a:t>
            </a:r>
            <a:r>
              <a:rPr lang="en-US" sz="2800" dirty="0"/>
              <a:t> – om-ore; om-</a:t>
            </a:r>
            <a:r>
              <a:rPr lang="en-US" sz="2800" dirty="0" err="1"/>
              <a:t>zile</a:t>
            </a:r>
            <a:r>
              <a:rPr lang="en-US" sz="2800" dirty="0"/>
              <a:t>; </a:t>
            </a:r>
            <a:r>
              <a:rPr lang="en-US" sz="2800" dirty="0" err="1"/>
              <a:t>oameni</a:t>
            </a:r>
            <a:r>
              <a:rPr lang="en-US" sz="2800" dirty="0"/>
              <a:t>).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14687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0404-8BD1-422E-A0CB-EEBF8A85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28971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manoperă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28A8-F2E5-40C4-A535-0DFFB320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554163"/>
            <a:ext cx="7519988" cy="4351338"/>
          </a:xfrm>
        </p:spPr>
        <p:txBody>
          <a:bodyPr/>
          <a:lstStyle/>
          <a:p>
            <a:r>
              <a:rPr lang="en-US" dirty="0"/>
              <a:t>indicator indirect,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exprimă</a:t>
            </a:r>
            <a:r>
              <a:rPr lang="en-US" dirty="0"/>
              <a:t> </a:t>
            </a:r>
            <a:r>
              <a:rPr lang="en-US" dirty="0" err="1"/>
              <a:t>cheltuelile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obţinerea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unităţi</a:t>
            </a:r>
            <a:r>
              <a:rPr lang="en-US" dirty="0"/>
              <a:t> de </a:t>
            </a:r>
            <a:r>
              <a:rPr lang="en-US" dirty="0" err="1"/>
              <a:t>producţie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determină</a:t>
            </a:r>
            <a:r>
              <a:rPr lang="en-US" dirty="0"/>
              <a:t> ca 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(T) </a:t>
            </a:r>
            <a:r>
              <a:rPr lang="en-US" dirty="0" err="1"/>
              <a:t>efectuate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volumul</a:t>
            </a:r>
            <a:r>
              <a:rPr lang="en-US" dirty="0"/>
              <a:t> </a:t>
            </a:r>
            <a:r>
              <a:rPr lang="en-US" dirty="0" err="1"/>
              <a:t>producţiei</a:t>
            </a:r>
            <a:r>
              <a:rPr lang="en-US" dirty="0"/>
              <a:t> (Q)</a:t>
            </a:r>
          </a:p>
          <a:p>
            <a:r>
              <a:rPr lang="en-US" dirty="0"/>
              <a:t>W = T/Q</a:t>
            </a:r>
          </a:p>
          <a:p>
            <a:endParaRPr lang="ro-R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F298D4B-914E-4B6D-B2F4-9B6DDBCB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0" y="2466975"/>
            <a:ext cx="8458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6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4534CB7-5C6F-4BD0-B51E-E5893938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266" y="528638"/>
            <a:ext cx="7899734" cy="6329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C2524-07F0-4A53-9205-63235E77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C775-4443-429C-B1D8-AA41F3CE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1" y="1517650"/>
            <a:ext cx="8248651" cy="4351338"/>
          </a:xfrm>
        </p:spPr>
        <p:txBody>
          <a:bodyPr/>
          <a:lstStyle/>
          <a:p>
            <a:r>
              <a:rPr lang="en-US" dirty="0" err="1"/>
              <a:t>indicatorul</a:t>
            </a:r>
            <a:r>
              <a:rPr lang="en-US" dirty="0"/>
              <a:t> I, </a:t>
            </a:r>
            <a:r>
              <a:rPr lang="en-US" dirty="0" err="1"/>
              <a:t>caracterizează</a:t>
            </a:r>
            <a:r>
              <a:rPr lang="en-US" dirty="0"/>
              <a:t> </a:t>
            </a:r>
            <a:r>
              <a:rPr lang="en-US" dirty="0" err="1"/>
              <a:t>producerea</a:t>
            </a:r>
            <a:r>
              <a:rPr lang="en-US" dirty="0"/>
              <a:t> / </a:t>
            </a:r>
            <a:r>
              <a:rPr lang="en-US" dirty="0" err="1"/>
              <a:t>producţia</a:t>
            </a:r>
            <a:r>
              <a:rPr lang="en-US" dirty="0"/>
              <a:t>,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producţiei</a:t>
            </a:r>
            <a:r>
              <a:rPr lang="en-US" dirty="0"/>
              <a:t> </a:t>
            </a:r>
            <a:r>
              <a:rPr lang="en-US" dirty="0" err="1"/>
              <a:t>obţinute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 –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timp.</a:t>
            </a:r>
            <a:r>
              <a:rPr lang="en-US" dirty="0"/>
              <a:t> </a:t>
            </a:r>
          </a:p>
          <a:p>
            <a:r>
              <a:rPr lang="en-US" dirty="0" err="1"/>
              <a:t>indicatorul</a:t>
            </a:r>
            <a:r>
              <a:rPr lang="en-US" dirty="0"/>
              <a:t> II, </a:t>
            </a:r>
            <a:r>
              <a:rPr lang="en-US" dirty="0" err="1"/>
              <a:t>caracterizează</a:t>
            </a:r>
            <a:r>
              <a:rPr lang="en-US" dirty="0"/>
              <a:t> </a:t>
            </a:r>
            <a:r>
              <a:rPr lang="en-US" dirty="0" err="1"/>
              <a:t>manopera</a:t>
            </a:r>
            <a:r>
              <a:rPr lang="en-US" dirty="0"/>
              <a:t>,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producţie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97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72AF-97EB-4190-A2CA-5155AD5C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productivi</a:t>
            </a:r>
            <a:r>
              <a:rPr lang="ro-RO" dirty="0"/>
              <a:t>ții muncii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882E-770E-4A71-9263-1CF7869D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889" y="1501775"/>
            <a:ext cx="8268035" cy="469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Există</a:t>
            </a:r>
            <a:r>
              <a:rPr lang="en-US" dirty="0"/>
              <a:t> 3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nivelului</a:t>
            </a:r>
            <a:r>
              <a:rPr lang="en-US" dirty="0"/>
              <a:t> </a:t>
            </a:r>
            <a:r>
              <a:rPr lang="en-US" dirty="0" err="1"/>
              <a:t>productivităţii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: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naturală</a:t>
            </a:r>
            <a:r>
              <a:rPr lang="en-US" dirty="0"/>
              <a:t> (natural - </a:t>
            </a:r>
            <a:r>
              <a:rPr lang="en-US" dirty="0" err="1"/>
              <a:t>convenţională</a:t>
            </a:r>
            <a:r>
              <a:rPr lang="en-US" dirty="0"/>
              <a:t>) </a:t>
            </a:r>
            <a:r>
              <a:rPr lang="en-US" dirty="0" err="1"/>
              <a:t>buc</a:t>
            </a:r>
            <a:r>
              <a:rPr lang="en-US" dirty="0"/>
              <a:t>; tone; m²;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 </a:t>
            </a:r>
            <a:r>
              <a:rPr lang="en-US" dirty="0" err="1"/>
              <a:t>muncă</a:t>
            </a:r>
            <a:r>
              <a:rPr lang="en-US" dirty="0"/>
              <a:t> (</a:t>
            </a:r>
            <a:r>
              <a:rPr lang="en-US" dirty="0" err="1"/>
              <a:t>manoperă</a:t>
            </a:r>
            <a:r>
              <a:rPr lang="en-US" dirty="0"/>
              <a:t> ), ore - </a:t>
            </a:r>
            <a:r>
              <a:rPr lang="en-US" dirty="0" err="1"/>
              <a:t>normă</a:t>
            </a:r>
            <a:r>
              <a:rPr lang="en-US" dirty="0"/>
              <a:t>;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valorică</a:t>
            </a:r>
            <a:r>
              <a:rPr lang="en-US" dirty="0"/>
              <a:t>, lei;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răspândită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universală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valorică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determină</a:t>
            </a:r>
            <a:r>
              <a:rPr lang="en-US" dirty="0"/>
              <a:t>:</a:t>
            </a:r>
            <a:endParaRPr lang="ro-RO" dirty="0"/>
          </a:p>
          <a:p>
            <a:r>
              <a:rPr lang="en-US" dirty="0"/>
              <a:t>Wv = PM / Ps </a:t>
            </a:r>
            <a:r>
              <a:rPr lang="en-US" dirty="0" err="1"/>
              <a:t>sau</a:t>
            </a:r>
            <a:r>
              <a:rPr lang="en-US" dirty="0"/>
              <a:t> PIP, </a:t>
            </a:r>
            <a:r>
              <a:rPr lang="en-US" dirty="0" err="1"/>
              <a:t>unde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PM – </a:t>
            </a:r>
            <a:r>
              <a:rPr lang="en-US" dirty="0" err="1"/>
              <a:t>producţia</a:t>
            </a:r>
            <a:r>
              <a:rPr lang="en-US" dirty="0"/>
              <a:t> </a:t>
            </a:r>
            <a:r>
              <a:rPr lang="en-US" dirty="0" err="1"/>
              <a:t>marfă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preţuri</a:t>
            </a:r>
            <a:r>
              <a:rPr lang="en-US" dirty="0"/>
              <a:t> </a:t>
            </a:r>
            <a:r>
              <a:rPr lang="en-US" dirty="0" err="1"/>
              <a:t>comparabile</a:t>
            </a:r>
            <a:r>
              <a:rPr lang="en-US" dirty="0"/>
              <a:t>; </a:t>
            </a:r>
            <a:endParaRPr lang="ro-RO" dirty="0"/>
          </a:p>
          <a:p>
            <a:r>
              <a:rPr lang="en-US" dirty="0"/>
              <a:t>Ps (PIP) – </a:t>
            </a:r>
            <a:r>
              <a:rPr lang="en-US" dirty="0" err="1"/>
              <a:t>personalul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scriptic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personalul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industrial </a:t>
            </a:r>
            <a:r>
              <a:rPr lang="en-US" dirty="0" err="1"/>
              <a:t>productiv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0B950A-0087-4B28-8A86-48E11DB08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28844" y="2886075"/>
            <a:ext cx="5280505" cy="40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  <a:alpha val="62000"/>
              </a:schemeClr>
            </a:gs>
            <a:gs pos="74000">
              <a:schemeClr val="accent4">
                <a:lumMod val="45000"/>
                <a:lumOff val="55000"/>
                <a:alpha val="41000"/>
              </a:schemeClr>
            </a:gs>
            <a:gs pos="83000">
              <a:schemeClr val="accent4">
                <a:lumMod val="45000"/>
                <a:lumOff val="55000"/>
                <a:alpha val="46000"/>
              </a:schemeClr>
            </a:gs>
            <a:gs pos="100000">
              <a:schemeClr val="accent4">
                <a:lumMod val="30000"/>
                <a:lumOff val="70000"/>
                <a:alpha val="4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6756-3488-4477-8467-87DDCCA3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" y="883402"/>
            <a:ext cx="6709474" cy="6261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de </a:t>
            </a:r>
            <a:r>
              <a:rPr lang="en-US" dirty="0" err="1"/>
              <a:t>cheltuieli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(T) </a:t>
            </a:r>
            <a:r>
              <a:rPr lang="en-US" dirty="0" err="1"/>
              <a:t>deosebim</a:t>
            </a:r>
            <a:r>
              <a:rPr lang="en-US" dirty="0"/>
              <a:t>: 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</a:t>
            </a:r>
            <a:r>
              <a:rPr lang="en-US" dirty="0" err="1"/>
              <a:t>anuală</a:t>
            </a:r>
            <a:r>
              <a:rPr lang="en-US" dirty="0"/>
              <a:t> -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sunt </a:t>
            </a:r>
            <a:r>
              <a:rPr lang="en-US" dirty="0" err="1"/>
              <a:t>exprimate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scriptic</a:t>
            </a:r>
            <a:r>
              <a:rPr lang="en-US" dirty="0"/>
              <a:t> (total personal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muncitori</a:t>
            </a:r>
            <a:r>
              <a:rPr lang="en-US" dirty="0"/>
              <a:t>); 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</a:t>
            </a:r>
            <a:r>
              <a:rPr lang="en-US" dirty="0" err="1"/>
              <a:t>zilnice</a:t>
            </a:r>
            <a:r>
              <a:rPr lang="en-US" dirty="0"/>
              <a:t> - </a:t>
            </a:r>
            <a:r>
              <a:rPr lang="en-US" dirty="0" err="1"/>
              <a:t>cînd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sunt </a:t>
            </a:r>
            <a:r>
              <a:rPr lang="en-US" dirty="0" err="1"/>
              <a:t>exprimate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consumul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om-</a:t>
            </a:r>
            <a:r>
              <a:rPr lang="en-US" dirty="0" err="1"/>
              <a:t>zile</a:t>
            </a:r>
            <a:r>
              <a:rPr lang="en-US" dirty="0"/>
              <a:t>; 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</a:t>
            </a:r>
            <a:r>
              <a:rPr lang="en-US" dirty="0" err="1"/>
              <a:t>orară</a:t>
            </a:r>
            <a:r>
              <a:rPr lang="en-US" dirty="0"/>
              <a:t> -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sunt </a:t>
            </a:r>
            <a:r>
              <a:rPr lang="en-US" dirty="0" err="1"/>
              <a:t>exprimate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consumul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om - ore.</a:t>
            </a:r>
            <a:endParaRPr lang="ro-RO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41E429-DEEB-4EB4-AF1B-0AAFDA41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896" y="2247255"/>
            <a:ext cx="6266882" cy="47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1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608</Words>
  <Application>Microsoft Office PowerPoint</Application>
  <PresentationFormat>Widescreen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Liberation Sans</vt:lpstr>
      <vt:lpstr>Office Theme</vt:lpstr>
      <vt:lpstr>Productivitatea muncii şi dinamica ei: specificul evaluării productivității în ramura IT.</vt:lpstr>
      <vt:lpstr>Productivitatea muncii - noţiunea</vt:lpstr>
      <vt:lpstr>Productivitatea muncii - indicatori</vt:lpstr>
      <vt:lpstr>Productivitatea muncii - modul de calcul.  </vt:lpstr>
      <vt:lpstr>Productivitatea muncii după producere</vt:lpstr>
      <vt:lpstr>Productivitatea muncii după manoperă</vt:lpstr>
      <vt:lpstr>Deci:</vt:lpstr>
      <vt:lpstr>Evaluarea productiviții muncii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Productivitatea muncii şi dinamica ei: specificul evaluării productivității în ramura IT.</dc:title>
  <dc:creator>Catalin Plesu</dc:creator>
  <cp:lastModifiedBy>Catalin Plesu</cp:lastModifiedBy>
  <cp:revision>11</cp:revision>
  <dcterms:created xsi:type="dcterms:W3CDTF">2021-03-29T15:59:38Z</dcterms:created>
  <dcterms:modified xsi:type="dcterms:W3CDTF">2021-03-29T18:06:07Z</dcterms:modified>
</cp:coreProperties>
</file>