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8" r:id="rId12"/>
    <p:sldId id="276" r:id="rId13"/>
    <p:sldId id="277" r:id="rId14"/>
    <p:sldId id="279" r:id="rId15"/>
    <p:sldId id="28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7B1BFE-A9CB-402E-9D24-5D66B999AD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78"/>
            <p14:sldId id="276"/>
            <p14:sldId id="277"/>
            <p14:sldId id="279"/>
            <p14:sldId id="280"/>
            <p14:sldId id="274"/>
          </p14:sldIdLst>
        </p14:section>
        <p14:section name="Untitled Section" id="{49592BED-49DD-4048-A0D8-409CEAADD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A21A-0746-4AB8-9838-84AD232D5A2D}" type="datetimeFigureOut">
              <a:rPr lang="ro-RO" smtClean="0"/>
              <a:t>18.02.2021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F289-3A22-4660-B2F4-52F9CA9F53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63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F289-3A22-4660-B2F4-52F9CA9F534A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827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F289-3A22-4660-B2F4-52F9CA9F534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562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2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62AB17-D882-4E8D-9840-FDC05589AB0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28E0E06-4362-44BA-88BD-E66B4419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2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55-7D64-4980-A44A-92347421D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6000" dirty="0">
                <a:latin typeface="Arial" panose="020B0604020202020204" pitchFamily="34" charset="0"/>
                <a:cs typeface="Arial" panose="020B0604020202020204" pitchFamily="34" charset="0"/>
              </a:rPr>
              <a:t>Trăsăturile de bază ale teorie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o-RO" sz="6000" dirty="0">
                <a:latin typeface="Arial" panose="020B0604020202020204" pitchFamily="34" charset="0"/>
                <a:cs typeface="Arial" panose="020B0604020202020204" pitchFamily="34" charset="0"/>
              </a:rPr>
              <a:t> moderne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2D651-7D8A-4EB6-8F8A-0A14E2443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334ED-CC05-4588-A650-E745606C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4001"/>
              </p:ext>
            </p:extLst>
          </p:nvPr>
        </p:nvGraphicFramePr>
        <p:xfrm>
          <a:off x="2032000" y="465087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967171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168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Ple</a:t>
                      </a:r>
                      <a:r>
                        <a:rPr lang="ro-RO" dirty="0"/>
                        <a:t>șu Cătălin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dirty="0"/>
                        <a:t>Bortă 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6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253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EAFF-412D-4079-A12B-58FDAECE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2273"/>
            <a:ext cx="7031163" cy="53721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 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poziţiile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coordonare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activităţii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tradiţional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bazat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naturală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descentralizat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bazat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piaţă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centralizat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administrativ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comandă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bazat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planificată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menţionate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teoretică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un set de principii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combinare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relaţiilor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regulă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au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70DD07-FE52-41D2-ACD0-0A735D7185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6614" y="1620518"/>
            <a:ext cx="7229474" cy="5237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5F64E-B5A2-4108-AE89-FF1419D7FE3B}"/>
              </a:ext>
            </a:extLst>
          </p:cNvPr>
          <p:cNvSpPr txBox="1"/>
          <p:nvPr/>
        </p:nvSpPr>
        <p:spPr>
          <a:xfrm>
            <a:off x="2085975" y="458526"/>
            <a:ext cx="854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modelelor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sistemelor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4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2B0C-A74B-4E0C-BF07-68B2901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0"/>
            <a:ext cx="11653991" cy="1042988"/>
          </a:xfrm>
        </p:spPr>
        <p:txBody>
          <a:bodyPr>
            <a:normAutofit/>
          </a:bodyPr>
          <a:lstStyle/>
          <a:p>
            <a:pPr algn="ctr"/>
            <a:r>
              <a:rPr lang="it-IT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Trăsăturile caracteristice ale sistemului tradiţional:</a:t>
            </a:r>
            <a:endParaRPr lang="ro-RO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3367-B80C-4470-95EB-8FAEB992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853" y="1713748"/>
            <a:ext cx="8005147" cy="599172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nivel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forţelor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proprietate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colectivă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comunism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primitiv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pământul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constituia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principalul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factor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predominarea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manuale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unelte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rudimentare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diviziunea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simplă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naturală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predominant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societate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tradiţiile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obiceiurile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instituţia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ierarhia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relaţiilor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conduce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preotul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căpetenia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principal 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activităţii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supravieţuirea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comunităţii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institutul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organizaţia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principală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gospodăria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domestică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casnică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principala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461C9A-75EB-423E-BB56-08E090104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52297" y="1042988"/>
            <a:ext cx="84391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4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A47F-599D-4CA7-85C8-2A9D8543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338"/>
            <a:ext cx="10058400" cy="857250"/>
          </a:xfrm>
        </p:spPr>
        <p:txBody>
          <a:bodyPr>
            <a:normAutofit/>
          </a:bodyPr>
          <a:lstStyle/>
          <a:p>
            <a:pPr algn="ctr"/>
            <a:r>
              <a:rPr lang="pt-BR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Sistemul economic centralizat (administrativ de comandă)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F291-8F40-4642-AE72-9B6D66FB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685924"/>
            <a:ext cx="5724525" cy="4757738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predominarea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formei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obşteşti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 stat) de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proprietate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insuficienţa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depersonalizarea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erodarea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drepturilor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proprietate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dictatura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statului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politicul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predomină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economicul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activitatea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organizată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centralizat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 stat)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coordonată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planurile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directivă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obligatoriu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lipsa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libertăţii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alegerii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responsabilităţii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dependenţa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administrativă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producţiei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consumului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relaţiile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marfă-bani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poartă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deformat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6011708-7AC5-40D6-875D-14FD11E371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513" y="1443039"/>
            <a:ext cx="6568488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6EE2-C71D-4CBF-9238-D2F1AB00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economic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descentralizat</a:t>
            </a:r>
            <a:r>
              <a:rPr lang="en-US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bazat</a:t>
            </a:r>
            <a:r>
              <a:rPr lang="en-US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r>
              <a:rPr lang="en-US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piaţă</a:t>
            </a:r>
            <a:br>
              <a:rPr lang="en-US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o-RO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FBD1-A91E-44BB-977E-920BDFC6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0" y="1842135"/>
            <a:ext cx="10058400" cy="40507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bazată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activitatea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firmelor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orientată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maximizarea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profitului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piaţa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"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consumatorului-rege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care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cât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descentralizarea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deciziilor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neamestecul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statului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activitatea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economică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libera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iniţiativă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agenţilor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economici,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antreprenoriatului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rolul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reglementare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pieţei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îndeplineşte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mecanismul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preţurilor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forţe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dezvoltate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industrie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maşinizată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mediul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concurenţial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eficienţă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înaltă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cererea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oferta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echilibrează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spontan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nivel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înalt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diviziune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muncii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predomină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proprietatea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privată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40904B-9101-4BFB-826E-4E3AAF0877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961" y="2998995"/>
            <a:ext cx="6824663" cy="43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6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E98880-4791-4B5E-B1D3-5ADB1AB69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54134"/>
              </p:ext>
            </p:extLst>
          </p:nvPr>
        </p:nvGraphicFramePr>
        <p:xfrm>
          <a:off x="1418431" y="839284"/>
          <a:ext cx="9355137" cy="51794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18379">
                  <a:extLst>
                    <a:ext uri="{9D8B030D-6E8A-4147-A177-3AD203B41FA5}">
                      <a16:colId xmlns:a16="http://schemas.microsoft.com/office/drawing/2014/main" val="4190346846"/>
                    </a:ext>
                  </a:extLst>
                </a:gridCol>
                <a:gridCol w="3118379">
                  <a:extLst>
                    <a:ext uri="{9D8B030D-6E8A-4147-A177-3AD203B41FA5}">
                      <a16:colId xmlns:a16="http://schemas.microsoft.com/office/drawing/2014/main" val="3574458592"/>
                    </a:ext>
                  </a:extLst>
                </a:gridCol>
                <a:gridCol w="3118379">
                  <a:extLst>
                    <a:ext uri="{9D8B030D-6E8A-4147-A177-3AD203B41FA5}">
                      <a16:colId xmlns:a16="http://schemas.microsoft.com/office/drawing/2014/main" val="1646963173"/>
                    </a:ext>
                  </a:extLst>
                </a:gridCol>
              </a:tblGrid>
              <a:tr h="7206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Economia de </a:t>
                      </a:r>
                      <a:r>
                        <a:rPr lang="en-US" sz="2000" b="1" dirty="0" err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comandă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Indicii</a:t>
                      </a:r>
                      <a:r>
                        <a:rPr lang="en-US" sz="2000" b="1" dirty="0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2000" b="1" dirty="0" err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comparare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Economia de </a:t>
                      </a:r>
                      <a:r>
                        <a:rPr lang="en-US" sz="2000" b="1" dirty="0" err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piaţă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64186"/>
                  </a:ext>
                </a:extLst>
              </a:tr>
              <a:tr h="7206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 </a:t>
                      </a:r>
                      <a:r>
                        <a:rPr lang="en-US" sz="2000" b="1" dirty="0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 de proprietate asupra mijloacelor de producţie predominantă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Privată</a:t>
                      </a:r>
                      <a:endParaRPr lang="en-US" sz="20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81596"/>
                  </a:ext>
                </a:extLst>
              </a:tr>
              <a:tr h="7206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Reglementarea </a:t>
                      </a: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exigentă a activităţii din partea statului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Caracterul activităţii economice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Libertatea </a:t>
                      </a: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antreprenoriatului şi alegerii partenerilor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26050"/>
                  </a:ext>
                </a:extLst>
              </a:tr>
              <a:tr h="7206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Planificare </a:t>
                      </a: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 de coordonare a activităţii economice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Autoreglementare </a:t>
                      </a: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piaţă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29649"/>
                  </a:ext>
                </a:extLst>
              </a:tr>
              <a:tr h="720637">
                <a:tc>
                  <a:txBody>
                    <a:bodyPr/>
                    <a:lstStyle/>
                    <a:p>
                      <a:pPr algn="ctr" fontAlgn="t"/>
                      <a:r>
                        <a:rPr lang="it-IT" sz="2000" b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Necesitatea </a:t>
                      </a:r>
                      <a:r>
                        <a:rPr lang="it-IT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a îndeplini planurile de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Mobilul principal al activităţii economice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Interesul </a:t>
                      </a: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economic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48543"/>
                  </a:ext>
                </a:extLst>
              </a:tr>
              <a:tr h="7206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Distribuirea </a:t>
                      </a: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echitabilă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Preocuparea de bază a societăţii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Producţie</a:t>
                      </a:r>
                      <a:r>
                        <a:rPr lang="en-US" sz="2000" b="1" dirty="0"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eficientă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2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3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B96C-64E4-45F7-9945-4C8B718E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5531"/>
          </a:xfrm>
        </p:spPr>
        <p:txBody>
          <a:bodyPr>
            <a:normAutofit/>
          </a:bodyPr>
          <a:lstStyle/>
          <a:p>
            <a:pPr algn="ctr"/>
            <a:r>
              <a:rPr lang="en-US" sz="2800" i="0" dirty="0" err="1">
                <a:solidFill>
                  <a:srgbClr val="1010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economie</a:t>
            </a:r>
            <a:r>
              <a:rPr lang="en-US" sz="2800" i="0" dirty="0">
                <a:solidFill>
                  <a:srgbClr val="1010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 err="1">
                <a:solidFill>
                  <a:srgbClr val="1010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mixtă</a:t>
            </a: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3E27-E034-4670-A548-0410A17E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36" y="1575054"/>
            <a:ext cx="7002590" cy="4497134"/>
          </a:xfrm>
        </p:spPr>
        <p:txBody>
          <a:bodyPr>
            <a:noAutofit/>
          </a:bodyPr>
          <a:lstStyle/>
          <a:p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Modelele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sistemelor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studiate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sus,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"stare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realitate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i="0" dirty="0">
                <a:solidFill>
                  <a:srgbClr val="464E5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Economia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reală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combinarea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elementelor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diferite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modele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formează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mixtă</a:t>
            </a:r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o-RO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tip de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economie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imbina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diferitele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forme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proprietate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 care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domina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proprietatea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privata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avea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pondere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importanta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forme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proprietate</a:t>
            </a:r>
            <a:r>
              <a:rPr lang="en-US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o-RO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Parametrii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bază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economiei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mixte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ponderea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sectorului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stat </a:t>
            </a: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producţia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PIB;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mărimea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cotei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stat;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caracterul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soluţionării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problemelor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sociale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377F92-842A-4CA7-B6D2-9098C62A1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434210"/>
            <a:ext cx="6610350" cy="54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6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C77D-A731-45A4-865C-0B789C29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605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ro-RO" sz="4400" dirty="0" err="1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Mulțiumim</a:t>
            </a:r>
            <a:r>
              <a:rPr lang="ro-RO" sz="4400" dirty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pentru atenție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ED897-75AF-4949-8934-8D587208B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885" y="1696808"/>
            <a:ext cx="7116171" cy="4504316"/>
          </a:xfr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B0D8640-3A1C-4BF8-829C-B7FCBC6B1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327" y="2065401"/>
            <a:ext cx="4411048" cy="42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2F032DB-4166-4E8D-957A-54253151F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6952" y="0"/>
            <a:ext cx="1007951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B665-5E6B-4981-8406-65ACE1BF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1" y="3900488"/>
            <a:ext cx="5314951" cy="160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Teoria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rezumat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evoluţiei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gândirii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despre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modalitatea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rezolvării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principalelor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Ce? Cum?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cine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DE1A96-9495-4572-A525-ED306053A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826" y="1096401"/>
            <a:ext cx="7115174" cy="576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3B1D-EFB2-4273-A3A9-C7C71CDF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6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Actualmente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Obiectul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Teoriei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EE27-DFF7-4F07-A735-2983C4A1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7" y="2807208"/>
            <a:ext cx="5453062" cy="40507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Studierea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relaţiilor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apar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oameni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eficientă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resurselor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Studierea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categoriilor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Studierea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FB1F-9522-4EAA-B223-E6D01A19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1031"/>
            <a:ext cx="12192000" cy="877888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Relatiile economice si eficienta resurselor economice limitate</a:t>
            </a: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2BCC-CE0A-495F-A5AA-048AACC3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38" y="1829693"/>
            <a:ext cx="5629275" cy="455056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satisfacerii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nevoilor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individul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obligat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desfăşoare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permanenţă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diferite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activităţi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politice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religioase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sociale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culturale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care 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folosească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anumite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resurse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cazul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activităţilor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sînt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resursele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Resursele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constituie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totalitatea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elementelor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naturale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financiare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informaţionale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tehnologice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atrase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producerea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bunurilor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necesare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satisfacerii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nevoilor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10A7A47-78F5-4423-9DD5-F2D84C56E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61925" y="2495550"/>
            <a:ext cx="7267575" cy="4362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3BE2A-0DCD-4FCF-BAFD-011323B95A3A}"/>
              </a:ext>
            </a:extLst>
          </p:cNvPr>
          <p:cNvSpPr txBox="1"/>
          <p:nvPr/>
        </p:nvSpPr>
        <p:spPr>
          <a:xfrm>
            <a:off x="414339" y="1829693"/>
            <a:ext cx="5815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Relatiile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relațiile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interne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externe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influențează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stabilitatea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economică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creșterea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economică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1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EF5B-EE36-4B36-A006-0D6952D5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3776"/>
            <a:ext cx="10058400" cy="957263"/>
          </a:xfrm>
        </p:spPr>
        <p:txBody>
          <a:bodyPr>
            <a:normAutofit/>
          </a:bodyPr>
          <a:lstStyle/>
          <a:p>
            <a:pPr algn="ctr"/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Ecologizarea </a:t>
            </a:r>
            <a:r>
              <a:rPr lang="ro-RO" sz="28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 utilizarea eficientă a resurselor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5EFE-7D17-4DF4-B39D-C108C9D0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45" y="1653665"/>
            <a:ext cx="6686550" cy="54069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conserva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mediul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continua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bucurăm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beneficiile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reducem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cantitatea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materiale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care 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extragem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scurt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ecologizăm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Strategia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Europa 2020 are ca scop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creşterea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inteligentă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durabilă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favorabilă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incluziunii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sociale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Priorităţile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acesteia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ocuparea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forţei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educaţia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cercetarea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emisii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scăzute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dioxid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carbon,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obiective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priveşte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schimbările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climatice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energia.Cu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cuvinte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presupune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cantităţi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deşeuri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mic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prime.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B57972-2B31-46FB-B375-C42DF8760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9095" y="1180788"/>
            <a:ext cx="4962905" cy="53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A6744C7-D6EC-4A05-BF31-8965121E8E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5912"/>
            <a:ext cx="6441784" cy="53863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7193E-198C-4027-BB08-F434C659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economică</a:t>
            </a: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5D9C-BBF2-4524-9699-9404261A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84" y="2507741"/>
            <a:ext cx="532447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abstracţie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ştiinţifică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reflectă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anumită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latură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relaţiilor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categorii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considerate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marfa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salariu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profitul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dobânda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concurenţa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creditul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0" indent="0">
              <a:buNone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2234-C070-4C83-9D33-84349816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278" y="971550"/>
            <a:ext cx="4805362" cy="49148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Categorii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funcţionează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modurile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repartiţia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consumul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Categorii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intermediare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funcţionează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dobândă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Categorii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concurenţa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acumularea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capital,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inflaţia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şomajul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95C81AF-2D3B-4895-8C60-066E50FA3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8680" y="0"/>
            <a:ext cx="7787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9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7486D6E-1B62-4A7F-B1BB-68A6C20B8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311" y="1443037"/>
            <a:ext cx="7324803" cy="5905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0172D-1BD9-4C3B-B137-0F9868EB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4619"/>
            <a:ext cx="10058400" cy="1058418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economică</a:t>
            </a:r>
            <a:endParaRPr lang="ro-R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CF96-18D0-4B17-812D-A3B38BA5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98" y="1964245"/>
            <a:ext cx="6802565" cy="405079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reflectă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legăturile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esenţiale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repetabile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stabile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fenomenelor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proceselor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deosebesc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naturii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următoarele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naturii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etern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universal,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istoric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trecător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modifică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schimbării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condiţiilor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respective;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naturii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funcţionează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indiferent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voinţa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oamenilor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funcţionează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activităţii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oamenilor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2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C962B39-132F-4E3B-A8B6-A9CDBF08A0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66863" y="493966"/>
            <a:ext cx="8496300" cy="6619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A16A-39B2-4244-B873-B5DC0D99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29" y="614452"/>
            <a:ext cx="10058400" cy="110623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ţină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funcţionarea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elaborare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politicii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categoriile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clasifică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grupe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6AB08-130E-4BEC-A5E7-096B1D7B16CC}"/>
              </a:ext>
            </a:extLst>
          </p:cNvPr>
          <p:cNvSpPr txBox="1"/>
          <p:nvPr/>
        </p:nvSpPr>
        <p:spPr>
          <a:xfrm>
            <a:off x="6715567" y="1957243"/>
            <a:ext cx="43862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modurile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creşterii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productivităţii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acumulării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acţionează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producţie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concurenţei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38099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538</TotalTime>
  <Words>1095</Words>
  <Application>Microsoft Office PowerPoint</Application>
  <PresentationFormat>Widescreen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</vt:lpstr>
      <vt:lpstr>Rockwell</vt:lpstr>
      <vt:lpstr>Rockwell Condensed</vt:lpstr>
      <vt:lpstr>Wingdings</vt:lpstr>
      <vt:lpstr>Wood Type</vt:lpstr>
      <vt:lpstr>Trăsăturile de bază ale teoriei moderne</vt:lpstr>
      <vt:lpstr>PowerPoint Presentation</vt:lpstr>
      <vt:lpstr>Actualmente Obiectul de studiu al Teoriei Economice este:  </vt:lpstr>
      <vt:lpstr>Relatiile economice si eficienta resurselor economice limitate</vt:lpstr>
      <vt:lpstr>Ecologizarea şi utilizarea eficientă a resurselor</vt:lpstr>
      <vt:lpstr>Categoria economică</vt:lpstr>
      <vt:lpstr>PowerPoint Presentation</vt:lpstr>
      <vt:lpstr>Legea economică</vt:lpstr>
      <vt:lpstr>PowerPoint Presentation</vt:lpstr>
      <vt:lpstr>PowerPoint Presentation</vt:lpstr>
      <vt:lpstr>Trăsăturile caracteristice ale sistemului tradiţional:</vt:lpstr>
      <vt:lpstr>Sistemul economic centralizat (administrativ de comandă)</vt:lpstr>
      <vt:lpstr>Sistemul economic descentralizat, bazat pe economia de piaţă </vt:lpstr>
      <vt:lpstr>PowerPoint Presentation</vt:lpstr>
      <vt:lpstr>economie mixtă</vt:lpstr>
      <vt:lpstr>Mulțiumim pentru atenție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Trăsaturile de baza ale teorie moderne</dc:title>
  <dc:creator>Catalin Plesu</dc:creator>
  <cp:lastModifiedBy>Catalin Plesu</cp:lastModifiedBy>
  <cp:revision>34</cp:revision>
  <dcterms:created xsi:type="dcterms:W3CDTF">2021-02-15T16:29:22Z</dcterms:created>
  <dcterms:modified xsi:type="dcterms:W3CDTF">2021-02-18T10:55:06Z</dcterms:modified>
</cp:coreProperties>
</file>