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7E466-4230-4F68-9D85-F6AD099DBE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48C71279-095D-4F2F-AEAA-6E7E53D432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53F6C716-3A67-46AF-B0B0-78ECE76529D6}"/>
              </a:ext>
            </a:extLst>
          </p:cNvPr>
          <p:cNvSpPr>
            <a:spLocks noGrp="1"/>
          </p:cNvSpPr>
          <p:nvPr>
            <p:ph type="dt" sz="half" idx="10"/>
          </p:nvPr>
        </p:nvSpPr>
        <p:spPr/>
        <p:txBody>
          <a:bodyPr/>
          <a:lstStyle/>
          <a:p>
            <a:fld id="{20FA0972-5229-482F-A6A3-C7D3EE7C7081}" type="datetimeFigureOut">
              <a:rPr lang="ro-RO" smtClean="0"/>
              <a:t>24.02.2021</a:t>
            </a:fld>
            <a:endParaRPr lang="ro-RO"/>
          </a:p>
        </p:txBody>
      </p:sp>
      <p:sp>
        <p:nvSpPr>
          <p:cNvPr id="5" name="Footer Placeholder 4">
            <a:extLst>
              <a:ext uri="{FF2B5EF4-FFF2-40B4-BE49-F238E27FC236}">
                <a16:creationId xmlns:a16="http://schemas.microsoft.com/office/drawing/2014/main" id="{2A7D925F-F41E-4BB2-9586-37DBFCC53A4B}"/>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0430D28A-A815-473C-B91E-C3ADC18460E7}"/>
              </a:ext>
            </a:extLst>
          </p:cNvPr>
          <p:cNvSpPr>
            <a:spLocks noGrp="1"/>
          </p:cNvSpPr>
          <p:nvPr>
            <p:ph type="sldNum" sz="quarter" idx="12"/>
          </p:nvPr>
        </p:nvSpPr>
        <p:spPr/>
        <p:txBody>
          <a:bodyPr/>
          <a:lstStyle/>
          <a:p>
            <a:fld id="{CB04DEBF-3AE4-406B-9E38-D5EDE2DE9E82}" type="slidenum">
              <a:rPr lang="ro-RO" smtClean="0"/>
              <a:t>‹#›</a:t>
            </a:fld>
            <a:endParaRPr lang="ro-RO"/>
          </a:p>
        </p:txBody>
      </p:sp>
    </p:spTree>
    <p:extLst>
      <p:ext uri="{BB962C8B-B14F-4D97-AF65-F5344CB8AC3E}">
        <p14:creationId xmlns:p14="http://schemas.microsoft.com/office/powerpoint/2010/main" val="329026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7579-DB69-4028-BCA3-B0940FF49E64}"/>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B5665F02-9AD1-4F8F-86EF-38DA1352CE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D0F17AA7-5257-4E74-ABDA-F5B259C9B874}"/>
              </a:ext>
            </a:extLst>
          </p:cNvPr>
          <p:cNvSpPr>
            <a:spLocks noGrp="1"/>
          </p:cNvSpPr>
          <p:nvPr>
            <p:ph type="dt" sz="half" idx="10"/>
          </p:nvPr>
        </p:nvSpPr>
        <p:spPr/>
        <p:txBody>
          <a:bodyPr/>
          <a:lstStyle/>
          <a:p>
            <a:fld id="{20FA0972-5229-482F-A6A3-C7D3EE7C7081}" type="datetimeFigureOut">
              <a:rPr lang="ro-RO" smtClean="0"/>
              <a:t>24.02.2021</a:t>
            </a:fld>
            <a:endParaRPr lang="ro-RO"/>
          </a:p>
        </p:txBody>
      </p:sp>
      <p:sp>
        <p:nvSpPr>
          <p:cNvPr id="5" name="Footer Placeholder 4">
            <a:extLst>
              <a:ext uri="{FF2B5EF4-FFF2-40B4-BE49-F238E27FC236}">
                <a16:creationId xmlns:a16="http://schemas.microsoft.com/office/drawing/2014/main" id="{D1B437D6-DF9F-44C2-9331-632D089D9E80}"/>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30AEF2F8-5121-471A-B4BA-8535DECB73D9}"/>
              </a:ext>
            </a:extLst>
          </p:cNvPr>
          <p:cNvSpPr>
            <a:spLocks noGrp="1"/>
          </p:cNvSpPr>
          <p:nvPr>
            <p:ph type="sldNum" sz="quarter" idx="12"/>
          </p:nvPr>
        </p:nvSpPr>
        <p:spPr/>
        <p:txBody>
          <a:bodyPr/>
          <a:lstStyle/>
          <a:p>
            <a:fld id="{CB04DEBF-3AE4-406B-9E38-D5EDE2DE9E82}" type="slidenum">
              <a:rPr lang="ro-RO" smtClean="0"/>
              <a:t>‹#›</a:t>
            </a:fld>
            <a:endParaRPr lang="ro-RO"/>
          </a:p>
        </p:txBody>
      </p:sp>
    </p:spTree>
    <p:extLst>
      <p:ext uri="{BB962C8B-B14F-4D97-AF65-F5344CB8AC3E}">
        <p14:creationId xmlns:p14="http://schemas.microsoft.com/office/powerpoint/2010/main" val="909715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4E44DF-5A5F-46D9-BCCE-B5B47CB1ED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2F412F20-2019-4504-8560-13A67C1DA1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61FDFBB5-7F8F-4260-8F5D-6D2726227F77}"/>
              </a:ext>
            </a:extLst>
          </p:cNvPr>
          <p:cNvSpPr>
            <a:spLocks noGrp="1"/>
          </p:cNvSpPr>
          <p:nvPr>
            <p:ph type="dt" sz="half" idx="10"/>
          </p:nvPr>
        </p:nvSpPr>
        <p:spPr/>
        <p:txBody>
          <a:bodyPr/>
          <a:lstStyle/>
          <a:p>
            <a:fld id="{20FA0972-5229-482F-A6A3-C7D3EE7C7081}" type="datetimeFigureOut">
              <a:rPr lang="ro-RO" smtClean="0"/>
              <a:t>24.02.2021</a:t>
            </a:fld>
            <a:endParaRPr lang="ro-RO"/>
          </a:p>
        </p:txBody>
      </p:sp>
      <p:sp>
        <p:nvSpPr>
          <p:cNvPr id="5" name="Footer Placeholder 4">
            <a:extLst>
              <a:ext uri="{FF2B5EF4-FFF2-40B4-BE49-F238E27FC236}">
                <a16:creationId xmlns:a16="http://schemas.microsoft.com/office/drawing/2014/main" id="{70AF6FA1-F945-4B4A-ABF3-48608629EB1A}"/>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0C89D56C-22D2-41B5-B4AF-16FF05512B42}"/>
              </a:ext>
            </a:extLst>
          </p:cNvPr>
          <p:cNvSpPr>
            <a:spLocks noGrp="1"/>
          </p:cNvSpPr>
          <p:nvPr>
            <p:ph type="sldNum" sz="quarter" idx="12"/>
          </p:nvPr>
        </p:nvSpPr>
        <p:spPr/>
        <p:txBody>
          <a:bodyPr/>
          <a:lstStyle/>
          <a:p>
            <a:fld id="{CB04DEBF-3AE4-406B-9E38-D5EDE2DE9E82}" type="slidenum">
              <a:rPr lang="ro-RO" smtClean="0"/>
              <a:t>‹#›</a:t>
            </a:fld>
            <a:endParaRPr lang="ro-RO"/>
          </a:p>
        </p:txBody>
      </p:sp>
    </p:spTree>
    <p:extLst>
      <p:ext uri="{BB962C8B-B14F-4D97-AF65-F5344CB8AC3E}">
        <p14:creationId xmlns:p14="http://schemas.microsoft.com/office/powerpoint/2010/main" val="1358423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0205-C045-4964-BF23-9375012B06B0}"/>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26442B23-D953-4583-883B-9FFFF5AB13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EA330AF2-CABF-43E0-9A6F-735B4D7B98CC}"/>
              </a:ext>
            </a:extLst>
          </p:cNvPr>
          <p:cNvSpPr>
            <a:spLocks noGrp="1"/>
          </p:cNvSpPr>
          <p:nvPr>
            <p:ph type="dt" sz="half" idx="10"/>
          </p:nvPr>
        </p:nvSpPr>
        <p:spPr/>
        <p:txBody>
          <a:bodyPr/>
          <a:lstStyle/>
          <a:p>
            <a:fld id="{20FA0972-5229-482F-A6A3-C7D3EE7C7081}" type="datetimeFigureOut">
              <a:rPr lang="ro-RO" smtClean="0"/>
              <a:t>24.02.2021</a:t>
            </a:fld>
            <a:endParaRPr lang="ro-RO"/>
          </a:p>
        </p:txBody>
      </p:sp>
      <p:sp>
        <p:nvSpPr>
          <p:cNvPr id="5" name="Footer Placeholder 4">
            <a:extLst>
              <a:ext uri="{FF2B5EF4-FFF2-40B4-BE49-F238E27FC236}">
                <a16:creationId xmlns:a16="http://schemas.microsoft.com/office/drawing/2014/main" id="{9A1DA231-181F-41D1-B383-B55467F08075}"/>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03EB55C0-9D13-4C60-8FD4-C259A7D84CAB}"/>
              </a:ext>
            </a:extLst>
          </p:cNvPr>
          <p:cNvSpPr>
            <a:spLocks noGrp="1"/>
          </p:cNvSpPr>
          <p:nvPr>
            <p:ph type="sldNum" sz="quarter" idx="12"/>
          </p:nvPr>
        </p:nvSpPr>
        <p:spPr/>
        <p:txBody>
          <a:bodyPr/>
          <a:lstStyle/>
          <a:p>
            <a:fld id="{CB04DEBF-3AE4-406B-9E38-D5EDE2DE9E82}" type="slidenum">
              <a:rPr lang="ro-RO" smtClean="0"/>
              <a:t>‹#›</a:t>
            </a:fld>
            <a:endParaRPr lang="ro-RO"/>
          </a:p>
        </p:txBody>
      </p:sp>
    </p:spTree>
    <p:extLst>
      <p:ext uri="{BB962C8B-B14F-4D97-AF65-F5344CB8AC3E}">
        <p14:creationId xmlns:p14="http://schemas.microsoft.com/office/powerpoint/2010/main" val="653343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71DCE-C03D-4496-A933-5849C1D6F6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EF28652A-CD24-422C-96BB-F6C7746A14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87F66A-EF55-4EF5-BD3C-27AE106B2E23}"/>
              </a:ext>
            </a:extLst>
          </p:cNvPr>
          <p:cNvSpPr>
            <a:spLocks noGrp="1"/>
          </p:cNvSpPr>
          <p:nvPr>
            <p:ph type="dt" sz="half" idx="10"/>
          </p:nvPr>
        </p:nvSpPr>
        <p:spPr/>
        <p:txBody>
          <a:bodyPr/>
          <a:lstStyle/>
          <a:p>
            <a:fld id="{20FA0972-5229-482F-A6A3-C7D3EE7C7081}" type="datetimeFigureOut">
              <a:rPr lang="ro-RO" smtClean="0"/>
              <a:t>24.02.2021</a:t>
            </a:fld>
            <a:endParaRPr lang="ro-RO"/>
          </a:p>
        </p:txBody>
      </p:sp>
      <p:sp>
        <p:nvSpPr>
          <p:cNvPr id="5" name="Footer Placeholder 4">
            <a:extLst>
              <a:ext uri="{FF2B5EF4-FFF2-40B4-BE49-F238E27FC236}">
                <a16:creationId xmlns:a16="http://schemas.microsoft.com/office/drawing/2014/main" id="{16335C58-7C1F-4C41-9AF8-2547BD740158}"/>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B0202623-9669-4C07-8971-59A6C725B763}"/>
              </a:ext>
            </a:extLst>
          </p:cNvPr>
          <p:cNvSpPr>
            <a:spLocks noGrp="1"/>
          </p:cNvSpPr>
          <p:nvPr>
            <p:ph type="sldNum" sz="quarter" idx="12"/>
          </p:nvPr>
        </p:nvSpPr>
        <p:spPr/>
        <p:txBody>
          <a:bodyPr/>
          <a:lstStyle/>
          <a:p>
            <a:fld id="{CB04DEBF-3AE4-406B-9E38-D5EDE2DE9E82}" type="slidenum">
              <a:rPr lang="ro-RO" smtClean="0"/>
              <a:t>‹#›</a:t>
            </a:fld>
            <a:endParaRPr lang="ro-RO"/>
          </a:p>
        </p:txBody>
      </p:sp>
    </p:spTree>
    <p:extLst>
      <p:ext uri="{BB962C8B-B14F-4D97-AF65-F5344CB8AC3E}">
        <p14:creationId xmlns:p14="http://schemas.microsoft.com/office/powerpoint/2010/main" val="884756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27D7A-9FC9-47DA-A01D-D8D1F15A010E}"/>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95F8AC81-0ACA-4A08-A2F6-E425D9CA59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24E77C01-B2E2-48FA-A5FB-C8FEAD8876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B31BE7C3-05A7-4609-A548-17AAA3D914CC}"/>
              </a:ext>
            </a:extLst>
          </p:cNvPr>
          <p:cNvSpPr>
            <a:spLocks noGrp="1"/>
          </p:cNvSpPr>
          <p:nvPr>
            <p:ph type="dt" sz="half" idx="10"/>
          </p:nvPr>
        </p:nvSpPr>
        <p:spPr/>
        <p:txBody>
          <a:bodyPr/>
          <a:lstStyle/>
          <a:p>
            <a:fld id="{20FA0972-5229-482F-A6A3-C7D3EE7C7081}" type="datetimeFigureOut">
              <a:rPr lang="ro-RO" smtClean="0"/>
              <a:t>24.02.2021</a:t>
            </a:fld>
            <a:endParaRPr lang="ro-RO"/>
          </a:p>
        </p:txBody>
      </p:sp>
      <p:sp>
        <p:nvSpPr>
          <p:cNvPr id="6" name="Footer Placeholder 5">
            <a:extLst>
              <a:ext uri="{FF2B5EF4-FFF2-40B4-BE49-F238E27FC236}">
                <a16:creationId xmlns:a16="http://schemas.microsoft.com/office/drawing/2014/main" id="{C4F2859E-3C0D-484D-9DAA-AC7FDF903124}"/>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9BBBA51D-E52E-450C-B98B-81C0D3970EA9}"/>
              </a:ext>
            </a:extLst>
          </p:cNvPr>
          <p:cNvSpPr>
            <a:spLocks noGrp="1"/>
          </p:cNvSpPr>
          <p:nvPr>
            <p:ph type="sldNum" sz="quarter" idx="12"/>
          </p:nvPr>
        </p:nvSpPr>
        <p:spPr/>
        <p:txBody>
          <a:bodyPr/>
          <a:lstStyle/>
          <a:p>
            <a:fld id="{CB04DEBF-3AE4-406B-9E38-D5EDE2DE9E82}" type="slidenum">
              <a:rPr lang="ro-RO" smtClean="0"/>
              <a:t>‹#›</a:t>
            </a:fld>
            <a:endParaRPr lang="ro-RO"/>
          </a:p>
        </p:txBody>
      </p:sp>
    </p:spTree>
    <p:extLst>
      <p:ext uri="{BB962C8B-B14F-4D97-AF65-F5344CB8AC3E}">
        <p14:creationId xmlns:p14="http://schemas.microsoft.com/office/powerpoint/2010/main" val="4193579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408D2-2D7F-45CB-904B-64DE9B4F7FA8}"/>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4FC34647-CD88-4635-B50C-1E5DE0210C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54C07D-88CA-4205-A078-3D748F4F89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D9B4BFAD-5AD2-4E66-AF7B-9060B3DAF0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C89C20-58E7-48C4-B49B-ADA767CF0E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AD4D64E4-6EA1-4808-B2D1-BDB9648B203A}"/>
              </a:ext>
            </a:extLst>
          </p:cNvPr>
          <p:cNvSpPr>
            <a:spLocks noGrp="1"/>
          </p:cNvSpPr>
          <p:nvPr>
            <p:ph type="dt" sz="half" idx="10"/>
          </p:nvPr>
        </p:nvSpPr>
        <p:spPr/>
        <p:txBody>
          <a:bodyPr/>
          <a:lstStyle/>
          <a:p>
            <a:fld id="{20FA0972-5229-482F-A6A3-C7D3EE7C7081}" type="datetimeFigureOut">
              <a:rPr lang="ro-RO" smtClean="0"/>
              <a:t>24.02.2021</a:t>
            </a:fld>
            <a:endParaRPr lang="ro-RO"/>
          </a:p>
        </p:txBody>
      </p:sp>
      <p:sp>
        <p:nvSpPr>
          <p:cNvPr id="8" name="Footer Placeholder 7">
            <a:extLst>
              <a:ext uri="{FF2B5EF4-FFF2-40B4-BE49-F238E27FC236}">
                <a16:creationId xmlns:a16="http://schemas.microsoft.com/office/drawing/2014/main" id="{46320C28-C1FC-47E0-8655-E0DBCD5D9DC7}"/>
              </a:ext>
            </a:extLst>
          </p:cNvPr>
          <p:cNvSpPr>
            <a:spLocks noGrp="1"/>
          </p:cNvSpPr>
          <p:nvPr>
            <p:ph type="ftr" sz="quarter" idx="11"/>
          </p:nvPr>
        </p:nvSpPr>
        <p:spPr/>
        <p:txBody>
          <a:bodyPr/>
          <a:lstStyle/>
          <a:p>
            <a:endParaRPr lang="ro-RO"/>
          </a:p>
        </p:txBody>
      </p:sp>
      <p:sp>
        <p:nvSpPr>
          <p:cNvPr id="9" name="Slide Number Placeholder 8">
            <a:extLst>
              <a:ext uri="{FF2B5EF4-FFF2-40B4-BE49-F238E27FC236}">
                <a16:creationId xmlns:a16="http://schemas.microsoft.com/office/drawing/2014/main" id="{FB6C6E4D-8ADA-485D-85C6-A7F5ADA1C613}"/>
              </a:ext>
            </a:extLst>
          </p:cNvPr>
          <p:cNvSpPr>
            <a:spLocks noGrp="1"/>
          </p:cNvSpPr>
          <p:nvPr>
            <p:ph type="sldNum" sz="quarter" idx="12"/>
          </p:nvPr>
        </p:nvSpPr>
        <p:spPr/>
        <p:txBody>
          <a:bodyPr/>
          <a:lstStyle/>
          <a:p>
            <a:fld id="{CB04DEBF-3AE4-406B-9E38-D5EDE2DE9E82}" type="slidenum">
              <a:rPr lang="ro-RO" smtClean="0"/>
              <a:t>‹#›</a:t>
            </a:fld>
            <a:endParaRPr lang="ro-RO"/>
          </a:p>
        </p:txBody>
      </p:sp>
    </p:spTree>
    <p:extLst>
      <p:ext uri="{BB962C8B-B14F-4D97-AF65-F5344CB8AC3E}">
        <p14:creationId xmlns:p14="http://schemas.microsoft.com/office/powerpoint/2010/main" val="1775713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0061-237E-465C-864C-CCBEECD0F9D8}"/>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2ECA2965-DA6D-48F0-95DA-86053E940FC4}"/>
              </a:ext>
            </a:extLst>
          </p:cNvPr>
          <p:cNvSpPr>
            <a:spLocks noGrp="1"/>
          </p:cNvSpPr>
          <p:nvPr>
            <p:ph type="dt" sz="half" idx="10"/>
          </p:nvPr>
        </p:nvSpPr>
        <p:spPr/>
        <p:txBody>
          <a:bodyPr/>
          <a:lstStyle/>
          <a:p>
            <a:fld id="{20FA0972-5229-482F-A6A3-C7D3EE7C7081}" type="datetimeFigureOut">
              <a:rPr lang="ro-RO" smtClean="0"/>
              <a:t>24.02.2021</a:t>
            </a:fld>
            <a:endParaRPr lang="ro-RO"/>
          </a:p>
        </p:txBody>
      </p:sp>
      <p:sp>
        <p:nvSpPr>
          <p:cNvPr id="4" name="Footer Placeholder 3">
            <a:extLst>
              <a:ext uri="{FF2B5EF4-FFF2-40B4-BE49-F238E27FC236}">
                <a16:creationId xmlns:a16="http://schemas.microsoft.com/office/drawing/2014/main" id="{F8CBABA4-B7AC-4699-A8E8-BBFAB0FD3974}"/>
              </a:ext>
            </a:extLst>
          </p:cNvPr>
          <p:cNvSpPr>
            <a:spLocks noGrp="1"/>
          </p:cNvSpPr>
          <p:nvPr>
            <p:ph type="ftr" sz="quarter" idx="11"/>
          </p:nvPr>
        </p:nvSpPr>
        <p:spPr/>
        <p:txBody>
          <a:bodyPr/>
          <a:lstStyle/>
          <a:p>
            <a:endParaRPr lang="ro-RO"/>
          </a:p>
        </p:txBody>
      </p:sp>
      <p:sp>
        <p:nvSpPr>
          <p:cNvPr id="5" name="Slide Number Placeholder 4">
            <a:extLst>
              <a:ext uri="{FF2B5EF4-FFF2-40B4-BE49-F238E27FC236}">
                <a16:creationId xmlns:a16="http://schemas.microsoft.com/office/drawing/2014/main" id="{01F62E10-4B8B-42C0-9D2C-2AF5A705C431}"/>
              </a:ext>
            </a:extLst>
          </p:cNvPr>
          <p:cNvSpPr>
            <a:spLocks noGrp="1"/>
          </p:cNvSpPr>
          <p:nvPr>
            <p:ph type="sldNum" sz="quarter" idx="12"/>
          </p:nvPr>
        </p:nvSpPr>
        <p:spPr/>
        <p:txBody>
          <a:bodyPr/>
          <a:lstStyle/>
          <a:p>
            <a:fld id="{CB04DEBF-3AE4-406B-9E38-D5EDE2DE9E82}" type="slidenum">
              <a:rPr lang="ro-RO" smtClean="0"/>
              <a:t>‹#›</a:t>
            </a:fld>
            <a:endParaRPr lang="ro-RO"/>
          </a:p>
        </p:txBody>
      </p:sp>
    </p:spTree>
    <p:extLst>
      <p:ext uri="{BB962C8B-B14F-4D97-AF65-F5344CB8AC3E}">
        <p14:creationId xmlns:p14="http://schemas.microsoft.com/office/powerpoint/2010/main" val="83108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4D8589-413C-4C98-8BB3-CB47B6A7BA54}"/>
              </a:ext>
            </a:extLst>
          </p:cNvPr>
          <p:cNvSpPr>
            <a:spLocks noGrp="1"/>
          </p:cNvSpPr>
          <p:nvPr>
            <p:ph type="dt" sz="half" idx="10"/>
          </p:nvPr>
        </p:nvSpPr>
        <p:spPr/>
        <p:txBody>
          <a:bodyPr/>
          <a:lstStyle/>
          <a:p>
            <a:fld id="{20FA0972-5229-482F-A6A3-C7D3EE7C7081}" type="datetimeFigureOut">
              <a:rPr lang="ro-RO" smtClean="0"/>
              <a:t>24.02.2021</a:t>
            </a:fld>
            <a:endParaRPr lang="ro-RO"/>
          </a:p>
        </p:txBody>
      </p:sp>
      <p:sp>
        <p:nvSpPr>
          <p:cNvPr id="3" name="Footer Placeholder 2">
            <a:extLst>
              <a:ext uri="{FF2B5EF4-FFF2-40B4-BE49-F238E27FC236}">
                <a16:creationId xmlns:a16="http://schemas.microsoft.com/office/drawing/2014/main" id="{017B370F-1D89-460B-B531-C6E496274CD0}"/>
              </a:ext>
            </a:extLst>
          </p:cNvPr>
          <p:cNvSpPr>
            <a:spLocks noGrp="1"/>
          </p:cNvSpPr>
          <p:nvPr>
            <p:ph type="ftr" sz="quarter" idx="11"/>
          </p:nvPr>
        </p:nvSpPr>
        <p:spPr/>
        <p:txBody>
          <a:bodyPr/>
          <a:lstStyle/>
          <a:p>
            <a:endParaRPr lang="ro-RO"/>
          </a:p>
        </p:txBody>
      </p:sp>
      <p:sp>
        <p:nvSpPr>
          <p:cNvPr id="4" name="Slide Number Placeholder 3">
            <a:extLst>
              <a:ext uri="{FF2B5EF4-FFF2-40B4-BE49-F238E27FC236}">
                <a16:creationId xmlns:a16="http://schemas.microsoft.com/office/drawing/2014/main" id="{C3545082-602A-4D02-95AE-63B147BC6F37}"/>
              </a:ext>
            </a:extLst>
          </p:cNvPr>
          <p:cNvSpPr>
            <a:spLocks noGrp="1"/>
          </p:cNvSpPr>
          <p:nvPr>
            <p:ph type="sldNum" sz="quarter" idx="12"/>
          </p:nvPr>
        </p:nvSpPr>
        <p:spPr/>
        <p:txBody>
          <a:bodyPr/>
          <a:lstStyle/>
          <a:p>
            <a:fld id="{CB04DEBF-3AE4-406B-9E38-D5EDE2DE9E82}" type="slidenum">
              <a:rPr lang="ro-RO" smtClean="0"/>
              <a:t>‹#›</a:t>
            </a:fld>
            <a:endParaRPr lang="ro-RO"/>
          </a:p>
        </p:txBody>
      </p:sp>
    </p:spTree>
    <p:extLst>
      <p:ext uri="{BB962C8B-B14F-4D97-AF65-F5344CB8AC3E}">
        <p14:creationId xmlns:p14="http://schemas.microsoft.com/office/powerpoint/2010/main" val="1968538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A1673-9AD7-413B-B217-2F25471601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2FCDD585-C761-40C9-BE91-E8F9CF30AD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7B866930-653F-4A38-ACD7-EA65BC7B8F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B1FA7B-70DA-436F-B958-480E631A7725}"/>
              </a:ext>
            </a:extLst>
          </p:cNvPr>
          <p:cNvSpPr>
            <a:spLocks noGrp="1"/>
          </p:cNvSpPr>
          <p:nvPr>
            <p:ph type="dt" sz="half" idx="10"/>
          </p:nvPr>
        </p:nvSpPr>
        <p:spPr/>
        <p:txBody>
          <a:bodyPr/>
          <a:lstStyle/>
          <a:p>
            <a:fld id="{20FA0972-5229-482F-A6A3-C7D3EE7C7081}" type="datetimeFigureOut">
              <a:rPr lang="ro-RO" smtClean="0"/>
              <a:t>24.02.2021</a:t>
            </a:fld>
            <a:endParaRPr lang="ro-RO"/>
          </a:p>
        </p:txBody>
      </p:sp>
      <p:sp>
        <p:nvSpPr>
          <p:cNvPr id="6" name="Footer Placeholder 5">
            <a:extLst>
              <a:ext uri="{FF2B5EF4-FFF2-40B4-BE49-F238E27FC236}">
                <a16:creationId xmlns:a16="http://schemas.microsoft.com/office/drawing/2014/main" id="{93730725-2B9B-405D-BE0A-177ED82E8C13}"/>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AD71EBA3-AF37-4333-97DC-5C2587766BE6}"/>
              </a:ext>
            </a:extLst>
          </p:cNvPr>
          <p:cNvSpPr>
            <a:spLocks noGrp="1"/>
          </p:cNvSpPr>
          <p:nvPr>
            <p:ph type="sldNum" sz="quarter" idx="12"/>
          </p:nvPr>
        </p:nvSpPr>
        <p:spPr/>
        <p:txBody>
          <a:bodyPr/>
          <a:lstStyle/>
          <a:p>
            <a:fld id="{CB04DEBF-3AE4-406B-9E38-D5EDE2DE9E82}" type="slidenum">
              <a:rPr lang="ro-RO" smtClean="0"/>
              <a:t>‹#›</a:t>
            </a:fld>
            <a:endParaRPr lang="ro-RO"/>
          </a:p>
        </p:txBody>
      </p:sp>
    </p:spTree>
    <p:extLst>
      <p:ext uri="{BB962C8B-B14F-4D97-AF65-F5344CB8AC3E}">
        <p14:creationId xmlns:p14="http://schemas.microsoft.com/office/powerpoint/2010/main" val="113020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7FCC3-000B-4F07-A1C4-DABCBF1F4B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8FE2ADA2-4585-40BC-B3D7-6E5B73408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DD3B953E-1F54-461C-8060-4C818F32C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C53DA8-25C4-4E83-9878-3FB854DBAF49}"/>
              </a:ext>
            </a:extLst>
          </p:cNvPr>
          <p:cNvSpPr>
            <a:spLocks noGrp="1"/>
          </p:cNvSpPr>
          <p:nvPr>
            <p:ph type="dt" sz="half" idx="10"/>
          </p:nvPr>
        </p:nvSpPr>
        <p:spPr/>
        <p:txBody>
          <a:bodyPr/>
          <a:lstStyle/>
          <a:p>
            <a:fld id="{20FA0972-5229-482F-A6A3-C7D3EE7C7081}" type="datetimeFigureOut">
              <a:rPr lang="ro-RO" smtClean="0"/>
              <a:t>24.02.2021</a:t>
            </a:fld>
            <a:endParaRPr lang="ro-RO"/>
          </a:p>
        </p:txBody>
      </p:sp>
      <p:sp>
        <p:nvSpPr>
          <p:cNvPr id="6" name="Footer Placeholder 5">
            <a:extLst>
              <a:ext uri="{FF2B5EF4-FFF2-40B4-BE49-F238E27FC236}">
                <a16:creationId xmlns:a16="http://schemas.microsoft.com/office/drawing/2014/main" id="{87AFBF27-E7EF-4E4A-834A-5A5F5B3343C3}"/>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ABAAE39A-7D76-4629-9095-169F6A4B939E}"/>
              </a:ext>
            </a:extLst>
          </p:cNvPr>
          <p:cNvSpPr>
            <a:spLocks noGrp="1"/>
          </p:cNvSpPr>
          <p:nvPr>
            <p:ph type="sldNum" sz="quarter" idx="12"/>
          </p:nvPr>
        </p:nvSpPr>
        <p:spPr/>
        <p:txBody>
          <a:bodyPr/>
          <a:lstStyle/>
          <a:p>
            <a:fld id="{CB04DEBF-3AE4-406B-9E38-D5EDE2DE9E82}" type="slidenum">
              <a:rPr lang="ro-RO" smtClean="0"/>
              <a:t>‹#›</a:t>
            </a:fld>
            <a:endParaRPr lang="ro-RO"/>
          </a:p>
        </p:txBody>
      </p:sp>
    </p:spTree>
    <p:extLst>
      <p:ext uri="{BB962C8B-B14F-4D97-AF65-F5344CB8AC3E}">
        <p14:creationId xmlns:p14="http://schemas.microsoft.com/office/powerpoint/2010/main" val="1113183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DA662C-79B3-46DC-A7F6-5A441E4DC9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D266DDD8-4AAD-45F2-830D-498612CA9E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39D055F0-F0F6-43AF-982C-4117B2F32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FA0972-5229-482F-A6A3-C7D3EE7C7081}" type="datetimeFigureOut">
              <a:rPr lang="ro-RO" smtClean="0"/>
              <a:t>24.02.2021</a:t>
            </a:fld>
            <a:endParaRPr lang="ro-RO"/>
          </a:p>
        </p:txBody>
      </p:sp>
      <p:sp>
        <p:nvSpPr>
          <p:cNvPr id="5" name="Footer Placeholder 4">
            <a:extLst>
              <a:ext uri="{FF2B5EF4-FFF2-40B4-BE49-F238E27FC236}">
                <a16:creationId xmlns:a16="http://schemas.microsoft.com/office/drawing/2014/main" id="{2AB92072-0F57-4288-9EC5-17433C6A2A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lide Number Placeholder 5">
            <a:extLst>
              <a:ext uri="{FF2B5EF4-FFF2-40B4-BE49-F238E27FC236}">
                <a16:creationId xmlns:a16="http://schemas.microsoft.com/office/drawing/2014/main" id="{0E085892-9ACF-4060-8CA6-8791F34F51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4DEBF-3AE4-406B-9E38-D5EDE2DE9E82}" type="slidenum">
              <a:rPr lang="ro-RO" smtClean="0"/>
              <a:t>‹#›</a:t>
            </a:fld>
            <a:endParaRPr lang="ro-RO"/>
          </a:p>
        </p:txBody>
      </p:sp>
    </p:spTree>
    <p:extLst>
      <p:ext uri="{BB962C8B-B14F-4D97-AF65-F5344CB8AC3E}">
        <p14:creationId xmlns:p14="http://schemas.microsoft.com/office/powerpoint/2010/main" val="2151574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00018-45E8-44A2-895C-EDCEE693C430}"/>
              </a:ext>
            </a:extLst>
          </p:cNvPr>
          <p:cNvSpPr>
            <a:spLocks noGrp="1"/>
          </p:cNvSpPr>
          <p:nvPr>
            <p:ph type="ctrTitle"/>
          </p:nvPr>
        </p:nvSpPr>
        <p:spPr/>
        <p:txBody>
          <a:bodyPr/>
          <a:lstStyle/>
          <a:p>
            <a:r>
              <a:rPr lang="en-US" b="0" i="0" u="none" strike="noStrike" dirty="0">
                <a:solidFill>
                  <a:srgbClr val="44484A"/>
                </a:solidFill>
                <a:effectLst/>
                <a:latin typeface="Segoe UI" panose="020B0502040204020203" pitchFamily="34" charset="0"/>
              </a:rPr>
              <a:t>Traditional Japanese Food</a:t>
            </a:r>
            <a:br>
              <a:rPr lang="en-US" b="0" i="0" u="none" strike="noStrike" dirty="0">
                <a:solidFill>
                  <a:srgbClr val="44484A"/>
                </a:solidFill>
                <a:effectLst/>
                <a:latin typeface="Segoe UI" panose="020B0502040204020203" pitchFamily="34" charset="0"/>
              </a:rPr>
            </a:br>
            <a:endParaRPr lang="ro-RO" dirty="0"/>
          </a:p>
        </p:txBody>
      </p:sp>
      <p:sp>
        <p:nvSpPr>
          <p:cNvPr id="3" name="Subtitle 2">
            <a:extLst>
              <a:ext uri="{FF2B5EF4-FFF2-40B4-BE49-F238E27FC236}">
                <a16:creationId xmlns:a16="http://schemas.microsoft.com/office/drawing/2014/main" id="{26E860FD-1839-445E-8BCF-2B8203E41E38}"/>
              </a:ext>
            </a:extLst>
          </p:cNvPr>
          <p:cNvSpPr>
            <a:spLocks noGrp="1"/>
          </p:cNvSpPr>
          <p:nvPr>
            <p:ph type="subTitle" idx="1"/>
          </p:nvPr>
        </p:nvSpPr>
        <p:spPr/>
        <p:txBody>
          <a:bodyPr>
            <a:normAutofit lnSpcReduction="10000"/>
          </a:bodyPr>
          <a:lstStyle/>
          <a:p>
            <a:r>
              <a:rPr lang="ro-RO" sz="11500" dirty="0"/>
              <a:t>CĂTĂLIN PLEȘU</a:t>
            </a:r>
          </a:p>
        </p:txBody>
      </p:sp>
    </p:spTree>
    <p:extLst>
      <p:ext uri="{BB962C8B-B14F-4D97-AF65-F5344CB8AC3E}">
        <p14:creationId xmlns:p14="http://schemas.microsoft.com/office/powerpoint/2010/main" val="3759718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1B724-75FC-459B-90B7-02BF71E27B61}"/>
              </a:ext>
            </a:extLst>
          </p:cNvPr>
          <p:cNvSpPr>
            <a:spLocks noGrp="1"/>
          </p:cNvSpPr>
          <p:nvPr>
            <p:ph type="title"/>
          </p:nvPr>
        </p:nvSpPr>
        <p:spPr/>
        <p:txBody>
          <a:bodyPr/>
          <a:lstStyle/>
          <a:p>
            <a:pPr algn="ctr"/>
            <a:r>
              <a:rPr lang="ro-RO" dirty="0"/>
              <a:t>Sake (Rice </a:t>
            </a:r>
            <a:r>
              <a:rPr lang="ro-RO" dirty="0" err="1"/>
              <a:t>Wine</a:t>
            </a:r>
            <a:r>
              <a:rPr lang="ro-RO" dirty="0"/>
              <a:t>)</a:t>
            </a:r>
          </a:p>
        </p:txBody>
      </p:sp>
      <p:sp>
        <p:nvSpPr>
          <p:cNvPr id="3" name="Content Placeholder 2">
            <a:extLst>
              <a:ext uri="{FF2B5EF4-FFF2-40B4-BE49-F238E27FC236}">
                <a16:creationId xmlns:a16="http://schemas.microsoft.com/office/drawing/2014/main" id="{2937A06B-7F46-4E11-90B1-95358D7ECC4B}"/>
              </a:ext>
            </a:extLst>
          </p:cNvPr>
          <p:cNvSpPr>
            <a:spLocks noGrp="1"/>
          </p:cNvSpPr>
          <p:nvPr>
            <p:ph idx="1"/>
          </p:nvPr>
        </p:nvSpPr>
        <p:spPr>
          <a:xfrm>
            <a:off x="5414963" y="1825625"/>
            <a:ext cx="5938837" cy="4351338"/>
          </a:xfrm>
        </p:spPr>
        <p:txBody>
          <a:bodyPr>
            <a:normAutofit lnSpcReduction="10000"/>
          </a:bodyPr>
          <a:lstStyle/>
          <a:p>
            <a:r>
              <a:rPr lang="en-US" dirty="0"/>
              <a:t>Commonly called sake outside of Japan, </a:t>
            </a:r>
            <a:r>
              <a:rPr lang="en-US" dirty="0" err="1"/>
              <a:t>nihonshu</a:t>
            </a:r>
            <a:r>
              <a:rPr lang="en-US" dirty="0"/>
              <a:t> or sake (note that "sake" is also the general Japanese term for alcohol) is brewed using rice, water and koji mold as the main ingredients. Besides major brands, there are countless local rice wines (</a:t>
            </a:r>
            <a:r>
              <a:rPr lang="en-US" dirty="0" err="1"/>
              <a:t>jizake</a:t>
            </a:r>
            <a:r>
              <a:rPr lang="en-US" dirty="0"/>
              <a:t>). The alcohol content of </a:t>
            </a:r>
            <a:r>
              <a:rPr lang="en-US" dirty="0" err="1"/>
              <a:t>nihonshu</a:t>
            </a:r>
            <a:r>
              <a:rPr lang="en-US" dirty="0"/>
              <a:t> is typically about 10-20 percent. It is drunk either hot or cold, and it is usually filtered although unfiltered </a:t>
            </a:r>
            <a:r>
              <a:rPr lang="en-US" dirty="0" err="1"/>
              <a:t>nihonshu</a:t>
            </a:r>
            <a:r>
              <a:rPr lang="en-US" dirty="0"/>
              <a:t> is also available.</a:t>
            </a:r>
            <a:endParaRPr lang="ro-RO" dirty="0"/>
          </a:p>
        </p:txBody>
      </p:sp>
      <p:pic>
        <p:nvPicPr>
          <p:cNvPr id="9218" name="Picture 2" descr="Japanese sake Rihaku Junmai Ginjo - Midorinoshima">
            <a:extLst>
              <a:ext uri="{FF2B5EF4-FFF2-40B4-BE49-F238E27FC236}">
                <a16:creationId xmlns:a16="http://schemas.microsoft.com/office/drawing/2014/main" id="{D098D236-D3BC-446A-9780-B4EB29550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6" y="1901031"/>
            <a:ext cx="4200525"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917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AEF3-7790-407E-A3A1-500C13079518}"/>
              </a:ext>
            </a:extLst>
          </p:cNvPr>
          <p:cNvSpPr>
            <a:spLocks noGrp="1"/>
          </p:cNvSpPr>
          <p:nvPr>
            <p:ph type="title"/>
          </p:nvPr>
        </p:nvSpPr>
        <p:spPr/>
        <p:txBody>
          <a:bodyPr/>
          <a:lstStyle/>
          <a:p>
            <a:pPr algn="ctr"/>
            <a:r>
              <a:rPr lang="en-US" dirty="0"/>
              <a:t>TEA</a:t>
            </a:r>
            <a:endParaRPr lang="ro-RO" dirty="0"/>
          </a:p>
        </p:txBody>
      </p:sp>
      <p:sp>
        <p:nvSpPr>
          <p:cNvPr id="3" name="Content Placeholder 2">
            <a:extLst>
              <a:ext uri="{FF2B5EF4-FFF2-40B4-BE49-F238E27FC236}">
                <a16:creationId xmlns:a16="http://schemas.microsoft.com/office/drawing/2014/main" id="{FD368AB2-FA26-4F06-A88F-E0AAF6D97F65}"/>
              </a:ext>
            </a:extLst>
          </p:cNvPr>
          <p:cNvSpPr>
            <a:spLocks noGrp="1"/>
          </p:cNvSpPr>
          <p:nvPr>
            <p:ph idx="1"/>
          </p:nvPr>
        </p:nvSpPr>
        <p:spPr>
          <a:xfrm>
            <a:off x="5786437" y="1825625"/>
            <a:ext cx="5710237" cy="4351338"/>
          </a:xfrm>
        </p:spPr>
        <p:txBody>
          <a:bodyPr>
            <a:normAutofit fontScale="92500" lnSpcReduction="10000"/>
          </a:bodyPr>
          <a:lstStyle/>
          <a:p>
            <a:r>
              <a:rPr lang="en-US" dirty="0"/>
              <a:t>T</a:t>
            </a:r>
            <a:r>
              <a:rPr lang="ro-RO" dirty="0"/>
              <a:t>ea </a:t>
            </a:r>
            <a:r>
              <a:rPr lang="ro-RO" dirty="0" err="1"/>
              <a:t>is</a:t>
            </a:r>
            <a:r>
              <a:rPr lang="ro-RO" dirty="0"/>
              <a:t> </a:t>
            </a:r>
            <a:r>
              <a:rPr lang="ro-RO" dirty="0" err="1"/>
              <a:t>the</a:t>
            </a:r>
            <a:r>
              <a:rPr lang="ro-RO" dirty="0"/>
              <a:t> </a:t>
            </a:r>
            <a:r>
              <a:rPr lang="ro-RO" dirty="0" err="1"/>
              <a:t>most</a:t>
            </a:r>
            <a:r>
              <a:rPr lang="ro-RO" dirty="0"/>
              <a:t> popular </a:t>
            </a:r>
            <a:r>
              <a:rPr lang="ro-RO" dirty="0" err="1"/>
              <a:t>beverage</a:t>
            </a:r>
            <a:r>
              <a:rPr lang="ro-RO" dirty="0"/>
              <a:t> in Japan </a:t>
            </a:r>
            <a:r>
              <a:rPr lang="ro-RO" dirty="0" err="1"/>
              <a:t>and</a:t>
            </a:r>
            <a:r>
              <a:rPr lang="ro-RO" dirty="0"/>
              <a:t> an important part of </a:t>
            </a:r>
            <a:r>
              <a:rPr lang="ro-RO" dirty="0" err="1"/>
              <a:t>Japanese</a:t>
            </a:r>
            <a:r>
              <a:rPr lang="ro-RO" dirty="0"/>
              <a:t> </a:t>
            </a:r>
            <a:r>
              <a:rPr lang="ro-RO" dirty="0" err="1"/>
              <a:t>food</a:t>
            </a:r>
            <a:r>
              <a:rPr lang="ro-RO" dirty="0"/>
              <a:t> </a:t>
            </a:r>
            <a:r>
              <a:rPr lang="ro-RO" dirty="0" err="1"/>
              <a:t>culture</a:t>
            </a:r>
            <a:r>
              <a:rPr lang="ro-RO" dirty="0"/>
              <a:t>. </a:t>
            </a:r>
            <a:r>
              <a:rPr lang="ro-RO" dirty="0" err="1"/>
              <a:t>Various</a:t>
            </a:r>
            <a:r>
              <a:rPr lang="ro-RO" dirty="0"/>
              <a:t> </a:t>
            </a:r>
            <a:r>
              <a:rPr lang="ro-RO" dirty="0" err="1"/>
              <a:t>types</a:t>
            </a:r>
            <a:r>
              <a:rPr lang="ro-RO" dirty="0"/>
              <a:t> of tea are </a:t>
            </a:r>
            <a:r>
              <a:rPr lang="ro-RO" dirty="0" err="1"/>
              <a:t>widely</a:t>
            </a:r>
            <a:r>
              <a:rPr lang="ro-RO" dirty="0"/>
              <a:t> </a:t>
            </a:r>
            <a:r>
              <a:rPr lang="ro-RO" dirty="0" err="1"/>
              <a:t>available</a:t>
            </a:r>
            <a:r>
              <a:rPr lang="ro-RO" dirty="0"/>
              <a:t> </a:t>
            </a:r>
            <a:r>
              <a:rPr lang="ro-RO" dirty="0" err="1"/>
              <a:t>and</a:t>
            </a:r>
            <a:r>
              <a:rPr lang="ro-RO" dirty="0"/>
              <a:t> </a:t>
            </a:r>
            <a:r>
              <a:rPr lang="ro-RO" dirty="0" err="1"/>
              <a:t>consumed</a:t>
            </a:r>
            <a:r>
              <a:rPr lang="ro-RO" dirty="0"/>
              <a:t> at </a:t>
            </a:r>
            <a:r>
              <a:rPr lang="ro-RO" dirty="0" err="1"/>
              <a:t>any</a:t>
            </a:r>
            <a:r>
              <a:rPr lang="ro-RO" dirty="0"/>
              <a:t> </a:t>
            </a:r>
            <a:r>
              <a:rPr lang="ro-RO" dirty="0" err="1"/>
              <a:t>point</a:t>
            </a:r>
            <a:r>
              <a:rPr lang="ro-RO" dirty="0"/>
              <a:t> of </a:t>
            </a:r>
            <a:r>
              <a:rPr lang="ro-RO" dirty="0" err="1"/>
              <a:t>the</a:t>
            </a:r>
            <a:r>
              <a:rPr lang="ro-RO" dirty="0"/>
              <a:t> </a:t>
            </a:r>
            <a:r>
              <a:rPr lang="ro-RO" dirty="0" err="1"/>
              <a:t>day</a:t>
            </a:r>
            <a:r>
              <a:rPr lang="ro-RO" dirty="0"/>
              <a:t>. Green tea </a:t>
            </a:r>
            <a:r>
              <a:rPr lang="ro-RO" dirty="0" err="1"/>
              <a:t>is</a:t>
            </a:r>
            <a:r>
              <a:rPr lang="ro-RO" dirty="0"/>
              <a:t> </a:t>
            </a:r>
            <a:r>
              <a:rPr lang="ro-RO" dirty="0" err="1"/>
              <a:t>the</a:t>
            </a:r>
            <a:r>
              <a:rPr lang="ro-RO" dirty="0"/>
              <a:t> </a:t>
            </a:r>
            <a:r>
              <a:rPr lang="ro-RO" dirty="0" err="1"/>
              <a:t>most</a:t>
            </a:r>
            <a:r>
              <a:rPr lang="ro-RO" dirty="0"/>
              <a:t> </a:t>
            </a:r>
            <a:r>
              <a:rPr lang="ro-RO" dirty="0" err="1"/>
              <a:t>common</a:t>
            </a:r>
            <a:r>
              <a:rPr lang="ro-RO" dirty="0"/>
              <a:t> </a:t>
            </a:r>
            <a:r>
              <a:rPr lang="ro-RO" dirty="0" err="1"/>
              <a:t>type</a:t>
            </a:r>
            <a:r>
              <a:rPr lang="ro-RO" dirty="0"/>
              <a:t> of tea, </a:t>
            </a:r>
            <a:r>
              <a:rPr lang="ro-RO" dirty="0" err="1"/>
              <a:t>and</a:t>
            </a:r>
            <a:r>
              <a:rPr lang="ro-RO" dirty="0"/>
              <a:t> </a:t>
            </a:r>
            <a:r>
              <a:rPr lang="ro-RO" dirty="0" err="1"/>
              <a:t>when</a:t>
            </a:r>
            <a:r>
              <a:rPr lang="ro-RO" dirty="0"/>
              <a:t> </a:t>
            </a:r>
            <a:r>
              <a:rPr lang="ro-RO" dirty="0" err="1"/>
              <a:t>someone</a:t>
            </a:r>
            <a:r>
              <a:rPr lang="ro-RO" dirty="0"/>
              <a:t> </a:t>
            </a:r>
            <a:r>
              <a:rPr lang="ro-RO" dirty="0" err="1"/>
              <a:t>mentions</a:t>
            </a:r>
            <a:r>
              <a:rPr lang="ro-RO" dirty="0"/>
              <a:t> "tea" (</a:t>
            </a:r>
            <a:r>
              <a:rPr lang="ja-JP" altLang="en-US" dirty="0"/>
              <a:t>お茶</a:t>
            </a:r>
            <a:r>
              <a:rPr lang="en-US" altLang="ja-JP" dirty="0"/>
              <a:t>, </a:t>
            </a:r>
            <a:r>
              <a:rPr lang="ro-RO" dirty="0" err="1"/>
              <a:t>ocha</a:t>
            </a:r>
            <a:r>
              <a:rPr lang="ro-RO" dirty="0"/>
              <a:t>) </a:t>
            </a:r>
            <a:r>
              <a:rPr lang="ro-RO" dirty="0" err="1"/>
              <a:t>without</a:t>
            </a:r>
            <a:r>
              <a:rPr lang="ro-RO" dirty="0"/>
              <a:t> </a:t>
            </a:r>
            <a:r>
              <a:rPr lang="ro-RO" dirty="0" err="1"/>
              <a:t>specifying</a:t>
            </a:r>
            <a:r>
              <a:rPr lang="ro-RO" dirty="0"/>
              <a:t> </a:t>
            </a:r>
            <a:r>
              <a:rPr lang="ro-RO" dirty="0" err="1"/>
              <a:t>the</a:t>
            </a:r>
            <a:r>
              <a:rPr lang="ro-RO" dirty="0"/>
              <a:t> </a:t>
            </a:r>
            <a:r>
              <a:rPr lang="ro-RO" dirty="0" err="1"/>
              <a:t>type</a:t>
            </a:r>
            <a:r>
              <a:rPr lang="ro-RO" dirty="0"/>
              <a:t>, it </a:t>
            </a:r>
            <a:r>
              <a:rPr lang="ro-RO" dirty="0" err="1"/>
              <a:t>is</a:t>
            </a:r>
            <a:r>
              <a:rPr lang="ro-RO" dirty="0"/>
              <a:t> </a:t>
            </a:r>
            <a:r>
              <a:rPr lang="ro-RO" dirty="0" err="1"/>
              <a:t>green</a:t>
            </a:r>
            <a:r>
              <a:rPr lang="ro-RO" dirty="0"/>
              <a:t> tea </a:t>
            </a:r>
            <a:r>
              <a:rPr lang="ro-RO" dirty="0" err="1"/>
              <a:t>to</a:t>
            </a:r>
            <a:r>
              <a:rPr lang="ro-RO" dirty="0"/>
              <a:t> </a:t>
            </a:r>
            <a:r>
              <a:rPr lang="ro-RO" dirty="0" err="1"/>
              <a:t>which</a:t>
            </a:r>
            <a:r>
              <a:rPr lang="ro-RO" dirty="0"/>
              <a:t> </a:t>
            </a:r>
            <a:r>
              <a:rPr lang="ro-RO" dirty="0" err="1"/>
              <a:t>is</a:t>
            </a:r>
            <a:r>
              <a:rPr lang="ro-RO" dirty="0"/>
              <a:t> </a:t>
            </a:r>
            <a:r>
              <a:rPr lang="ro-RO" dirty="0" err="1"/>
              <a:t>referred</a:t>
            </a:r>
            <a:r>
              <a:rPr lang="ro-RO" dirty="0"/>
              <a:t>. Green tea </a:t>
            </a:r>
            <a:r>
              <a:rPr lang="ro-RO" dirty="0" err="1"/>
              <a:t>is</a:t>
            </a:r>
            <a:r>
              <a:rPr lang="ro-RO" dirty="0"/>
              <a:t> </a:t>
            </a:r>
            <a:r>
              <a:rPr lang="ro-RO" dirty="0" err="1"/>
              <a:t>also</a:t>
            </a:r>
            <a:r>
              <a:rPr lang="ro-RO" dirty="0"/>
              <a:t> </a:t>
            </a:r>
            <a:r>
              <a:rPr lang="ro-RO" dirty="0" err="1"/>
              <a:t>the</a:t>
            </a:r>
            <a:r>
              <a:rPr lang="ro-RO" dirty="0"/>
              <a:t> central element of </a:t>
            </a:r>
            <a:r>
              <a:rPr lang="ro-RO" dirty="0" err="1"/>
              <a:t>the</a:t>
            </a:r>
            <a:r>
              <a:rPr lang="ro-RO" dirty="0"/>
              <a:t> tea </a:t>
            </a:r>
            <a:r>
              <a:rPr lang="ro-RO" dirty="0" err="1"/>
              <a:t>ceremony</a:t>
            </a:r>
            <a:r>
              <a:rPr lang="ro-RO" dirty="0"/>
              <a:t>. </a:t>
            </a:r>
            <a:r>
              <a:rPr lang="ro-RO" dirty="0" err="1"/>
              <a:t>Among</a:t>
            </a:r>
            <a:r>
              <a:rPr lang="ro-RO" dirty="0"/>
              <a:t> </a:t>
            </a:r>
            <a:r>
              <a:rPr lang="ro-RO" dirty="0" err="1"/>
              <a:t>the</a:t>
            </a:r>
            <a:r>
              <a:rPr lang="ro-RO" dirty="0"/>
              <a:t> </a:t>
            </a:r>
            <a:r>
              <a:rPr lang="ro-RO" dirty="0" err="1"/>
              <a:t>most</a:t>
            </a:r>
            <a:r>
              <a:rPr lang="ro-RO" dirty="0"/>
              <a:t> well-known </a:t>
            </a:r>
            <a:r>
              <a:rPr lang="ro-RO" dirty="0" err="1"/>
              <a:t>places</a:t>
            </a:r>
            <a:r>
              <a:rPr lang="ro-RO" dirty="0"/>
              <a:t> for tea </a:t>
            </a:r>
            <a:r>
              <a:rPr lang="ro-RO" dirty="0" err="1"/>
              <a:t>cultivation</a:t>
            </a:r>
            <a:r>
              <a:rPr lang="ro-RO" dirty="0"/>
              <a:t> are </a:t>
            </a:r>
            <a:r>
              <a:rPr lang="ro-RO" dirty="0" err="1"/>
              <a:t>Shizuoka</a:t>
            </a:r>
            <a:r>
              <a:rPr lang="ro-RO" dirty="0"/>
              <a:t>, </a:t>
            </a:r>
            <a:r>
              <a:rPr lang="ro-RO" dirty="0" err="1"/>
              <a:t>Kagoshima</a:t>
            </a:r>
            <a:r>
              <a:rPr lang="ro-RO" dirty="0"/>
              <a:t> </a:t>
            </a:r>
            <a:r>
              <a:rPr lang="ro-RO" dirty="0" err="1"/>
              <a:t>and</a:t>
            </a:r>
            <a:r>
              <a:rPr lang="ro-RO" dirty="0"/>
              <a:t> </a:t>
            </a:r>
            <a:r>
              <a:rPr lang="ro-RO" dirty="0" err="1"/>
              <a:t>Uji</a:t>
            </a:r>
            <a:r>
              <a:rPr lang="ro-RO" dirty="0"/>
              <a:t>.</a:t>
            </a:r>
          </a:p>
        </p:txBody>
      </p:sp>
      <p:pic>
        <p:nvPicPr>
          <p:cNvPr id="10242" name="Picture 2" descr="All About Ocha: The Wonderful World of Japanese Tea - GaijinPot">
            <a:extLst>
              <a:ext uri="{FF2B5EF4-FFF2-40B4-BE49-F238E27FC236}">
                <a16:creationId xmlns:a16="http://schemas.microsoft.com/office/drawing/2014/main" id="{F8F8B525-F7E8-47F6-BE8E-DC71D8D48B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15" y="2180431"/>
            <a:ext cx="5459922" cy="364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918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54E0-E0BE-4D0E-9779-D4935E58F1C9}"/>
              </a:ext>
            </a:extLst>
          </p:cNvPr>
          <p:cNvSpPr>
            <a:spLocks noGrp="1"/>
          </p:cNvSpPr>
          <p:nvPr>
            <p:ph type="title"/>
          </p:nvPr>
        </p:nvSpPr>
        <p:spPr/>
        <p:txBody>
          <a:bodyPr/>
          <a:lstStyle/>
          <a:p>
            <a:pPr algn="ctr"/>
            <a:r>
              <a:rPr lang="en-US" dirty="0"/>
              <a:t>Vocabulary</a:t>
            </a:r>
            <a:endParaRPr lang="ro-RO" dirty="0"/>
          </a:p>
        </p:txBody>
      </p:sp>
      <p:sp>
        <p:nvSpPr>
          <p:cNvPr id="3" name="Content Placeholder 2">
            <a:extLst>
              <a:ext uri="{FF2B5EF4-FFF2-40B4-BE49-F238E27FC236}">
                <a16:creationId xmlns:a16="http://schemas.microsoft.com/office/drawing/2014/main" id="{8BC2D5E4-485B-47E6-95C7-EAC4F5B98D0A}"/>
              </a:ext>
            </a:extLst>
          </p:cNvPr>
          <p:cNvSpPr>
            <a:spLocks noGrp="1"/>
          </p:cNvSpPr>
          <p:nvPr>
            <p:ph idx="1"/>
          </p:nvPr>
        </p:nvSpPr>
        <p:spPr/>
        <p:txBody>
          <a:bodyPr/>
          <a:lstStyle/>
          <a:p>
            <a:pPr algn="l"/>
            <a:r>
              <a:rPr lang="en-US" dirty="0"/>
              <a:t>Seafood - shellfish and sea fish, served as food.</a:t>
            </a:r>
          </a:p>
          <a:p>
            <a:r>
              <a:rPr lang="en-US" dirty="0"/>
              <a:t>Buckwheat – </a:t>
            </a:r>
            <a:r>
              <a:rPr lang="ro-RO" dirty="0" err="1"/>
              <a:t>Hrişcă</a:t>
            </a:r>
            <a:r>
              <a:rPr lang="en-US" dirty="0"/>
              <a:t> – GRECIK</a:t>
            </a:r>
            <a:r>
              <a:rPr lang="ro-RO" dirty="0"/>
              <a:t>Ă</a:t>
            </a:r>
            <a:endParaRPr lang="en-US" dirty="0"/>
          </a:p>
          <a:p>
            <a:r>
              <a:rPr lang="en-US" dirty="0"/>
              <a:t>well-kneaded - bine </a:t>
            </a:r>
            <a:r>
              <a:rPr lang="en-US" dirty="0" err="1"/>
              <a:t>frământat</a:t>
            </a:r>
            <a:endParaRPr lang="en-US" dirty="0"/>
          </a:p>
          <a:p>
            <a:r>
              <a:rPr lang="en-US" dirty="0"/>
              <a:t>Skewers – </a:t>
            </a:r>
            <a:r>
              <a:rPr lang="en-US" dirty="0" err="1"/>
              <a:t>frigarui</a:t>
            </a:r>
            <a:endParaRPr lang="en-US" dirty="0"/>
          </a:p>
          <a:p>
            <a:r>
              <a:rPr lang="en-US" dirty="0"/>
              <a:t>Tofu - s a food prepared by coagulating soy milk and then pressing the resulting curds into solid white blocks of varying </a:t>
            </a:r>
            <a:r>
              <a:rPr lang="en-US" dirty="0" err="1"/>
              <a:t>softnes</a:t>
            </a:r>
            <a:endParaRPr lang="en-US" dirty="0"/>
          </a:p>
          <a:p>
            <a:r>
              <a:rPr lang="ja-JP" altLang="en-US" dirty="0"/>
              <a:t>お茶</a:t>
            </a:r>
            <a:r>
              <a:rPr lang="en-US" altLang="ja-JP" dirty="0"/>
              <a:t>, </a:t>
            </a:r>
            <a:r>
              <a:rPr lang="ro-RO" dirty="0" err="1"/>
              <a:t>ocha</a:t>
            </a:r>
            <a:r>
              <a:rPr lang="en-US" dirty="0"/>
              <a:t> – </a:t>
            </a:r>
            <a:r>
              <a:rPr lang="en-US" dirty="0" err="1"/>
              <a:t>greem</a:t>
            </a:r>
            <a:r>
              <a:rPr lang="en-US" dirty="0"/>
              <a:t> tea</a:t>
            </a:r>
            <a:endParaRPr lang="ro-RO" dirty="0"/>
          </a:p>
        </p:txBody>
      </p:sp>
    </p:spTree>
    <p:extLst>
      <p:ext uri="{BB962C8B-B14F-4D97-AF65-F5344CB8AC3E}">
        <p14:creationId xmlns:p14="http://schemas.microsoft.com/office/powerpoint/2010/main" val="4196823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1A9B7-350E-4879-AAB0-AA539FAE1654}"/>
              </a:ext>
            </a:extLst>
          </p:cNvPr>
          <p:cNvSpPr>
            <a:spLocks noGrp="1"/>
          </p:cNvSpPr>
          <p:nvPr>
            <p:ph type="title"/>
          </p:nvPr>
        </p:nvSpPr>
        <p:spPr>
          <a:xfrm>
            <a:off x="838200" y="365125"/>
            <a:ext cx="10515600" cy="677863"/>
          </a:xfrm>
        </p:spPr>
        <p:txBody>
          <a:bodyPr>
            <a:normAutofit fontScale="90000"/>
          </a:bodyPr>
          <a:lstStyle/>
          <a:p>
            <a:pPr algn="ctr"/>
            <a:r>
              <a:rPr lang="en-US" b="0" i="0" u="none" strike="noStrike" dirty="0">
                <a:solidFill>
                  <a:srgbClr val="44484A"/>
                </a:solidFill>
                <a:effectLst/>
                <a:latin typeface="Segoe UI" panose="020B0502040204020203" pitchFamily="34" charset="0"/>
              </a:rPr>
              <a:t>Sushi</a:t>
            </a:r>
            <a:endParaRPr lang="ro-RO" dirty="0"/>
          </a:p>
        </p:txBody>
      </p:sp>
      <p:sp>
        <p:nvSpPr>
          <p:cNvPr id="3" name="Content Placeholder 2">
            <a:extLst>
              <a:ext uri="{FF2B5EF4-FFF2-40B4-BE49-F238E27FC236}">
                <a16:creationId xmlns:a16="http://schemas.microsoft.com/office/drawing/2014/main" id="{13307D8B-41AA-471E-B084-7CAF56700CF6}"/>
              </a:ext>
            </a:extLst>
          </p:cNvPr>
          <p:cNvSpPr>
            <a:spLocks noGrp="1"/>
          </p:cNvSpPr>
          <p:nvPr>
            <p:ph idx="1"/>
          </p:nvPr>
        </p:nvSpPr>
        <p:spPr>
          <a:xfrm>
            <a:off x="8054976" y="1571625"/>
            <a:ext cx="3298824" cy="4605338"/>
          </a:xfrm>
        </p:spPr>
        <p:txBody>
          <a:bodyPr/>
          <a:lstStyle/>
          <a:p>
            <a:r>
              <a:rPr lang="en-US" b="1" i="0" u="none" strike="noStrike" dirty="0">
                <a:solidFill>
                  <a:srgbClr val="44484A"/>
                </a:solidFill>
                <a:effectLst/>
                <a:latin typeface="Calibri (Body)I"/>
              </a:rPr>
              <a:t>Sushi</a:t>
            </a:r>
            <a:r>
              <a:rPr lang="en-US" b="0" i="0" dirty="0">
                <a:solidFill>
                  <a:srgbClr val="44484A"/>
                </a:solidFill>
                <a:effectLst/>
                <a:latin typeface="Calibri (Body)I"/>
              </a:rPr>
              <a:t> is one of the best known Japanese foods around the world. It is offered in various ways and prices. Sushi can be eaten with chopsticks or directly with your hand.</a:t>
            </a:r>
            <a:endParaRPr lang="ro-RO" dirty="0">
              <a:latin typeface="Calibri (Body)I"/>
            </a:endParaRPr>
          </a:p>
        </p:txBody>
      </p:sp>
      <p:pic>
        <p:nvPicPr>
          <p:cNvPr id="1028" name="Picture 4" descr="Bakgrundsbilder ID:887513">
            <a:extLst>
              <a:ext uri="{FF2B5EF4-FFF2-40B4-BE49-F238E27FC236}">
                <a16:creationId xmlns:a16="http://schemas.microsoft.com/office/drawing/2014/main" id="{AB2A6C10-6E9E-409C-8904-78ED3E8FC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28725"/>
            <a:ext cx="7216775" cy="5013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337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B25C-80B1-49CD-9BF0-8376E9EDA7DA}"/>
              </a:ext>
            </a:extLst>
          </p:cNvPr>
          <p:cNvSpPr>
            <a:spLocks noGrp="1"/>
          </p:cNvSpPr>
          <p:nvPr>
            <p:ph type="title"/>
          </p:nvPr>
        </p:nvSpPr>
        <p:spPr>
          <a:xfrm>
            <a:off x="838200" y="365125"/>
            <a:ext cx="10515600" cy="841853"/>
          </a:xfrm>
        </p:spPr>
        <p:txBody>
          <a:bodyPr>
            <a:normAutofit/>
          </a:bodyPr>
          <a:lstStyle/>
          <a:p>
            <a:pPr algn="ctr"/>
            <a:r>
              <a:rPr lang="en-US" b="0" i="0" u="none" strike="noStrike" dirty="0">
                <a:solidFill>
                  <a:srgbClr val="44484A"/>
                </a:solidFill>
                <a:effectLst/>
                <a:latin typeface="Segoe UI" panose="020B0502040204020203" pitchFamily="34" charset="0"/>
              </a:rPr>
              <a:t>Sashimi</a:t>
            </a:r>
            <a:endParaRPr lang="ro-RO" dirty="0"/>
          </a:p>
        </p:txBody>
      </p:sp>
      <p:sp>
        <p:nvSpPr>
          <p:cNvPr id="3" name="Content Placeholder 2">
            <a:extLst>
              <a:ext uri="{FF2B5EF4-FFF2-40B4-BE49-F238E27FC236}">
                <a16:creationId xmlns:a16="http://schemas.microsoft.com/office/drawing/2014/main" id="{90C56CC0-0CA7-49CD-9392-F5362F21B3F3}"/>
              </a:ext>
            </a:extLst>
          </p:cNvPr>
          <p:cNvSpPr>
            <a:spLocks noGrp="1"/>
          </p:cNvSpPr>
          <p:nvPr>
            <p:ph idx="1"/>
          </p:nvPr>
        </p:nvSpPr>
        <p:spPr>
          <a:xfrm>
            <a:off x="8315324" y="1501458"/>
            <a:ext cx="3457575" cy="4856480"/>
          </a:xfrm>
        </p:spPr>
        <p:txBody>
          <a:bodyPr>
            <a:noAutofit/>
          </a:bodyPr>
          <a:lstStyle/>
          <a:p>
            <a:r>
              <a:rPr lang="en-US" sz="2400" b="1" i="0" u="none" strike="noStrike" dirty="0">
                <a:solidFill>
                  <a:srgbClr val="44484A"/>
                </a:solidFill>
                <a:effectLst/>
                <a:latin typeface="Calibri (Body)"/>
              </a:rPr>
              <a:t>Sashimi</a:t>
            </a:r>
            <a:r>
              <a:rPr lang="en-US" sz="2400" b="0" i="0" dirty="0">
                <a:solidFill>
                  <a:srgbClr val="44484A"/>
                </a:solidFill>
                <a:effectLst/>
                <a:latin typeface="Calibri (Body)"/>
              </a:rPr>
              <a:t> is another must-try food. Similar to sushi but without the rice, sashimi is raw fish sliced into easy-to-eat pieces. The high-quality of the fish caught in all regions of Japan makes it a great choice no matter if you are visiting Tokyo, Kyoto, or anywhere else.</a:t>
            </a:r>
            <a:endParaRPr lang="ro-RO" sz="2400" dirty="0">
              <a:latin typeface="Calibri (Body)"/>
            </a:endParaRPr>
          </a:p>
        </p:txBody>
      </p:sp>
      <p:pic>
        <p:nvPicPr>
          <p:cNvPr id="2050" name="Picture 2" descr="No photo description available.">
            <a:extLst>
              <a:ext uri="{FF2B5EF4-FFF2-40B4-BE49-F238E27FC236}">
                <a16:creationId xmlns:a16="http://schemas.microsoft.com/office/drawing/2014/main" id="{09C98339-5B07-49A3-8DE3-888C6E43F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01458"/>
            <a:ext cx="7477125" cy="4969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207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4D1D-B061-4AC3-A552-1880A28BB287}"/>
              </a:ext>
            </a:extLst>
          </p:cNvPr>
          <p:cNvSpPr>
            <a:spLocks noGrp="1"/>
          </p:cNvSpPr>
          <p:nvPr>
            <p:ph type="title"/>
          </p:nvPr>
        </p:nvSpPr>
        <p:spPr/>
        <p:txBody>
          <a:bodyPr/>
          <a:lstStyle/>
          <a:p>
            <a:pPr algn="ctr"/>
            <a:r>
              <a:rPr lang="en-US" b="0" i="0" u="none" strike="noStrike" dirty="0">
                <a:solidFill>
                  <a:srgbClr val="44484A"/>
                </a:solidFill>
                <a:effectLst/>
                <a:latin typeface="Segoe UI" panose="020B0502040204020203" pitchFamily="34" charset="0"/>
              </a:rPr>
              <a:t>Tempura</a:t>
            </a:r>
            <a:endParaRPr lang="ro-RO" dirty="0"/>
          </a:p>
        </p:txBody>
      </p:sp>
      <p:sp>
        <p:nvSpPr>
          <p:cNvPr id="3" name="Content Placeholder 2">
            <a:extLst>
              <a:ext uri="{FF2B5EF4-FFF2-40B4-BE49-F238E27FC236}">
                <a16:creationId xmlns:a16="http://schemas.microsoft.com/office/drawing/2014/main" id="{128C0CF1-326E-41A6-A37D-2D943CF01245}"/>
              </a:ext>
            </a:extLst>
          </p:cNvPr>
          <p:cNvSpPr>
            <a:spLocks noGrp="1"/>
          </p:cNvSpPr>
          <p:nvPr>
            <p:ph idx="1"/>
          </p:nvPr>
        </p:nvSpPr>
        <p:spPr>
          <a:xfrm>
            <a:off x="8136200" y="1231899"/>
            <a:ext cx="3217600" cy="5260976"/>
          </a:xfrm>
        </p:spPr>
        <p:txBody>
          <a:bodyPr>
            <a:normAutofit lnSpcReduction="10000"/>
          </a:bodyPr>
          <a:lstStyle/>
          <a:p>
            <a:r>
              <a:rPr lang="en-US" b="1" i="0" u="none" strike="noStrike" dirty="0">
                <a:solidFill>
                  <a:srgbClr val="44484A"/>
                </a:solidFill>
                <a:effectLst/>
                <a:latin typeface="Calibri (Body)"/>
              </a:rPr>
              <a:t>Tempura</a:t>
            </a:r>
            <a:r>
              <a:rPr lang="en-US" b="0" i="0" dirty="0">
                <a:solidFill>
                  <a:srgbClr val="44484A"/>
                </a:solidFill>
                <a:effectLst/>
                <a:latin typeface="Calibri (Body)"/>
              </a:rPr>
              <a:t> is a dish involving ingredients like </a:t>
            </a:r>
            <a:r>
              <a:rPr lang="en-US" b="1" i="0" dirty="0">
                <a:solidFill>
                  <a:srgbClr val="44484A"/>
                </a:solidFill>
                <a:effectLst/>
                <a:latin typeface="Calibri (Body)"/>
              </a:rPr>
              <a:t>seafood</a:t>
            </a:r>
            <a:r>
              <a:rPr lang="en-US" b="0" i="0" dirty="0">
                <a:solidFill>
                  <a:srgbClr val="44484A"/>
                </a:solidFill>
                <a:effectLst/>
                <a:latin typeface="Calibri (Body)"/>
              </a:rPr>
              <a:t>, meat, and vegetables covered in batter and deep-fried in oil. The batter usually contains flour and egg. Tempura is generally dipped in a special sauce called </a:t>
            </a:r>
            <a:r>
              <a:rPr lang="en-US" b="0" i="0" dirty="0" err="1">
                <a:solidFill>
                  <a:srgbClr val="44484A"/>
                </a:solidFill>
                <a:effectLst/>
                <a:latin typeface="Calibri (Body)"/>
              </a:rPr>
              <a:t>tentsuyu</a:t>
            </a:r>
            <a:r>
              <a:rPr lang="en-US" b="0" i="0" dirty="0">
                <a:solidFill>
                  <a:srgbClr val="44484A"/>
                </a:solidFill>
                <a:effectLst/>
                <a:latin typeface="Calibri (Body)"/>
              </a:rPr>
              <a:t> before eating.</a:t>
            </a:r>
            <a:endParaRPr lang="ro-RO" dirty="0">
              <a:latin typeface="Calibri (Body)"/>
            </a:endParaRPr>
          </a:p>
        </p:txBody>
      </p:sp>
      <p:pic>
        <p:nvPicPr>
          <p:cNvPr id="3074" name="Picture 2" descr="The tempura 1080P, 2K, 4K, 5K HD wallpapers free download | Wallpaper Flare">
            <a:extLst>
              <a:ext uri="{FF2B5EF4-FFF2-40B4-BE49-F238E27FC236}">
                <a16:creationId xmlns:a16="http://schemas.microsoft.com/office/drawing/2014/main" id="{53199BDF-B7E3-4463-A93E-C883404AA2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31899"/>
            <a:ext cx="7298000" cy="526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528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87479-26AC-4D0A-B0A6-3FEBABCC3A0D}"/>
              </a:ext>
            </a:extLst>
          </p:cNvPr>
          <p:cNvSpPr>
            <a:spLocks noGrp="1"/>
          </p:cNvSpPr>
          <p:nvPr>
            <p:ph type="title"/>
          </p:nvPr>
        </p:nvSpPr>
        <p:spPr/>
        <p:txBody>
          <a:bodyPr/>
          <a:lstStyle/>
          <a:p>
            <a:pPr algn="ctr"/>
            <a:r>
              <a:rPr lang="en-US" b="0" i="0" u="none" strike="noStrike" dirty="0">
                <a:solidFill>
                  <a:srgbClr val="44484A"/>
                </a:solidFill>
                <a:effectLst/>
                <a:latin typeface="Segoe UI" panose="020B0502040204020203" pitchFamily="34" charset="0"/>
              </a:rPr>
              <a:t>Soba - </a:t>
            </a:r>
            <a:r>
              <a:rPr lang="en-US" b="1" i="0" u="none" strike="noStrike" dirty="0">
                <a:solidFill>
                  <a:srgbClr val="44484A"/>
                </a:solidFill>
                <a:effectLst/>
                <a:latin typeface="Segoe UI" panose="020B0502040204020203" pitchFamily="34" charset="0"/>
              </a:rPr>
              <a:t>Buckwheat</a:t>
            </a:r>
            <a:r>
              <a:rPr lang="en-US" b="0" i="0" u="none" strike="noStrike" dirty="0">
                <a:solidFill>
                  <a:srgbClr val="44484A"/>
                </a:solidFill>
                <a:effectLst/>
                <a:latin typeface="Segoe UI" panose="020B0502040204020203" pitchFamily="34" charset="0"/>
              </a:rPr>
              <a:t> Noodles</a:t>
            </a:r>
            <a:endParaRPr lang="ro-RO" dirty="0"/>
          </a:p>
        </p:txBody>
      </p:sp>
      <p:sp>
        <p:nvSpPr>
          <p:cNvPr id="3" name="Content Placeholder 2">
            <a:extLst>
              <a:ext uri="{FF2B5EF4-FFF2-40B4-BE49-F238E27FC236}">
                <a16:creationId xmlns:a16="http://schemas.microsoft.com/office/drawing/2014/main" id="{ADC4FE3F-94C5-4023-A960-E719EAEA3081}"/>
              </a:ext>
            </a:extLst>
          </p:cNvPr>
          <p:cNvSpPr>
            <a:spLocks noGrp="1"/>
          </p:cNvSpPr>
          <p:nvPr>
            <p:ph idx="1"/>
          </p:nvPr>
        </p:nvSpPr>
        <p:spPr>
          <a:xfrm>
            <a:off x="7443788" y="1825625"/>
            <a:ext cx="3910012" cy="4351338"/>
          </a:xfrm>
        </p:spPr>
        <p:txBody>
          <a:bodyPr>
            <a:normAutofit/>
          </a:bodyPr>
          <a:lstStyle/>
          <a:p>
            <a:r>
              <a:rPr lang="en-US" b="1" i="0" u="none" strike="noStrike" dirty="0">
                <a:solidFill>
                  <a:srgbClr val="44484A"/>
                </a:solidFill>
                <a:effectLst/>
                <a:latin typeface="Calibri (Body)"/>
              </a:rPr>
              <a:t>Soba</a:t>
            </a:r>
            <a:r>
              <a:rPr lang="en-US" b="0" i="0" dirty="0">
                <a:solidFill>
                  <a:srgbClr val="44484A"/>
                </a:solidFill>
                <a:effectLst/>
                <a:latin typeface="Calibri (Body)"/>
              </a:rPr>
              <a:t> is a noodle dish made from buckwheat flour with water and flour, thinly spread and cut into noodles with widths of 1cm-2cm. After boiling the noodles in hot water, it is eaten dipped in cold soup, or by pouring hot soup over it.</a:t>
            </a:r>
            <a:endParaRPr lang="ro-RO" dirty="0">
              <a:latin typeface="Calibri (Body)"/>
            </a:endParaRPr>
          </a:p>
        </p:txBody>
      </p:sp>
      <p:pic>
        <p:nvPicPr>
          <p:cNvPr id="4098" name="Picture 2">
            <a:extLst>
              <a:ext uri="{FF2B5EF4-FFF2-40B4-BE49-F238E27FC236}">
                <a16:creationId xmlns:a16="http://schemas.microsoft.com/office/drawing/2014/main" id="{572A972A-E57E-46A0-8584-EC18702599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66471"/>
            <a:ext cx="6791325" cy="4510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27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9F8F9-34A1-426D-A858-822A884416D2}"/>
              </a:ext>
            </a:extLst>
          </p:cNvPr>
          <p:cNvSpPr>
            <a:spLocks noGrp="1"/>
          </p:cNvSpPr>
          <p:nvPr>
            <p:ph type="title"/>
          </p:nvPr>
        </p:nvSpPr>
        <p:spPr/>
        <p:txBody>
          <a:bodyPr/>
          <a:lstStyle/>
          <a:p>
            <a:pPr algn="ctr"/>
            <a:r>
              <a:rPr lang="en-US" b="0" i="0" u="none" strike="noStrike" dirty="0" err="1">
                <a:solidFill>
                  <a:srgbClr val="44484A"/>
                </a:solidFill>
                <a:effectLst/>
                <a:latin typeface="Segoe UI" panose="020B0502040204020203" pitchFamily="34" charset="0"/>
              </a:rPr>
              <a:t>Udon</a:t>
            </a:r>
            <a:r>
              <a:rPr lang="en-US" b="0" i="0" u="none" strike="noStrike" dirty="0">
                <a:solidFill>
                  <a:srgbClr val="44484A"/>
                </a:solidFill>
                <a:effectLst/>
                <a:latin typeface="Segoe UI" panose="020B0502040204020203" pitchFamily="34" charset="0"/>
              </a:rPr>
              <a:t> </a:t>
            </a:r>
            <a:endParaRPr lang="ro-RO" dirty="0"/>
          </a:p>
        </p:txBody>
      </p:sp>
      <p:sp>
        <p:nvSpPr>
          <p:cNvPr id="3" name="Content Placeholder 2">
            <a:extLst>
              <a:ext uri="{FF2B5EF4-FFF2-40B4-BE49-F238E27FC236}">
                <a16:creationId xmlns:a16="http://schemas.microsoft.com/office/drawing/2014/main" id="{FB172F3E-6D73-4878-92ED-0E307371215B}"/>
              </a:ext>
            </a:extLst>
          </p:cNvPr>
          <p:cNvSpPr>
            <a:spLocks noGrp="1"/>
          </p:cNvSpPr>
          <p:nvPr>
            <p:ph idx="1"/>
          </p:nvPr>
        </p:nvSpPr>
        <p:spPr>
          <a:xfrm>
            <a:off x="7515224" y="1528333"/>
            <a:ext cx="4676776" cy="4648630"/>
          </a:xfrm>
        </p:spPr>
        <p:txBody>
          <a:bodyPr>
            <a:normAutofit fontScale="92500" lnSpcReduction="20000"/>
          </a:bodyPr>
          <a:lstStyle/>
          <a:p>
            <a:r>
              <a:rPr lang="en-US" i="0" u="none" strike="noStrike" dirty="0" err="1">
                <a:solidFill>
                  <a:srgbClr val="44484A"/>
                </a:solidFill>
                <a:effectLst/>
                <a:latin typeface="Calibri (Body)"/>
              </a:rPr>
              <a:t>Udon</a:t>
            </a:r>
            <a:r>
              <a:rPr lang="en-US" b="0" i="0" dirty="0">
                <a:solidFill>
                  <a:srgbClr val="44484A"/>
                </a:solidFill>
                <a:effectLst/>
                <a:latin typeface="Calibri (Body)"/>
              </a:rPr>
              <a:t> is a unique dish known for its thick noodles, and is a very popular and traditional Japanese dish. The dough is made from flour and salt water that is </a:t>
            </a:r>
            <a:r>
              <a:rPr lang="en-US" b="1" i="0" dirty="0">
                <a:solidFill>
                  <a:srgbClr val="44484A"/>
                </a:solidFill>
                <a:effectLst/>
                <a:latin typeface="Calibri (Body)"/>
              </a:rPr>
              <a:t>well-kneaded</a:t>
            </a:r>
            <a:r>
              <a:rPr lang="en-US" b="0" i="0" dirty="0">
                <a:solidFill>
                  <a:srgbClr val="44484A"/>
                </a:solidFill>
                <a:effectLst/>
                <a:latin typeface="Calibri (Body)"/>
              </a:rPr>
              <a:t> and cut into noodles. After </a:t>
            </a:r>
            <a:r>
              <a:rPr lang="en-US" b="0" i="0" dirty="0" err="1">
                <a:solidFill>
                  <a:srgbClr val="44484A"/>
                </a:solidFill>
                <a:effectLst/>
                <a:latin typeface="Calibri (Body)"/>
              </a:rPr>
              <a:t>udon</a:t>
            </a:r>
            <a:r>
              <a:rPr lang="en-US" b="0" i="0" dirty="0">
                <a:solidFill>
                  <a:srgbClr val="44484A"/>
                </a:solidFill>
                <a:effectLst/>
                <a:latin typeface="Calibri (Body)"/>
              </a:rPr>
              <a:t> noodles are boiled in hot water, </a:t>
            </a:r>
            <a:r>
              <a:rPr lang="en-US" b="0" i="0" dirty="0" err="1">
                <a:solidFill>
                  <a:srgbClr val="44484A"/>
                </a:solidFill>
                <a:effectLst/>
                <a:latin typeface="Calibri (Body)"/>
              </a:rPr>
              <a:t>udon</a:t>
            </a:r>
            <a:r>
              <a:rPr lang="en-US" b="0" i="0" dirty="0">
                <a:solidFill>
                  <a:srgbClr val="44484A"/>
                </a:solidFill>
                <a:effectLst/>
                <a:latin typeface="Calibri (Body)"/>
              </a:rPr>
              <a:t> is enjoyed in seafood broth soup, or by pouring soup and toppings like tempura on top of it. Like soba, you can savor </a:t>
            </a:r>
            <a:r>
              <a:rPr lang="en-US" b="0" i="0" dirty="0" err="1">
                <a:solidFill>
                  <a:srgbClr val="44484A"/>
                </a:solidFill>
                <a:effectLst/>
                <a:latin typeface="Calibri (Body)"/>
              </a:rPr>
              <a:t>udon</a:t>
            </a:r>
            <a:r>
              <a:rPr lang="en-US" b="0" i="0" dirty="0">
                <a:solidFill>
                  <a:srgbClr val="44484A"/>
                </a:solidFill>
                <a:effectLst/>
                <a:latin typeface="Calibri (Body)"/>
              </a:rPr>
              <a:t> hot or cold. There is no one designated way to eat </a:t>
            </a:r>
            <a:r>
              <a:rPr lang="en-US" b="0" i="0" dirty="0" err="1">
                <a:solidFill>
                  <a:srgbClr val="44484A"/>
                </a:solidFill>
                <a:effectLst/>
                <a:latin typeface="Calibri (Body)"/>
              </a:rPr>
              <a:t>udon</a:t>
            </a:r>
            <a:r>
              <a:rPr lang="en-US" b="0" i="0" dirty="0">
                <a:solidFill>
                  <a:srgbClr val="44484A"/>
                </a:solidFill>
                <a:effectLst/>
                <a:latin typeface="Calibri (Body)"/>
              </a:rPr>
              <a:t>.</a:t>
            </a:r>
            <a:endParaRPr lang="ro-RO" dirty="0">
              <a:latin typeface="Calibri (Body)"/>
            </a:endParaRPr>
          </a:p>
        </p:txBody>
      </p:sp>
      <p:pic>
        <p:nvPicPr>
          <p:cNvPr id="5124" name="Picture 4" descr="Pin on Udon">
            <a:extLst>
              <a:ext uri="{FF2B5EF4-FFF2-40B4-BE49-F238E27FC236}">
                <a16:creationId xmlns:a16="http://schemas.microsoft.com/office/drawing/2014/main" id="{CF2D4C88-A152-4513-AC25-F741D12E96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8333"/>
            <a:ext cx="6677025" cy="4648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897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61A7-7F60-425A-8C3B-CD6CC2F37789}"/>
              </a:ext>
            </a:extLst>
          </p:cNvPr>
          <p:cNvSpPr>
            <a:spLocks noGrp="1"/>
          </p:cNvSpPr>
          <p:nvPr>
            <p:ph type="title"/>
          </p:nvPr>
        </p:nvSpPr>
        <p:spPr/>
        <p:txBody>
          <a:bodyPr/>
          <a:lstStyle/>
          <a:p>
            <a:pPr algn="ctr"/>
            <a:r>
              <a:rPr lang="en-US" b="0" i="0" u="none" strike="noStrike" dirty="0">
                <a:solidFill>
                  <a:srgbClr val="44484A"/>
                </a:solidFill>
                <a:effectLst/>
                <a:latin typeface="Segoe UI" panose="020B0502040204020203" pitchFamily="34" charset="0"/>
              </a:rPr>
              <a:t>Onigiri - Rice Balls</a:t>
            </a:r>
            <a:endParaRPr lang="ro-RO" dirty="0"/>
          </a:p>
        </p:txBody>
      </p:sp>
      <p:sp>
        <p:nvSpPr>
          <p:cNvPr id="3" name="Content Placeholder 2">
            <a:extLst>
              <a:ext uri="{FF2B5EF4-FFF2-40B4-BE49-F238E27FC236}">
                <a16:creationId xmlns:a16="http://schemas.microsoft.com/office/drawing/2014/main" id="{7C8C0309-036B-4CD2-88B9-74CD27276BA3}"/>
              </a:ext>
            </a:extLst>
          </p:cNvPr>
          <p:cNvSpPr>
            <a:spLocks noGrp="1"/>
          </p:cNvSpPr>
          <p:nvPr>
            <p:ph idx="1"/>
          </p:nvPr>
        </p:nvSpPr>
        <p:spPr>
          <a:xfrm>
            <a:off x="6800850" y="1690688"/>
            <a:ext cx="4552950" cy="4486275"/>
          </a:xfrm>
        </p:spPr>
        <p:txBody>
          <a:bodyPr/>
          <a:lstStyle/>
          <a:p>
            <a:r>
              <a:rPr lang="en-US" b="0" i="0" dirty="0">
                <a:solidFill>
                  <a:srgbClr val="44484A"/>
                </a:solidFill>
                <a:effectLst/>
                <a:latin typeface="Calibri (Body)"/>
              </a:rPr>
              <a:t>You may have heard of </a:t>
            </a:r>
            <a:r>
              <a:rPr lang="en-US" b="1" i="0" u="none" strike="noStrike" dirty="0">
                <a:solidFill>
                  <a:srgbClr val="44484A"/>
                </a:solidFill>
                <a:effectLst/>
                <a:latin typeface="Calibri (Body)"/>
              </a:rPr>
              <a:t>onigiri</a:t>
            </a:r>
            <a:r>
              <a:rPr lang="en-US" b="0" i="0" dirty="0">
                <a:solidFill>
                  <a:srgbClr val="44484A"/>
                </a:solidFill>
                <a:effectLst/>
                <a:latin typeface="Calibri (Body)"/>
              </a:rPr>
              <a:t>, or rice balls, before. Onigiri, also called </a:t>
            </a:r>
            <a:r>
              <a:rPr lang="en-US" b="0" i="0" dirty="0" err="1">
                <a:solidFill>
                  <a:srgbClr val="44484A"/>
                </a:solidFill>
                <a:effectLst/>
                <a:latin typeface="Calibri (Body)"/>
              </a:rPr>
              <a:t>omusubi</a:t>
            </a:r>
            <a:r>
              <a:rPr lang="en-US" b="0" i="0" dirty="0">
                <a:solidFill>
                  <a:srgbClr val="44484A"/>
                </a:solidFill>
                <a:effectLst/>
                <a:latin typeface="Calibri (Body)"/>
              </a:rPr>
              <a:t>, may just look like plain rice, but they often have a </a:t>
            </a:r>
            <a:r>
              <a:rPr lang="en-US" b="1" i="0" u="none" strike="noStrike" dirty="0">
                <a:solidFill>
                  <a:srgbClr val="44484A"/>
                </a:solidFill>
                <a:effectLst/>
                <a:latin typeface="Calibri (Body)"/>
              </a:rPr>
              <a:t>savory filling inside</a:t>
            </a:r>
            <a:r>
              <a:rPr lang="en-US" b="0" i="0" dirty="0">
                <a:solidFill>
                  <a:srgbClr val="44484A"/>
                </a:solidFill>
                <a:effectLst/>
                <a:latin typeface="Calibri (Body)"/>
              </a:rPr>
              <a:t> and are wrapped with a salty sheet of nori seaweed.</a:t>
            </a:r>
            <a:endParaRPr lang="ro-RO" dirty="0">
              <a:latin typeface="Calibri (Body)"/>
            </a:endParaRPr>
          </a:p>
        </p:txBody>
      </p:sp>
      <p:pic>
        <p:nvPicPr>
          <p:cNvPr id="6146" name="Picture 2" descr="Onigiri Wallpapers - Top Free Onigiri Backgrounds - WallpaperAccess">
            <a:extLst>
              <a:ext uri="{FF2B5EF4-FFF2-40B4-BE49-F238E27FC236}">
                <a16:creationId xmlns:a16="http://schemas.microsoft.com/office/drawing/2014/main" id="{1EB70E6C-5546-4ADF-A447-70615A7A32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7" y="1611727"/>
            <a:ext cx="5372100" cy="4779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901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8B0A0-C277-43DA-99A0-68DE82E763B5}"/>
              </a:ext>
            </a:extLst>
          </p:cNvPr>
          <p:cNvSpPr>
            <a:spLocks noGrp="1"/>
          </p:cNvSpPr>
          <p:nvPr>
            <p:ph type="title"/>
          </p:nvPr>
        </p:nvSpPr>
        <p:spPr/>
        <p:txBody>
          <a:bodyPr/>
          <a:lstStyle/>
          <a:p>
            <a:pPr algn="ctr"/>
            <a:r>
              <a:rPr lang="en-US" b="0" i="0" u="none" strike="noStrike" dirty="0">
                <a:solidFill>
                  <a:srgbClr val="44484A"/>
                </a:solidFill>
                <a:effectLst/>
                <a:latin typeface="Segoe UI" panose="020B0502040204020203" pitchFamily="34" charset="0"/>
              </a:rPr>
              <a:t>Yakitori - Grilled Chicken Skewers</a:t>
            </a:r>
            <a:endParaRPr lang="ro-RO" dirty="0"/>
          </a:p>
        </p:txBody>
      </p:sp>
      <p:sp>
        <p:nvSpPr>
          <p:cNvPr id="3" name="Content Placeholder 2">
            <a:extLst>
              <a:ext uri="{FF2B5EF4-FFF2-40B4-BE49-F238E27FC236}">
                <a16:creationId xmlns:a16="http://schemas.microsoft.com/office/drawing/2014/main" id="{06F476B8-4F4A-4A16-BDA3-D15544810EEE}"/>
              </a:ext>
            </a:extLst>
          </p:cNvPr>
          <p:cNvSpPr>
            <a:spLocks noGrp="1"/>
          </p:cNvSpPr>
          <p:nvPr>
            <p:ph idx="1"/>
          </p:nvPr>
        </p:nvSpPr>
        <p:spPr>
          <a:xfrm>
            <a:off x="7100888" y="1825625"/>
            <a:ext cx="4252912" cy="4351338"/>
          </a:xfrm>
        </p:spPr>
        <p:txBody>
          <a:bodyPr/>
          <a:lstStyle/>
          <a:p>
            <a:r>
              <a:rPr lang="en-US" b="1" i="0" u="none" strike="noStrike" dirty="0">
                <a:solidFill>
                  <a:srgbClr val="44484A"/>
                </a:solidFill>
                <a:effectLst/>
                <a:latin typeface="Calibri (Body)"/>
              </a:rPr>
              <a:t>Yakitori</a:t>
            </a:r>
            <a:r>
              <a:rPr lang="en-US" b="0" i="0" dirty="0">
                <a:solidFill>
                  <a:srgbClr val="44484A"/>
                </a:solidFill>
                <a:effectLst/>
                <a:latin typeface="Calibri (Body)"/>
              </a:rPr>
              <a:t> is a popular food where chicken is cut into small pieces, then placed on bamboo </a:t>
            </a:r>
            <a:r>
              <a:rPr lang="en-US" b="1" i="0" dirty="0">
                <a:solidFill>
                  <a:srgbClr val="44484A"/>
                </a:solidFill>
                <a:effectLst/>
                <a:latin typeface="Calibri (Body)"/>
              </a:rPr>
              <a:t>skewers</a:t>
            </a:r>
            <a:r>
              <a:rPr lang="en-US" b="0" i="0" dirty="0">
                <a:solidFill>
                  <a:srgbClr val="44484A"/>
                </a:solidFill>
                <a:effectLst/>
                <a:latin typeface="Calibri (Body)"/>
              </a:rPr>
              <a:t> and grilled. It is often found on the menus of izakaya and casual restaurants, making it a good option for a night out in Japan with friends.</a:t>
            </a:r>
            <a:endParaRPr lang="ro-RO" dirty="0">
              <a:latin typeface="Calibri (Body)"/>
            </a:endParaRPr>
          </a:p>
        </p:txBody>
      </p:sp>
      <p:pic>
        <p:nvPicPr>
          <p:cNvPr id="7170" name="Picture 2" descr="Japanese Chicken Skewers With Scallion (Negima Yakitori) Recipe | Serious  Eats">
            <a:extLst>
              <a:ext uri="{FF2B5EF4-FFF2-40B4-BE49-F238E27FC236}">
                <a16:creationId xmlns:a16="http://schemas.microsoft.com/office/drawing/2014/main" id="{0577F677-F1A4-4628-9618-40C85141BA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06327"/>
            <a:ext cx="6360848" cy="4770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212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A73A1-E098-4DEB-8BF2-ED472D042882}"/>
              </a:ext>
            </a:extLst>
          </p:cNvPr>
          <p:cNvSpPr>
            <a:spLocks noGrp="1"/>
          </p:cNvSpPr>
          <p:nvPr>
            <p:ph type="title"/>
          </p:nvPr>
        </p:nvSpPr>
        <p:spPr/>
        <p:txBody>
          <a:bodyPr/>
          <a:lstStyle/>
          <a:p>
            <a:pPr algn="ctr"/>
            <a:r>
              <a:rPr lang="en-US" b="1" i="0" u="none" strike="noStrike" dirty="0">
                <a:solidFill>
                  <a:srgbClr val="44484A"/>
                </a:solidFill>
                <a:effectLst/>
                <a:latin typeface="Segoe UI" panose="020B0502040204020203" pitchFamily="34" charset="0"/>
              </a:rPr>
              <a:t>Oden</a:t>
            </a:r>
            <a:endParaRPr lang="ro-RO" dirty="0"/>
          </a:p>
        </p:txBody>
      </p:sp>
      <p:sp>
        <p:nvSpPr>
          <p:cNvPr id="3" name="Content Placeholder 2">
            <a:extLst>
              <a:ext uri="{FF2B5EF4-FFF2-40B4-BE49-F238E27FC236}">
                <a16:creationId xmlns:a16="http://schemas.microsoft.com/office/drawing/2014/main" id="{08F2BF6B-7622-4691-A754-F03B9943E90B}"/>
              </a:ext>
            </a:extLst>
          </p:cNvPr>
          <p:cNvSpPr>
            <a:spLocks noGrp="1"/>
          </p:cNvSpPr>
          <p:nvPr>
            <p:ph idx="1"/>
          </p:nvPr>
        </p:nvSpPr>
        <p:spPr>
          <a:xfrm>
            <a:off x="7411642" y="1690688"/>
            <a:ext cx="3942157" cy="4486275"/>
          </a:xfrm>
        </p:spPr>
        <p:txBody>
          <a:bodyPr/>
          <a:lstStyle/>
          <a:p>
            <a:r>
              <a:rPr lang="en-US" b="1" i="0" u="none" strike="noStrike" dirty="0">
                <a:solidFill>
                  <a:srgbClr val="44484A"/>
                </a:solidFill>
                <a:effectLst/>
                <a:latin typeface="Calibri (Body)"/>
              </a:rPr>
              <a:t>Oden</a:t>
            </a:r>
            <a:r>
              <a:rPr lang="en-US" b="0" i="0" dirty="0">
                <a:solidFill>
                  <a:srgbClr val="44484A"/>
                </a:solidFill>
                <a:effectLst/>
                <a:latin typeface="Calibri (Body)"/>
              </a:rPr>
              <a:t> is dish of various ingredients simmered in broth. Mild-tasting vegetables, </a:t>
            </a:r>
            <a:r>
              <a:rPr lang="en-US" b="1" i="0" dirty="0">
                <a:solidFill>
                  <a:srgbClr val="44484A"/>
                </a:solidFill>
                <a:effectLst/>
                <a:latin typeface="Calibri (Body)"/>
              </a:rPr>
              <a:t>tofu</a:t>
            </a:r>
            <a:r>
              <a:rPr lang="en-US" b="0" i="0" dirty="0">
                <a:solidFill>
                  <a:srgbClr val="44484A"/>
                </a:solidFill>
                <a:effectLst/>
                <a:latin typeface="Calibri (Body)"/>
              </a:rPr>
              <a:t>, and fish are common ingredients in oden. Daikon radish, a thick root vegetable, can be found at most shops with oden. </a:t>
            </a:r>
            <a:endParaRPr lang="ro-RO" dirty="0">
              <a:latin typeface="Calibri (Body)"/>
            </a:endParaRPr>
          </a:p>
        </p:txBody>
      </p:sp>
      <p:pic>
        <p:nvPicPr>
          <p:cNvPr id="8194" name="Picture 2" descr="Easy Oden Recipe and 15 Most Popular Oden Ingredients | We Love Japanese  Food">
            <a:extLst>
              <a:ext uri="{FF2B5EF4-FFF2-40B4-BE49-F238E27FC236}">
                <a16:creationId xmlns:a16="http://schemas.microsoft.com/office/drawing/2014/main" id="{D79EDCEB-8414-43C5-8A92-AAF7698ED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6527009" cy="435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037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666</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 (Body)</vt:lpstr>
      <vt:lpstr>Calibri (Body)I</vt:lpstr>
      <vt:lpstr>Arial</vt:lpstr>
      <vt:lpstr>Calibri</vt:lpstr>
      <vt:lpstr>Calibri Light</vt:lpstr>
      <vt:lpstr>Segoe UI</vt:lpstr>
      <vt:lpstr>Office Theme</vt:lpstr>
      <vt:lpstr>Traditional Japanese Food </vt:lpstr>
      <vt:lpstr>Sushi</vt:lpstr>
      <vt:lpstr>Sashimi</vt:lpstr>
      <vt:lpstr>Tempura</vt:lpstr>
      <vt:lpstr>Soba - Buckwheat Noodles</vt:lpstr>
      <vt:lpstr>Udon </vt:lpstr>
      <vt:lpstr>Onigiri - Rice Balls</vt:lpstr>
      <vt:lpstr>Yakitori - Grilled Chicken Skewers</vt:lpstr>
      <vt:lpstr>Oden</vt:lpstr>
      <vt:lpstr>Sake (Rice Wine)</vt:lpstr>
      <vt:lpstr>TEA</vt:lpstr>
      <vt:lpstr>Vocabulary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Catalin Plesu</dc:creator>
  <cp:lastModifiedBy>Catalin Plesu</cp:lastModifiedBy>
  <cp:revision>11</cp:revision>
  <dcterms:created xsi:type="dcterms:W3CDTF">2021-02-24T17:22:23Z</dcterms:created>
  <dcterms:modified xsi:type="dcterms:W3CDTF">2021-02-24T18:58:06Z</dcterms:modified>
</cp:coreProperties>
</file>