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59" r:id="rId4"/>
    <p:sldId id="267" r:id="rId5"/>
    <p:sldId id="273" r:id="rId6"/>
    <p:sldId id="279" r:id="rId7"/>
    <p:sldId id="280" r:id="rId8"/>
    <p:sldId id="276" r:id="rId9"/>
    <p:sldId id="27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7440" userDrawn="1">
          <p15:clr>
            <a:srgbClr val="A4A3A4"/>
          </p15:clr>
        </p15:guide>
        <p15:guide id="4" orient="horz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EF7728"/>
    <a:srgbClr val="B08F69"/>
    <a:srgbClr val="806C61"/>
    <a:srgbClr val="333232"/>
    <a:srgbClr val="6D5C53"/>
    <a:srgbClr val="2C2C2C"/>
    <a:srgbClr val="171719"/>
    <a:srgbClr val="E74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42" y="102"/>
      </p:cViewPr>
      <p:guideLst>
        <p:guide orient="horz" pos="120"/>
        <p:guide pos="240"/>
        <p:guide pos="7440"/>
        <p:guide orient="horz"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A0C0-9846-43AF-BD44-07BC26D4E10F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52CC-AC5C-473E-A15C-64E43BF315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973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f221379c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2daf221379c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6DFD0AB3-C107-DB8E-C58B-5377EF5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>
            <a:extLst>
              <a:ext uri="{FF2B5EF4-FFF2-40B4-BE49-F238E27FC236}">
                <a16:creationId xmlns:a16="http://schemas.microsoft.com/office/drawing/2014/main" id="{70A9246D-5614-E84C-F90E-979542B7A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>
            <a:extLst>
              <a:ext uri="{FF2B5EF4-FFF2-40B4-BE49-F238E27FC236}">
                <a16:creationId xmlns:a16="http://schemas.microsoft.com/office/drawing/2014/main" id="{B8DD7A39-2848-01DF-DB49-72A01F0BE1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999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12F1F1E9-F542-92E9-96FE-73C9E6E26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>
            <a:extLst>
              <a:ext uri="{FF2B5EF4-FFF2-40B4-BE49-F238E27FC236}">
                <a16:creationId xmlns:a16="http://schemas.microsoft.com/office/drawing/2014/main" id="{C5484D1A-9B84-4DC3-A3FE-350443894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>
            <a:extLst>
              <a:ext uri="{FF2B5EF4-FFF2-40B4-BE49-F238E27FC236}">
                <a16:creationId xmlns:a16="http://schemas.microsoft.com/office/drawing/2014/main" id="{75162DE5-21A5-D638-D677-ABAA6B425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00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71BD822C-CF46-4FC0-7531-4B6A6B97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>
            <a:extLst>
              <a:ext uri="{FF2B5EF4-FFF2-40B4-BE49-F238E27FC236}">
                <a16:creationId xmlns:a16="http://schemas.microsoft.com/office/drawing/2014/main" id="{E32BE5F3-5380-5EDB-1E94-807CCDADA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>
            <a:extLst>
              <a:ext uri="{FF2B5EF4-FFF2-40B4-BE49-F238E27FC236}">
                <a16:creationId xmlns:a16="http://schemas.microsoft.com/office/drawing/2014/main" id="{C43CDE66-093A-A1BC-BFCB-8318AE8C8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8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0D909878-84A2-607B-341E-B87058E48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>
            <a:extLst>
              <a:ext uri="{FF2B5EF4-FFF2-40B4-BE49-F238E27FC236}">
                <a16:creationId xmlns:a16="http://schemas.microsoft.com/office/drawing/2014/main" id="{298104F3-5F6B-733A-2B67-43545912D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>
            <a:extLst>
              <a:ext uri="{FF2B5EF4-FFF2-40B4-BE49-F238E27FC236}">
                <a16:creationId xmlns:a16="http://schemas.microsoft.com/office/drawing/2014/main" id="{AB3A0A76-0980-B5E8-BADF-8D79A0C77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68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6FA4874C-38EC-AEF0-ADA0-F4A61392F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>
            <a:extLst>
              <a:ext uri="{FF2B5EF4-FFF2-40B4-BE49-F238E27FC236}">
                <a16:creationId xmlns:a16="http://schemas.microsoft.com/office/drawing/2014/main" id="{BD0E790D-F5BD-A954-15CB-964CAE8489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>
            <a:extLst>
              <a:ext uri="{FF2B5EF4-FFF2-40B4-BE49-F238E27FC236}">
                <a16:creationId xmlns:a16="http://schemas.microsoft.com/office/drawing/2014/main" id="{1F75A02F-8F51-C15E-A70B-AFD1AE879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36894070-D4D5-DE4A-0ABE-E5EDED65A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>
            <a:extLst>
              <a:ext uri="{FF2B5EF4-FFF2-40B4-BE49-F238E27FC236}">
                <a16:creationId xmlns:a16="http://schemas.microsoft.com/office/drawing/2014/main" id="{FD8417C0-790F-2689-67EC-376C4F84C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>
            <a:extLst>
              <a:ext uri="{FF2B5EF4-FFF2-40B4-BE49-F238E27FC236}">
                <a16:creationId xmlns:a16="http://schemas.microsoft.com/office/drawing/2014/main" id="{1D6CD78B-8C84-A299-5983-648BEC0344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627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FAEC667E-5D7D-3E49-B91C-32B4F481C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d3d39921_7_69:notes">
            <a:extLst>
              <a:ext uri="{FF2B5EF4-FFF2-40B4-BE49-F238E27FC236}">
                <a16:creationId xmlns:a16="http://schemas.microsoft.com/office/drawing/2014/main" id="{BE7E5DB8-98E3-0105-6449-06831AEFC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0d3d39921_7_69:notes">
            <a:extLst>
              <a:ext uri="{FF2B5EF4-FFF2-40B4-BE49-F238E27FC236}">
                <a16:creationId xmlns:a16="http://schemas.microsoft.com/office/drawing/2014/main" id="{CADCAF58-FB50-5B65-636F-430D720C7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53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6052-B50F-53C4-C0C5-D18149535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52018-15B7-A7E8-6196-11C63C33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BCAC-3AAB-7B8E-B95F-69254E1A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62D9-408F-6402-F198-BC54C13C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5A44-0296-B4FD-4CF1-2DB668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91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703B-A0C4-C3E3-E4EB-17BE3CFE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CF28A-A0EB-BB7D-9DA9-F3125F46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A3A2-6657-3612-9460-8E52808E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6ECE-AE42-1D4D-848A-C54DB622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D0FB-D31C-C7FD-9A58-F455A8D7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0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B201-2F7C-991E-3ED3-68C5E2DD3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B7AD-C94A-DE93-2114-D2478986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E256-0634-7C85-4E39-305E5693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9FD5-CD33-373C-1F50-215193A9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8EF7-0650-427B-D993-BD9CCB2A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3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8D7A-A3AE-2CD6-00A1-474401E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E9B0-FFE1-D3E5-5560-054CBB5D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110C-06F6-0EF9-9708-590A79A2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C4A5-514A-B344-BAC7-64240F5D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B17E-8CE4-4C89-DE30-5F40922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899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A4C6-528D-2726-4807-B84C5A51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86F06-BA13-4C9C-92B6-8DE546E8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75F5-B9FF-6ACC-E504-0AF481D9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5F82-2B0B-007F-0FA6-78068FBB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02B6-2BBC-9917-18A1-B72399F3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253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99A8-E906-FEC0-A72E-882C7C6A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DB73-1F1B-5EBE-E114-2EF8AD7A2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935EA-F981-7580-A156-9FB5C56E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7030F-B2F1-6648-6FAD-E63AD86C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62FE-4A99-A025-019E-526A9D24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FAD7-DE57-A19D-A335-CB9EBB62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5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2162-E85A-F597-942E-1D32AAB4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103C-74A1-BF4E-522C-BAB7D50B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8E4D9-6E58-01E9-2D20-70A68E25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F5849-0513-CA7E-21F0-6F5FF27C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3B27D-BF51-6B9E-DDF7-81305537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127DA-A991-592F-EB34-2A095933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08FCA-5EB6-84C8-9AC6-182AC90F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7829F-9F68-5DA8-6817-0C41D2AC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61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A85B-DC63-3AF6-D4E1-8CE6A167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D819B-2889-467F-58C8-D9B3C239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A339-A384-EE6A-2FBF-8D959B9E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DB40-3FB4-2550-1046-D10D21C3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63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C04E2-7EAC-3F30-09A4-60505A3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F5FE-59D6-0308-4DB7-EDC7CEB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8D8B-80DB-CF3B-6D69-A2F00439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09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C348-0F02-BA06-7CBD-A0CE66B6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834A-3853-11E8-C2FE-5825991E3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6535-3790-1C1F-2774-131A07C71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6D0A8-69EC-8576-5768-222CEF1C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8C36-DF7F-ADFA-C5F9-98E39B35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1662-8A45-6056-1CE2-26D2C7BA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83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BD33-0D86-11F2-8AA7-320FE043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15B07-B6BE-2EC9-BB00-852789ED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7035-CBFB-BDD1-1923-41A5EBEA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02818-5DAE-1E22-5C0E-88653D2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80067-CFD8-0A59-D6E1-BAFB6222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B2477-1B8B-9877-BEF8-6E5DB2FC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19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175D1-B625-B25E-47D7-93373A56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ADD3-2271-605E-BA98-00A42590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9221-DC94-8CB9-69BB-DA1D1C94B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3645E-882B-4E8D-B68A-5E1A43433223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FC0C-95A3-584D-C905-93A2F0F2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555B-5659-7EE1-84D9-3D5758EA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3EC0E-5D8F-4C7A-9F4A-40B89389DC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26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3E489-32BF-47D2-EE12-DCDE33F4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tables in a restaurant&#10;&#10;Description automatically generated">
            <a:extLst>
              <a:ext uri="{FF2B5EF4-FFF2-40B4-BE49-F238E27FC236}">
                <a16:creationId xmlns:a16="http://schemas.microsoft.com/office/drawing/2014/main" id="{E2190442-DE76-BE8D-EDDC-E214DBBC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  <a14:imgEffect>
                      <a14:saturation sat="66000"/>
                    </a14:imgEffect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D32DB0-ECB7-85C9-5379-F55546C125E5}"/>
              </a:ext>
            </a:extLst>
          </p:cNvPr>
          <p:cNvSpPr/>
          <p:nvPr/>
        </p:nvSpPr>
        <p:spPr>
          <a:xfrm>
            <a:off x="0" y="-12823"/>
            <a:ext cx="9563100" cy="6858000"/>
          </a:xfrm>
          <a:prstGeom prst="rect">
            <a:avLst/>
          </a:prstGeom>
          <a:gradFill flip="none" rotWithShape="1">
            <a:gsLst>
              <a:gs pos="73000">
                <a:srgbClr val="171719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11C39-B07B-2502-6B70-B7BEAA46AD3D}"/>
              </a:ext>
            </a:extLst>
          </p:cNvPr>
          <p:cNvSpPr txBox="1"/>
          <p:nvPr/>
        </p:nvSpPr>
        <p:spPr>
          <a:xfrm>
            <a:off x="965462" y="165252"/>
            <a:ext cx="8976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EF77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MAVEN </a:t>
            </a:r>
          </a:p>
          <a:p>
            <a:r>
              <a:rPr lang="en-US" b="1" dirty="0">
                <a:solidFill>
                  <a:srgbClr val="EF77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COFFEE</a:t>
            </a:r>
            <a:endParaRPr lang="en-PH" b="1" dirty="0">
              <a:solidFill>
                <a:srgbClr val="EF77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9E9CF-B92F-81BB-590D-605E5BAD5664}"/>
              </a:ext>
            </a:extLst>
          </p:cNvPr>
          <p:cNvSpPr txBox="1"/>
          <p:nvPr/>
        </p:nvSpPr>
        <p:spPr>
          <a:xfrm>
            <a:off x="396076" y="1941320"/>
            <a:ext cx="5947141" cy="28161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sz="6000" b="1" dirty="0">
                <a:solidFill>
                  <a:srgbClr val="B08F6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SALES </a:t>
            </a:r>
          </a:p>
          <a:p>
            <a:r>
              <a:rPr lang="en-US" sz="6000" b="1" dirty="0">
                <a:solidFill>
                  <a:srgbClr val="B08F6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 </a:t>
            </a:r>
          </a:p>
          <a:p>
            <a:r>
              <a:rPr lang="en-US" sz="6000" b="1" dirty="0">
                <a:solidFill>
                  <a:srgbClr val="B08F6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77DF-5035-33C9-1797-18910A1F1D2D}"/>
              </a:ext>
            </a:extLst>
          </p:cNvPr>
          <p:cNvSpPr txBox="1"/>
          <p:nvPr/>
        </p:nvSpPr>
        <p:spPr>
          <a:xfrm>
            <a:off x="396076" y="4757476"/>
            <a:ext cx="278922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sz="2000" dirty="0">
                <a:solidFill>
                  <a:srgbClr val="6D5C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January to June</a:t>
            </a:r>
          </a:p>
        </p:txBody>
      </p:sp>
      <p:pic>
        <p:nvPicPr>
          <p:cNvPr id="8" name="Picture 7" descr="A logo of a cup&#10;&#10;Description automatically generated">
            <a:extLst>
              <a:ext uri="{FF2B5EF4-FFF2-40B4-BE49-F238E27FC236}">
                <a16:creationId xmlns:a16="http://schemas.microsoft.com/office/drawing/2014/main" id="{D818609C-FF70-6E77-1998-4BC57654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4788"/>
            <a:ext cx="584462" cy="584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858FB-995C-460F-86AE-0C0A47C860B9}"/>
              </a:ext>
            </a:extLst>
          </p:cNvPr>
          <p:cNvSpPr txBox="1"/>
          <p:nvPr/>
        </p:nvSpPr>
        <p:spPr>
          <a:xfrm>
            <a:off x="505168" y="672770"/>
            <a:ext cx="1255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PH" sz="1000" b="0" i="0" dirty="0">
                <a:solidFill>
                  <a:srgbClr val="EE7828"/>
                </a:solidFill>
                <a:effectLst/>
                <a:latin typeface="Tahoma" panose="020B0604030504040204" pitchFamily="34" charset="0"/>
              </a:rPr>
              <a:t>Coffee, Tea &amp; Pastries</a:t>
            </a:r>
            <a:endParaRPr lang="en-PH" sz="1000" b="1" dirty="0">
              <a:solidFill>
                <a:srgbClr val="EF77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1B6E7-D20D-9550-6CE5-BB2A55B9A1E3}"/>
              </a:ext>
            </a:extLst>
          </p:cNvPr>
          <p:cNvSpPr txBox="1"/>
          <p:nvPr/>
        </p:nvSpPr>
        <p:spPr>
          <a:xfrm>
            <a:off x="396076" y="6413956"/>
            <a:ext cx="1191032" cy="215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sz="1100" dirty="0">
                <a:solidFill>
                  <a:srgbClr val="6D5C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Harold G. Catalla</a:t>
            </a:r>
          </a:p>
        </p:txBody>
      </p:sp>
    </p:spTree>
    <p:extLst>
      <p:ext uri="{BB962C8B-B14F-4D97-AF65-F5344CB8AC3E}">
        <p14:creationId xmlns:p14="http://schemas.microsoft.com/office/powerpoint/2010/main" val="193571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7FE9A791-1957-28E3-B5F4-2B9159238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>
            <a:extLst>
              <a:ext uri="{FF2B5EF4-FFF2-40B4-BE49-F238E27FC236}">
                <a16:creationId xmlns:a16="http://schemas.microsoft.com/office/drawing/2014/main" id="{EA420B98-29FB-C11B-0AA9-E2F5B1CDC7ED}"/>
              </a:ext>
            </a:extLst>
          </p:cNvPr>
          <p:cNvSpPr txBox="1"/>
          <p:nvPr/>
        </p:nvSpPr>
        <p:spPr>
          <a:xfrm>
            <a:off x="497113" y="187392"/>
            <a:ext cx="4442531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lang="en-US" sz="3200" b="1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14;g270d3d39921_7_69">
            <a:extLst>
              <a:ext uri="{FF2B5EF4-FFF2-40B4-BE49-F238E27FC236}">
                <a16:creationId xmlns:a16="http://schemas.microsoft.com/office/drawing/2014/main" id="{855DF3A2-C2B8-07DE-9398-E9F3052C7579}"/>
              </a:ext>
            </a:extLst>
          </p:cNvPr>
          <p:cNvSpPr txBox="1"/>
          <p:nvPr/>
        </p:nvSpPr>
        <p:spPr>
          <a:xfrm>
            <a:off x="5483892" y="1523252"/>
            <a:ext cx="5272092" cy="67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Use peak hours to introduce least selling products by giving samples to customers</a:t>
            </a:r>
          </a:p>
        </p:txBody>
      </p:sp>
      <p:sp>
        <p:nvSpPr>
          <p:cNvPr id="3" name="Google Shape;114;g270d3d39921_7_69">
            <a:extLst>
              <a:ext uri="{FF2B5EF4-FFF2-40B4-BE49-F238E27FC236}">
                <a16:creationId xmlns:a16="http://schemas.microsoft.com/office/drawing/2014/main" id="{91C3F2C5-B973-2862-4780-18907E44A42C}"/>
              </a:ext>
            </a:extLst>
          </p:cNvPr>
          <p:cNvSpPr txBox="1"/>
          <p:nvPr/>
        </p:nvSpPr>
        <p:spPr>
          <a:xfrm>
            <a:off x="5483892" y="2790787"/>
            <a:ext cx="5451200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Since Brewed Chai Tea has the highest transaction volume, offer a premium variant at a higher price to boost revenue.</a:t>
            </a:r>
          </a:p>
        </p:txBody>
      </p:sp>
      <p:sp>
        <p:nvSpPr>
          <p:cNvPr id="4" name="Google Shape;114;g270d3d39921_7_69">
            <a:extLst>
              <a:ext uri="{FF2B5EF4-FFF2-40B4-BE49-F238E27FC236}">
                <a16:creationId xmlns:a16="http://schemas.microsoft.com/office/drawing/2014/main" id="{21E5992E-15AB-32E8-D757-6BB56077A0A2}"/>
              </a:ext>
            </a:extLst>
          </p:cNvPr>
          <p:cNvSpPr txBox="1"/>
          <p:nvPr/>
        </p:nvSpPr>
        <p:spPr>
          <a:xfrm>
            <a:off x="5483892" y="4405992"/>
            <a:ext cx="5272092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Consider developing other variety or flavors of products under the Top 3 categories to maximize the sales</a:t>
            </a:r>
            <a:endParaRPr lang="en-US" sz="2000" i="0" u="none" strike="noStrike" cap="none" dirty="0">
              <a:solidFill>
                <a:srgbClr val="EF77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14;g270d3d39921_7_69">
            <a:extLst>
              <a:ext uri="{FF2B5EF4-FFF2-40B4-BE49-F238E27FC236}">
                <a16:creationId xmlns:a16="http://schemas.microsoft.com/office/drawing/2014/main" id="{04426A5A-4B52-D746-6217-19379F19833A}"/>
              </a:ext>
            </a:extLst>
          </p:cNvPr>
          <p:cNvSpPr txBox="1"/>
          <p:nvPr/>
        </p:nvSpPr>
        <p:spPr>
          <a:xfrm>
            <a:off x="1366887" y="1511206"/>
            <a:ext cx="3073138" cy="67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Maximize the hours with most transactions</a:t>
            </a:r>
          </a:p>
        </p:txBody>
      </p:sp>
      <p:sp>
        <p:nvSpPr>
          <p:cNvPr id="14" name="Google Shape;114;g270d3d39921_7_69">
            <a:extLst>
              <a:ext uri="{FF2B5EF4-FFF2-40B4-BE49-F238E27FC236}">
                <a16:creationId xmlns:a16="http://schemas.microsoft.com/office/drawing/2014/main" id="{F7F520CF-4BA8-EDA0-7D46-B5A860DB99AB}"/>
              </a:ext>
            </a:extLst>
          </p:cNvPr>
          <p:cNvSpPr txBox="1"/>
          <p:nvPr/>
        </p:nvSpPr>
        <p:spPr>
          <a:xfrm>
            <a:off x="1366887" y="2790788"/>
            <a:ext cx="3073138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Introduce Premium Versions of Brewed Chai Tea</a:t>
            </a:r>
            <a:endParaRPr lang="en-US" sz="2000" i="0" u="none" strike="noStrike" cap="none" dirty="0">
              <a:solidFill>
                <a:srgbClr val="EF77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114;g270d3d39921_7_69">
            <a:extLst>
              <a:ext uri="{FF2B5EF4-FFF2-40B4-BE49-F238E27FC236}">
                <a16:creationId xmlns:a16="http://schemas.microsoft.com/office/drawing/2014/main" id="{3E3A26E2-A39C-9E35-7C16-82D79121D2C2}"/>
              </a:ext>
            </a:extLst>
          </p:cNvPr>
          <p:cNvSpPr txBox="1"/>
          <p:nvPr/>
        </p:nvSpPr>
        <p:spPr>
          <a:xfrm>
            <a:off x="1366887" y="4439848"/>
            <a:ext cx="3073138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Develop new flavor varieties for Top 3 Categories</a:t>
            </a:r>
          </a:p>
        </p:txBody>
      </p:sp>
      <p:pic>
        <p:nvPicPr>
          <p:cNvPr id="17" name="Graphic 16" descr="Lightbulb with solid fill">
            <a:extLst>
              <a:ext uri="{FF2B5EF4-FFF2-40B4-BE49-F238E27FC236}">
                <a16:creationId xmlns:a16="http://schemas.microsoft.com/office/drawing/2014/main" id="{4CEC5B05-B66B-539E-FD30-8153CD93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498" y="1523252"/>
            <a:ext cx="465804" cy="465804"/>
          </a:xfrm>
          <a:prstGeom prst="rect">
            <a:avLst/>
          </a:prstGeom>
        </p:spPr>
      </p:pic>
      <p:pic>
        <p:nvPicPr>
          <p:cNvPr id="21" name="Graphic 20" descr="Lightbulb with solid fill">
            <a:extLst>
              <a:ext uri="{FF2B5EF4-FFF2-40B4-BE49-F238E27FC236}">
                <a16:creationId xmlns:a16="http://schemas.microsoft.com/office/drawing/2014/main" id="{EE5795AF-3037-B8EB-EB62-D89F7A69C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498" y="2832195"/>
            <a:ext cx="465804" cy="465804"/>
          </a:xfrm>
          <a:prstGeom prst="rect">
            <a:avLst/>
          </a:prstGeom>
        </p:spPr>
      </p:pic>
      <p:pic>
        <p:nvPicPr>
          <p:cNvPr id="22" name="Graphic 21" descr="Lightbulb with solid fill">
            <a:extLst>
              <a:ext uri="{FF2B5EF4-FFF2-40B4-BE49-F238E27FC236}">
                <a16:creationId xmlns:a16="http://schemas.microsoft.com/office/drawing/2014/main" id="{8FF30DC8-8FD8-A18A-448A-2DB0A1A3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498" y="4477258"/>
            <a:ext cx="465804" cy="4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9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af221379c_4_26"/>
          <p:cNvSpPr txBox="1"/>
          <p:nvPr/>
        </p:nvSpPr>
        <p:spPr>
          <a:xfrm>
            <a:off x="452407" y="210191"/>
            <a:ext cx="2632800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OBJECTIVES</a:t>
            </a:r>
            <a:endParaRPr sz="3200" b="1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g2daf221379c_4_26"/>
          <p:cNvSpPr txBox="1"/>
          <p:nvPr/>
        </p:nvSpPr>
        <p:spPr>
          <a:xfrm>
            <a:off x="637261" y="3242754"/>
            <a:ext cx="2981701" cy="11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To check the sales trend </a:t>
            </a:r>
            <a:r>
              <a:rPr lang="en-US" sz="22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from January to June</a:t>
            </a:r>
            <a:endParaRPr sz="2200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g2daf221379c_4_26"/>
          <p:cNvSpPr txBox="1"/>
          <p:nvPr/>
        </p:nvSpPr>
        <p:spPr>
          <a:xfrm>
            <a:off x="8781530" y="3283265"/>
            <a:ext cx="2797566" cy="11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To identify the busiest day </a:t>
            </a:r>
            <a:r>
              <a:rPr lang="en-US" sz="22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of the week</a:t>
            </a:r>
            <a:endParaRPr sz="900" i="0" u="none" strike="noStrike" cap="none" dirty="0">
              <a:solidFill>
                <a:srgbClr val="B08F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7;g2daf221379c_4_26">
            <a:extLst>
              <a:ext uri="{FF2B5EF4-FFF2-40B4-BE49-F238E27FC236}">
                <a16:creationId xmlns:a16="http://schemas.microsoft.com/office/drawing/2014/main" id="{35EF8F85-2343-68E3-20B5-6BBA366F6ABE}"/>
              </a:ext>
            </a:extLst>
          </p:cNvPr>
          <p:cNvSpPr txBox="1"/>
          <p:nvPr/>
        </p:nvSpPr>
        <p:spPr>
          <a:xfrm>
            <a:off x="4449252" y="3242754"/>
            <a:ext cx="3545700" cy="11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To know the product that </a:t>
            </a:r>
            <a:r>
              <a:rPr lang="en-US" sz="2200" b="1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drives the most revenue </a:t>
            </a:r>
            <a:r>
              <a:rPr lang="en-US" sz="22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for the business</a:t>
            </a:r>
            <a:endParaRPr sz="900" i="0" u="none" strike="noStrike" cap="none" dirty="0">
              <a:solidFill>
                <a:srgbClr val="B08F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raphic 4" descr="Money outline">
            <a:extLst>
              <a:ext uri="{FF2B5EF4-FFF2-40B4-BE49-F238E27FC236}">
                <a16:creationId xmlns:a16="http://schemas.microsoft.com/office/drawing/2014/main" id="{BC2C630E-D97B-4B08-7EEB-C7AA620D4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0348" y="1835643"/>
            <a:ext cx="1431303" cy="1431303"/>
          </a:xfrm>
          <a:prstGeom prst="rect">
            <a:avLst/>
          </a:prstGeom>
        </p:spPr>
      </p:pic>
      <p:pic>
        <p:nvPicPr>
          <p:cNvPr id="12" name="Graphic 11" descr="Hourglass Finished outline">
            <a:extLst>
              <a:ext uri="{FF2B5EF4-FFF2-40B4-BE49-F238E27FC236}">
                <a16:creationId xmlns:a16="http://schemas.microsoft.com/office/drawing/2014/main" id="{B82546C6-E203-7B90-1D16-E839424B5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7807" y="2096880"/>
            <a:ext cx="1065012" cy="1065012"/>
          </a:xfrm>
          <a:prstGeom prst="rect">
            <a:avLst/>
          </a:prstGeom>
        </p:spPr>
      </p:pic>
      <p:pic>
        <p:nvPicPr>
          <p:cNvPr id="14" name="Graphic 13" descr="Daily calendar outline">
            <a:extLst>
              <a:ext uri="{FF2B5EF4-FFF2-40B4-BE49-F238E27FC236}">
                <a16:creationId xmlns:a16="http://schemas.microsoft.com/office/drawing/2014/main" id="{7FC3E950-AF06-EA6B-E86F-DE71CCD10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7519" y="1950701"/>
            <a:ext cx="1201186" cy="1201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/>
          <p:cNvSpPr txBox="1"/>
          <p:nvPr/>
        </p:nvSpPr>
        <p:spPr>
          <a:xfrm>
            <a:off x="497114" y="187392"/>
            <a:ext cx="3552371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METHODOLOGY</a:t>
            </a:r>
          </a:p>
        </p:txBody>
      </p:sp>
      <p:sp>
        <p:nvSpPr>
          <p:cNvPr id="115" name="Google Shape;115;g270d3d39921_7_69"/>
          <p:cNvSpPr txBox="1"/>
          <p:nvPr/>
        </p:nvSpPr>
        <p:spPr>
          <a:xfrm>
            <a:off x="3225068" y="4134300"/>
            <a:ext cx="5367989" cy="73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Data cleaning, </a:t>
            </a:r>
            <a:r>
              <a:rPr lang="en-US" sz="22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200" b="0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ransformation and visualization using </a:t>
            </a:r>
            <a:r>
              <a:rPr lang="en-US" sz="2200" b="1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POWER BI</a:t>
            </a:r>
            <a:endParaRPr sz="2200" b="1" i="0" u="none" strike="noStrike" cap="none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g270d3d39921_7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9485" y="2537791"/>
            <a:ext cx="2355676" cy="132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5BDE561D-02F0-C7AE-23E8-8CA54E2D3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5503" y="2537791"/>
            <a:ext cx="1474810" cy="1474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4D0288D0-3B4B-F526-92B2-23EDE160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>
            <a:extLst>
              <a:ext uri="{FF2B5EF4-FFF2-40B4-BE49-F238E27FC236}">
                <a16:creationId xmlns:a16="http://schemas.microsoft.com/office/drawing/2014/main" id="{C037FEFB-1B53-A1BC-D7D1-D9E710CA361F}"/>
              </a:ext>
            </a:extLst>
          </p:cNvPr>
          <p:cNvSpPr txBox="1"/>
          <p:nvPr/>
        </p:nvSpPr>
        <p:spPr>
          <a:xfrm>
            <a:off x="497114" y="187392"/>
            <a:ext cx="6305550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Sales Trend of Maven Coffee</a:t>
            </a:r>
            <a:endParaRPr lang="en-US" sz="3200" b="1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3DAD0-6736-EAC2-CC25-64E996DA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677458"/>
            <a:ext cx="6305550" cy="3503083"/>
          </a:xfrm>
          <a:prstGeom prst="rect">
            <a:avLst/>
          </a:prstGeom>
        </p:spPr>
      </p:pic>
      <p:sp>
        <p:nvSpPr>
          <p:cNvPr id="10" name="Google Shape;114;g270d3d39921_7_69">
            <a:extLst>
              <a:ext uri="{FF2B5EF4-FFF2-40B4-BE49-F238E27FC236}">
                <a16:creationId xmlns:a16="http://schemas.microsoft.com/office/drawing/2014/main" id="{2A2C5E8B-7064-5D8A-D32D-62CD5D0FA802}"/>
              </a:ext>
            </a:extLst>
          </p:cNvPr>
          <p:cNvSpPr txBox="1"/>
          <p:nvPr/>
        </p:nvSpPr>
        <p:spPr>
          <a:xfrm>
            <a:off x="497115" y="710261"/>
            <a:ext cx="2627086" cy="30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i="0" u="none" strike="noStrike" cap="none" dirty="0">
                <a:solidFill>
                  <a:srgbClr val="806C61"/>
                </a:solidFill>
                <a:latin typeface="Poppins"/>
                <a:ea typeface="Poppins"/>
                <a:cs typeface="Poppins"/>
                <a:sym typeface="Poppins"/>
              </a:rPr>
              <a:t>From January to June</a:t>
            </a:r>
          </a:p>
        </p:txBody>
      </p:sp>
      <p:sp>
        <p:nvSpPr>
          <p:cNvPr id="11" name="Google Shape;114;g270d3d39921_7_69">
            <a:extLst>
              <a:ext uri="{FF2B5EF4-FFF2-40B4-BE49-F238E27FC236}">
                <a16:creationId xmlns:a16="http://schemas.microsoft.com/office/drawing/2014/main" id="{E6ACEECE-AF65-5F37-6917-5EF3023AC670}"/>
              </a:ext>
            </a:extLst>
          </p:cNvPr>
          <p:cNvSpPr txBox="1"/>
          <p:nvPr/>
        </p:nvSpPr>
        <p:spPr>
          <a:xfrm>
            <a:off x="5993039" y="5247216"/>
            <a:ext cx="5656036" cy="23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4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An upward trend of sales was observed from January to June. </a:t>
            </a:r>
          </a:p>
        </p:txBody>
      </p:sp>
      <p:sp>
        <p:nvSpPr>
          <p:cNvPr id="12" name="Google Shape;114;g270d3d39921_7_69">
            <a:extLst>
              <a:ext uri="{FF2B5EF4-FFF2-40B4-BE49-F238E27FC236}">
                <a16:creationId xmlns:a16="http://schemas.microsoft.com/office/drawing/2014/main" id="{BDE842BE-5C0A-1F3F-D535-D300C7F5C276}"/>
              </a:ext>
            </a:extLst>
          </p:cNvPr>
          <p:cNvSpPr txBox="1"/>
          <p:nvPr/>
        </p:nvSpPr>
        <p:spPr>
          <a:xfrm>
            <a:off x="497114" y="2122370"/>
            <a:ext cx="3912961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8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Since January, Maven Coffee </a:t>
            </a:r>
            <a:r>
              <a:rPr lang="en-US" sz="28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sales rose by 50.94% or $84,808</a:t>
            </a:r>
            <a:r>
              <a:rPr lang="en-US" sz="28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, reaching a total of $166,486 by June.</a:t>
            </a:r>
          </a:p>
        </p:txBody>
      </p:sp>
    </p:spTree>
    <p:extLst>
      <p:ext uri="{BB962C8B-B14F-4D97-AF65-F5344CB8AC3E}">
        <p14:creationId xmlns:p14="http://schemas.microsoft.com/office/powerpoint/2010/main" val="23167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8E6513C4-030B-0B99-154A-8B2BDFA5B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>
            <a:extLst>
              <a:ext uri="{FF2B5EF4-FFF2-40B4-BE49-F238E27FC236}">
                <a16:creationId xmlns:a16="http://schemas.microsoft.com/office/drawing/2014/main" id="{AA8D8AAD-D2A1-1CE9-FBFC-5AC1E0C645CF}"/>
              </a:ext>
            </a:extLst>
          </p:cNvPr>
          <p:cNvSpPr txBox="1"/>
          <p:nvPr/>
        </p:nvSpPr>
        <p:spPr>
          <a:xfrm>
            <a:off x="497114" y="187392"/>
            <a:ext cx="5227411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Biggest Contributors</a:t>
            </a:r>
          </a:p>
        </p:txBody>
      </p:sp>
      <p:sp>
        <p:nvSpPr>
          <p:cNvPr id="12" name="Google Shape;114;g270d3d39921_7_69">
            <a:extLst>
              <a:ext uri="{FF2B5EF4-FFF2-40B4-BE49-F238E27FC236}">
                <a16:creationId xmlns:a16="http://schemas.microsoft.com/office/drawing/2014/main" id="{79A1DD87-583A-E56A-30A9-5AD6FBE28BBE}"/>
              </a:ext>
            </a:extLst>
          </p:cNvPr>
          <p:cNvSpPr txBox="1"/>
          <p:nvPr/>
        </p:nvSpPr>
        <p:spPr>
          <a:xfrm>
            <a:off x="497114" y="1550280"/>
            <a:ext cx="4227286" cy="375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8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The top three product categories with the highest transaction volumes are </a:t>
            </a:r>
            <a:r>
              <a:rPr lang="en-US" sz="2800" b="1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Coffee, Tea, and Bakery, </a:t>
            </a:r>
            <a:r>
              <a:rPr lang="en-US" sz="28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while packaged chocolate is the lowest-selling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58B27-816D-758A-7A76-9BC94E42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4" y="1265965"/>
            <a:ext cx="6693181" cy="4326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945D7B-C5CC-6F2E-4FB9-A42D44AE67D6}"/>
              </a:ext>
            </a:extLst>
          </p:cNvPr>
          <p:cNvSpPr/>
          <p:nvPr/>
        </p:nvSpPr>
        <p:spPr>
          <a:xfrm>
            <a:off x="6415627" y="1924640"/>
            <a:ext cx="5279259" cy="1186205"/>
          </a:xfrm>
          <a:prstGeom prst="roundRect">
            <a:avLst/>
          </a:prstGeom>
          <a:noFill/>
          <a:ln w="38100">
            <a:solidFill>
              <a:srgbClr val="EF77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D7797-971B-1016-0187-CCC999093C2A}"/>
              </a:ext>
            </a:extLst>
          </p:cNvPr>
          <p:cNvSpPr txBox="1"/>
          <p:nvPr/>
        </p:nvSpPr>
        <p:spPr>
          <a:xfrm>
            <a:off x="5410917" y="5527982"/>
            <a:ext cx="6418868" cy="19409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2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39.17% of transactions are fro</a:t>
            </a:r>
            <a:r>
              <a:rPr lang="en-US" sz="1200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m Coffee followed by Tea (30.48%) and Bakery (15.29%)</a:t>
            </a:r>
            <a:endParaRPr lang="en-US" sz="1200" i="0" u="none" strike="noStrike" cap="none" dirty="0">
              <a:solidFill>
                <a:srgbClr val="EF77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6176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4386C4E4-395C-6267-4077-1F412DFFC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>
            <a:extLst>
              <a:ext uri="{FF2B5EF4-FFF2-40B4-BE49-F238E27FC236}">
                <a16:creationId xmlns:a16="http://schemas.microsoft.com/office/drawing/2014/main" id="{E16030C0-C515-F978-3E84-9C0EADBC8DF6}"/>
              </a:ext>
            </a:extLst>
          </p:cNvPr>
          <p:cNvSpPr txBox="1"/>
          <p:nvPr/>
        </p:nvSpPr>
        <p:spPr>
          <a:xfrm>
            <a:off x="497114" y="187392"/>
            <a:ext cx="5227411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TOP 3 SELLING PRODUCTS</a:t>
            </a:r>
            <a:endParaRPr lang="en-US" sz="3200" b="1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14;g270d3d39921_7_69">
            <a:extLst>
              <a:ext uri="{FF2B5EF4-FFF2-40B4-BE49-F238E27FC236}">
                <a16:creationId xmlns:a16="http://schemas.microsoft.com/office/drawing/2014/main" id="{51006E42-170D-5EAD-B442-AE89C7BDD336}"/>
              </a:ext>
            </a:extLst>
          </p:cNvPr>
          <p:cNvSpPr txBox="1"/>
          <p:nvPr/>
        </p:nvSpPr>
        <p:spPr>
          <a:xfrm>
            <a:off x="630343" y="1778340"/>
            <a:ext cx="4253995" cy="40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4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Brewed Chai Tea is the most transacted sub-category </a:t>
            </a:r>
            <a:r>
              <a:rPr lang="en-US" sz="24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followed by Gourmet Brewed Coffee.</a:t>
            </a:r>
          </a:p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endParaRPr lang="en-US" sz="2400" dirty="0">
              <a:solidFill>
                <a:srgbClr val="EF772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400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Barista Espresso has the highest total revenue contribution, </a:t>
            </a:r>
            <a:r>
              <a:rPr lang="en-US" sz="2400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exceeding Brewed Chai Tea by 18.58%, or $14,342.</a:t>
            </a:r>
            <a:endParaRPr lang="en-US" sz="2400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019C8-6E96-3AF0-D4F6-9F3A352F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01" b="5049"/>
          <a:stretch/>
        </p:blipFill>
        <p:spPr>
          <a:xfrm>
            <a:off x="5242494" y="2578230"/>
            <a:ext cx="6568506" cy="1633836"/>
          </a:xfrm>
          <a:prstGeom prst="roundRect">
            <a:avLst>
              <a:gd name="adj" fmla="val 7453"/>
            </a:avLst>
          </a:prstGeom>
        </p:spPr>
      </p:pic>
    </p:spTree>
    <p:extLst>
      <p:ext uri="{BB962C8B-B14F-4D97-AF65-F5344CB8AC3E}">
        <p14:creationId xmlns:p14="http://schemas.microsoft.com/office/powerpoint/2010/main" val="7327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4F1BE588-ACB3-CE20-C8E4-DD7B0F3A3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>
            <a:extLst>
              <a:ext uri="{FF2B5EF4-FFF2-40B4-BE49-F238E27FC236}">
                <a16:creationId xmlns:a16="http://schemas.microsoft.com/office/drawing/2014/main" id="{02EB2853-4741-A3EE-CF9F-53691DA6B48E}"/>
              </a:ext>
            </a:extLst>
          </p:cNvPr>
          <p:cNvSpPr txBox="1"/>
          <p:nvPr/>
        </p:nvSpPr>
        <p:spPr>
          <a:xfrm>
            <a:off x="497114" y="187392"/>
            <a:ext cx="5227411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LEAST SELLING ITEM</a:t>
            </a:r>
            <a:endParaRPr lang="en-US" sz="3200" b="1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14;g270d3d39921_7_69">
            <a:extLst>
              <a:ext uri="{FF2B5EF4-FFF2-40B4-BE49-F238E27FC236}">
                <a16:creationId xmlns:a16="http://schemas.microsoft.com/office/drawing/2014/main" id="{A465BF4A-BB32-8EDF-A044-4B2801E36305}"/>
              </a:ext>
            </a:extLst>
          </p:cNvPr>
          <p:cNvSpPr txBox="1"/>
          <p:nvPr/>
        </p:nvSpPr>
        <p:spPr>
          <a:xfrm>
            <a:off x="497114" y="2025827"/>
            <a:ext cx="4227286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800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The least selling product type is Green Beans </a:t>
            </a:r>
            <a:r>
              <a:rPr lang="en-US" sz="2800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followed by Green tea and House Blend beans.</a:t>
            </a:r>
            <a:endParaRPr lang="en-US" sz="2800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2EAC2C-63B1-B6FA-F363-17B6DC4E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24400" y="2342777"/>
            <a:ext cx="6867525" cy="1714500"/>
          </a:xfrm>
          <a:prstGeom prst="roundRect">
            <a:avLst>
              <a:gd name="adj" fmla="val 13368"/>
            </a:avLst>
          </a:prstGeom>
        </p:spPr>
      </p:pic>
    </p:spTree>
    <p:extLst>
      <p:ext uri="{BB962C8B-B14F-4D97-AF65-F5344CB8AC3E}">
        <p14:creationId xmlns:p14="http://schemas.microsoft.com/office/powerpoint/2010/main" val="332899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E0C83225-5E76-59CC-443F-857C58AB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>
            <a:extLst>
              <a:ext uri="{FF2B5EF4-FFF2-40B4-BE49-F238E27FC236}">
                <a16:creationId xmlns:a16="http://schemas.microsoft.com/office/drawing/2014/main" id="{F3887D28-8E63-FE9F-7311-6EF6A50BC4A0}"/>
              </a:ext>
            </a:extLst>
          </p:cNvPr>
          <p:cNvSpPr txBox="1"/>
          <p:nvPr/>
        </p:nvSpPr>
        <p:spPr>
          <a:xfrm>
            <a:off x="497114" y="187392"/>
            <a:ext cx="5598886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BUSIEST DAY OF THE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B669A-10FA-0D55-3BAF-1D6C40F73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88" y="833323"/>
            <a:ext cx="3779154" cy="2835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E2C05-321C-4A0A-05FE-D9E9416D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88" y="3753777"/>
            <a:ext cx="3876392" cy="2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A0B20-3094-FF68-7F03-EBDD400ACD8E}"/>
              </a:ext>
            </a:extLst>
          </p:cNvPr>
          <p:cNvSpPr txBox="1"/>
          <p:nvPr/>
        </p:nvSpPr>
        <p:spPr>
          <a:xfrm>
            <a:off x="704654" y="1344708"/>
            <a:ext cx="4725185" cy="19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800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It was observed that the </a:t>
            </a:r>
            <a:r>
              <a:rPr lang="en-US" sz="2800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busiest days of the week are during Monday, Thursday and Friday.</a:t>
            </a:r>
            <a:endParaRPr lang="en-US" sz="2800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CDB29-43FE-66F6-5756-91A94C082D7B}"/>
              </a:ext>
            </a:extLst>
          </p:cNvPr>
          <p:cNvSpPr txBox="1"/>
          <p:nvPr/>
        </p:nvSpPr>
        <p:spPr>
          <a:xfrm>
            <a:off x="704654" y="3833384"/>
            <a:ext cx="5045698" cy="1484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800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While the </a:t>
            </a:r>
            <a:r>
              <a:rPr lang="en-US" sz="28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store’s peak hours are between 8 a.m. and 10 a.m.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EBF1A1-07E8-DF49-73FB-02972EA56302}"/>
              </a:ext>
            </a:extLst>
          </p:cNvPr>
          <p:cNvSpPr/>
          <p:nvPr/>
        </p:nvSpPr>
        <p:spPr>
          <a:xfrm>
            <a:off x="8093599" y="4131688"/>
            <a:ext cx="814731" cy="2235510"/>
          </a:xfrm>
          <a:prstGeom prst="roundRect">
            <a:avLst/>
          </a:prstGeom>
          <a:noFill/>
          <a:ln w="38100">
            <a:solidFill>
              <a:srgbClr val="EF77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56CDC72F-C387-7982-123B-BA15DDA78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d3d39921_7_69">
            <a:extLst>
              <a:ext uri="{FF2B5EF4-FFF2-40B4-BE49-F238E27FC236}">
                <a16:creationId xmlns:a16="http://schemas.microsoft.com/office/drawing/2014/main" id="{71FC8E29-B29D-F8FF-2419-BDC1FFCEE6D6}"/>
              </a:ext>
            </a:extLst>
          </p:cNvPr>
          <p:cNvSpPr txBox="1"/>
          <p:nvPr/>
        </p:nvSpPr>
        <p:spPr>
          <a:xfrm>
            <a:off x="497114" y="187392"/>
            <a:ext cx="2312074" cy="5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lang="en-US" sz="3200" b="1" i="0" u="none" strike="noStrike" cap="none" dirty="0">
              <a:solidFill>
                <a:srgbClr val="B08F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14;g270d3d39921_7_69">
            <a:extLst>
              <a:ext uri="{FF2B5EF4-FFF2-40B4-BE49-F238E27FC236}">
                <a16:creationId xmlns:a16="http://schemas.microsoft.com/office/drawing/2014/main" id="{E6B7210D-2A9E-A511-E6D7-18DAFADD2C36}"/>
              </a:ext>
            </a:extLst>
          </p:cNvPr>
          <p:cNvSpPr txBox="1"/>
          <p:nvPr/>
        </p:nvSpPr>
        <p:spPr>
          <a:xfrm>
            <a:off x="1053295" y="1352316"/>
            <a:ext cx="4546226" cy="67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An increase of </a:t>
            </a:r>
            <a:r>
              <a:rPr lang="en-US" sz="20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50.94% in sales was observed from January to June. </a:t>
            </a: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3" name="Google Shape;114;g270d3d39921_7_69">
            <a:extLst>
              <a:ext uri="{FF2B5EF4-FFF2-40B4-BE49-F238E27FC236}">
                <a16:creationId xmlns:a16="http://schemas.microsoft.com/office/drawing/2014/main" id="{CCAA46F4-040B-52B4-018B-269CB3B6DF38}"/>
              </a:ext>
            </a:extLst>
          </p:cNvPr>
          <p:cNvSpPr txBox="1"/>
          <p:nvPr/>
        </p:nvSpPr>
        <p:spPr>
          <a:xfrm>
            <a:off x="1053295" y="2445275"/>
            <a:ext cx="4546226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Coffee, Tea and Bakery </a:t>
            </a: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are the most transacted product categories.</a:t>
            </a:r>
          </a:p>
        </p:txBody>
      </p:sp>
      <p:sp>
        <p:nvSpPr>
          <p:cNvPr id="4" name="Google Shape;114;g270d3d39921_7_69">
            <a:extLst>
              <a:ext uri="{FF2B5EF4-FFF2-40B4-BE49-F238E27FC236}">
                <a16:creationId xmlns:a16="http://schemas.microsoft.com/office/drawing/2014/main" id="{0D54651F-2B2D-DCA4-90B8-8D6EB649F00F}"/>
              </a:ext>
            </a:extLst>
          </p:cNvPr>
          <p:cNvSpPr txBox="1"/>
          <p:nvPr/>
        </p:nvSpPr>
        <p:spPr>
          <a:xfrm>
            <a:off x="1053295" y="3848165"/>
            <a:ext cx="4546226" cy="134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Although Brewed Chai Tea has the highest number of transactions, </a:t>
            </a:r>
            <a:r>
              <a:rPr lang="en-US" sz="20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Barista Espresso contributes the most revenue.</a:t>
            </a:r>
          </a:p>
        </p:txBody>
      </p:sp>
      <p:sp>
        <p:nvSpPr>
          <p:cNvPr id="5" name="Google Shape;114;g270d3d39921_7_69">
            <a:extLst>
              <a:ext uri="{FF2B5EF4-FFF2-40B4-BE49-F238E27FC236}">
                <a16:creationId xmlns:a16="http://schemas.microsoft.com/office/drawing/2014/main" id="{70395C12-EF8A-824C-4111-53B4DAFD09F2}"/>
              </a:ext>
            </a:extLst>
          </p:cNvPr>
          <p:cNvSpPr txBox="1"/>
          <p:nvPr/>
        </p:nvSpPr>
        <p:spPr>
          <a:xfrm>
            <a:off x="6922417" y="1352316"/>
            <a:ext cx="4546226" cy="67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sz="20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least selling sub-category </a:t>
            </a:r>
            <a:r>
              <a:rPr lang="en-US" sz="2000" i="0" u="none" strike="noStrike" cap="none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en-US" sz="2000" i="0" u="none" strike="noStrike" cap="none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 Green Beans.</a:t>
            </a:r>
          </a:p>
        </p:txBody>
      </p:sp>
      <p:sp>
        <p:nvSpPr>
          <p:cNvPr id="6" name="Google Shape;114;g270d3d39921_7_69">
            <a:extLst>
              <a:ext uri="{FF2B5EF4-FFF2-40B4-BE49-F238E27FC236}">
                <a16:creationId xmlns:a16="http://schemas.microsoft.com/office/drawing/2014/main" id="{E18A7A36-B5B0-F405-F8B2-FC090D51ED7A}"/>
              </a:ext>
            </a:extLst>
          </p:cNvPr>
          <p:cNvSpPr txBox="1"/>
          <p:nvPr/>
        </p:nvSpPr>
        <p:spPr>
          <a:xfrm>
            <a:off x="6922417" y="2391743"/>
            <a:ext cx="4546226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9375"/>
              </a:lnSpc>
              <a:buClr>
                <a:srgbClr val="000000"/>
              </a:buClr>
              <a:buSzPts val="3200"/>
            </a:pPr>
            <a:r>
              <a:rPr lang="en-US" sz="2000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The busiest days are </a:t>
            </a:r>
            <a:r>
              <a:rPr lang="en-US" sz="2000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Monday, Thursday, and Friday</a:t>
            </a:r>
            <a:r>
              <a:rPr lang="en-US" sz="2000" dirty="0">
                <a:solidFill>
                  <a:srgbClr val="B08F69"/>
                </a:solidFill>
                <a:latin typeface="Poppins"/>
                <a:ea typeface="Poppins"/>
                <a:cs typeface="Poppins"/>
                <a:sym typeface="Poppins"/>
              </a:rPr>
              <a:t>, with </a:t>
            </a:r>
            <a:r>
              <a:rPr lang="en-US" sz="2000" dirty="0">
                <a:solidFill>
                  <a:srgbClr val="EF7728"/>
                </a:solidFill>
                <a:latin typeface="Poppins"/>
                <a:ea typeface="Poppins"/>
                <a:cs typeface="Poppins"/>
                <a:sym typeface="Poppins"/>
              </a:rPr>
              <a:t>peak hours from 8 a.m. to 10 a.m.</a:t>
            </a:r>
            <a:endParaRPr lang="en-US" sz="2000" i="0" u="none" strike="noStrike" cap="none" dirty="0">
              <a:solidFill>
                <a:srgbClr val="EF77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4E414E0-A094-D715-6F89-5EF5CA47F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50" y="1352316"/>
            <a:ext cx="341872" cy="341872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EB85326-B1B4-709D-8828-168FE66D4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782" y="3824022"/>
            <a:ext cx="341872" cy="341872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6B1E106B-DD14-9895-054F-F163EFE3F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1545" y="1339003"/>
            <a:ext cx="341872" cy="341872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3212AB2-41D8-2036-F147-68F04E9CD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782" y="2425494"/>
            <a:ext cx="341872" cy="341872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D8B1492F-BFE6-A939-6BDB-71A20ECEF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1545" y="2402569"/>
            <a:ext cx="341872" cy="3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400</Words>
  <Application>Microsoft Office PowerPoint</Application>
  <PresentationFormat>Widescreen</PresentationFormat>
  <Paragraphs>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Poppins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Harold Catalla</dc:creator>
  <cp:lastModifiedBy>Harold Catalla</cp:lastModifiedBy>
  <cp:revision>4</cp:revision>
  <dcterms:created xsi:type="dcterms:W3CDTF">2024-11-04T14:53:55Z</dcterms:created>
  <dcterms:modified xsi:type="dcterms:W3CDTF">2024-11-05T13:49:07Z</dcterms:modified>
</cp:coreProperties>
</file>