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Se&#353;it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Se&#353;it1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Se&#353;i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cs-CZ"/>
  <c:chart>
    <c:plotArea>
      <c:layout>
        <c:manualLayout>
          <c:layoutTarget val="inner"/>
          <c:xMode val="edge"/>
          <c:yMode val="edge"/>
          <c:x val="5.7142685736225829E-2"/>
          <c:y val="0.13442159773066145"/>
          <c:w val="0.57457420450182373"/>
          <c:h val="0.51897098573715938"/>
        </c:manualLayout>
      </c:layout>
      <c:pieChart>
        <c:varyColors val="1"/>
        <c:ser>
          <c:idx val="0"/>
          <c:order val="0"/>
          <c:cat>
            <c:strRef>
              <c:f>List1!$B$3:$B$5</c:f>
              <c:strCache>
                <c:ptCount val="3"/>
                <c:pt idx="0">
                  <c:v>in both CoL and NZOR</c:v>
                </c:pt>
                <c:pt idx="1">
                  <c:v>in CoL and absent from NAZOR</c:v>
                </c:pt>
                <c:pt idx="2">
                  <c:v>in NZOR and absent from CoL</c:v>
                </c:pt>
              </c:strCache>
            </c:strRef>
          </c:cat>
          <c:val>
            <c:numRef>
              <c:f>List1!$C$3:$C$5</c:f>
              <c:numCache>
                <c:formatCode>General</c:formatCode>
                <c:ptCount val="3"/>
                <c:pt idx="0">
                  <c:v>33</c:v>
                </c:pt>
                <c:pt idx="1">
                  <c:v>47</c:v>
                </c:pt>
                <c:pt idx="2">
                  <c:v>16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18409918530428127"/>
          <c:y val="0.69713591737613689"/>
          <c:w val="0.33653717324182547"/>
          <c:h val="0.25949057287071148"/>
        </c:manualLayout>
      </c:layout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cs-CZ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cat>
            <c:strRef>
              <c:f>List1!$B$26:$B$28</c:f>
              <c:strCache>
                <c:ptCount val="3"/>
                <c:pt idx="0">
                  <c:v>names in BRAD matched entries in CoL</c:v>
                </c:pt>
                <c:pt idx="1">
                  <c:v>names in BRAD matched entries in NZOR</c:v>
                </c:pt>
                <c:pt idx="2">
                  <c:v>fungal latin names in BRAD matched entries in Index Fungorum</c:v>
                </c:pt>
              </c:strCache>
            </c:strRef>
          </c:cat>
          <c:val>
            <c:numRef>
              <c:f>List1!$C$26:$C$28</c:f>
              <c:numCache>
                <c:formatCode>General</c:formatCode>
                <c:ptCount val="3"/>
                <c:pt idx="0">
                  <c:v>50</c:v>
                </c:pt>
                <c:pt idx="1">
                  <c:v>31</c:v>
                </c:pt>
                <c:pt idx="2">
                  <c:v>95</c:v>
                </c:pt>
              </c:numCache>
            </c:numRef>
          </c:val>
        </c:ser>
        <c:shape val="cylinder"/>
        <c:axId val="76895744"/>
        <c:axId val="76897280"/>
        <c:axId val="0"/>
      </c:bar3DChart>
      <c:catAx>
        <c:axId val="76895744"/>
        <c:scaling>
          <c:orientation val="minMax"/>
        </c:scaling>
        <c:axPos val="b"/>
        <c:tickLblPos val="nextTo"/>
        <c:crossAx val="76897280"/>
        <c:crosses val="autoZero"/>
        <c:auto val="1"/>
        <c:lblAlgn val="ctr"/>
        <c:lblOffset val="100"/>
      </c:catAx>
      <c:valAx>
        <c:axId val="76897280"/>
        <c:scaling>
          <c:orientation val="minMax"/>
        </c:scaling>
        <c:axPos val="l"/>
        <c:majorGridlines/>
        <c:numFmt formatCode="General" sourceLinked="1"/>
        <c:tickLblPos val="nextTo"/>
        <c:crossAx val="76895744"/>
        <c:crosses val="autoZero"/>
        <c:crossBetween val="between"/>
      </c:valAx>
    </c:plotArea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cs-CZ"/>
  <c:chart>
    <c:view3D>
      <c:rAngAx val="1"/>
    </c:view3D>
    <c:plotArea>
      <c:layout/>
      <c:bar3DChart>
        <c:barDir val="col"/>
        <c:grouping val="stacked"/>
        <c:ser>
          <c:idx val="0"/>
          <c:order val="0"/>
          <c:cat>
            <c:strRef>
              <c:f>List1!$B$32:$B$35</c:f>
              <c:strCache>
                <c:ptCount val="4"/>
                <c:pt idx="0">
                  <c:v>insects</c:v>
                </c:pt>
                <c:pt idx="1">
                  <c:v>mite</c:v>
                </c:pt>
                <c:pt idx="2">
                  <c:v>bacteria</c:v>
                </c:pt>
                <c:pt idx="3">
                  <c:v>nematode</c:v>
                </c:pt>
              </c:strCache>
            </c:strRef>
          </c:cat>
          <c:val>
            <c:numRef>
              <c:f>List1!$C$32:$C$35</c:f>
              <c:numCache>
                <c:formatCode>0%</c:formatCode>
                <c:ptCount val="4"/>
                <c:pt idx="0">
                  <c:v>0.62000000000000055</c:v>
                </c:pt>
                <c:pt idx="1">
                  <c:v>8.0000000000000043E-2</c:v>
                </c:pt>
                <c:pt idx="2">
                  <c:v>6.0000000000000032E-2</c:v>
                </c:pt>
                <c:pt idx="3">
                  <c:v>1.0000000000000005E-2</c:v>
                </c:pt>
              </c:numCache>
            </c:numRef>
          </c:val>
        </c:ser>
        <c:shape val="cone"/>
        <c:axId val="76754944"/>
        <c:axId val="76756480"/>
        <c:axId val="0"/>
      </c:bar3DChart>
      <c:catAx>
        <c:axId val="7675494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cs-CZ"/>
          </a:p>
        </c:txPr>
        <c:crossAx val="76756480"/>
        <c:crosses val="autoZero"/>
        <c:auto val="1"/>
        <c:lblAlgn val="ctr"/>
        <c:lblOffset val="100"/>
      </c:catAx>
      <c:valAx>
        <c:axId val="76756480"/>
        <c:scaling>
          <c:orientation val="minMax"/>
        </c:scaling>
        <c:axPos val="l"/>
        <c:majorGridlines/>
        <c:numFmt formatCode="0%" sourceLinked="1"/>
        <c:tickLblPos val="nextTo"/>
        <c:crossAx val="76754944"/>
        <c:crosses val="autoZero"/>
        <c:crossBetween val="between"/>
      </c:valAx>
    </c:plotArea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0.22088</cdr:x>
      <cdr:y>0.23102</cdr:y>
    </cdr:from>
    <cdr:to>
      <cdr:x>0.44588</cdr:x>
      <cdr:y>0.78973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883633" y="1023206"/>
          <a:ext cx="900115" cy="2474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cs-CZ" sz="1100" dirty="0" smtClean="0"/>
        </a:p>
        <a:p xmlns:a="http://schemas.openxmlformats.org/drawingml/2006/main">
          <a:r>
            <a:rPr lang="cs-CZ" sz="1100" dirty="0" smtClean="0"/>
            <a:t>16</a:t>
          </a:r>
          <a:r>
            <a:rPr lang="cs-CZ" sz="1100" dirty="0"/>
            <a:t>%</a:t>
          </a:r>
        </a:p>
        <a:p xmlns:a="http://schemas.openxmlformats.org/drawingml/2006/main">
          <a:endParaRPr lang="cs-CZ" sz="1100" dirty="0"/>
        </a:p>
        <a:p xmlns:a="http://schemas.openxmlformats.org/drawingml/2006/main">
          <a:endParaRPr lang="cs-CZ" sz="1100" dirty="0"/>
        </a:p>
        <a:p xmlns:a="http://schemas.openxmlformats.org/drawingml/2006/main">
          <a:endParaRPr lang="cs-CZ" sz="1100" dirty="0"/>
        </a:p>
        <a:p xmlns:a="http://schemas.openxmlformats.org/drawingml/2006/main">
          <a:endParaRPr lang="cs-CZ" sz="1100" dirty="0"/>
        </a:p>
        <a:p xmlns:a="http://schemas.openxmlformats.org/drawingml/2006/main">
          <a:endParaRPr lang="cs-CZ" sz="1100" dirty="0"/>
        </a:p>
        <a:p xmlns:a="http://schemas.openxmlformats.org/drawingml/2006/main">
          <a:endParaRPr lang="cs-CZ" dirty="0"/>
        </a:p>
        <a:p xmlns:a="http://schemas.openxmlformats.org/drawingml/2006/main">
          <a:r>
            <a:rPr lang="cs-CZ" dirty="0" smtClean="0"/>
            <a:t>  </a:t>
          </a:r>
          <a:r>
            <a:rPr lang="cs-CZ" sz="1100" dirty="0" smtClean="0"/>
            <a:t>47</a:t>
          </a:r>
          <a:r>
            <a:rPr lang="cs-CZ" sz="1100" dirty="0"/>
            <a:t>%</a:t>
          </a:r>
        </a:p>
      </cdr:txBody>
    </cdr:sp>
  </cdr:relSizeAnchor>
  <cdr:relSizeAnchor xmlns:cdr="http://schemas.openxmlformats.org/drawingml/2006/chartDrawing">
    <cdr:from>
      <cdr:x>0.39623</cdr:x>
      <cdr:y>0.39244</cdr:y>
    </cdr:from>
    <cdr:to>
      <cdr:x>0.58491</cdr:x>
      <cdr:y>0.63202</cdr:y>
    </cdr:to>
    <cdr:sp macro="" textlink="">
      <cdr:nvSpPr>
        <cdr:cNvPr id="3" name="TextovéPole 2"/>
        <cdr:cNvSpPr txBox="1"/>
      </cdr:nvSpPr>
      <cdr:spPr>
        <a:xfrm xmlns:a="http://schemas.openxmlformats.org/drawingml/2006/main">
          <a:off x="1500198" y="1285884"/>
          <a:ext cx="714380" cy="7850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/>
            <a:t>33%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0.22083</cdr:x>
      <cdr:y>0.44444</cdr:y>
    </cdr:from>
    <cdr:to>
      <cdr:x>0.3375</cdr:x>
      <cdr:y>0.54167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1009650" y="1219200"/>
          <a:ext cx="5334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   50</a:t>
          </a:r>
          <a:r>
            <a:rPr lang="cs-CZ" sz="1100" dirty="0"/>
            <a:t>%</a:t>
          </a:r>
        </a:p>
      </cdr:txBody>
    </cdr:sp>
  </cdr:relSizeAnchor>
  <cdr:relSizeAnchor xmlns:cdr="http://schemas.openxmlformats.org/drawingml/2006/chartDrawing">
    <cdr:from>
      <cdr:x>0.425</cdr:x>
      <cdr:y>0.45833</cdr:y>
    </cdr:from>
    <cdr:to>
      <cdr:x>0.64792</cdr:x>
      <cdr:y>0.84375</cdr:y>
    </cdr:to>
    <cdr:sp macro="" textlink="">
      <cdr:nvSpPr>
        <cdr:cNvPr id="3" name="TextovéPole 2"/>
        <cdr:cNvSpPr txBox="1"/>
      </cdr:nvSpPr>
      <cdr:spPr>
        <a:xfrm xmlns:a="http://schemas.openxmlformats.org/drawingml/2006/main">
          <a:off x="1943100" y="1257300"/>
          <a:ext cx="1019175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       </a:t>
          </a:r>
        </a:p>
        <a:p xmlns:a="http://schemas.openxmlformats.org/drawingml/2006/main">
          <a:r>
            <a:rPr lang="cs-CZ" dirty="0"/>
            <a:t> </a:t>
          </a:r>
          <a:r>
            <a:rPr lang="cs-CZ" dirty="0" smtClean="0"/>
            <a:t>        </a:t>
          </a:r>
        </a:p>
        <a:p xmlns:a="http://schemas.openxmlformats.org/drawingml/2006/main">
          <a:r>
            <a:rPr lang="cs-CZ" sz="1100" dirty="0"/>
            <a:t> </a:t>
          </a:r>
          <a:r>
            <a:rPr lang="cs-CZ" sz="1100" dirty="0" smtClean="0"/>
            <a:t>        31</a:t>
          </a:r>
          <a:r>
            <a:rPr lang="cs-CZ" sz="1100" dirty="0"/>
            <a:t>%</a:t>
          </a:r>
        </a:p>
      </cdr:txBody>
    </cdr:sp>
  </cdr:relSizeAnchor>
  <cdr:relSizeAnchor xmlns:cdr="http://schemas.openxmlformats.org/drawingml/2006/chartDrawing">
    <cdr:from>
      <cdr:x>0.61667</cdr:x>
      <cdr:y>0.45486</cdr:y>
    </cdr:from>
    <cdr:to>
      <cdr:x>0.85938</cdr:x>
      <cdr:y>0.61111</cdr:y>
    </cdr:to>
    <cdr:sp macro="" textlink="">
      <cdr:nvSpPr>
        <cdr:cNvPr id="4" name="TextovéPole 3"/>
        <cdr:cNvSpPr txBox="1"/>
      </cdr:nvSpPr>
      <cdr:spPr>
        <a:xfrm xmlns:a="http://schemas.openxmlformats.org/drawingml/2006/main">
          <a:off x="2819415" y="1247772"/>
          <a:ext cx="110967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                 95% </a:t>
          </a:r>
          <a:endParaRPr lang="cs-CZ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0.19618</cdr:x>
      <cdr:y>0.68818</cdr:y>
    </cdr:from>
    <cdr:to>
      <cdr:x>0.25694</cdr:x>
      <cdr:y>0.81445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1614470" y="3114684"/>
          <a:ext cx="500066" cy="5715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62 %</a:t>
          </a:r>
          <a:endParaRPr lang="cs-CZ" sz="1100" dirty="0"/>
        </a:p>
      </cdr:txBody>
    </cdr:sp>
  </cdr:relSizeAnchor>
  <cdr:relSizeAnchor xmlns:cdr="http://schemas.openxmlformats.org/drawingml/2006/chartDrawing">
    <cdr:from>
      <cdr:x>0.39583</cdr:x>
      <cdr:y>0.7671</cdr:y>
    </cdr:from>
    <cdr:to>
      <cdr:x>0.47396</cdr:x>
      <cdr:y>0.86181</cdr:y>
    </cdr:to>
    <cdr:sp macro="" textlink="">
      <cdr:nvSpPr>
        <cdr:cNvPr id="3" name="TextovéPole 2"/>
        <cdr:cNvSpPr txBox="1"/>
      </cdr:nvSpPr>
      <cdr:spPr>
        <a:xfrm xmlns:a="http://schemas.openxmlformats.org/drawingml/2006/main">
          <a:off x="3257544" y="3471874"/>
          <a:ext cx="642942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8 %</a:t>
          </a:r>
          <a:endParaRPr lang="cs-CZ" sz="1100" dirty="0"/>
        </a:p>
      </cdr:txBody>
    </cdr:sp>
  </cdr:relSizeAnchor>
  <cdr:relSizeAnchor xmlns:cdr="http://schemas.openxmlformats.org/drawingml/2006/chartDrawing">
    <cdr:from>
      <cdr:x>0.59549</cdr:x>
      <cdr:y>0.78289</cdr:y>
    </cdr:from>
    <cdr:to>
      <cdr:x>0.73264</cdr:x>
      <cdr:y>1</cdr:y>
    </cdr:to>
    <cdr:sp macro="" textlink="">
      <cdr:nvSpPr>
        <cdr:cNvPr id="4" name="TextovéPole 3"/>
        <cdr:cNvSpPr txBox="1"/>
      </cdr:nvSpPr>
      <cdr:spPr>
        <a:xfrm xmlns:a="http://schemas.openxmlformats.org/drawingml/2006/main">
          <a:off x="4900618" y="3543312"/>
          <a:ext cx="1128714" cy="9826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6 %</a:t>
          </a:r>
          <a:endParaRPr lang="cs-CZ" sz="1100" dirty="0"/>
        </a:p>
      </cdr:txBody>
    </cdr:sp>
  </cdr:relSizeAnchor>
  <cdr:relSizeAnchor xmlns:cdr="http://schemas.openxmlformats.org/drawingml/2006/chartDrawing">
    <cdr:from>
      <cdr:x>0.80382</cdr:x>
      <cdr:y>0.78289</cdr:y>
    </cdr:from>
    <cdr:to>
      <cdr:x>0.87327</cdr:x>
      <cdr:y>0.87759</cdr:y>
    </cdr:to>
    <cdr:sp macro="" textlink="">
      <cdr:nvSpPr>
        <cdr:cNvPr id="5" name="TextovéPole 4"/>
        <cdr:cNvSpPr txBox="1"/>
      </cdr:nvSpPr>
      <cdr:spPr>
        <a:xfrm xmlns:a="http://schemas.openxmlformats.org/drawingml/2006/main">
          <a:off x="6615130" y="3543312"/>
          <a:ext cx="571504" cy="4286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s-CZ" sz="1100" dirty="0" smtClean="0"/>
            <a:t>1 %</a:t>
          </a:r>
          <a:endParaRPr lang="cs-CZ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8B88E-73BC-46E7-9485-6FB8F4B50432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73744-CFA5-4816-A4BC-7BC95D26FFC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4ABE5-9551-49D1-AF5B-025EE3EE29A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231AD-393B-4C1C-87CE-34010054775B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1061-4190-4E50-81B1-69248D077B28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3C5-113D-4BA5-81CB-0DD90E0A4C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476250"/>
            <a:ext cx="7561263" cy="1676400"/>
            <a:chOff x="3370" y="104"/>
            <a:chExt cx="2323" cy="515"/>
          </a:xfrm>
        </p:grpSpPr>
        <p:pic>
          <p:nvPicPr>
            <p:cNvPr id="3075" name="Picture 3" descr="banner3_bigg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4" y="104"/>
              <a:ext cx="1679" cy="514"/>
            </a:xfrm>
            <a:prstGeom prst="rect">
              <a:avLst/>
            </a:prstGeom>
            <a:noFill/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70" y="119"/>
              <a:ext cx="599" cy="500"/>
              <a:chOff x="3370" y="119"/>
              <a:chExt cx="599" cy="500"/>
            </a:xfrm>
          </p:grpSpPr>
          <p:pic>
            <p:nvPicPr>
              <p:cNvPr id="3077" name="Picture 5" descr="e-infrastructure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0" y="377"/>
                <a:ext cx="599" cy="242"/>
              </a:xfrm>
              <a:prstGeom prst="rect">
                <a:avLst/>
              </a:prstGeom>
              <a:noFill/>
            </p:spPr>
          </p:pic>
          <p:pic>
            <p:nvPicPr>
              <p:cNvPr id="3078" name="Picture 6" descr="eu-fw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06" y="119"/>
                <a:ext cx="318" cy="25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903413" y="6496050"/>
            <a:ext cx="3231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i="1" dirty="0"/>
              <a:t>4D4Life </a:t>
            </a:r>
            <a:r>
              <a:rPr lang="en-GB" sz="1200" i="1" dirty="0" smtClean="0"/>
              <a:t>Meeting</a:t>
            </a:r>
            <a:r>
              <a:rPr lang="en-GB" sz="1200" i="1" dirty="0"/>
              <a:t>, </a:t>
            </a:r>
            <a:r>
              <a:rPr lang="en-GB" sz="1200" i="1" dirty="0" smtClean="0"/>
              <a:t>1</a:t>
            </a:r>
            <a:r>
              <a:rPr lang="cs-CZ" sz="1200" i="1" dirty="0" smtClean="0"/>
              <a:t>6</a:t>
            </a:r>
            <a:r>
              <a:rPr lang="en-GB" sz="1200" i="1" dirty="0" smtClean="0"/>
              <a:t>-1</a:t>
            </a:r>
            <a:r>
              <a:rPr lang="cs-CZ" sz="1200" i="1" dirty="0" smtClean="0"/>
              <a:t>8</a:t>
            </a:r>
            <a:r>
              <a:rPr lang="en-GB" sz="1200" i="1" dirty="0" smtClean="0"/>
              <a:t> </a:t>
            </a:r>
            <a:r>
              <a:rPr lang="cs-CZ" sz="1200" i="1" dirty="0" err="1" smtClean="0"/>
              <a:t>February</a:t>
            </a:r>
            <a:r>
              <a:rPr lang="en-GB" sz="1200" i="1" dirty="0" smtClean="0"/>
              <a:t>, </a:t>
            </a:r>
            <a:r>
              <a:rPr lang="cs-CZ" sz="1200" i="1" dirty="0" smtClean="0"/>
              <a:t>Faro, Portugal</a:t>
            </a:r>
            <a:endParaRPr lang="en-GB" sz="1200" i="1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92417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b="1" dirty="0" smtClean="0"/>
              <a:t>New </a:t>
            </a:r>
            <a:r>
              <a:rPr lang="cs-CZ" sz="2800" b="1" dirty="0" err="1" smtClean="0"/>
              <a:t>Zealand</a:t>
            </a:r>
            <a:r>
              <a:rPr lang="cs-CZ" sz="2800" b="1" dirty="0" smtClean="0"/>
              <a:t> Case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403350" y="4365625"/>
            <a:ext cx="648176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GB" dirty="0"/>
          </a:p>
          <a:p>
            <a:pPr algn="ctr">
              <a:spcBef>
                <a:spcPct val="50000"/>
              </a:spcBef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New </a:t>
            </a:r>
            <a:r>
              <a:rPr lang="cs-CZ" dirty="0" err="1" smtClean="0"/>
              <a:t>Zealand</a:t>
            </a:r>
            <a:r>
              <a:rPr lang="cs-CZ" dirty="0" smtClean="0"/>
              <a:t> Case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cs-CZ" dirty="0" smtClean="0"/>
          </a:p>
          <a:p>
            <a:r>
              <a:rPr lang="cs-CZ" dirty="0" smtClean="0"/>
              <a:t>BRAD – </a:t>
            </a:r>
            <a:r>
              <a:rPr lang="cs-CZ" dirty="0" err="1" smtClean="0"/>
              <a:t>Bisecurity</a:t>
            </a:r>
            <a:r>
              <a:rPr lang="cs-CZ" dirty="0" smtClean="0"/>
              <a:t> Risk </a:t>
            </a:r>
            <a:r>
              <a:rPr lang="cs-CZ" dirty="0" err="1" smtClean="0"/>
              <a:t>Assessment</a:t>
            </a:r>
            <a:r>
              <a:rPr lang="cs-CZ" dirty="0" smtClean="0"/>
              <a:t> </a:t>
            </a:r>
            <a:r>
              <a:rPr lang="cs-CZ" dirty="0" err="1" smtClean="0"/>
              <a:t>Database</a:t>
            </a:r>
            <a:r>
              <a:rPr lang="cs-CZ" dirty="0" smtClean="0"/>
              <a:t> (</a:t>
            </a:r>
            <a:r>
              <a:rPr lang="cs-CZ" dirty="0" err="1" smtClean="0"/>
              <a:t>containing</a:t>
            </a:r>
            <a:r>
              <a:rPr lang="cs-CZ" dirty="0" smtClean="0"/>
              <a:t> not </a:t>
            </a:r>
            <a:r>
              <a:rPr lang="cs-CZ" dirty="0" err="1" smtClean="0"/>
              <a:t>only</a:t>
            </a:r>
            <a:r>
              <a:rPr lang="cs-CZ" dirty="0" smtClean="0"/>
              <a:t> NZ species) </a:t>
            </a:r>
            <a:r>
              <a:rPr lang="cs-CZ" dirty="0" err="1" smtClean="0"/>
              <a:t>example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42 000 </a:t>
            </a:r>
            <a:r>
              <a:rPr lang="cs-CZ" dirty="0" smtClean="0"/>
              <a:t>Latin </a:t>
            </a:r>
            <a:r>
              <a:rPr lang="cs-CZ" dirty="0" err="1" smtClean="0"/>
              <a:t>names</a:t>
            </a:r>
            <a:endParaRPr lang="cs-CZ" dirty="0" smtClean="0"/>
          </a:p>
          <a:p>
            <a:r>
              <a:rPr lang="cs-CZ" dirty="0" smtClean="0"/>
              <a:t>NZOR – </a:t>
            </a:r>
            <a:r>
              <a:rPr lang="cs-CZ" dirty="0" err="1" smtClean="0"/>
              <a:t>regional</a:t>
            </a:r>
            <a:r>
              <a:rPr lang="cs-CZ" dirty="0" smtClean="0"/>
              <a:t> list</a:t>
            </a:r>
          </a:p>
          <a:p>
            <a:r>
              <a:rPr lang="cs-CZ" dirty="0" smtClean="0"/>
              <a:t>Index </a:t>
            </a:r>
            <a:r>
              <a:rPr lang="cs-CZ" dirty="0" err="1" smtClean="0"/>
              <a:t>Fungorum</a:t>
            </a:r>
            <a:endParaRPr lang="cs-CZ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Names</a:t>
            </a:r>
            <a:r>
              <a:rPr lang="cs-CZ" dirty="0" smtClean="0"/>
              <a:t> in BRAD, </a:t>
            </a:r>
            <a:r>
              <a:rPr lang="cs-CZ" dirty="0" err="1" smtClean="0"/>
              <a:t>CoL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NZOR </a:t>
            </a:r>
            <a:r>
              <a:rPr lang="cs-CZ" dirty="0" err="1" smtClean="0"/>
              <a:t>databases</a:t>
            </a:r>
            <a:endParaRPr lang="cs-CZ" dirty="0"/>
          </a:p>
        </p:txBody>
      </p:sp>
      <p:graphicFrame>
        <p:nvGraphicFramePr>
          <p:cNvPr id="10" name="Graf 9"/>
          <p:cNvGraphicFramePr/>
          <p:nvPr/>
        </p:nvGraphicFramePr>
        <p:xfrm>
          <a:off x="357158" y="2143116"/>
          <a:ext cx="4000512" cy="4429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f 10"/>
          <p:cNvGraphicFramePr/>
          <p:nvPr/>
        </p:nvGraphicFramePr>
        <p:xfrm>
          <a:off x="3714744" y="2285992"/>
          <a:ext cx="4572000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4143372" y="171448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BRAD </a:t>
            </a:r>
            <a:r>
              <a:rPr lang="cs-CZ" dirty="0" err="1" smtClean="0"/>
              <a:t>matching</a:t>
            </a:r>
            <a:r>
              <a:rPr lang="cs-CZ" dirty="0" smtClean="0"/>
              <a:t> </a:t>
            </a:r>
            <a:r>
              <a:rPr lang="cs-CZ" dirty="0" err="1" smtClean="0"/>
              <a:t>against</a:t>
            </a:r>
            <a:r>
              <a:rPr lang="cs-CZ" dirty="0" smtClean="0"/>
              <a:t> standard </a:t>
            </a:r>
            <a:r>
              <a:rPr lang="cs-CZ" dirty="0" err="1" smtClean="0"/>
              <a:t>lists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642910" y="1500174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Utility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matching</a:t>
            </a:r>
            <a:r>
              <a:rPr lang="cs-CZ" dirty="0" smtClean="0"/>
              <a:t> </a:t>
            </a:r>
            <a:r>
              <a:rPr lang="cs-CZ" dirty="0" err="1" smtClean="0"/>
              <a:t>lists</a:t>
            </a:r>
            <a:r>
              <a:rPr lang="cs-CZ" dirty="0" smtClean="0"/>
              <a:t> in </a:t>
            </a:r>
            <a:r>
              <a:rPr lang="cs-CZ" dirty="0" err="1" smtClean="0"/>
              <a:t>comparing</a:t>
            </a:r>
            <a:r>
              <a:rPr lang="cs-CZ" dirty="0" smtClean="0"/>
              <a:t> NZOR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CoL</a:t>
            </a:r>
            <a:r>
              <a:rPr lang="cs-CZ" dirty="0" smtClean="0"/>
              <a:t> </a:t>
            </a:r>
            <a:r>
              <a:rPr lang="cs-CZ" dirty="0" err="1" smtClean="0"/>
              <a:t>matches</a:t>
            </a:r>
            <a:r>
              <a:rPr lang="cs-CZ" dirty="0" smtClean="0"/>
              <a:t> </a:t>
            </a:r>
            <a:r>
              <a:rPr lang="cs-CZ" dirty="0" err="1" smtClean="0"/>
              <a:t>against</a:t>
            </a:r>
            <a:r>
              <a:rPr lang="cs-CZ" dirty="0" smtClean="0"/>
              <a:t> BRAD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Brakdown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BRAD </a:t>
            </a:r>
            <a:r>
              <a:rPr lang="cs-CZ" dirty="0" err="1" smtClean="0"/>
              <a:t>entries</a:t>
            </a:r>
            <a:r>
              <a:rPr lang="cs-CZ" dirty="0" smtClean="0"/>
              <a:t> not </a:t>
            </a:r>
            <a:r>
              <a:rPr lang="cs-CZ" dirty="0" err="1" smtClean="0"/>
              <a:t>matched</a:t>
            </a:r>
            <a:r>
              <a:rPr lang="cs-CZ" dirty="0" smtClean="0"/>
              <a:t> </a:t>
            </a:r>
            <a:r>
              <a:rPr lang="cs-CZ" dirty="0" err="1" smtClean="0"/>
              <a:t>against</a:t>
            </a:r>
            <a:r>
              <a:rPr lang="cs-CZ" dirty="0" smtClean="0"/>
              <a:t> NZOR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CoL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Analysis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New </a:t>
            </a:r>
            <a:r>
              <a:rPr lang="cs-CZ" dirty="0" err="1" smtClean="0"/>
              <a:t>Zealand</a:t>
            </a:r>
            <a:r>
              <a:rPr lang="cs-CZ" dirty="0" smtClean="0"/>
              <a:t> case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Regional</a:t>
            </a:r>
            <a:r>
              <a:rPr lang="cs-CZ" dirty="0" smtClean="0"/>
              <a:t> </a:t>
            </a:r>
            <a:r>
              <a:rPr lang="cs-CZ" dirty="0" err="1" smtClean="0"/>
              <a:t>databases</a:t>
            </a:r>
            <a:r>
              <a:rPr lang="cs-CZ" dirty="0" smtClean="0"/>
              <a:t> </a:t>
            </a:r>
            <a:r>
              <a:rPr lang="cs-CZ" dirty="0" err="1" smtClean="0"/>
              <a:t>contain</a:t>
            </a:r>
            <a:r>
              <a:rPr lang="cs-CZ" dirty="0" smtClean="0"/>
              <a:t> </a:t>
            </a:r>
            <a:r>
              <a:rPr lang="cs-CZ" dirty="0" err="1" smtClean="0"/>
              <a:t>numerous</a:t>
            </a:r>
            <a:r>
              <a:rPr lang="cs-CZ" dirty="0" smtClean="0"/>
              <a:t>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entries</a:t>
            </a:r>
            <a:r>
              <a:rPr lang="cs-CZ" dirty="0" smtClean="0"/>
              <a:t> </a:t>
            </a:r>
            <a:r>
              <a:rPr lang="cs-CZ" dirty="0" err="1" smtClean="0"/>
              <a:t>fo</a:t>
            </a:r>
            <a:r>
              <a:rPr lang="cs-CZ" dirty="0" smtClean="0"/>
              <a:t> </a:t>
            </a:r>
            <a:r>
              <a:rPr lang="cs-CZ" dirty="0" err="1" smtClean="0"/>
              <a:t>CoL</a:t>
            </a:r>
            <a:r>
              <a:rPr lang="cs-CZ" dirty="0" smtClean="0"/>
              <a:t> </a:t>
            </a:r>
            <a:r>
              <a:rPr lang="cs-CZ" dirty="0" smtClean="0"/>
              <a:t>(16% </a:t>
            </a:r>
            <a:r>
              <a:rPr lang="cs-CZ" dirty="0" smtClean="0"/>
              <a:t>in </a:t>
            </a:r>
            <a:r>
              <a:rPr lang="cs-CZ" dirty="0" err="1" smtClean="0"/>
              <a:t>the</a:t>
            </a:r>
            <a:r>
              <a:rPr lang="cs-CZ" dirty="0" smtClean="0"/>
              <a:t> case </a:t>
            </a:r>
            <a:r>
              <a:rPr lang="cs-CZ" dirty="0" err="1" smtClean="0"/>
              <a:t>of</a:t>
            </a:r>
            <a:r>
              <a:rPr lang="cs-CZ" dirty="0" smtClean="0"/>
              <a:t> NZOR)</a:t>
            </a:r>
          </a:p>
          <a:p>
            <a:r>
              <a:rPr lang="cs-CZ" dirty="0" err="1" smtClean="0"/>
              <a:t>Nomenclators</a:t>
            </a:r>
            <a:r>
              <a:rPr lang="cs-CZ" dirty="0" smtClean="0"/>
              <a:t> (</a:t>
            </a:r>
            <a:r>
              <a:rPr lang="cs-CZ" dirty="0" err="1" smtClean="0"/>
              <a:t>e.g</a:t>
            </a:r>
            <a:r>
              <a:rPr lang="cs-CZ" dirty="0" smtClean="0"/>
              <a:t>. </a:t>
            </a:r>
            <a:r>
              <a:rPr lang="cs-CZ" dirty="0" err="1" smtClean="0"/>
              <a:t>IndexFungorum</a:t>
            </a:r>
            <a:r>
              <a:rPr lang="cs-CZ" dirty="0" smtClean="0"/>
              <a:t>) </a:t>
            </a:r>
            <a:r>
              <a:rPr lang="cs-CZ" dirty="0" err="1" smtClean="0"/>
              <a:t>provide</a:t>
            </a:r>
            <a:r>
              <a:rPr lang="cs-CZ" dirty="0" smtClean="0"/>
              <a:t> most </a:t>
            </a:r>
            <a:r>
              <a:rPr lang="cs-CZ" dirty="0" err="1" smtClean="0"/>
              <a:t>complete</a:t>
            </a:r>
            <a:r>
              <a:rPr lang="cs-CZ" dirty="0" smtClean="0"/>
              <a:t> </a:t>
            </a:r>
            <a:r>
              <a:rPr lang="cs-CZ" dirty="0" err="1" smtClean="0"/>
              <a:t>lists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names</a:t>
            </a:r>
            <a:endParaRPr lang="cs-CZ" dirty="0" smtClean="0"/>
          </a:p>
          <a:p>
            <a:r>
              <a:rPr lang="cs-CZ" dirty="0" err="1" smtClean="0"/>
              <a:t>Insects</a:t>
            </a:r>
            <a:r>
              <a:rPr lang="cs-CZ" dirty="0" smtClean="0"/>
              <a:t> – </a:t>
            </a:r>
            <a:r>
              <a:rPr lang="cs-CZ" dirty="0" err="1" smtClean="0"/>
              <a:t>Coleoptera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Lepidoptera</a:t>
            </a:r>
            <a:r>
              <a:rPr lang="cs-CZ" dirty="0" smtClean="0"/>
              <a:t> are </a:t>
            </a:r>
            <a:r>
              <a:rPr lang="cs-CZ" dirty="0" err="1" smtClean="0"/>
              <a:t>largests</a:t>
            </a:r>
            <a:r>
              <a:rPr lang="cs-CZ" dirty="0" smtClean="0"/>
              <a:t> </a:t>
            </a:r>
            <a:r>
              <a:rPr lang="cs-CZ" dirty="0" err="1" smtClean="0"/>
              <a:t>groups</a:t>
            </a:r>
            <a:r>
              <a:rPr lang="cs-CZ" dirty="0" smtClean="0"/>
              <a:t> </a:t>
            </a:r>
            <a:r>
              <a:rPr lang="cs-CZ" dirty="0" err="1" smtClean="0"/>
              <a:t>missing</a:t>
            </a:r>
            <a:r>
              <a:rPr lang="cs-CZ" dirty="0" smtClean="0"/>
              <a:t> in </a:t>
            </a:r>
            <a:r>
              <a:rPr lang="cs-CZ" dirty="0" err="1" smtClean="0"/>
              <a:t>CoL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NZOR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157</Words>
  <Application>Microsoft Office PowerPoint</Application>
  <PresentationFormat>Předvádění na obrazovce (4:3)</PresentationFormat>
  <Paragraphs>39</Paragraphs>
  <Slides>5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Snímek 1</vt:lpstr>
      <vt:lpstr>New Zealand Case</vt:lpstr>
      <vt:lpstr>Names in BRAD, CoL and NZOR databases</vt:lpstr>
      <vt:lpstr>Brakdown of BRAD entries not matched against NZOR and CoL</vt:lpstr>
      <vt:lpstr>Analysis of New Zealand case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nm</dc:creator>
  <cp:lastModifiedBy>nm</cp:lastModifiedBy>
  <cp:revision>10</cp:revision>
  <dcterms:created xsi:type="dcterms:W3CDTF">2010-02-15T10:14:19Z</dcterms:created>
  <dcterms:modified xsi:type="dcterms:W3CDTF">2010-02-16T07:49:24Z</dcterms:modified>
</cp:coreProperties>
</file>