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D52EF56-9A67-4FE0-8452-EB6A3CFDB16E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FD8536F-166F-4015-ABE0-5DFCAF0715DF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5363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C6DDAB-AFB7-4B50-988E-397308216C2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3795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096FB6-1486-4659-88C9-3020B8CE80A7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5843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A621C3-9E6B-4478-8E3D-24EAA9C63376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7891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5EBEE1-C51B-44CF-BD90-08939E6E85BF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7411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4781C5-BA29-48DB-B2E1-FB21703565B5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9459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6C5EF-17F5-47C1-9A6C-8B3D20CF9298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1507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535354-3DDE-4F18-83B9-2649FB7B7C64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3555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F6CCA0-D1EF-4429-ABE6-D0BCF9C8C9B5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5603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091661-B544-44E7-8699-A3B0613BB5BA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7651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A4226E-50FD-492C-8D00-359A2B2E37CE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9699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E3916B-24CD-424F-9831-E470FD996E23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Zástupný symbol pro obrázek snímk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1747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D47108-2ED7-4E90-9E1A-170A1012E7F5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E7DA7-E886-41EC-9A02-ABDA781127F6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14F0E-744E-40AD-8B78-F6846104F7D9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8D4DE-F328-4C13-9502-084D6722D428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F617A-B9DA-4DAE-94A0-6BE061B43017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C812C-CB6B-4404-A826-457707171DD0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55EB0-07E6-49D3-AA01-E7C87C2BAA1E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8F8DD-C70E-42BA-A46A-E752493F1822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E23A6-AA65-4166-B1C9-4E7CDFF9C0A9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DCBD-D8AB-467C-ABC5-A4DF55CFF4AC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E64-4865-442E-BB47-ED83D6C63207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8E3E1-B3BD-48DA-9502-9CD66C44F312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D0A52-1289-449C-87E3-8E666852EC7E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25B89-59F4-4C36-A97E-634803694C76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78731-E7F4-437A-B7B5-E6B2850881BF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D1CB9-7C05-4EF6-85AA-EC279FA93699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5438F-F141-4908-AE57-1E42B594551B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BDC4-2A65-4276-B04A-4CE960B9F9FC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14940-E6FF-4ADF-B6AD-CDD9154A3B34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75D07-747A-4604-98AE-73EEA4F4D653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8663E-F31D-477C-887F-D5AB671D83B9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3EDF-A2E2-452B-8099-65348A9645EA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44F8C-7226-4EE6-B95A-C3E6862FFF9C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51EF40-88A2-4D23-BD4F-E7FAB6BC12CA}" type="datetimeFigureOut">
              <a:rPr lang="cs-CZ"/>
              <a:pPr>
                <a:defRPr/>
              </a:pPr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BAD03C-D6E3-4452-8DBF-6E74EC0CAC62}" type="slidenum">
              <a:rPr lang="cs-CZ"/>
              <a:pPr>
                <a:defRPr/>
              </a:pPr>
              <a:t>‹N°›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2"/>
          <p:cNvGrpSpPr>
            <a:grpSpLocks/>
          </p:cNvGrpSpPr>
          <p:nvPr/>
        </p:nvGrpSpPr>
        <p:grpSpPr bwMode="auto">
          <a:xfrm>
            <a:off x="755650" y="476250"/>
            <a:ext cx="7561263" cy="1676400"/>
            <a:chOff x="3370" y="104"/>
            <a:chExt cx="2323" cy="515"/>
          </a:xfrm>
        </p:grpSpPr>
        <p:pic>
          <p:nvPicPr>
            <p:cNvPr id="14341" name="Picture 3" descr="banner3_bigg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14" y="104"/>
              <a:ext cx="1679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342" name="Group 4"/>
            <p:cNvGrpSpPr>
              <a:grpSpLocks/>
            </p:cNvGrpSpPr>
            <p:nvPr/>
          </p:nvGrpSpPr>
          <p:grpSpPr bwMode="auto">
            <a:xfrm>
              <a:off x="3370" y="119"/>
              <a:ext cx="599" cy="500"/>
              <a:chOff x="3370" y="119"/>
              <a:chExt cx="599" cy="500"/>
            </a:xfrm>
          </p:grpSpPr>
          <p:pic>
            <p:nvPicPr>
              <p:cNvPr id="14343" name="Picture 5" descr="e-infrastructure-logo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370" y="377"/>
                <a:ext cx="599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44" name="Picture 6" descr="eu-fw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506" y="119"/>
                <a:ext cx="318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338" name="Text Box 8"/>
          <p:cNvSpPr txBox="1">
            <a:spLocks noChangeArrowheads="1"/>
          </p:cNvSpPr>
          <p:nvPr/>
        </p:nvSpPr>
        <p:spPr bwMode="auto">
          <a:xfrm>
            <a:off x="1903413" y="6496050"/>
            <a:ext cx="32305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i="1">
                <a:latin typeface="Calibri" pitchFamily="34" charset="0"/>
              </a:rPr>
              <a:t>4D4Life Meeting, 1</a:t>
            </a:r>
            <a:r>
              <a:rPr lang="cs-CZ" sz="1200" i="1">
                <a:latin typeface="Calibri" pitchFamily="34" charset="0"/>
              </a:rPr>
              <a:t>6</a:t>
            </a:r>
            <a:r>
              <a:rPr lang="en-GB" sz="1200" i="1">
                <a:latin typeface="Calibri" pitchFamily="34" charset="0"/>
              </a:rPr>
              <a:t>-1</a:t>
            </a:r>
            <a:r>
              <a:rPr lang="cs-CZ" sz="1200" i="1">
                <a:latin typeface="Calibri" pitchFamily="34" charset="0"/>
              </a:rPr>
              <a:t>8</a:t>
            </a:r>
            <a:r>
              <a:rPr lang="en-GB" sz="1200" i="1">
                <a:latin typeface="Calibri" pitchFamily="34" charset="0"/>
              </a:rPr>
              <a:t> </a:t>
            </a:r>
            <a:r>
              <a:rPr lang="cs-CZ" sz="1200" i="1">
                <a:latin typeface="Calibri" pitchFamily="34" charset="0"/>
              </a:rPr>
              <a:t>February</a:t>
            </a:r>
            <a:r>
              <a:rPr lang="en-GB" sz="1200" i="1">
                <a:latin typeface="Calibri" pitchFamily="34" charset="0"/>
              </a:rPr>
              <a:t>, </a:t>
            </a:r>
            <a:r>
              <a:rPr lang="cs-CZ" sz="1200" i="1">
                <a:latin typeface="Calibri" pitchFamily="34" charset="0"/>
              </a:rPr>
              <a:t>Faro, Portugal</a:t>
            </a:r>
            <a:endParaRPr lang="en-GB" sz="1200" i="1">
              <a:latin typeface="Calibri" pitchFamily="34" charset="0"/>
            </a:endParaRP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0" y="2924175"/>
            <a:ext cx="9144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>
                <a:latin typeface="Calibri" pitchFamily="34" charset="0"/>
              </a:rPr>
              <a:t>The Global </a:t>
            </a:r>
            <a:r>
              <a:rPr lang="cs-CZ" sz="2800" b="1">
                <a:latin typeface="Calibri" pitchFamily="34" charset="0"/>
              </a:rPr>
              <a:t>Mu</a:t>
            </a:r>
            <a:r>
              <a:rPr lang="en-GB" sz="2800" b="1">
                <a:latin typeface="Calibri" pitchFamily="34" charset="0"/>
              </a:rPr>
              <a:t>lti-Hub Network</a:t>
            </a:r>
            <a:endParaRPr lang="cs-CZ" sz="2800" b="1">
              <a:latin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cs-CZ" sz="2800">
                <a:latin typeface="Calibri" pitchFamily="34" charset="0"/>
              </a:rPr>
              <a:t>Service, questions and problems</a:t>
            </a: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403350" y="4365625"/>
            <a:ext cx="64817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GB">
              <a:latin typeface="Calibri" pitchFamily="34" charset="0"/>
            </a:endParaRPr>
          </a:p>
          <a:p>
            <a:pPr algn="ctr">
              <a:spcBef>
                <a:spcPct val="50000"/>
              </a:spcBef>
            </a:pPr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Queries</a:t>
            </a:r>
          </a:p>
        </p:txBody>
      </p:sp>
      <p:sp>
        <p:nvSpPr>
          <p:cNvPr id="32770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queries based on presence x absence of the taxon in CoL</a:t>
            </a:r>
          </a:p>
          <a:p>
            <a:r>
              <a:rPr lang="cs-CZ" smtClean="0"/>
              <a:t>Queries based on presence x absence of the taxon in the master list (gathered from nomenclators)</a:t>
            </a:r>
          </a:p>
          <a:p>
            <a:endParaRPr lang="cs-CZ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 lists</a:t>
            </a:r>
          </a:p>
        </p:txBody>
      </p:sp>
      <p:sp>
        <p:nvSpPr>
          <p:cNvPr id="3481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Useful for cleaning data</a:t>
            </a:r>
          </a:p>
          <a:p>
            <a:r>
              <a:rPr lang="cs-CZ" smtClean="0"/>
              <a:t>Useful for our knowledge what is missing in CoL</a:t>
            </a:r>
          </a:p>
          <a:p>
            <a:endParaRPr lang="cs-CZ" smtClean="0"/>
          </a:p>
          <a:p>
            <a:r>
              <a:rPr lang="cs-CZ" smtClean="0"/>
              <a:t>Problem – floating names or trees</a:t>
            </a:r>
          </a:p>
          <a:p>
            <a:endParaRPr lang="cs-CZ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Questionnaires</a:t>
            </a:r>
            <a:r>
              <a:rPr lang="cs-CZ" dirty="0" smtClean="0"/>
              <a:t> </a:t>
            </a:r>
            <a:r>
              <a:rPr lang="cs-CZ" dirty="0" err="1" smtClean="0"/>
              <a:t>preliminary</a:t>
            </a:r>
            <a:r>
              <a:rPr lang="cs-CZ" dirty="0" smtClean="0"/>
              <a:t> </a:t>
            </a:r>
            <a:r>
              <a:rPr lang="cs-CZ" smtClean="0"/>
              <a:t>analysis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Generally data cleaning, common names, providing statistical data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Requirements for currency of updates is very variable from one week to one year updates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Multilingual interface - useful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Providing INTEGRATED REGIONAL database - priority in most of the partners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 Foundation of regional centres, new GSDs, mirroring usually connected with additional funding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Data sharing usually no problem except in New Zealand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Aims</a:t>
            </a:r>
          </a:p>
        </p:txBody>
      </p:sp>
      <p:sp>
        <p:nvSpPr>
          <p:cNvPr id="16386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Point out questions and problems, which occurred during preparation of the Multi Hub Concept</a:t>
            </a:r>
          </a:p>
          <a:p>
            <a:r>
              <a:rPr lang="cs-CZ" smtClean="0"/>
              <a:t>Analysis of questionaires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Overlapping</a:t>
            </a:r>
          </a:p>
        </p:txBody>
      </p:sp>
      <p:sp>
        <p:nvSpPr>
          <p:cNvPr id="18434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GB" smtClean="0"/>
              <a:t>Internal overlapping</a:t>
            </a:r>
            <a:endParaRPr lang="cs-CZ" smtClean="0"/>
          </a:p>
          <a:p>
            <a:pPr lvl="1">
              <a:buFont typeface="Arial" charset="0"/>
              <a:buNone/>
            </a:pPr>
            <a:r>
              <a:rPr lang="cs-CZ" sz="2400" smtClean="0"/>
              <a:t>- CoL already contains multiple entries</a:t>
            </a:r>
          </a:p>
        </p:txBody>
      </p:sp>
      <p:pic>
        <p:nvPicPr>
          <p:cNvPr id="18435" name="Obrázek 3" descr="overlappi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2957513"/>
            <a:ext cx="63500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Geographical boundaries</a:t>
            </a:r>
          </a:p>
        </p:txBody>
      </p:sp>
      <p:sp>
        <p:nvSpPr>
          <p:cNvPr id="20482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of geographical boundaries (degree of detail of recorded (cashed) locality, continent, country, site</a:t>
            </a:r>
          </a:p>
          <a:p>
            <a:r>
              <a:rPr lang="en-US" smtClean="0"/>
              <a:t>Identify countries occupying more then one continent</a:t>
            </a:r>
            <a:r>
              <a:rPr lang="cs-CZ" smtClean="0"/>
              <a:t> </a:t>
            </a:r>
          </a:p>
          <a:p>
            <a:r>
              <a:rPr lang="cs-CZ" smtClean="0"/>
              <a:t>Solved in WP3</a:t>
            </a:r>
            <a:r>
              <a:rPr lang="fr-FR" smtClean="0"/>
              <a:t> TDWG level 3,4 and ISO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Extra-boundary species</a:t>
            </a:r>
            <a:endParaRPr lang="cs-CZ" smtClean="0"/>
          </a:p>
        </p:txBody>
      </p:sp>
      <p:sp>
        <p:nvSpPr>
          <p:cNvPr id="22530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Extra-boundary</a:t>
            </a:r>
            <a:r>
              <a:rPr lang="cs-CZ" smtClean="0"/>
              <a:t> </a:t>
            </a:r>
            <a:r>
              <a:rPr lang="en-GB" smtClean="0"/>
              <a:t>species</a:t>
            </a:r>
            <a:r>
              <a:rPr lang="cs-CZ" smtClean="0"/>
              <a:t> occurrence of Asian Plants in European Greek Islands</a:t>
            </a:r>
          </a:p>
        </p:txBody>
      </p:sp>
      <p:sp>
        <p:nvSpPr>
          <p:cNvPr id="22531" name="Obdélník 3"/>
          <p:cNvSpPr>
            <a:spLocks noChangeArrowheads="1"/>
          </p:cNvSpPr>
          <p:nvPr/>
        </p:nvSpPr>
        <p:spPr bwMode="auto">
          <a:xfrm>
            <a:off x="3386138" y="3244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sz="4000" smtClean="0">
                <a:solidFill>
                  <a:srgbClr val="000000"/>
                </a:solidFill>
              </a:rPr>
              <a:t>Unified style checklist for regions</a:t>
            </a:r>
            <a:endParaRPr lang="cs-CZ" sz="4000" smtClean="0">
              <a:solidFill>
                <a:srgbClr val="000000"/>
              </a:solidFill>
            </a:endParaRPr>
          </a:p>
        </p:txBody>
      </p:sp>
      <p:sp>
        <p:nvSpPr>
          <p:cNvPr id="2457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Preparation of stabile structure for checklist for regional hubs (Preparation CoL based database structures  for future Regional Hubs)</a:t>
            </a:r>
          </a:p>
          <a:p>
            <a:r>
              <a:rPr lang="cs-CZ" smtClean="0"/>
              <a:t>Taxonomies</a:t>
            </a:r>
          </a:p>
          <a:p>
            <a:r>
              <a:rPr lang="cs-CZ" smtClean="0"/>
              <a:t>Synonyms</a:t>
            </a:r>
          </a:p>
          <a:p>
            <a:r>
              <a:rPr lang="cs-CZ" smtClean="0"/>
              <a:t>Structure for geographical identifiers (names of localities)</a:t>
            </a:r>
          </a:p>
          <a:p>
            <a:endParaRPr lang="cs-CZ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Synonyms</a:t>
            </a:r>
            <a:endParaRPr lang="cs-CZ" b="1" smtClean="0"/>
          </a:p>
        </p:txBody>
      </p:sp>
      <p:sp>
        <p:nvSpPr>
          <p:cNvPr id="26626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GB" smtClean="0"/>
              <a:t>Meaning and depth of synonym searches 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smtClean="0"/>
              <a:t>More synonyms required</a:t>
            </a:r>
            <a:endParaRPr lang="cs-CZ" sz="2400" smtClean="0"/>
          </a:p>
          <a:p>
            <a:endParaRPr lang="cs-CZ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GB" sz="4000" dirty="0">
                <a:solidFill>
                  <a:sysClr val="windowText" lastClr="000000"/>
                </a:solidFill>
              </a:rPr>
              <a:t>Differences and unification of regional taxonomies</a:t>
            </a:r>
            <a:r>
              <a:rPr lang="cs-CZ" sz="2400" dirty="0">
                <a:solidFill>
                  <a:sysClr val="windowText" lastClr="000000"/>
                </a:solidFill>
              </a:rPr>
              <a:t/>
            </a:r>
            <a:br>
              <a:rPr lang="cs-CZ" sz="2400" dirty="0">
                <a:solidFill>
                  <a:sysClr val="windowText" lastClr="000000"/>
                </a:solidFill>
              </a:rPr>
            </a:br>
            <a:endParaRPr lang="cs-CZ" sz="1800" dirty="0">
              <a:solidFill>
                <a:sysClr val="windowText" lastClr="000000"/>
              </a:solidFill>
            </a:endParaRPr>
          </a:p>
        </p:txBody>
      </p:sp>
      <p:sp>
        <p:nvSpPr>
          <p:cNvPr id="28674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cs-CZ" sz="4000" dirty="0" err="1">
                <a:solidFill>
                  <a:sysClr val="windowText" lastClr="000000"/>
                </a:solidFill>
              </a:rPr>
              <a:t>Types</a:t>
            </a:r>
            <a:r>
              <a:rPr lang="cs-CZ" sz="4000" dirty="0">
                <a:solidFill>
                  <a:sysClr val="windowText" lastClr="000000"/>
                </a:solidFill>
              </a:rPr>
              <a:t> </a:t>
            </a:r>
            <a:r>
              <a:rPr lang="cs-CZ" sz="4000" dirty="0" err="1">
                <a:solidFill>
                  <a:sysClr val="windowText" lastClr="000000"/>
                </a:solidFill>
              </a:rPr>
              <a:t>of</a:t>
            </a:r>
            <a:r>
              <a:rPr lang="cs-CZ" sz="4000" dirty="0">
                <a:solidFill>
                  <a:sysClr val="windowText" lastClr="000000"/>
                </a:solidFill>
              </a:rPr>
              <a:t> </a:t>
            </a:r>
            <a:r>
              <a:rPr lang="cs-CZ" sz="4000" dirty="0" err="1">
                <a:solidFill>
                  <a:sysClr val="windowText" lastClr="000000"/>
                </a:solidFill>
              </a:rPr>
              <a:t>queries</a:t>
            </a:r>
            <a:r>
              <a:rPr lang="cs-CZ" sz="4000" dirty="0">
                <a:solidFill>
                  <a:sysClr val="windowText" lastClr="000000"/>
                </a:solidFill>
              </a:rPr>
              <a:t> (</a:t>
            </a:r>
            <a:r>
              <a:rPr lang="cs-CZ" sz="4000" dirty="0" err="1">
                <a:solidFill>
                  <a:sysClr val="windowText" lastClr="000000"/>
                </a:solidFill>
              </a:rPr>
              <a:t>Booleans</a:t>
            </a:r>
            <a:r>
              <a:rPr lang="cs-CZ" sz="4000" dirty="0">
                <a:solidFill>
                  <a:sysClr val="windowText" lastClr="000000"/>
                </a:solidFill>
              </a:rPr>
              <a:t>)  (</a:t>
            </a:r>
            <a:r>
              <a:rPr lang="cs-CZ" sz="4000" dirty="0" err="1">
                <a:solidFill>
                  <a:sysClr val="windowText" lastClr="000000"/>
                </a:solidFill>
              </a:rPr>
              <a:t>queries</a:t>
            </a:r>
            <a:r>
              <a:rPr lang="cs-CZ" sz="4000" dirty="0">
                <a:solidFill>
                  <a:sysClr val="windowText" lastClr="000000"/>
                </a:solidFill>
              </a:rPr>
              <a:t> </a:t>
            </a:r>
            <a:r>
              <a:rPr lang="cs-CZ" sz="4000" dirty="0" err="1">
                <a:solidFill>
                  <a:sysClr val="windowText" lastClr="000000"/>
                </a:solidFill>
              </a:rPr>
              <a:t>based</a:t>
            </a:r>
            <a:r>
              <a:rPr lang="cs-CZ" sz="4000" dirty="0">
                <a:solidFill>
                  <a:sysClr val="windowText" lastClr="000000"/>
                </a:solidFill>
              </a:rPr>
              <a:t> on master list) </a:t>
            </a:r>
            <a:endParaRPr lang="cs-CZ" sz="4000" dirty="0">
              <a:solidFill>
                <a:sysClr val="windowText" lastClr="000000"/>
              </a:solidFill>
            </a:endParaRPr>
          </a:p>
        </p:txBody>
      </p:sp>
      <p:sp>
        <p:nvSpPr>
          <p:cNvPr id="30722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264</Words>
  <Application>Microsoft Office PowerPoint</Application>
  <PresentationFormat>Affichage à l'écran (4:3)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Arial</vt:lpstr>
      <vt:lpstr>Motiv sady Office</vt:lpstr>
      <vt:lpstr>Diapositive 1</vt:lpstr>
      <vt:lpstr>Aims</vt:lpstr>
      <vt:lpstr>Overlapping</vt:lpstr>
      <vt:lpstr>Geographical boundaries</vt:lpstr>
      <vt:lpstr>Extra-boundary species</vt:lpstr>
      <vt:lpstr>Unified style checklist for regions</vt:lpstr>
      <vt:lpstr>Synonyms</vt:lpstr>
      <vt:lpstr>Differences and unification of regional taxonomies </vt:lpstr>
      <vt:lpstr>Types of queries (Booleans)  (queries based on master list) </vt:lpstr>
      <vt:lpstr>Queries</vt:lpstr>
      <vt:lpstr>Master lists</vt:lpstr>
      <vt:lpstr>Questionnaires preliminary analysis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nm</dc:creator>
  <cp:lastModifiedBy>Direction des Collections</cp:lastModifiedBy>
  <cp:revision>18</cp:revision>
  <dcterms:created xsi:type="dcterms:W3CDTF">2010-02-15T10:15:49Z</dcterms:created>
  <dcterms:modified xsi:type="dcterms:W3CDTF">2010-02-16T16:38:47Z</dcterms:modified>
</cp:coreProperties>
</file>