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8" r:id="rId4"/>
    <p:sldId id="262" r:id="rId5"/>
    <p:sldId id="257" r:id="rId6"/>
    <p:sldId id="259" r:id="rId7"/>
    <p:sldId id="263" r:id="rId8"/>
    <p:sldId id="265" r:id="rId9"/>
    <p:sldId id="266" r:id="rId10"/>
    <p:sldId id="269" r:id="rId11"/>
    <p:sldId id="270" r:id="rId12"/>
    <p:sldId id="261" r:id="rId13"/>
    <p:sldId id="260" r:id="rId14"/>
    <p:sldId id="264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China Hub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3857628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Liqiang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en-US" altLang="zh-CN" dirty="0" smtClean="0"/>
          </a:p>
          <a:p>
            <a:r>
              <a:rPr lang="en-US" altLang="zh-CN" dirty="0" smtClean="0"/>
              <a:t>Chinese Academy of Sciences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2009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版年度动物名录数据统计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1406" y="2214554"/>
          <a:ext cx="8987653" cy="4500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5884"/>
                <a:gridCol w="827087"/>
                <a:gridCol w="847598"/>
                <a:gridCol w="797703"/>
                <a:gridCol w="974969"/>
                <a:gridCol w="974969"/>
                <a:gridCol w="1207741"/>
                <a:gridCol w="1000132"/>
                <a:gridCol w="1071570"/>
              </a:tblGrid>
              <a:tr h="500066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class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order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family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genus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Sp.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Sub. Sp.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Syn.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/>
                        <a:t>Com.</a:t>
                      </a:r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latin typeface="宋体"/>
                        </a:rPr>
                        <a:t>Fish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2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44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296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1188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3233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18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4836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4640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latin typeface="宋体"/>
                        </a:rPr>
                        <a:t>Amphibian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3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12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57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347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0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1753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115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latin typeface="宋体"/>
                        </a:rPr>
                        <a:t>reptile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3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25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125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403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19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1734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117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latin typeface="宋体"/>
                        </a:rPr>
                        <a:t>Bird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21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83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401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1269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0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2374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3385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latin typeface="宋体"/>
                        </a:rPr>
                        <a:t>Mammal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14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53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236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564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3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689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1471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latin typeface="宋体"/>
                        </a:rPr>
                        <a:t>Insect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129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405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0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80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0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latin typeface="宋体"/>
                        </a:rPr>
                        <a:t>Spider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1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66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618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3300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0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/>
                        <a:t>3425</a:t>
                      </a:r>
                      <a:endParaRPr lang="en-US" altLang="zh-CN" sz="24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/>
                        <a:t>1981</a:t>
                      </a:r>
                      <a:endParaRPr lang="en-US" altLang="zh-CN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Subtotal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2754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9521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14891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2400" b="1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11709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85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3"/>
            <a:ext cx="7248525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785786" y="1571612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2009 Animal checklist of China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2009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版年度动物名录数据统计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85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3"/>
            <a:ext cx="7248525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785786" y="1571612"/>
            <a:ext cx="402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2009 Plant checklist of China</a:t>
            </a:r>
            <a:endParaRPr lang="zh-CN" altLang="en-US" sz="24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214282" y="2214554"/>
          <a:ext cx="8859728" cy="2120265"/>
        </p:xfrm>
        <a:graphic>
          <a:graphicData uri="http://schemas.openxmlformats.org/drawingml/2006/table">
            <a:tbl>
              <a:tblPr/>
              <a:tblGrid>
                <a:gridCol w="1571636"/>
                <a:gridCol w="933450"/>
                <a:gridCol w="933450"/>
                <a:gridCol w="1085850"/>
                <a:gridCol w="781050"/>
                <a:gridCol w="933450"/>
                <a:gridCol w="799291"/>
                <a:gridCol w="933450"/>
                <a:gridCol w="888101"/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Class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Order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latin typeface="宋体"/>
                        </a:rPr>
                        <a:t>Family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latin typeface="宋体"/>
                        </a:rPr>
                        <a:t>Genus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Sp.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Sub. Sp.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Syn.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latin typeface="宋体"/>
                        </a:rPr>
                        <a:t>Com.</a:t>
                      </a:r>
                      <a:endParaRPr lang="en-US" sz="20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latin typeface="宋体"/>
                        </a:rPr>
                        <a:t>Seed plant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3200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30061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4865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54443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19485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latin typeface="宋体"/>
                        </a:rPr>
                        <a:t>bryophyte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2653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3958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latin typeface="宋体"/>
                        </a:rPr>
                        <a:t>Fern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2270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6491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latin typeface="宋体"/>
                        </a:rPr>
                        <a:t>Subtotal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latin typeface="宋体"/>
                        </a:rPr>
                        <a:t>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3941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34984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5209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64892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latin typeface="宋体"/>
                        </a:rPr>
                        <a:t>19963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we do with CoL China?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Know species number of each taxa in China</a:t>
            </a:r>
          </a:p>
          <a:p>
            <a:r>
              <a:rPr lang="en-US" altLang="zh-CN"/>
              <a:t>Find scientific name from Chinese common name</a:t>
            </a:r>
          </a:p>
          <a:p>
            <a:r>
              <a:rPr lang="en-US" altLang="zh-CN"/>
              <a:t>Know distribution area of each species in China</a:t>
            </a:r>
          </a:p>
          <a:p>
            <a:r>
              <a:rPr lang="en-US" altLang="zh-CN"/>
              <a:t>Find taxonomist studying a taxa in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Taxa</a:t>
            </a:r>
            <a:r>
              <a:rPr lang="en-US" altLang="zh-CN" dirty="0" smtClean="0"/>
              <a:t> we are working on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 err="1" smtClean="0"/>
              <a:t>Taxa</a:t>
            </a:r>
            <a:r>
              <a:rPr lang="en-US" altLang="zh-CN" sz="2400" dirty="0" smtClean="0"/>
              <a:t> we are working on: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/>
              <a:t>Class </a:t>
            </a:r>
            <a:r>
              <a:rPr lang="en-US" altLang="zh-CN" sz="2000" dirty="0" err="1"/>
              <a:t>Insecta</a:t>
            </a:r>
            <a:r>
              <a:rPr lang="en-US" altLang="zh-CN" sz="2000" dirty="0"/>
              <a:t>: Family </a:t>
            </a:r>
            <a:r>
              <a:rPr lang="en-US" altLang="zh-CN" sz="2000" dirty="0" err="1"/>
              <a:t>Geometridae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Superfamily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Empidoidea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Superfamily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Staphylinoidea</a:t>
            </a:r>
            <a:r>
              <a:rPr lang="en-US" altLang="zh-CN" sz="2000" dirty="0"/>
              <a:t>, Order </a:t>
            </a:r>
            <a:r>
              <a:rPr lang="en-US" altLang="zh-CN" sz="2000" dirty="0" err="1"/>
              <a:t>Hemiptera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Superfamily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Aphidoidea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Superfamily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Chalcidoidea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Kingdom </a:t>
            </a:r>
            <a:r>
              <a:rPr lang="en-US" altLang="zh-CN" sz="2000" dirty="0" err="1"/>
              <a:t>Animalia</a:t>
            </a:r>
            <a:r>
              <a:rPr lang="en-US" altLang="zh-CN" sz="2000" dirty="0"/>
              <a:t>: Phylum </a:t>
            </a:r>
            <a:r>
              <a:rPr lang="en-US" altLang="zh-CN" sz="2000" dirty="0" err="1"/>
              <a:t>Cnidaria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Ctenophora</a:t>
            </a:r>
            <a:r>
              <a:rPr lang="en-US" altLang="zh-CN" sz="2000" dirty="0"/>
              <a:t>, Class </a:t>
            </a:r>
            <a:r>
              <a:rPr lang="en-US" altLang="zh-CN" sz="2000" dirty="0" err="1"/>
              <a:t>Myxosporea</a:t>
            </a:r>
            <a:r>
              <a:rPr lang="en-US" altLang="zh-CN" sz="2000" dirty="0"/>
              <a:t>, Class </a:t>
            </a:r>
            <a:r>
              <a:rPr lang="en-US" altLang="zh-CN" sz="2000" dirty="0" err="1"/>
              <a:t>Trematoda</a:t>
            </a:r>
            <a:r>
              <a:rPr lang="en-US" altLang="zh-CN" sz="2000" dirty="0"/>
              <a:t>, Class </a:t>
            </a:r>
            <a:r>
              <a:rPr lang="en-US" altLang="zh-CN" sz="2000" dirty="0" err="1"/>
              <a:t>Polychaeta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Bryozoa</a:t>
            </a:r>
            <a:r>
              <a:rPr lang="en-US" altLang="zh-CN" sz="2000" dirty="0"/>
              <a:t>, Order </a:t>
            </a:r>
            <a:r>
              <a:rPr lang="en-US" altLang="zh-CN" sz="2000" dirty="0" err="1"/>
              <a:t>Acariformes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Kingdom Protozoa: Phylum </a:t>
            </a:r>
            <a:r>
              <a:rPr lang="en-US" altLang="zh-CN" sz="2000" dirty="0" err="1"/>
              <a:t>Ciliophora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Radiozoa</a:t>
            </a:r>
            <a:r>
              <a:rPr lang="en-US" altLang="zh-CN" sz="2000" dirty="0"/>
              <a:t>, Class Foraminifera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Kingdom </a:t>
            </a:r>
            <a:r>
              <a:rPr lang="en-US" altLang="zh-CN" sz="2000" dirty="0" err="1"/>
              <a:t>Chromista</a:t>
            </a:r>
            <a:r>
              <a:rPr lang="en-US" altLang="zh-CN" sz="2000" dirty="0"/>
              <a:t>: Phylum </a:t>
            </a:r>
            <a:r>
              <a:rPr lang="en-US" altLang="zh-CN" sz="2000" dirty="0" err="1"/>
              <a:t>Bacillariophyta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Chrysophyta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Haptophyta</a:t>
            </a:r>
            <a:r>
              <a:rPr lang="en-US" altLang="zh-CN" sz="2000" dirty="0"/>
              <a:t>, Phylum </a:t>
            </a:r>
            <a:r>
              <a:rPr lang="en-US" altLang="zh-CN" sz="2000" dirty="0" err="1"/>
              <a:t>Phaeophyta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Taxonomists: more than </a:t>
            </a:r>
            <a:r>
              <a:rPr lang="en-US" altLang="zh-CN" sz="2400" dirty="0" smtClean="0"/>
              <a:t>100 </a:t>
            </a:r>
            <a:r>
              <a:rPr lang="en-US" altLang="zh-CN" sz="2400" dirty="0"/>
              <a:t>taxonomists </a:t>
            </a:r>
            <a:r>
              <a:rPr lang="en-US" altLang="zh-CN" sz="2400" dirty="0" smtClean="0"/>
              <a:t>involved  </a:t>
            </a:r>
            <a:r>
              <a:rPr lang="en-US" altLang="zh-CN" sz="2400" dirty="0" err="1"/>
              <a:t>CoL</a:t>
            </a:r>
            <a:r>
              <a:rPr lang="en-US" altLang="zh-CN" sz="2400" dirty="0"/>
              <a:t> China project from 2008.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Collect species data from literature more efficiently – recognize the Latin name from an image file</a:t>
            </a:r>
          </a:p>
          <a:p>
            <a:r>
              <a:rPr lang="en-US" altLang="zh-CN" dirty="0" smtClean="0"/>
              <a:t>Check species data more efficiently</a:t>
            </a:r>
          </a:p>
          <a:p>
            <a:r>
              <a:rPr lang="en-US" altLang="zh-CN" dirty="0" smtClean="0"/>
              <a:t>Harvest data from source databases to form the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China</a:t>
            </a:r>
          </a:p>
          <a:p>
            <a:r>
              <a:rPr lang="en-US" altLang="zh-CN" dirty="0" smtClean="0"/>
              <a:t>Compare species checklists from different sources rapidly</a:t>
            </a:r>
          </a:p>
          <a:p>
            <a:r>
              <a:rPr lang="en-US" altLang="zh-CN" dirty="0" smtClean="0"/>
              <a:t>Compare species concept from different sources rapidly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the check list of a </a:t>
            </a:r>
            <a:r>
              <a:rPr lang="en-US" altLang="zh-CN" dirty="0" err="1" smtClean="0"/>
              <a:t>taxa</a:t>
            </a:r>
            <a:r>
              <a:rPr lang="en-US" altLang="zh-CN" dirty="0" smtClean="0"/>
              <a:t> from other regional hub </a:t>
            </a:r>
            <a:r>
              <a:rPr lang="en-US" altLang="zh-CN" dirty="0" err="1" smtClean="0"/>
              <a:t>dynamicly</a:t>
            </a:r>
            <a:endParaRPr lang="en-US" altLang="zh-CN" dirty="0" smtClean="0"/>
          </a:p>
          <a:p>
            <a:r>
              <a:rPr lang="en-US" altLang="zh-CN" dirty="0" smtClean="0"/>
              <a:t>Get the full data set of a species from other regional hub</a:t>
            </a:r>
          </a:p>
          <a:p>
            <a:r>
              <a:rPr lang="en-US" altLang="zh-CN" dirty="0" smtClean="0"/>
              <a:t>Find if a Latin name appears in other regional hub as accepted name or synonym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provided by China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Besides the website and CD of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 China,  the China Hub will provide the </a:t>
            </a:r>
            <a:r>
              <a:rPr lang="en-US" altLang="zh-CN" dirty="0" err="1" smtClean="0"/>
              <a:t>webservices</a:t>
            </a:r>
            <a:r>
              <a:rPr lang="en-US" altLang="zh-CN" dirty="0" smtClean="0"/>
              <a:t> as follow:</a:t>
            </a:r>
          </a:p>
          <a:p>
            <a:r>
              <a:rPr lang="en-US" altLang="zh-CN" dirty="0" err="1" smtClean="0"/>
              <a:t>Webservice</a:t>
            </a:r>
            <a:r>
              <a:rPr lang="en-US" altLang="zh-CN" dirty="0" smtClean="0"/>
              <a:t> for a full data set of a species</a:t>
            </a:r>
          </a:p>
          <a:p>
            <a:r>
              <a:rPr lang="en-US" altLang="zh-CN" dirty="0" err="1" smtClean="0"/>
              <a:t>Webservice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taxa</a:t>
            </a:r>
            <a:r>
              <a:rPr lang="en-US" altLang="zh-CN" dirty="0" smtClean="0"/>
              <a:t> names belonged to an </a:t>
            </a:r>
            <a:r>
              <a:rPr lang="en-US" altLang="zh-CN" dirty="0" err="1" smtClean="0"/>
              <a:t>taxon</a:t>
            </a:r>
            <a:endParaRPr lang="en-US" altLang="zh-CN" dirty="0" smtClean="0"/>
          </a:p>
          <a:p>
            <a:r>
              <a:rPr lang="en-US" altLang="zh-CN" dirty="0" err="1" smtClean="0"/>
              <a:t>Webservice</a:t>
            </a:r>
            <a:r>
              <a:rPr lang="en-US" altLang="zh-CN" dirty="0" smtClean="0"/>
              <a:t> for the </a:t>
            </a:r>
            <a:r>
              <a:rPr lang="en-US" altLang="zh-CN" dirty="0" err="1" smtClean="0"/>
              <a:t>taxon</a:t>
            </a:r>
            <a:r>
              <a:rPr lang="en-US" altLang="zh-CN" dirty="0" smtClean="0"/>
              <a:t> name that a </a:t>
            </a:r>
            <a:r>
              <a:rPr lang="en-US" altLang="zh-CN" dirty="0" err="1" smtClean="0"/>
              <a:t>taxon</a:t>
            </a:r>
            <a:r>
              <a:rPr lang="en-US" altLang="zh-CN" dirty="0" smtClean="0"/>
              <a:t> belong to</a:t>
            </a:r>
          </a:p>
          <a:p>
            <a:r>
              <a:rPr lang="en-US" altLang="zh-CN" dirty="0" smtClean="0"/>
              <a:t>Download the checklist of a family (scientific names)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Species diversity in China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57812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Taxon</a:t>
                      </a:r>
                      <a:r>
                        <a:rPr lang="en-US" altLang="zh-CN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Vertebrate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Invertebrate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25000-30000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60000-70000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Seed plant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bryophyte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Fern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Lichen</a:t>
                      </a:r>
                      <a:endParaRPr kumimoji="0" lang="en-US" altLang="zh-C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Algae in fresh water</a:t>
                      </a:r>
                      <a:endParaRPr kumimoji="0" lang="en-US" altLang="zh-C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9000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kumimoji="0" lang="en-US" altLang="zh-C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714488"/>
            <a:ext cx="671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Number of species be described: animal and plant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Species 2000 China Node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Species 2000 China Node is </a:t>
            </a:r>
            <a:r>
              <a:rPr lang="en-US" altLang="zh-CN" dirty="0" smtClean="0"/>
              <a:t>the China regional </a:t>
            </a:r>
            <a:r>
              <a:rPr lang="en-US" altLang="zh-CN" dirty="0"/>
              <a:t>hub of </a:t>
            </a:r>
            <a:r>
              <a:rPr lang="en-US" altLang="zh-CN" dirty="0" smtClean="0"/>
              <a:t>the 4D4Life project. </a:t>
            </a:r>
            <a:endParaRPr lang="en-US" altLang="zh-CN" dirty="0"/>
          </a:p>
          <a:p>
            <a:r>
              <a:rPr lang="en-US" altLang="zh-CN" dirty="0"/>
              <a:t>It follows the standard system of the Standard Dataset of the Species 2000, and compiles the Catalogue of Life China for all users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Species 2000 Standard Dataset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Accepted Scientific Name linked to References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Synonym(s) linked to Reference(s)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Common Name(s) linked to Reference(s)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Latest taxonomic scrutiny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Source Database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Family name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Classification above family, and highest </a:t>
            </a:r>
            <a:r>
              <a:rPr lang="en-US" altLang="zh-CN" sz="2400" dirty="0" err="1" smtClean="0"/>
              <a:t>taxon</a:t>
            </a:r>
            <a:endParaRPr lang="en-US" altLang="zh-CN" sz="2400" dirty="0" smtClean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Distribution by province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Reference(s)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/>
              <a:t>Additional data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400" dirty="0" smtClean="0">
                <a:solidFill>
                  <a:srgbClr val="00B050"/>
                </a:solidFill>
              </a:rPr>
              <a:t>Expert information(name, institution, post address, email)</a:t>
            </a: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 of China </a:t>
            </a:r>
            <a:r>
              <a:rPr lang="en-US" altLang="zh-CN" dirty="0" smtClean="0"/>
              <a:t>Hub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provide a validated checklist of all species distributed in China to all users in the world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To provide 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about the checklist to 4D4Life regional hubs and selected users/applications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53313" cy="1143000"/>
          </a:xfrm>
        </p:spPr>
        <p:txBody>
          <a:bodyPr/>
          <a:lstStyle/>
          <a:p>
            <a:r>
              <a:rPr lang="en-US" altLang="zh-CN"/>
              <a:t>Data sharing for dynamic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dirty="0"/>
              <a:t>A data sharing system based on the Internet will be established for dynamic information service in Species 2000 China Node.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dirty="0"/>
              <a:t>The data sharing system consists of a gateway </a:t>
            </a:r>
            <a:r>
              <a:rPr lang="en-US" altLang="zh-CN" dirty="0" smtClean="0"/>
              <a:t>website, local database </a:t>
            </a:r>
            <a:r>
              <a:rPr lang="en-US" altLang="zh-CN" dirty="0"/>
              <a:t>and 3 distributed databases located in the Institute of Zoology, Institute of Botany and Institute of Microbiology, respectively.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Software for data collect and check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3" y="990600"/>
            <a:ext cx="9085262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8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88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9343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Collect data with a word file</a:t>
            </a:r>
            <a:endParaRPr lang="zh-CN" altLang="en-US" dirty="0"/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9343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Collect data with an excel file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200</TotalTime>
  <Words>702</Words>
  <Application>Microsoft Office PowerPoint</Application>
  <PresentationFormat>全屏显示(4:3)</PresentationFormat>
  <Paragraphs>204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China Hub</vt:lpstr>
      <vt:lpstr>Species diversity in China</vt:lpstr>
      <vt:lpstr>Species 2000 China Node</vt:lpstr>
      <vt:lpstr>Species 2000 Standard Dataset</vt:lpstr>
      <vt:lpstr>Goal of China Hub</vt:lpstr>
      <vt:lpstr>Data sharing for dynamic list</vt:lpstr>
      <vt:lpstr>Software for data collect and check</vt:lpstr>
      <vt:lpstr>Collect data with a word file</vt:lpstr>
      <vt:lpstr>Collect data with an excel file</vt:lpstr>
      <vt:lpstr>2009版年度动物名录数据统计</vt:lpstr>
      <vt:lpstr>2009版年度动物名录数据统计</vt:lpstr>
      <vt:lpstr>What can we do with CoL China?</vt:lpstr>
      <vt:lpstr>Taxa we are working on</vt:lpstr>
      <vt:lpstr>Need (1)</vt:lpstr>
      <vt:lpstr>Need (2)</vt:lpstr>
      <vt:lpstr>Service provided by China 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Hub</dc:title>
  <cp:lastModifiedBy>纪力强</cp:lastModifiedBy>
  <cp:revision>22</cp:revision>
  <dcterms:modified xsi:type="dcterms:W3CDTF">2009-09-15T09:35:46Z</dcterms:modified>
</cp:coreProperties>
</file>