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771" r:id="rId3"/>
    <p:sldId id="1031" r:id="rId4"/>
    <p:sldId id="1018" r:id="rId5"/>
    <p:sldId id="1012" r:id="rId6"/>
    <p:sldId id="1014" r:id="rId7"/>
    <p:sldId id="1003" r:id="rId8"/>
    <p:sldId id="777" r:id="rId10"/>
    <p:sldId id="792" r:id="rId11"/>
    <p:sldId id="1013" r:id="rId12"/>
    <p:sldId id="1008" r:id="rId13"/>
    <p:sldId id="1016" r:id="rId14"/>
    <p:sldId id="1017" r:id="rId15"/>
    <p:sldId id="1015" r:id="rId16"/>
    <p:sldId id="1019" r:id="rId17"/>
    <p:sldId id="1010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E"/>
    <a:srgbClr val="FFFFCC"/>
    <a:srgbClr val="FFFFFF"/>
    <a:srgbClr val="FFCCFF"/>
    <a:srgbClr val="DDDDDD"/>
    <a:srgbClr val="D60093"/>
    <a:srgbClr val="ABE7AF"/>
    <a:srgbClr val="95F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3760" autoAdjust="0"/>
  </p:normalViewPr>
  <p:slideViewPr>
    <p:cSldViewPr>
      <p:cViewPr varScale="1">
        <p:scale>
          <a:sx n="108" d="100"/>
          <a:sy n="108" d="100"/>
        </p:scale>
        <p:origin x="1548" y="96"/>
      </p:cViewPr>
      <p:guideLst>
        <p:guide orient="horz" pos="20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C31938-3F2C-43A2-AE1C-2FE4DABF87A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9F29F9-8BF3-4A56-A759-1870356E7281}" type="slidenum">
              <a:rPr lang="en-US" altLang="zh-CN" smtClean="0">
                <a:latin typeface="Tahoma" panose="020B0604030504040204" pitchFamily="34" charset="0"/>
              </a:rPr>
            </a:fld>
            <a:endParaRPr lang="en-US" altLang="zh-CN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 rot="10800000">
            <a:off x="901700" y="4333875"/>
            <a:ext cx="5030788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1653499" tIns="-826750" rIns="-1653499" bIns="-826750"/>
          <a:lstStyle/>
          <a:p>
            <a:pPr eaLnBrk="1" hangingPunct="1"/>
            <a:r>
              <a:rPr lang="en-US" altLang="zh-CN" smtClean="0"/>
              <a:t>ldhgf</a:t>
            </a:r>
            <a:endParaRPr lang="en-US" altLang="zh-CN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90575"/>
            <a:ext cx="4260850" cy="31956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31938-3F2C-43A2-AE1C-2FE4DABF87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31938-3F2C-43A2-AE1C-2FE4DABF87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9F29F9-8BF3-4A56-A759-1870356E7281}" type="slidenum">
              <a:rPr lang="en-US" altLang="zh-CN" smtClean="0">
                <a:latin typeface="Tahoma" panose="020B0604030504040204" pitchFamily="34" charset="0"/>
              </a:rPr>
            </a:fld>
            <a:endParaRPr lang="en-US" altLang="zh-CN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 rot="10800000">
            <a:off x="901700" y="4333875"/>
            <a:ext cx="5030788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1653499" tIns="-826750" rIns="-1653499" bIns="-826750"/>
          <a:lstStyle/>
          <a:p>
            <a:pPr eaLnBrk="1" hangingPunct="1"/>
            <a:r>
              <a:rPr lang="en-US" altLang="zh-CN" smtClean="0"/>
              <a:t>ldhgf</a:t>
            </a:r>
            <a:endParaRPr lang="en-US" altLang="zh-CN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90575"/>
            <a:ext cx="4260850" cy="31956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025" y="228600"/>
            <a:ext cx="21399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706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81000" y="228600"/>
            <a:ext cx="8562975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764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57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764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41529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529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1529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6556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655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077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077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004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2539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40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41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403648" y="2566801"/>
            <a:ext cx="6408738" cy="109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dirty="0" smtClean="0">
                <a:solidFill>
                  <a:schemeClr val="tx2"/>
                </a:solidFill>
              </a:rPr>
              <a:t>图像分割实验</a:t>
            </a:r>
            <a:endParaRPr lang="zh-CN" alt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69970" y="4867910"/>
            <a:ext cx="5211445" cy="1008380"/>
          </a:xfrm>
        </p:spPr>
        <p:txBody>
          <a:bodyPr/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j-ea"/>
                <a:ea typeface="+mj-ea"/>
              </a:rPr>
              <a:t>学    院：通信与信息工程学院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algn="l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j-ea"/>
                <a:ea typeface="+mj-ea"/>
              </a:rPr>
              <a:t>授课教师：何敬鲁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21" y="1700302"/>
            <a:ext cx="7758608" cy="417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 imfill()</a:t>
            </a:r>
            <a:endParaRPr lang="en-US" altLang="zh-CN" sz="32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功能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填充区域和孔洞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调用格式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BW2 = imfill(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BW,location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);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BW2 = imfill(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BW,’holes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’);  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输入参数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location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：指定开始填充的坐标；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291" y="1700808"/>
            <a:ext cx="8208911" cy="3684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(3)  bwboundaries()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功能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追踪区域边界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包括外边界和孔洞边界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调用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格式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[B, L, N, A] = bwboundaries(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 conn, option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输入参数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BW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：灰度图像；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conn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指定连通性，当追踪子边界和父边界时使用；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option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：可选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’holes’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或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noholes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指定是否追踪孔洞边界；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557551"/>
            <a:ext cx="8352928" cy="518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(3)  bwboundaries()</a:t>
            </a:r>
            <a:endParaRPr lang="zh-CN" altLang="en-US" sz="28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功能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追踪区域边界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(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包括外边界和孔洞边界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调用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格式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：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 [B, L, N, A] = bwboundaries(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BW, conn, option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)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  <a:sym typeface="+mn-ea"/>
              </a:rPr>
              <a:t>；</a:t>
            </a:r>
            <a:endParaRPr lang="zh-CN" altLang="en-US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输出参数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b="1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N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返回边界个数；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b="1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B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边界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P×1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cell matrix, P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为追踪到的边界个数，前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个为边界，后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P-N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个为孔洞及子边界；每个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cell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Q×2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,Q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为该边界所包含的像素点数。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cell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矩阵中的每一行为边界像素点的坐标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</a:t>
            </a:r>
            <a:r>
              <a:rPr lang="en-US" altLang="zh-CN" b="1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：标记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label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，对每个边界和孔洞进行标记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</a:t>
            </a:r>
            <a:r>
              <a:rPr lang="en-US" altLang="zh-CN" b="1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：为毗邻矩阵，表示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parent-child-hole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的依赖关系，行列表示其在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中的位置；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2106" y="1475117"/>
            <a:ext cx="6984776" cy="5330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lvl="0" indent="-342900" eaLnBrk="1" latinLnBrk="0" hangingPunct="1">
              <a:lnSpc>
                <a:spcPct val="90000"/>
              </a:lnSpc>
              <a:spcAft>
                <a:spcPts val="600"/>
              </a:spcAft>
              <a:buClr>
                <a:srgbClr val="3333CC"/>
              </a:buClr>
              <a:buSzPct val="80000"/>
              <a:buFont typeface="Wingdings" panose="05000000000000000000" charset="0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bwboundaries()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函数举例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BW = 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imread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(‘blobs.png’);</a:t>
            </a:r>
            <a:endParaRPr lang="en-US" altLang="zh-CN" sz="200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[B, L, N, A] = bwboundaries(BW);</a:t>
            </a:r>
            <a:endParaRPr lang="en-US" altLang="zh-CN" sz="200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figure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;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imshow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(BW); hold on;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for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k = 1:length(B),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boundary = B{k};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if(k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&gt; N)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plot(boundary(:,2),...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boundary(:,1),'g','LineWidth',2);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else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plot(boundary(:,2),...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boundary(:,1),'r','LineWidth',2);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end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end</a:t>
            </a:r>
            <a:endParaRPr lang="en-US" altLang="zh-CN" sz="200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hold off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7587" y="1462735"/>
            <a:ext cx="2664297" cy="58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(1)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灰度图像</a:t>
            </a:r>
            <a:endParaRPr lang="en-US" altLang="zh-CN" sz="2400" b="0" i="1" kern="0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1259632" y="683250"/>
            <a:ext cx="464400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ctr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5645" y="1449070"/>
            <a:ext cx="441071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 edge()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边缘检测结果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97315" y="4179558"/>
            <a:ext cx="3454411" cy="5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(3)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imfill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结果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146" y="1957678"/>
            <a:ext cx="2592288" cy="21282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" y="4594736"/>
            <a:ext cx="2674781" cy="21960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18635" y="4186555"/>
            <a:ext cx="461772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(4) bwboundaries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追踪外边界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82" y="4594736"/>
            <a:ext cx="2664296" cy="21873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1858645"/>
            <a:ext cx="2853585" cy="2340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619982"/>
            <a:ext cx="5328592" cy="509216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、区域生长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276" y="3212976"/>
            <a:ext cx="8065135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参考教材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Page120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，编写基于区域生长的图像分割程序。</a:t>
            </a:r>
            <a:endParaRPr lang="zh-CN" altLang="en-US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650" y="2350770"/>
            <a:ext cx="5186680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(1)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图像素材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coins.png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484438" y="692785"/>
            <a:ext cx="34575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333399"/>
                </a:solidFill>
              </a:rPr>
              <a:t>实验要求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766" y="3985771"/>
            <a:ext cx="7929880" cy="423545"/>
          </a:xfrm>
          <a:prstGeom prst="rect">
            <a:avLst/>
          </a:prstGeom>
        </p:spPr>
        <p:txBody>
          <a:bodyPr wrap="none">
            <a:spAutoFit/>
          </a:bodyPr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(3)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实验报告中以图示方式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给出选择的种子点的坐标位置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。</a:t>
            </a:r>
            <a:endParaRPr lang="zh-CN" altLang="en-US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7300" y="684000"/>
            <a:ext cx="749173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实验五：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图像分割实验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120" y="1628775"/>
            <a:ext cx="8726805" cy="5128895"/>
          </a:xfrm>
        </p:spPr>
        <p:txBody>
          <a:bodyPr/>
          <a:p>
            <a:pPr marL="198120" indent="0" algn="l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实验目的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(1)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掌握基于灰度阈值化的图像分割基本原理；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sym typeface="+mn-ea"/>
              </a:rPr>
              <a:t>(2)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掌握基于边缘检测的图像分割基本原理；</a:t>
            </a:r>
            <a:endParaRPr lang="zh-CN" altLang="zh-CN" sz="2800" dirty="0" smtClean="0">
              <a:latin typeface="Times New Roman" panose="02020603050405020304" pitchFamily="18" charset="0"/>
              <a:sym typeface="+mn-ea"/>
            </a:endParaRPr>
          </a:p>
          <a:p>
            <a:pPr marL="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(3)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掌握基于区域的图像分割基本原理。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198120" indent="0" algn="just" latinLnBrk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内容</a:t>
            </a:r>
            <a:endParaRPr lang="en-US" altLang="zh-CN" sz="28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使用最大类间方差法，实现图像分割；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使用canny算法，实现图像边缘检测与图像分割；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zh-CN" sz="2800" dirty="0" smtClean="0">
                <a:latin typeface="Times New Roman" panose="02020603050405020304" pitchFamily="18" charset="0"/>
                <a:sym typeface="+mn-ea"/>
              </a:rPr>
              <a:t>使用区域生长法实现图像分割。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352928" cy="482453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zh-CN" sz="2400" b="0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最大类间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方差法，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实现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图像分割</a:t>
            </a:r>
            <a:endParaRPr lang="en-US" altLang="zh-CN" sz="28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latinLnBrk="0">
              <a:spcBef>
                <a:spcPts val="1800"/>
              </a:spcBef>
              <a:buNone/>
            </a:pP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图像素材：</a:t>
            </a:r>
            <a:r>
              <a:rPr lang="en-US" altLang="zh-CN" sz="2000" b="0" dirty="0" err="1">
                <a:solidFill>
                  <a:srgbClr val="005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noisy_fingerprint.tif</a:t>
            </a:r>
            <a:endParaRPr lang="en-US" altLang="zh-CN" sz="2800" b="0" dirty="0">
              <a:solidFill>
                <a:srgbClr val="0054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graythresh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函数计算最佳分割</a:t>
            </a:r>
            <a:endParaRPr lang="zh-CN" altLang="en-US" sz="28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门限；</a:t>
            </a:r>
            <a:endParaRPr lang="en-US" altLang="zh-CN" sz="28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2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im2bw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函数，实现图像二值化，完成图像   </a:t>
            </a:r>
            <a:endParaRPr lang="zh-CN" altLang="en-US" sz="2800" b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800" b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分割。</a:t>
            </a:r>
            <a:endParaRPr lang="en-US" altLang="zh-CN" sz="3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ea typeface="楷体_GB2312" pitchFamily="49" charset="-12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484438" y="692785"/>
            <a:ext cx="34575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333399"/>
                </a:solidFill>
              </a:rPr>
              <a:t>实验要求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73" y="2348627"/>
            <a:ext cx="1720970" cy="2066026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6840760" cy="2736304"/>
          </a:xfrm>
        </p:spPr>
        <p:txBody>
          <a:bodyPr/>
          <a:lstStyle/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1) graythresh()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函数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功能：使用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Otsu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算法计算灰度图像最佳分割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门限</a:t>
            </a:r>
            <a:endParaRPr lang="en-US" altLang="zh-CN" sz="2400" b="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调用格式：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level = graythresh(I)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；</a:t>
            </a:r>
            <a:endParaRPr lang="en-US" altLang="zh-CN" sz="2400" b="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输入参数</a:t>
            </a:r>
            <a:r>
              <a:rPr lang="zh-CN" altLang="en-US" sz="24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：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为灰度图像</a:t>
            </a:r>
            <a:endParaRPr lang="en-US" altLang="zh-CN" sz="2400" b="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None/>
            </a:pP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输出参数：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level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Otsu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算法计算出的归一化</a:t>
            </a: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([0 1])  </a:t>
            </a:r>
            <a:endParaRPr lang="en-US" altLang="zh-CN" sz="2400" b="0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            </a:t>
            </a:r>
            <a:r>
              <a:rPr lang="zh-CN" altLang="en-US" sz="24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最佳阈值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46163" y="548680"/>
            <a:ext cx="7793037" cy="837208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dirty="0" smtClean="0"/>
              <a:t>函数</a:t>
            </a:r>
            <a:r>
              <a:rPr lang="zh-CN" altLang="en-US" sz="3600" dirty="0"/>
              <a:t>说明</a:t>
            </a:r>
            <a:endParaRPr lang="zh-CN" altLang="en-US" sz="3600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83568" y="4364598"/>
            <a:ext cx="748883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(2) im2bw()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函数</a:t>
            </a:r>
            <a:endParaRPr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功能：阈值化处理，实现图像的二值化</a:t>
            </a:r>
            <a:endParaRPr lang="en-US" altLang="zh-CN" sz="2400" b="0" i="1" kern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调用格式：</a:t>
            </a:r>
            <a:r>
              <a:rPr lang="en-US" altLang="zh-CN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BW = im2bw(I, th)</a:t>
            </a: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；</a:t>
            </a:r>
            <a:endParaRPr lang="en-US" altLang="zh-CN" sz="2400" b="0" i="1" kern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输入参数：</a:t>
            </a:r>
            <a:r>
              <a:rPr lang="en-US" altLang="zh-CN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</a:t>
            </a: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为灰度图像；</a:t>
            </a:r>
            <a:r>
              <a:rPr lang="en-US" altLang="zh-CN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th</a:t>
            </a: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为</a:t>
            </a: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阈值</a:t>
            </a:r>
            <a:endParaRPr lang="en-US" altLang="zh-CN" sz="2400" b="0" i="1" kern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输出参数：</a:t>
            </a:r>
            <a:r>
              <a:rPr lang="en-US" altLang="zh-CN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BW</a:t>
            </a:r>
            <a:r>
              <a:rPr lang="zh-CN" altLang="en-US" sz="2400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阈值化处理后的二值图像</a:t>
            </a:r>
            <a:endParaRPr lang="en-US" altLang="zh-CN" sz="2400" i="1" kern="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kern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700808"/>
            <a:ext cx="7704856" cy="181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1" latinLnBrk="0" hangingPunct="1">
              <a:lnSpc>
                <a:spcPct val="90000"/>
              </a:lnSpc>
              <a:spcAft>
                <a:spcPts val="1800"/>
              </a:spcAft>
              <a:buClr>
                <a:srgbClr val="3333CC"/>
              </a:buCl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graythresh()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函数举例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I = 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imread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(‘noisy_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fingerprint.tif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’);</a:t>
            </a:r>
            <a:endParaRPr lang="en-US" altLang="zh-CN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th = graythresh(I);</a:t>
            </a:r>
            <a:endParaRPr lang="en-US" altLang="zh-CN" i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</a:pP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th = th*255 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3332480"/>
            <a:ext cx="4598670" cy="34524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3555" y="1534795"/>
            <a:ext cx="2664460" cy="48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(1)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灰度图像</a:t>
            </a:r>
            <a:endParaRPr lang="en-US" altLang="zh-CN" b="0" i="1" kern="0" dirty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None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1403142" y="755005"/>
            <a:ext cx="464400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ctr" eaLnBrk="1" hangingPunct="1">
              <a:lnSpc>
                <a:spcPct val="90000"/>
              </a:lnSpc>
              <a:spcAft>
                <a:spcPct val="20000"/>
              </a:spcAft>
              <a:buClr>
                <a:srgbClr val="3333CC"/>
              </a:buClr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</a:t>
            </a: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46" y="2159808"/>
            <a:ext cx="1720970" cy="206602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60065" y="1463040"/>
            <a:ext cx="7200900" cy="56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algn="l" eaLnBrk="1" hangingPunct="1">
              <a:buClr>
                <a:srgbClr val="FF0000"/>
              </a:buClr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(2)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graythresh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计算最佳门限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95" y="1799590"/>
            <a:ext cx="3982720" cy="299021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022" y="4509120"/>
            <a:ext cx="7200800" cy="75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ü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Clr>
                <a:srgbClr val="FF0000"/>
              </a:buClr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(3)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二值化分割结果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09" y="4796899"/>
            <a:ext cx="1656184" cy="198964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536" y="1413282"/>
            <a:ext cx="7793037" cy="765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、边缘检测与目标外边缘追踪</a:t>
            </a:r>
            <a:endParaRPr lang="zh-CN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4167312"/>
            <a:ext cx="7200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3200" b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413654"/>
            <a:ext cx="8352928" cy="421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图像素材为：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coins.png;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函数，采用“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”算子，选择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检测边缘。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imfill()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函数，填充边界内部孔洞；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ts val="28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使用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bwboundaries()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对填充后的二值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图像进行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外边缘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追踪，完成图像跟踪。</a:t>
            </a:r>
            <a:endParaRPr lang="zh-CN" altLang="en-US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atinLnBrk="0">
              <a:lnSpc>
                <a:spcPct val="100000"/>
              </a:lnSpc>
            </a:pPr>
            <a:endParaRPr lang="en-US" altLang="zh-CN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(5) 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在原图像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coins.png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中以不同颜色显示追踪到的外边界。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484438" y="692785"/>
            <a:ext cx="34575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rgbClr val="333399"/>
                </a:solidFill>
              </a:rPr>
              <a:t>实验要求</a:t>
            </a:r>
            <a:endParaRPr lang="zh-CN" altLang="en-US" sz="36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970" y="1461135"/>
            <a:ext cx="2107144" cy="1728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548" y="1717028"/>
            <a:ext cx="8208911" cy="49472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(1) edge()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功能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：目标边缘检测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调用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格式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:   [BW,T] = edge(I,’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sobel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’,thresh, direction)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[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BW,T] = edge(I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,’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prewitt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’,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thresh,direction)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[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BW,T] = edge(I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,’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roberts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’,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thresh,direction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[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BW,T] = edge(I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’log’, thresh, sigma)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[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BW,T] = edge(I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’canny’, thresh, sigma)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输入参数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I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：灰度图像；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‘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sobel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’,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‘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prewitt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’,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‘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roberts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,’log’</a:t>
            </a:r>
            <a:r>
              <a:rPr lang="en-US" altLang="zh-CN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,’canny’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表示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检测算子</a:t>
            </a: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700808"/>
            <a:ext cx="8388424" cy="487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输入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参数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b="1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direction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指定方向可选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’vertical’, ’horizontal’,’ both’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972185" indent="0" algn="just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指定阈值门限。注：</a:t>
            </a:r>
            <a:r>
              <a:rPr lang="zh-CN" altLang="en-US" i="1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除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’canny’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算子外，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 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均为标量；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’canny’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算子是双阈值，故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可指定为向量 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[thresh1  thresh2]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且 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thresh1 &lt; thresh2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sigma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 指定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</a:t>
            </a:r>
            <a:r>
              <a:rPr lang="en-US" altLang="zh-CN" i="1" kern="0" dirty="0" err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LoG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’canny’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算子的高斯滤波器的标准差</a:t>
            </a:r>
            <a:endParaRPr lang="en-US" altLang="zh-CN" i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latinLnBrk="0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endParaRPr lang="zh-CN" altLang="en-US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输出参数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BW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二值图像；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</a:t>
            </a:r>
            <a:r>
              <a:rPr lang="en-US" altLang="zh-CN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  </a:t>
            </a:r>
            <a:r>
              <a:rPr lang="zh-CN" altLang="en-US" i="1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门限。</a:t>
            </a:r>
            <a:endParaRPr lang="en-US" altLang="zh-CN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33CC"/>
              </a:buClr>
              <a:buSzPct val="60000"/>
            </a:pPr>
            <a:endParaRPr lang="en-US" altLang="zh-CN" i="1" kern="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243330" y="692785"/>
            <a:ext cx="51689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3600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函数说明</a:t>
            </a:r>
            <a:endParaRPr lang="zh-CN" altLang="en-US" sz="3600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2825</Words>
  <Application>WPS 演示</Application>
  <PresentationFormat>全屏显示(4:3)</PresentationFormat>
  <Paragraphs>172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楷体_GB2312</vt:lpstr>
      <vt:lpstr>Times New Roman</vt:lpstr>
      <vt:lpstr>Wingdings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MATLAB函数说明</vt:lpstr>
      <vt:lpstr>PowerPoint 演示文稿</vt:lpstr>
      <vt:lpstr>PowerPoint 演示文稿</vt:lpstr>
      <vt:lpstr>2、边缘检测与目标外边缘追踪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3、区域生长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多媒体技术及应用基础 第1章 多媒体技术概述 </dc:title>
  <dc:creator>vaio</dc:creator>
  <cp:lastModifiedBy>jindrew</cp:lastModifiedBy>
  <cp:revision>429</cp:revision>
  <dcterms:created xsi:type="dcterms:W3CDTF">2004-10-01T00:31:00Z</dcterms:created>
  <dcterms:modified xsi:type="dcterms:W3CDTF">2020-12-02T02:45:00Z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