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6"/>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3" r:id="rId17"/>
    <p:sldId id="274" r:id="rId18"/>
    <p:sldId id="323" r:id="rId19"/>
    <p:sldId id="324" r:id="rId20"/>
    <p:sldId id="326" r:id="rId21"/>
    <p:sldId id="327" r:id="rId22"/>
    <p:sldId id="328" r:id="rId23"/>
    <p:sldId id="271" r:id="rId24"/>
    <p:sldId id="275" r:id="rId25"/>
    <p:sldId id="276" r:id="rId26"/>
    <p:sldId id="277" r:id="rId27"/>
    <p:sldId id="278" r:id="rId28"/>
    <p:sldId id="280" r:id="rId29"/>
    <p:sldId id="281" r:id="rId30"/>
    <p:sldId id="279" r:id="rId31"/>
    <p:sldId id="282" r:id="rId32"/>
    <p:sldId id="325" r:id="rId33"/>
    <p:sldId id="283" r:id="rId34"/>
    <p:sldId id="285" r:id="rId35"/>
    <p:sldId id="286" r:id="rId36"/>
    <p:sldId id="331" r:id="rId37"/>
    <p:sldId id="329" r:id="rId38"/>
    <p:sldId id="330" r:id="rId39"/>
    <p:sldId id="288" r:id="rId40"/>
    <p:sldId id="287" r:id="rId41"/>
    <p:sldId id="289" r:id="rId42"/>
    <p:sldId id="332" r:id="rId43"/>
    <p:sldId id="291" r:id="rId44"/>
    <p:sldId id="290" r:id="rId45"/>
    <p:sldId id="292" r:id="rId46"/>
    <p:sldId id="293" r:id="rId47"/>
    <p:sldId id="333" r:id="rId48"/>
    <p:sldId id="295" r:id="rId49"/>
    <p:sldId id="296" r:id="rId50"/>
    <p:sldId id="294" r:id="rId51"/>
    <p:sldId id="297" r:id="rId52"/>
    <p:sldId id="299" r:id="rId53"/>
    <p:sldId id="301" r:id="rId54"/>
    <p:sldId id="300" r:id="rId55"/>
    <p:sldId id="302" r:id="rId56"/>
    <p:sldId id="305" r:id="rId57"/>
    <p:sldId id="303" r:id="rId58"/>
    <p:sldId id="306" r:id="rId59"/>
    <p:sldId id="307" r:id="rId60"/>
    <p:sldId id="308" r:id="rId61"/>
    <p:sldId id="309" r:id="rId62"/>
    <p:sldId id="310" r:id="rId63"/>
    <p:sldId id="311" r:id="rId64"/>
    <p:sldId id="312" r:id="rId65"/>
    <p:sldId id="313" r:id="rId66"/>
    <p:sldId id="314" r:id="rId67"/>
    <p:sldId id="315" r:id="rId68"/>
    <p:sldId id="316" r:id="rId69"/>
    <p:sldId id="318" r:id="rId70"/>
    <p:sldId id="319" r:id="rId71"/>
    <p:sldId id="317" r:id="rId72"/>
    <p:sldId id="320" r:id="rId73"/>
    <p:sldId id="321" r:id="rId74"/>
    <p:sldId id="322"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55665" autoAdjust="0"/>
  </p:normalViewPr>
  <p:slideViewPr>
    <p:cSldViewPr snapToGrid="0">
      <p:cViewPr varScale="1">
        <p:scale>
          <a:sx n="42" d="100"/>
          <a:sy n="42" d="100"/>
        </p:scale>
        <p:origin x="4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4B866-64A9-434B-8EAB-9175D29FFC8D}" type="datetimeFigureOut">
              <a:rPr lang="es-ES" smtClean="0"/>
              <a:t>06/10/2021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C2BA0-8E8D-43B4-B0C6-F29F0C781863}" type="slidenum">
              <a:rPr lang="es-ES" smtClean="0"/>
              <a:t>‹Nº›</a:t>
            </a:fld>
            <a:endParaRPr lang="es-ES"/>
          </a:p>
        </p:txBody>
      </p:sp>
    </p:spTree>
    <p:extLst>
      <p:ext uri="{BB962C8B-B14F-4D97-AF65-F5344CB8AC3E}">
        <p14:creationId xmlns:p14="http://schemas.microsoft.com/office/powerpoint/2010/main" val="347881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 = Sumatorio desde i</a:t>
            </a:r>
            <a:r>
              <a:rPr lang="es-ES" baseline="0" dirty="0" smtClean="0"/>
              <a:t> = -j hasta k – l de (digito)i x (base)i</a:t>
            </a:r>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15</a:t>
            </a:fld>
            <a:endParaRPr lang="es-ES"/>
          </a:p>
        </p:txBody>
      </p:sp>
    </p:spTree>
    <p:extLst>
      <p:ext uri="{BB962C8B-B14F-4D97-AF65-F5344CB8AC3E}">
        <p14:creationId xmlns:p14="http://schemas.microsoft.com/office/powerpoint/2010/main" val="221991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18</a:t>
            </a:fld>
            <a:endParaRPr lang="es-ES"/>
          </a:p>
        </p:txBody>
      </p:sp>
    </p:spTree>
    <p:extLst>
      <p:ext uri="{BB962C8B-B14F-4D97-AF65-F5344CB8AC3E}">
        <p14:creationId xmlns:p14="http://schemas.microsoft.com/office/powerpoint/2010/main" val="68086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12,5</a:t>
            </a:r>
            <a:r>
              <a:rPr lang="es-ES" baseline="0" dirty="0" smtClean="0"/>
              <a:t>4 = 4*10^-2 + 5*10^-1 + 2*10^0 + 1*10^1 =&gt; 4 * 10(base)^-2(exponente) = 4 * 0,01 = 0,04</a:t>
            </a:r>
          </a:p>
          <a:p>
            <a:endParaRPr lang="es-ES" baseline="0" dirty="0" smtClean="0"/>
          </a:p>
          <a:p>
            <a:r>
              <a:rPr lang="es-ES" baseline="0" dirty="0" smtClean="0"/>
              <a:t>12,54 = 0,04 + 0,5 + 2 + 10</a:t>
            </a:r>
          </a:p>
          <a:p>
            <a:endParaRPr lang="es-ES" baseline="0" dirty="0" smtClean="0"/>
          </a:p>
          <a:p>
            <a:r>
              <a:rPr lang="es-ES" baseline="0" dirty="0" smtClean="0"/>
              <a:t>10^2 = 100</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10^1 = 10</a:t>
            </a:r>
            <a:endParaRPr lang="es-ES" baseline="0" dirty="0" smtClean="0"/>
          </a:p>
          <a:p>
            <a:r>
              <a:rPr lang="es-ES" baseline="0" dirty="0" smtClean="0"/>
              <a:t>10^0 = 1</a:t>
            </a:r>
          </a:p>
          <a:p>
            <a:r>
              <a:rPr lang="es-ES" baseline="0" dirty="0" smtClean="0"/>
              <a:t>10^-1 = 0,1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10^-2 = 0,01</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23</a:t>
            </a:fld>
            <a:endParaRPr lang="es-ES"/>
          </a:p>
        </p:txBody>
      </p:sp>
    </p:spTree>
    <p:extLst>
      <p:ext uri="{BB962C8B-B14F-4D97-AF65-F5344CB8AC3E}">
        <p14:creationId xmlns:p14="http://schemas.microsoft.com/office/powerpoint/2010/main" val="248121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35</a:t>
            </a:fld>
            <a:endParaRPr lang="es-ES"/>
          </a:p>
        </p:txBody>
      </p:sp>
    </p:spTree>
    <p:extLst>
      <p:ext uri="{BB962C8B-B14F-4D97-AF65-F5344CB8AC3E}">
        <p14:creationId xmlns:p14="http://schemas.microsoft.com/office/powerpoint/2010/main" val="72271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36</a:t>
            </a:fld>
            <a:endParaRPr lang="es-ES"/>
          </a:p>
        </p:txBody>
      </p:sp>
    </p:spTree>
    <p:extLst>
      <p:ext uri="{BB962C8B-B14F-4D97-AF65-F5344CB8AC3E}">
        <p14:creationId xmlns:p14="http://schemas.microsoft.com/office/powerpoint/2010/main" val="102430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smtClean="0"/>
              <a:t>Prime</a:t>
            </a:r>
            <a:r>
              <a:rPr lang="es-ES" sz="1200" baseline="0" dirty="0" smtClean="0"/>
              <a:t>r paso: </a:t>
            </a:r>
            <a:r>
              <a:rPr lang="es-ES" sz="1200" b="1" dirty="0" smtClean="0"/>
              <a:t>46</a:t>
            </a:r>
            <a:r>
              <a:rPr lang="es-ES" sz="1200" b="1" baseline="-25000" dirty="0" smtClean="0"/>
              <a:t>10</a:t>
            </a:r>
            <a:r>
              <a:rPr lang="es-ES" sz="1200" b="1" dirty="0" smtClean="0"/>
              <a:t> = 101110</a:t>
            </a:r>
            <a:r>
              <a:rPr lang="es-ES" sz="1200" b="1" baseline="-25000" dirty="0" smtClean="0"/>
              <a:t>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aseline="-25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Segundo paso: </a:t>
            </a:r>
            <a:r>
              <a:rPr lang="es-ES" sz="1200" b="1" kern="1200" dirty="0" smtClean="0">
                <a:solidFill>
                  <a:schemeClr val="tx1"/>
                </a:solidFill>
                <a:latin typeface="+mn-lt"/>
                <a:ea typeface="+mn-ea"/>
                <a:cs typeface="+mn-cs"/>
              </a:rPr>
              <a:t>100</a:t>
            </a:r>
            <a:r>
              <a:rPr lang="es-ES" sz="1200" kern="1200" dirty="0" smtClean="0">
                <a:solidFill>
                  <a:schemeClr val="tx1"/>
                </a:solidFill>
                <a:latin typeface="+mn-lt"/>
                <a:ea typeface="+mn-ea"/>
                <a:cs typeface="+mn-cs"/>
              </a:rPr>
              <a:t> (por poner de límite 3 dígitos)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dirty="0" smtClean="0"/>
              <a:t>Resultado: 101110,100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144C2BA0-8E8D-43B4-B0C6-F29F0C781863}" type="slidenum">
              <a:rPr lang="es-ES" smtClean="0"/>
              <a:t>37</a:t>
            </a:fld>
            <a:endParaRPr lang="es-ES"/>
          </a:p>
        </p:txBody>
      </p:sp>
    </p:spTree>
    <p:extLst>
      <p:ext uri="{BB962C8B-B14F-4D97-AF65-F5344CB8AC3E}">
        <p14:creationId xmlns:p14="http://schemas.microsoft.com/office/powerpoint/2010/main" val="328463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40</a:t>
            </a:fld>
            <a:endParaRPr lang="es-ES"/>
          </a:p>
        </p:txBody>
      </p:sp>
    </p:spTree>
    <p:extLst>
      <p:ext uri="{BB962C8B-B14F-4D97-AF65-F5344CB8AC3E}">
        <p14:creationId xmlns:p14="http://schemas.microsoft.com/office/powerpoint/2010/main" val="161018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42</a:t>
            </a:fld>
            <a:endParaRPr lang="es-ES"/>
          </a:p>
        </p:txBody>
      </p:sp>
    </p:spTree>
    <p:extLst>
      <p:ext uri="{BB962C8B-B14F-4D97-AF65-F5344CB8AC3E}">
        <p14:creationId xmlns:p14="http://schemas.microsoft.com/office/powerpoint/2010/main" val="96372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4C2BA0-8E8D-43B4-B0C6-F29F0C781863}" type="slidenum">
              <a:rPr lang="es-ES" smtClean="0"/>
              <a:t>47</a:t>
            </a:fld>
            <a:endParaRPr lang="es-ES"/>
          </a:p>
        </p:txBody>
      </p:sp>
    </p:spTree>
    <p:extLst>
      <p:ext uri="{BB962C8B-B14F-4D97-AF65-F5344CB8AC3E}">
        <p14:creationId xmlns:p14="http://schemas.microsoft.com/office/powerpoint/2010/main" val="25818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3C31692-433A-459C-BD52-549F652F96B5}" type="datetimeFigureOut">
              <a:rPr lang="es-ES" smtClean="0"/>
              <a:t>06/10/2021</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B56BA2F-048F-4CD4-8C22-F8DB067E03BB}"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18955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C31692-433A-459C-BD52-549F652F96B5}"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370521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C31692-433A-459C-BD52-549F652F96B5}"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248437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C31692-433A-459C-BD52-549F652F96B5}"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51151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3C31692-433A-459C-BD52-549F652F96B5}" type="datetimeFigureOut">
              <a:rPr lang="es-ES" smtClean="0"/>
              <a:t>06/10/2021</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B56BA2F-048F-4CD4-8C22-F8DB067E03BB}"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104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3C31692-433A-459C-BD52-549F652F96B5}" type="datetimeFigureOut">
              <a:rPr lang="es-ES" smtClean="0"/>
              <a:t>06/10/2021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214161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3C31692-433A-459C-BD52-549F652F96B5}" type="datetimeFigureOut">
              <a:rPr lang="es-ES" smtClean="0"/>
              <a:t>06/10/2021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35144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3C31692-433A-459C-BD52-549F652F96B5}" type="datetimeFigureOut">
              <a:rPr lang="es-ES" smtClean="0"/>
              <a:t>06/10/2021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345030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31692-433A-459C-BD52-549F652F96B5}" type="datetimeFigureOut">
              <a:rPr lang="es-ES" smtClean="0"/>
              <a:t>06/10/2021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B56BA2F-048F-4CD4-8C22-F8DB067E03BB}" type="slidenum">
              <a:rPr lang="es-ES" smtClean="0"/>
              <a:t>‹Nº›</a:t>
            </a:fld>
            <a:endParaRPr lang="es-ES"/>
          </a:p>
        </p:txBody>
      </p:sp>
    </p:spTree>
    <p:extLst>
      <p:ext uri="{BB962C8B-B14F-4D97-AF65-F5344CB8AC3E}">
        <p14:creationId xmlns:p14="http://schemas.microsoft.com/office/powerpoint/2010/main" val="184578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C31692-433A-459C-BD52-549F652F96B5}" type="datetimeFigureOut">
              <a:rPr lang="es-ES" smtClean="0"/>
              <a:t>06/10/2021</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56BA2F-048F-4CD4-8C22-F8DB067E03BB}"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5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C31692-433A-459C-BD52-549F652F96B5}" type="datetimeFigureOut">
              <a:rPr lang="es-ES" smtClean="0"/>
              <a:t>06/10/2021</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56BA2F-048F-4CD4-8C22-F8DB067E03BB}"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048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3C31692-433A-459C-BD52-549F652F96B5}" type="datetimeFigureOut">
              <a:rPr lang="es-ES" smtClean="0"/>
              <a:t>06/10/2021</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B56BA2F-048F-4CD4-8C22-F8DB067E03BB}"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85452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5891" y="1773382"/>
            <a:ext cx="8762109" cy="3241963"/>
          </a:xfrm>
        </p:spPr>
        <p:txBody>
          <a:bodyPr/>
          <a:lstStyle/>
          <a:p>
            <a:r>
              <a:rPr lang="es-ES" dirty="0" smtClean="0"/>
              <a:t>Representación y manejo de la información</a:t>
            </a:r>
            <a:endParaRPr lang="es-ES" dirty="0"/>
          </a:p>
        </p:txBody>
      </p:sp>
    </p:spTree>
    <p:extLst>
      <p:ext uri="{BB962C8B-B14F-4D97-AF65-F5344CB8AC3E}">
        <p14:creationId xmlns:p14="http://schemas.microsoft.com/office/powerpoint/2010/main" val="104416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Tipos de datos</a:t>
            </a:r>
            <a:endParaRPr lang="es-ES" dirty="0"/>
          </a:p>
        </p:txBody>
      </p:sp>
      <p:sp>
        <p:nvSpPr>
          <p:cNvPr id="3" name="Marcador de contenido 2"/>
          <p:cNvSpPr>
            <a:spLocks noGrp="1"/>
          </p:cNvSpPr>
          <p:nvPr>
            <p:ph idx="1"/>
          </p:nvPr>
        </p:nvSpPr>
        <p:spPr>
          <a:xfrm>
            <a:off x="1371600" y="1652337"/>
            <a:ext cx="10387584" cy="4821615"/>
          </a:xfrm>
        </p:spPr>
        <p:txBody>
          <a:bodyPr>
            <a:normAutofit/>
          </a:bodyPr>
          <a:lstStyle/>
          <a:p>
            <a:pPr algn="just">
              <a:lnSpc>
                <a:spcPct val="150000"/>
              </a:lnSpc>
            </a:pPr>
            <a:r>
              <a:rPr lang="es-ES" sz="2400" b="1" dirty="0" smtClean="0"/>
              <a:t>Datos de salida</a:t>
            </a:r>
          </a:p>
          <a:p>
            <a:pPr marL="0" indent="0" algn="just">
              <a:lnSpc>
                <a:spcPct val="150000"/>
              </a:lnSpc>
              <a:buNone/>
            </a:pPr>
            <a:r>
              <a:rPr lang="es-ES" sz="2400" dirty="0"/>
              <a:t>Esos números, los que le suministramos al ordenador como dato de entrada y el </a:t>
            </a:r>
            <a:r>
              <a:rPr lang="es-ES" sz="2400" dirty="0" smtClean="0"/>
              <a:t>número </a:t>
            </a:r>
            <a:r>
              <a:rPr lang="es-ES" sz="2400" dirty="0"/>
              <a:t>que obtenemos como dato de salida, internamente, el ordenador los trata como conjuntos de 0 y 1. El sistema de numeración interno que utiliza el ordenador es el sistema binario. Nosotros usamos el sistema decimal. A continuación veremos </a:t>
            </a:r>
            <a:r>
              <a:rPr lang="es-ES" sz="2400" dirty="0" smtClean="0"/>
              <a:t>distintos </a:t>
            </a:r>
            <a:r>
              <a:rPr lang="es-ES" sz="2400" dirty="0"/>
              <a:t>sistemas de numeración y los más usados en informática.</a:t>
            </a:r>
          </a:p>
        </p:txBody>
      </p:sp>
    </p:spTree>
    <p:extLst>
      <p:ext uri="{BB962C8B-B14F-4D97-AF65-F5344CB8AC3E}">
        <p14:creationId xmlns:p14="http://schemas.microsoft.com/office/powerpoint/2010/main" val="187391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Curiosidad</a:t>
            </a:r>
            <a:endParaRPr lang="es-ES" dirty="0"/>
          </a:p>
        </p:txBody>
      </p:sp>
      <p:sp>
        <p:nvSpPr>
          <p:cNvPr id="4" name="Marcador de contenido 3"/>
          <p:cNvSpPr>
            <a:spLocks noGrp="1"/>
          </p:cNvSpPr>
          <p:nvPr>
            <p:ph idx="1"/>
          </p:nvPr>
        </p:nvSpPr>
        <p:spPr>
          <a:xfrm>
            <a:off x="1371600" y="2286000"/>
            <a:ext cx="5815263" cy="3581400"/>
          </a:xfrm>
        </p:spPr>
        <p:txBody>
          <a:bodyPr>
            <a:normAutofit/>
          </a:bodyPr>
          <a:lstStyle/>
          <a:p>
            <a:pPr algn="just">
              <a:lnSpc>
                <a:spcPct val="150000"/>
              </a:lnSpc>
            </a:pPr>
            <a:r>
              <a:rPr lang="es-ES" sz="2400" dirty="0"/>
              <a:t>El sistema de numeración decimal tiene su origen en que el ser humano tiene diez dedos en la mano, y los usaba para contar. Por eso a los números también se les conoce como dígitos.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155" y="768016"/>
            <a:ext cx="5571697" cy="4283242"/>
          </a:xfrm>
          <a:prstGeom prst="rect">
            <a:avLst/>
          </a:prstGeom>
        </p:spPr>
      </p:pic>
    </p:spTree>
    <p:extLst>
      <p:ext uri="{BB962C8B-B14F-4D97-AF65-F5344CB8AC3E}">
        <p14:creationId xmlns:p14="http://schemas.microsoft.com/office/powerpoint/2010/main" val="186410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Un sistema de numeración es el conjunto de símbolos y reglas que se utilizan para </a:t>
            </a:r>
            <a:r>
              <a:rPr lang="es-ES" sz="2400" dirty="0" smtClean="0"/>
              <a:t>representar </a:t>
            </a:r>
            <a:r>
              <a:rPr lang="es-ES" sz="2400" dirty="0"/>
              <a:t>cantidades o valores numéricos. Los sistemas de numeración pueden ser posicionales o no posicionales. En los </a:t>
            </a:r>
            <a:r>
              <a:rPr lang="es-ES" sz="2400" dirty="0" smtClean="0"/>
              <a:t>posicionales</a:t>
            </a:r>
            <a:r>
              <a:rPr lang="es-ES" sz="2400" dirty="0"/>
              <a:t>, el valor de cada símbolo se determina por su valor y la posición que ocupe. En los no posicionales, cada símbolo tiene un valor independientemente de la </a:t>
            </a:r>
            <a:r>
              <a:rPr lang="es-ES" sz="2400" dirty="0" smtClean="0"/>
              <a:t>posición </a:t>
            </a:r>
            <a:r>
              <a:rPr lang="es-ES" sz="2400" dirty="0"/>
              <a:t>donde se encuentre.</a:t>
            </a:r>
          </a:p>
        </p:txBody>
      </p:sp>
    </p:spTree>
    <p:extLst>
      <p:ext uri="{BB962C8B-B14F-4D97-AF65-F5344CB8AC3E}">
        <p14:creationId xmlns:p14="http://schemas.microsoft.com/office/powerpoint/2010/main" val="276802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El sistema posicional más utilizado a lo largo de la historia es el sistema decimal o en base 10, compuesto por 10 números, del 0 al 9. Sin embargo, otras culturas han </a:t>
            </a:r>
            <a:r>
              <a:rPr lang="es-ES" sz="2400" dirty="0" smtClean="0"/>
              <a:t>utilizado </a:t>
            </a:r>
            <a:r>
              <a:rPr lang="es-ES" sz="2400" dirty="0"/>
              <a:t>sistemas de numeración diferentes. Los números romanos serían un ejemplo de sistema no posicional. Cada símbolo tiene </a:t>
            </a:r>
            <a:r>
              <a:rPr lang="es-ES" sz="2400" dirty="0" smtClean="0"/>
              <a:t>siempre </a:t>
            </a:r>
            <a:r>
              <a:rPr lang="es-ES" sz="2400" dirty="0"/>
              <a:t>el mismo valor independientemente del lugar donde se halle.</a:t>
            </a:r>
          </a:p>
        </p:txBody>
      </p:sp>
    </p:spTree>
    <p:extLst>
      <p:ext uri="{BB962C8B-B14F-4D97-AF65-F5344CB8AC3E}">
        <p14:creationId xmlns:p14="http://schemas.microsoft.com/office/powerpoint/2010/main" val="31728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Los sistemas posicionales se caracterizan por la base a la que hacen referencia. Base es un valor que indica el máximo número de símbolos diferentes que podemos usar en ese sistema para representar cada cantidad numérica.</a:t>
            </a:r>
          </a:p>
        </p:txBody>
      </p:sp>
    </p:spTree>
    <p:extLst>
      <p:ext uri="{BB962C8B-B14F-4D97-AF65-F5344CB8AC3E}">
        <p14:creationId xmlns:p14="http://schemas.microsoft.com/office/powerpoint/2010/main" val="93402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Con el Teorema fundamental de la numeración, podemos relacionar una cantidad </a:t>
            </a:r>
            <a:r>
              <a:rPr lang="es-ES" sz="2400" dirty="0" smtClean="0"/>
              <a:t>expresada </a:t>
            </a:r>
            <a:r>
              <a:rPr lang="es-ES" sz="2400" dirty="0"/>
              <a:t>en cualquier sistema de numeración con la misma cantidad expresada en el sistema decimal.</a:t>
            </a:r>
          </a:p>
        </p:txBody>
      </p:sp>
      <p:pic>
        <p:nvPicPr>
          <p:cNvPr id="5" name="Imagen 4"/>
          <p:cNvPicPr>
            <a:picLocks noChangeAspect="1"/>
          </p:cNvPicPr>
          <p:nvPr/>
        </p:nvPicPr>
        <p:blipFill rotWithShape="1">
          <a:blip r:embed="rId3"/>
          <a:srcRect l="8915" t="19537" r="9180" b="23867"/>
          <a:stretch/>
        </p:blipFill>
        <p:spPr>
          <a:xfrm>
            <a:off x="2948620" y="4026568"/>
            <a:ext cx="6447159" cy="2390274"/>
          </a:xfrm>
          <a:prstGeom prst="rect">
            <a:avLst/>
          </a:prstGeom>
        </p:spPr>
      </p:pic>
    </p:spTree>
    <p:extLst>
      <p:ext uri="{BB962C8B-B14F-4D97-AF65-F5344CB8AC3E}">
        <p14:creationId xmlns:p14="http://schemas.microsoft.com/office/powerpoint/2010/main" val="2877710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Donde: N es el valor de la cantidad que queremos expresar en el sistema de numeración decimal, k es el número de dígitos de la parte entera del número (el primer dígito a la derecha de la coma ocuparía el lugar 0</a:t>
            </a:r>
            <a:r>
              <a:rPr lang="es-ES" sz="2400" dirty="0" smtClean="0"/>
              <a:t>),</a:t>
            </a:r>
            <a:endParaRPr lang="es-ES" sz="2400" dirty="0"/>
          </a:p>
        </p:txBody>
      </p:sp>
      <p:pic>
        <p:nvPicPr>
          <p:cNvPr id="5" name="Imagen 4"/>
          <p:cNvPicPr>
            <a:picLocks noChangeAspect="1"/>
          </p:cNvPicPr>
          <p:nvPr/>
        </p:nvPicPr>
        <p:blipFill rotWithShape="1">
          <a:blip r:embed="rId2"/>
          <a:srcRect l="8915" t="19537" r="9180" b="23867"/>
          <a:stretch/>
        </p:blipFill>
        <p:spPr>
          <a:xfrm>
            <a:off x="2948620" y="4026568"/>
            <a:ext cx="6447159" cy="2390274"/>
          </a:xfrm>
          <a:prstGeom prst="rect">
            <a:avLst/>
          </a:prstGeom>
        </p:spPr>
      </p:pic>
    </p:spTree>
    <p:extLst>
      <p:ext uri="{BB962C8B-B14F-4D97-AF65-F5344CB8AC3E}">
        <p14:creationId xmlns:p14="http://schemas.microsoft.com/office/powerpoint/2010/main" val="362468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j es el número de dígitos de la parte fraccionaria del número (la que está a la derecha de la coma), B es la base del sistema de numeración en que está expresado el número, X son los distintos dígitos del número.</a:t>
            </a:r>
          </a:p>
        </p:txBody>
      </p:sp>
      <p:pic>
        <p:nvPicPr>
          <p:cNvPr id="5" name="Imagen 4"/>
          <p:cNvPicPr>
            <a:picLocks noChangeAspect="1"/>
          </p:cNvPicPr>
          <p:nvPr/>
        </p:nvPicPr>
        <p:blipFill rotWithShape="1">
          <a:blip r:embed="rId2"/>
          <a:srcRect l="8915" t="19537" r="9180" b="23867"/>
          <a:stretch/>
        </p:blipFill>
        <p:spPr>
          <a:xfrm>
            <a:off x="2948620" y="4026568"/>
            <a:ext cx="6447159" cy="2390274"/>
          </a:xfrm>
          <a:prstGeom prst="rect">
            <a:avLst/>
          </a:prstGeom>
        </p:spPr>
      </p:pic>
    </p:spTree>
    <p:extLst>
      <p:ext uri="{BB962C8B-B14F-4D97-AF65-F5344CB8AC3E}">
        <p14:creationId xmlns:p14="http://schemas.microsoft.com/office/powerpoint/2010/main" val="113601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smtClean="0"/>
              <a:t>Una sumatoria </a:t>
            </a:r>
            <a:r>
              <a:rPr lang="el-GR" sz="4400" b="1" dirty="0" smtClean="0"/>
              <a:t>Σ</a:t>
            </a:r>
            <a:r>
              <a:rPr lang="es-ES" sz="2400" dirty="0" smtClean="0"/>
              <a:t> como acabamos de ver, representa una serie de sumas que van desde el valor inferior, hasta el valor superior calculando lo que hay delant</a:t>
            </a:r>
            <a:r>
              <a:rPr lang="es-ES" sz="2400" dirty="0" smtClean="0"/>
              <a:t>e. Un ejemplo simple:</a:t>
            </a:r>
          </a:p>
          <a:p>
            <a:pPr marL="0" indent="0" algn="just">
              <a:lnSpc>
                <a:spcPct val="150000"/>
              </a:lnSpc>
              <a:buNone/>
            </a:pPr>
            <a:endParaRPr lang="es-ES" sz="2400" dirty="0"/>
          </a:p>
        </p:txBody>
      </p:sp>
      <p:pic>
        <p:nvPicPr>
          <p:cNvPr id="4" name="Imagen 3"/>
          <p:cNvPicPr>
            <a:picLocks noChangeAspect="1"/>
          </p:cNvPicPr>
          <p:nvPr/>
        </p:nvPicPr>
        <p:blipFill rotWithShape="1">
          <a:blip r:embed="rId3"/>
          <a:srcRect r="72572"/>
          <a:stretch/>
        </p:blipFill>
        <p:spPr>
          <a:xfrm>
            <a:off x="2998890" y="4211002"/>
            <a:ext cx="1740750" cy="1656398"/>
          </a:xfrm>
          <a:prstGeom prst="rect">
            <a:avLst/>
          </a:prstGeom>
        </p:spPr>
      </p:pic>
    </p:spTree>
    <p:extLst>
      <p:ext uri="{BB962C8B-B14F-4D97-AF65-F5344CB8AC3E}">
        <p14:creationId xmlns:p14="http://schemas.microsoft.com/office/powerpoint/2010/main" val="52891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smtClean="0"/>
              <a:t>Una sumatoria </a:t>
            </a:r>
            <a:r>
              <a:rPr lang="el-GR" sz="4400" b="1" dirty="0" smtClean="0"/>
              <a:t>Σ</a:t>
            </a:r>
            <a:r>
              <a:rPr lang="es-ES" sz="2400" dirty="0" smtClean="0"/>
              <a:t> como acabamos de ver, representa una serie de sumas que van desde el valor inferior, hasta el valor superior calculando lo que hay delant</a:t>
            </a:r>
            <a:r>
              <a:rPr lang="es-ES" sz="2400" dirty="0" smtClean="0"/>
              <a:t>e. Un ejemplo simple:</a:t>
            </a:r>
          </a:p>
          <a:p>
            <a:pPr marL="0" indent="0" algn="just">
              <a:lnSpc>
                <a:spcPct val="150000"/>
              </a:lnSpc>
              <a:buNone/>
            </a:pPr>
            <a:endParaRPr lang="es-ES" sz="2400" dirty="0"/>
          </a:p>
        </p:txBody>
      </p:sp>
      <p:pic>
        <p:nvPicPr>
          <p:cNvPr id="4" name="Imagen 3"/>
          <p:cNvPicPr>
            <a:picLocks noChangeAspect="1"/>
          </p:cNvPicPr>
          <p:nvPr/>
        </p:nvPicPr>
        <p:blipFill>
          <a:blip r:embed="rId2"/>
          <a:stretch>
            <a:fillRect/>
          </a:stretch>
        </p:blipFill>
        <p:spPr>
          <a:xfrm>
            <a:off x="2998890" y="4211002"/>
            <a:ext cx="6346620" cy="1656398"/>
          </a:xfrm>
          <a:prstGeom prst="rect">
            <a:avLst/>
          </a:prstGeom>
        </p:spPr>
      </p:pic>
    </p:spTree>
    <p:extLst>
      <p:ext uri="{BB962C8B-B14F-4D97-AF65-F5344CB8AC3E}">
        <p14:creationId xmlns:p14="http://schemas.microsoft.com/office/powerpoint/2010/main" val="368711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20842"/>
            <a:ext cx="9601200" cy="898358"/>
          </a:xfrm>
        </p:spPr>
        <p:txBody>
          <a:bodyPr>
            <a:normAutofit/>
          </a:bodyPr>
          <a:lstStyle/>
          <a:p>
            <a:r>
              <a:rPr lang="es-ES" dirty="0" smtClean="0"/>
              <a:t>Índice</a:t>
            </a:r>
            <a:endParaRPr lang="es-ES" dirty="0"/>
          </a:p>
        </p:txBody>
      </p:sp>
      <p:sp>
        <p:nvSpPr>
          <p:cNvPr id="3" name="Marcador de contenido 2"/>
          <p:cNvSpPr>
            <a:spLocks noGrp="1"/>
          </p:cNvSpPr>
          <p:nvPr>
            <p:ph idx="1"/>
          </p:nvPr>
        </p:nvSpPr>
        <p:spPr>
          <a:xfrm>
            <a:off x="1371599" y="1363579"/>
            <a:ext cx="10050379" cy="4892842"/>
          </a:xfrm>
        </p:spPr>
        <p:txBody>
          <a:bodyPr>
            <a:normAutofit fontScale="92500" lnSpcReduction="10000"/>
          </a:bodyPr>
          <a:lstStyle/>
          <a:p>
            <a:r>
              <a:rPr lang="es-ES" sz="2400" b="1" dirty="0" smtClean="0"/>
              <a:t>Tipos de datos</a:t>
            </a:r>
          </a:p>
          <a:p>
            <a:pPr lvl="1"/>
            <a:r>
              <a:rPr lang="es-ES" sz="2400" b="1" dirty="0" smtClean="0"/>
              <a:t>Datos de entrada</a:t>
            </a:r>
          </a:p>
          <a:p>
            <a:pPr lvl="1"/>
            <a:r>
              <a:rPr lang="es-ES" sz="2400" b="1" dirty="0" smtClean="0"/>
              <a:t>Datos de salida</a:t>
            </a:r>
          </a:p>
          <a:p>
            <a:r>
              <a:rPr lang="es-ES" sz="2400" b="1" dirty="0" smtClean="0"/>
              <a:t>Sistemas de numeración</a:t>
            </a:r>
          </a:p>
          <a:p>
            <a:pPr lvl="1"/>
            <a:r>
              <a:rPr lang="es-ES" sz="2400" b="1" dirty="0" smtClean="0"/>
              <a:t>Decimal</a:t>
            </a:r>
          </a:p>
          <a:p>
            <a:pPr lvl="1"/>
            <a:r>
              <a:rPr lang="es-ES" sz="2400" b="1" dirty="0" smtClean="0"/>
              <a:t>Binario</a:t>
            </a:r>
          </a:p>
          <a:p>
            <a:pPr lvl="1"/>
            <a:r>
              <a:rPr lang="es-ES" sz="2400" b="1" dirty="0" smtClean="0"/>
              <a:t>Octal</a:t>
            </a:r>
          </a:p>
          <a:p>
            <a:pPr lvl="1"/>
            <a:r>
              <a:rPr lang="es-ES" sz="2400" b="1" dirty="0" smtClean="0"/>
              <a:t>Hexadecimal</a:t>
            </a:r>
          </a:p>
          <a:p>
            <a:r>
              <a:rPr lang="es-ES" sz="2400" b="1" dirty="0" smtClean="0"/>
              <a:t>Cambios de base</a:t>
            </a:r>
          </a:p>
          <a:p>
            <a:pPr lvl="1"/>
            <a:r>
              <a:rPr lang="es-ES" sz="2400" b="1" dirty="0" smtClean="0"/>
              <a:t>Binario (base 2) a decimal (base 10)</a:t>
            </a:r>
            <a:r>
              <a:rPr lang="es-ES" sz="2400" b="1" dirty="0"/>
              <a:t> y viceversa</a:t>
            </a:r>
            <a:endParaRPr lang="es-ES" sz="2400" b="1" dirty="0" smtClean="0"/>
          </a:p>
          <a:p>
            <a:pPr lvl="1"/>
            <a:r>
              <a:rPr lang="es-ES" sz="2400" b="1" dirty="0" smtClean="0"/>
              <a:t>Binario (base 2) a octal (base 8) y viceversa</a:t>
            </a:r>
          </a:p>
          <a:p>
            <a:pPr lvl="1"/>
            <a:r>
              <a:rPr lang="es-ES" sz="2400" b="1" dirty="0"/>
              <a:t>Binario (base 2) a </a:t>
            </a:r>
            <a:r>
              <a:rPr lang="es-ES" sz="2400" b="1" dirty="0" smtClean="0"/>
              <a:t>hexadecimal </a:t>
            </a:r>
            <a:r>
              <a:rPr lang="es-ES" sz="2400" b="1" dirty="0"/>
              <a:t>(base </a:t>
            </a:r>
            <a:r>
              <a:rPr lang="es-ES" sz="2400" b="1" dirty="0" smtClean="0"/>
              <a:t>16) </a:t>
            </a:r>
            <a:r>
              <a:rPr lang="es-ES" sz="2400" b="1" dirty="0"/>
              <a:t>y viceversa</a:t>
            </a:r>
          </a:p>
          <a:p>
            <a:pPr lvl="1"/>
            <a:endParaRPr lang="es-ES" dirty="0"/>
          </a:p>
        </p:txBody>
      </p:sp>
    </p:spTree>
    <p:extLst>
      <p:ext uri="{BB962C8B-B14F-4D97-AF65-F5344CB8AC3E}">
        <p14:creationId xmlns:p14="http://schemas.microsoft.com/office/powerpoint/2010/main" val="358220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10387584" cy="4711887"/>
          </a:xfrm>
        </p:spPr>
        <p:txBody>
          <a:bodyPr>
            <a:normAutofit/>
          </a:bodyPr>
          <a:lstStyle/>
          <a:p>
            <a:pPr marL="0" indent="0" algn="just">
              <a:lnSpc>
                <a:spcPct val="150000"/>
              </a:lnSpc>
              <a:buNone/>
            </a:pPr>
            <a:r>
              <a:rPr lang="es-ES" sz="2400" dirty="0" smtClean="0"/>
              <a:t>Resumiendo:</a:t>
            </a:r>
          </a:p>
          <a:p>
            <a:pPr algn="just">
              <a:lnSpc>
                <a:spcPct val="150000"/>
              </a:lnSpc>
            </a:pPr>
            <a:r>
              <a:rPr lang="es-ES" sz="2400" dirty="0"/>
              <a:t>La mayoría de los sistemas empleados actualmente para contar se basan en el sistema de numeración decimal.</a:t>
            </a:r>
          </a:p>
          <a:p>
            <a:pPr algn="just">
              <a:lnSpc>
                <a:spcPct val="150000"/>
              </a:lnSpc>
            </a:pPr>
            <a:r>
              <a:rPr lang="es-ES" sz="2400" dirty="0"/>
              <a:t>Eso quiere decir que empleamos 10 dígitos distintos (del 0 al 9) y cualquier número se construye por la combinación de esos 10 dígitos. El número de cifras es lo que se llama la base de numeración.</a:t>
            </a:r>
          </a:p>
          <a:p>
            <a:pPr marL="0" indent="0" algn="just">
              <a:lnSpc>
                <a:spcPct val="150000"/>
              </a:lnSpc>
              <a:buNone/>
            </a:pPr>
            <a:r>
              <a:rPr lang="es-ES" sz="2400" dirty="0" smtClean="0"/>
              <a:t> </a:t>
            </a:r>
            <a:endParaRPr lang="es-ES" sz="2400" dirty="0" smtClean="0"/>
          </a:p>
          <a:p>
            <a:pPr marL="0" indent="0" algn="just">
              <a:lnSpc>
                <a:spcPct val="150000"/>
              </a:lnSpc>
              <a:buNone/>
            </a:pPr>
            <a:endParaRPr lang="es-ES" sz="2400" dirty="0"/>
          </a:p>
        </p:txBody>
      </p:sp>
    </p:spTree>
    <p:extLst>
      <p:ext uri="{BB962C8B-B14F-4D97-AF65-F5344CB8AC3E}">
        <p14:creationId xmlns:p14="http://schemas.microsoft.com/office/powerpoint/2010/main" val="3426581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620447"/>
          </a:xfrm>
        </p:spPr>
        <p:txBody>
          <a:bodyPr>
            <a:normAutofit fontScale="92500" lnSpcReduction="10000"/>
          </a:bodyPr>
          <a:lstStyle/>
          <a:p>
            <a:pPr marL="0" indent="0" algn="just">
              <a:lnSpc>
                <a:spcPct val="150000"/>
              </a:lnSpc>
              <a:buNone/>
            </a:pPr>
            <a:r>
              <a:rPr lang="es-ES" sz="2400" dirty="0" smtClean="0"/>
              <a:t>Resumiendo:</a:t>
            </a:r>
          </a:p>
          <a:p>
            <a:pPr algn="just">
              <a:lnSpc>
                <a:spcPct val="150000"/>
              </a:lnSpc>
            </a:pPr>
            <a:r>
              <a:rPr lang="es-ES" sz="2400" dirty="0"/>
              <a:t>El sistema decimal es un sistema en base 10.</a:t>
            </a:r>
          </a:p>
          <a:p>
            <a:pPr algn="just">
              <a:lnSpc>
                <a:spcPct val="150000"/>
              </a:lnSpc>
              <a:buFont typeface="Wingdings" panose="05000000000000000000" pitchFamily="2" charset="2"/>
              <a:buChar char="Ø"/>
            </a:pPr>
            <a:r>
              <a:rPr lang="es-ES" sz="2400" dirty="0"/>
              <a:t>Si disponemos de 1 dígito decimal, podemos contar de 0 a 9, es decir, </a:t>
            </a:r>
            <a:r>
              <a:rPr lang="es-ES" sz="2400" dirty="0" smtClean="0"/>
              <a:t>10(10^1</a:t>
            </a:r>
            <a:r>
              <a:rPr lang="es-ES" sz="2400" dirty="0"/>
              <a:t>) combinaciones distintas.</a:t>
            </a:r>
          </a:p>
          <a:p>
            <a:pPr algn="just">
              <a:lnSpc>
                <a:spcPct val="150000"/>
              </a:lnSpc>
              <a:buFont typeface="Wingdings" panose="05000000000000000000" pitchFamily="2" charset="2"/>
              <a:buChar char="Ø"/>
            </a:pPr>
            <a:r>
              <a:rPr lang="es-ES" sz="2400" dirty="0"/>
              <a:t>Si disponemos de 2 dígitos decimales, podemos contar de 0 a 99. Son 100 (</a:t>
            </a:r>
            <a:r>
              <a:rPr lang="es-ES" sz="2400" dirty="0" smtClean="0"/>
              <a:t>10</a:t>
            </a:r>
            <a:r>
              <a:rPr lang="es-ES" sz="2400" dirty="0"/>
              <a:t>^</a:t>
            </a:r>
            <a:r>
              <a:rPr lang="es-ES" sz="2400" dirty="0" smtClean="0"/>
              <a:t>2</a:t>
            </a:r>
            <a:r>
              <a:rPr lang="es-ES" sz="2400" dirty="0"/>
              <a:t>) combinaciones distintas</a:t>
            </a:r>
          </a:p>
          <a:p>
            <a:pPr algn="just">
              <a:lnSpc>
                <a:spcPct val="150000"/>
              </a:lnSpc>
              <a:buFont typeface="Wingdings" panose="05000000000000000000" pitchFamily="2" charset="2"/>
              <a:buChar char="Ø"/>
            </a:pPr>
            <a:r>
              <a:rPr lang="es-ES" sz="2400" dirty="0"/>
              <a:t>Si disponemos de 3 dígitos, podemos contar de 0 a 999, o sea, 1.000 (</a:t>
            </a:r>
            <a:r>
              <a:rPr lang="es-ES" sz="2400" dirty="0" smtClean="0"/>
              <a:t>10</a:t>
            </a:r>
            <a:r>
              <a:rPr lang="es-ES" sz="2400" dirty="0"/>
              <a:t>^</a:t>
            </a:r>
            <a:r>
              <a:rPr lang="es-ES" sz="2400" dirty="0" smtClean="0"/>
              <a:t>3</a:t>
            </a:r>
            <a:r>
              <a:rPr lang="es-ES" sz="2400" dirty="0"/>
              <a:t>) combinaciones distintas.</a:t>
            </a:r>
          </a:p>
          <a:p>
            <a:pPr marL="0" indent="0" algn="just">
              <a:lnSpc>
                <a:spcPct val="150000"/>
              </a:lnSpc>
              <a:buNone/>
            </a:pPr>
            <a:endParaRPr lang="es-ES" sz="2400" dirty="0"/>
          </a:p>
        </p:txBody>
      </p:sp>
    </p:spTree>
    <p:extLst>
      <p:ext uri="{BB962C8B-B14F-4D97-AF65-F5344CB8AC3E}">
        <p14:creationId xmlns:p14="http://schemas.microsoft.com/office/powerpoint/2010/main" val="167476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620447"/>
          </a:xfrm>
        </p:spPr>
        <p:txBody>
          <a:bodyPr>
            <a:normAutofit/>
          </a:bodyPr>
          <a:lstStyle/>
          <a:p>
            <a:pPr marL="0" indent="0" algn="just">
              <a:lnSpc>
                <a:spcPct val="150000"/>
              </a:lnSpc>
              <a:buNone/>
            </a:pPr>
            <a:r>
              <a:rPr lang="es-ES" sz="2400" dirty="0" smtClean="0"/>
              <a:t>Resumiendo:</a:t>
            </a:r>
          </a:p>
          <a:p>
            <a:pPr marL="0" indent="0" algn="just">
              <a:lnSpc>
                <a:spcPct val="150000"/>
              </a:lnSpc>
              <a:buNone/>
            </a:pPr>
            <a:r>
              <a:rPr lang="es-ES" sz="2400" dirty="0"/>
              <a:t>En general, si disponemos de n dígitos, podremos diferenciar 10n combinaciones distintas y podremos contar de 0 a 10n-1.</a:t>
            </a:r>
          </a:p>
          <a:p>
            <a:pPr marL="0" indent="0" algn="just">
              <a:lnSpc>
                <a:spcPct val="150000"/>
              </a:lnSpc>
              <a:buNone/>
            </a:pPr>
            <a:r>
              <a:rPr lang="es-ES" sz="2400" dirty="0"/>
              <a:t>La descomposición de un número en el sistema decimal según su posición se hace de la siguiente forma:</a:t>
            </a:r>
          </a:p>
          <a:p>
            <a:pPr marL="0" indent="0" algn="ctr">
              <a:lnSpc>
                <a:spcPct val="150000"/>
              </a:lnSpc>
              <a:buNone/>
            </a:pPr>
            <a:r>
              <a:rPr lang="es-ES" sz="2400" b="1" dirty="0" smtClean="0"/>
              <a:t>1437 = 1x10^3 + 4x10</a:t>
            </a:r>
            <a:r>
              <a:rPr lang="es-ES" sz="2400" b="1" dirty="0"/>
              <a:t>^</a:t>
            </a:r>
            <a:r>
              <a:rPr lang="es-ES" sz="2400" b="1" dirty="0" smtClean="0"/>
              <a:t>2 + 3x10</a:t>
            </a:r>
            <a:r>
              <a:rPr lang="es-ES" sz="2400" b="1" dirty="0"/>
              <a:t>^</a:t>
            </a:r>
            <a:r>
              <a:rPr lang="es-ES" sz="2400" b="1" dirty="0" smtClean="0"/>
              <a:t>1 + 7x10</a:t>
            </a:r>
            <a:r>
              <a:rPr lang="es-ES" sz="2400" b="1" dirty="0"/>
              <a:t>^</a:t>
            </a:r>
            <a:r>
              <a:rPr lang="es-ES" sz="2400" b="1" dirty="0" smtClean="0"/>
              <a:t>0</a:t>
            </a:r>
          </a:p>
          <a:p>
            <a:pPr marL="0" indent="0" algn="just">
              <a:lnSpc>
                <a:spcPct val="150000"/>
              </a:lnSpc>
              <a:buNone/>
            </a:pPr>
            <a:endParaRPr lang="es-ES" sz="2400" dirty="0"/>
          </a:p>
        </p:txBody>
      </p:sp>
    </p:spTree>
    <p:extLst>
      <p:ext uri="{BB962C8B-B14F-4D97-AF65-F5344CB8AC3E}">
        <p14:creationId xmlns:p14="http://schemas.microsoft.com/office/powerpoint/2010/main" val="67577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fontScale="92500" lnSpcReduction="10000"/>
          </a:bodyPr>
          <a:lstStyle/>
          <a:p>
            <a:pPr marL="0" indent="0" algn="just">
              <a:lnSpc>
                <a:spcPct val="150000"/>
              </a:lnSpc>
              <a:buNone/>
            </a:pPr>
            <a:r>
              <a:rPr lang="es-ES" sz="3000" b="1" dirty="0" smtClean="0">
                <a:solidFill>
                  <a:srgbClr val="C00000"/>
                </a:solidFill>
              </a:rPr>
              <a:t>Ejercicio 1:</a:t>
            </a:r>
          </a:p>
          <a:p>
            <a:pPr marL="0" indent="0" algn="just">
              <a:lnSpc>
                <a:spcPct val="150000"/>
              </a:lnSpc>
              <a:buNone/>
            </a:pPr>
            <a:r>
              <a:rPr lang="es-ES" sz="2400" dirty="0"/>
              <a:t>Utiliza el Teorema fundamental de la numeración, para ver cómo se calcularía el valor de cada dígito de los siguientes números en decimal</a:t>
            </a:r>
            <a:r>
              <a:rPr lang="es-ES" sz="2400" dirty="0" smtClean="0"/>
              <a:t>:</a:t>
            </a:r>
          </a:p>
          <a:p>
            <a:pPr marL="0" indent="0" algn="ctr">
              <a:lnSpc>
                <a:spcPct val="150000"/>
              </a:lnSpc>
              <a:buNone/>
            </a:pPr>
            <a:r>
              <a:rPr lang="es-ES" sz="3000" b="1" dirty="0" smtClean="0"/>
              <a:t>1785</a:t>
            </a:r>
          </a:p>
          <a:p>
            <a:pPr marL="0" indent="0" algn="ctr">
              <a:lnSpc>
                <a:spcPct val="150000"/>
              </a:lnSpc>
              <a:buNone/>
            </a:pPr>
            <a:r>
              <a:rPr lang="es-ES" sz="3000" b="1" dirty="0" smtClean="0"/>
              <a:t>345,65</a:t>
            </a:r>
          </a:p>
          <a:p>
            <a:pPr marL="0" indent="0" algn="ctr">
              <a:lnSpc>
                <a:spcPct val="150000"/>
              </a:lnSpc>
              <a:buNone/>
            </a:pPr>
            <a:r>
              <a:rPr lang="es-ES" sz="3000" b="1" dirty="0" smtClean="0"/>
              <a:t>12,357</a:t>
            </a:r>
            <a:endParaRPr lang="es-ES" sz="3000" b="1" dirty="0"/>
          </a:p>
        </p:txBody>
      </p:sp>
    </p:spTree>
    <p:extLst>
      <p:ext uri="{BB962C8B-B14F-4D97-AF65-F5344CB8AC3E}">
        <p14:creationId xmlns:p14="http://schemas.microsoft.com/office/powerpoint/2010/main" val="2266972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Además del sistema de numeración decimal o en base 10, que es el que utilizamos habitualmente, existen otros sistemas de numeración empleados en informática. </a:t>
            </a:r>
            <a:endParaRPr lang="es-ES" sz="2400" dirty="0" smtClean="0"/>
          </a:p>
          <a:p>
            <a:pPr marL="0" indent="0" algn="just">
              <a:lnSpc>
                <a:spcPct val="150000"/>
              </a:lnSpc>
              <a:buNone/>
            </a:pPr>
            <a:r>
              <a:rPr lang="es-ES" sz="2400" dirty="0" smtClean="0"/>
              <a:t>A continuación los describiremos.</a:t>
            </a:r>
            <a:endParaRPr lang="es-ES" sz="3000" b="1" dirty="0"/>
          </a:p>
        </p:txBody>
      </p:sp>
    </p:spTree>
    <p:extLst>
      <p:ext uri="{BB962C8B-B14F-4D97-AF65-F5344CB8AC3E}">
        <p14:creationId xmlns:p14="http://schemas.microsoft.com/office/powerpoint/2010/main" val="379980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10296144" cy="4803327"/>
          </a:xfrm>
        </p:spPr>
        <p:txBody>
          <a:bodyPr>
            <a:normAutofit/>
          </a:bodyPr>
          <a:lstStyle/>
          <a:p>
            <a:pPr algn="just">
              <a:lnSpc>
                <a:spcPct val="150000"/>
              </a:lnSpc>
            </a:pPr>
            <a:r>
              <a:rPr lang="es-ES" sz="2800" b="1" dirty="0" smtClean="0"/>
              <a:t>Binario</a:t>
            </a:r>
          </a:p>
          <a:p>
            <a:pPr marL="0" indent="0" algn="just">
              <a:lnSpc>
                <a:spcPct val="150000"/>
              </a:lnSpc>
              <a:buNone/>
            </a:pPr>
            <a:r>
              <a:rPr lang="es-ES" sz="2400" dirty="0"/>
              <a:t>También llamado sistema en base 2. Utiliza dos símbolos diferentes: el cero y el uno (0,1). El sistema binario es el que utilizaría el ordenador internamente, de ahí su gran </a:t>
            </a:r>
            <a:r>
              <a:rPr lang="es-ES" sz="2400" dirty="0" smtClean="0"/>
              <a:t>importancia</a:t>
            </a:r>
            <a:r>
              <a:rPr lang="es-ES" sz="2400" dirty="0"/>
              <a:t>. Realmente el ordenador no trabaja con ceros y unos, sino con dos niveles de tensión eléctrica, o bien la existencia o no de dicha tensión. Un voltaje pequeño </a:t>
            </a:r>
            <a:r>
              <a:rPr lang="es-ES" sz="2400" dirty="0" smtClean="0"/>
              <a:t>significaría </a:t>
            </a:r>
            <a:r>
              <a:rPr lang="es-ES" sz="2400" dirty="0"/>
              <a:t>un 0 y un valor más alto de voltaje </a:t>
            </a:r>
            <a:r>
              <a:rPr lang="es-ES" sz="2400" dirty="0" smtClean="0"/>
              <a:t>significaría </a:t>
            </a:r>
            <a:r>
              <a:rPr lang="es-ES" sz="2400" dirty="0"/>
              <a:t>un 1.</a:t>
            </a:r>
          </a:p>
        </p:txBody>
      </p:sp>
    </p:spTree>
    <p:extLst>
      <p:ext uri="{BB962C8B-B14F-4D97-AF65-F5344CB8AC3E}">
        <p14:creationId xmlns:p14="http://schemas.microsoft.com/office/powerpoint/2010/main" val="2363853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800" b="1" dirty="0" smtClean="0"/>
              <a:t>Binario</a:t>
            </a:r>
          </a:p>
          <a:p>
            <a:pPr marL="0" indent="0" algn="just">
              <a:lnSpc>
                <a:spcPct val="150000"/>
              </a:lnSpc>
              <a:buNone/>
            </a:pPr>
            <a:r>
              <a:rPr lang="es-ES" sz="2400" dirty="0"/>
              <a:t>En los discos magnéticos, como los discos duros, se utilizan dos sentidos diferentes de magnetismo para representar el 0 y el 1. Los discos ópticos (CD, DVD) utilizan </a:t>
            </a:r>
            <a:r>
              <a:rPr lang="es-ES" sz="2400" dirty="0" smtClean="0"/>
              <a:t>señales </a:t>
            </a:r>
            <a:r>
              <a:rPr lang="es-ES" sz="2400" dirty="0"/>
              <a:t>ópticas diferentes para indicar un 0 o un 1.</a:t>
            </a:r>
          </a:p>
        </p:txBody>
      </p:sp>
    </p:spTree>
    <p:extLst>
      <p:ext uri="{BB962C8B-B14F-4D97-AF65-F5344CB8AC3E}">
        <p14:creationId xmlns:p14="http://schemas.microsoft.com/office/powerpoint/2010/main" val="447117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800" b="1" dirty="0" smtClean="0"/>
              <a:t>Octal</a:t>
            </a:r>
          </a:p>
          <a:p>
            <a:pPr marL="0" indent="0" algn="just">
              <a:lnSpc>
                <a:spcPct val="150000"/>
              </a:lnSpc>
              <a:buNone/>
            </a:pPr>
            <a:r>
              <a:rPr lang="es-ES" sz="2400" dirty="0"/>
              <a:t>Conocido también como sistema en base 8, utiliza los números del 0 al 7. Se </a:t>
            </a:r>
            <a:r>
              <a:rPr lang="es-ES" sz="2400" dirty="0" smtClean="0"/>
              <a:t>caracteriza </a:t>
            </a:r>
            <a:r>
              <a:rPr lang="es-ES" sz="2400" dirty="0"/>
              <a:t>por tener una correspondencia directa con el sistema binario. Cada símbolo en octal se representa por tres símbolos binarios. En la tabla siguiente podemos ver la correspondencia entre decimal, octal y binario.</a:t>
            </a:r>
          </a:p>
        </p:txBody>
      </p:sp>
    </p:spTree>
    <p:extLst>
      <p:ext uri="{BB962C8B-B14F-4D97-AF65-F5344CB8AC3E}">
        <p14:creationId xmlns:p14="http://schemas.microsoft.com/office/powerpoint/2010/main" val="916895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800" b="1" dirty="0" smtClean="0"/>
              <a:t>Hexadecimal</a:t>
            </a:r>
          </a:p>
          <a:p>
            <a:pPr marL="0" indent="0" algn="just">
              <a:lnSpc>
                <a:spcPct val="150000"/>
              </a:lnSpc>
              <a:buNone/>
            </a:pPr>
            <a:r>
              <a:rPr lang="es-ES" sz="2400" dirty="0"/>
              <a:t>El sistema de numeración en base 16, al necesitar utilizar 16 símbolos diferentes, se utilizan los números del 0 al 9 y para completar los símbolos se utilizan las primeras 6 letras del alfabeto: A, B, C, D, E, F, que valdrían, respectivamente los valores 10, 11, 12, 13, 14, 15 del sistema decimal. También tiene una correspondencia directa con el sistema binario. </a:t>
            </a:r>
          </a:p>
        </p:txBody>
      </p:sp>
    </p:spTree>
    <p:extLst>
      <p:ext uri="{BB962C8B-B14F-4D97-AF65-F5344CB8AC3E}">
        <p14:creationId xmlns:p14="http://schemas.microsoft.com/office/powerpoint/2010/main" val="2043024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Sistemas de numeración</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800" b="1" dirty="0" smtClean="0"/>
              <a:t>Hexadecimal</a:t>
            </a:r>
          </a:p>
          <a:p>
            <a:pPr marL="0" indent="0" algn="just">
              <a:lnSpc>
                <a:spcPct val="150000"/>
              </a:lnSpc>
              <a:buNone/>
            </a:pPr>
            <a:r>
              <a:rPr lang="es-ES" sz="2400" dirty="0"/>
              <a:t>Cada símbolo de base 16 se puede representar mediante una combinación de cuatro símbolos binarios. En la siguiente tabla se puede ver la correspondencia en decimal, hexadecimal y </a:t>
            </a:r>
            <a:r>
              <a:rPr lang="es-ES" sz="2400" dirty="0" smtClean="0"/>
              <a:t>binario </a:t>
            </a:r>
            <a:r>
              <a:rPr lang="es-ES" sz="2400" dirty="0"/>
              <a:t>de los primeros dígitos decimales.</a:t>
            </a:r>
          </a:p>
        </p:txBody>
      </p:sp>
    </p:spTree>
    <p:extLst>
      <p:ext uri="{BB962C8B-B14F-4D97-AF65-F5344CB8AC3E}">
        <p14:creationId xmlns:p14="http://schemas.microsoft.com/office/powerpoint/2010/main" val="8117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20842"/>
            <a:ext cx="9601200" cy="898358"/>
          </a:xfrm>
        </p:spPr>
        <p:txBody>
          <a:bodyPr>
            <a:normAutofit/>
          </a:bodyPr>
          <a:lstStyle/>
          <a:p>
            <a:r>
              <a:rPr lang="es-ES" dirty="0" smtClean="0"/>
              <a:t>Índice</a:t>
            </a:r>
            <a:endParaRPr lang="es-ES" dirty="0"/>
          </a:p>
        </p:txBody>
      </p:sp>
      <p:sp>
        <p:nvSpPr>
          <p:cNvPr id="3" name="Marcador de contenido 2"/>
          <p:cNvSpPr>
            <a:spLocks noGrp="1"/>
          </p:cNvSpPr>
          <p:nvPr>
            <p:ph idx="1"/>
          </p:nvPr>
        </p:nvSpPr>
        <p:spPr>
          <a:xfrm>
            <a:off x="1371599" y="1363579"/>
            <a:ext cx="10050379" cy="4892842"/>
          </a:xfrm>
        </p:spPr>
        <p:txBody>
          <a:bodyPr>
            <a:normAutofit/>
          </a:bodyPr>
          <a:lstStyle/>
          <a:p>
            <a:endParaRPr lang="es-ES" sz="2400" dirty="0" smtClean="0"/>
          </a:p>
          <a:p>
            <a:r>
              <a:rPr lang="es-ES" sz="2400" dirty="0" smtClean="0"/>
              <a:t>Operaciones en binario</a:t>
            </a:r>
          </a:p>
          <a:p>
            <a:pPr lvl="1"/>
            <a:r>
              <a:rPr lang="es-ES" sz="2400" dirty="0" smtClean="0"/>
              <a:t>Operaciones aritméticas</a:t>
            </a:r>
          </a:p>
          <a:p>
            <a:pPr lvl="1"/>
            <a:r>
              <a:rPr lang="es-ES" sz="2400" dirty="0" smtClean="0"/>
              <a:t>Operaciones lógicas</a:t>
            </a:r>
          </a:p>
          <a:p>
            <a:r>
              <a:rPr lang="es-ES" sz="2400" dirty="0" smtClean="0"/>
              <a:t>Complementos</a:t>
            </a:r>
          </a:p>
          <a:p>
            <a:pPr lvl="1"/>
            <a:r>
              <a:rPr lang="es-ES" sz="2400" dirty="0" smtClean="0"/>
              <a:t>Complemento a 1</a:t>
            </a:r>
          </a:p>
          <a:p>
            <a:pPr lvl="1"/>
            <a:r>
              <a:rPr lang="es-ES" sz="2400" dirty="0" smtClean="0"/>
              <a:t>Complemento a 2</a:t>
            </a:r>
          </a:p>
          <a:p>
            <a:pPr lvl="1"/>
            <a:r>
              <a:rPr lang="es-ES" sz="2400" dirty="0" smtClean="0"/>
              <a:t>Resta en complemento a 1</a:t>
            </a:r>
            <a:endParaRPr lang="es-ES" sz="2400" dirty="0"/>
          </a:p>
          <a:p>
            <a:pPr lvl="1"/>
            <a:r>
              <a:rPr lang="es-ES" sz="2400" dirty="0"/>
              <a:t>Resta en complemento a </a:t>
            </a:r>
            <a:r>
              <a:rPr lang="es-ES" sz="2400" dirty="0" smtClean="0"/>
              <a:t>2</a:t>
            </a:r>
          </a:p>
        </p:txBody>
      </p:sp>
    </p:spTree>
    <p:extLst>
      <p:ext uri="{BB962C8B-B14F-4D97-AF65-F5344CB8AC3E}">
        <p14:creationId xmlns:p14="http://schemas.microsoft.com/office/powerpoint/2010/main" val="1842683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Ver las imágenes de orige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3642" y="182605"/>
            <a:ext cx="4975904" cy="650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8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Binario (base 2) a decimal (base 10</a:t>
            </a:r>
            <a:r>
              <a:rPr lang="es-ES" sz="2400" dirty="0" smtClean="0"/>
              <a:t>)</a:t>
            </a:r>
          </a:p>
          <a:p>
            <a:pPr marL="0" indent="0" algn="just">
              <a:lnSpc>
                <a:spcPct val="150000"/>
              </a:lnSpc>
              <a:buNone/>
            </a:pPr>
            <a:r>
              <a:rPr lang="es-ES" sz="2400" dirty="0"/>
              <a:t>Utilizando el Teorema fundamental de la numeración, se multiplica el valor de cada dígito binario por la potencia de 2 de la posición que ocupe el dígito dentro del número.</a:t>
            </a:r>
          </a:p>
        </p:txBody>
      </p:sp>
    </p:spTree>
    <p:extLst>
      <p:ext uri="{BB962C8B-B14F-4D97-AF65-F5344CB8AC3E}">
        <p14:creationId xmlns:p14="http://schemas.microsoft.com/office/powerpoint/2010/main" val="3674124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Binario (base 2) a decimal (base 10</a:t>
            </a:r>
            <a:r>
              <a:rPr lang="es-ES" sz="2400" dirty="0" smtClean="0"/>
              <a:t>)</a:t>
            </a:r>
            <a:endParaRPr lang="es-ES" sz="2400" dirty="0" smtClean="0"/>
          </a:p>
        </p:txBody>
      </p:sp>
      <p:pic>
        <p:nvPicPr>
          <p:cNvPr id="4" name="Imagen 3"/>
          <p:cNvPicPr>
            <a:picLocks noChangeAspect="1"/>
          </p:cNvPicPr>
          <p:nvPr/>
        </p:nvPicPr>
        <p:blipFill>
          <a:blip r:embed="rId2"/>
          <a:stretch>
            <a:fillRect/>
          </a:stretch>
        </p:blipFill>
        <p:spPr>
          <a:xfrm>
            <a:off x="933450" y="3148965"/>
            <a:ext cx="10987112" cy="2545180"/>
          </a:xfrm>
          <a:prstGeom prst="rect">
            <a:avLst/>
          </a:prstGeom>
        </p:spPr>
      </p:pic>
    </p:spTree>
    <p:extLst>
      <p:ext uri="{BB962C8B-B14F-4D97-AF65-F5344CB8AC3E}">
        <p14:creationId xmlns:p14="http://schemas.microsoft.com/office/powerpoint/2010/main" val="3533178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Cambios de base</a:t>
            </a:r>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3000" b="1" dirty="0" smtClean="0">
                <a:solidFill>
                  <a:srgbClr val="C00000"/>
                </a:solidFill>
              </a:rPr>
              <a:t>Ejercicio 2:</a:t>
            </a:r>
          </a:p>
          <a:p>
            <a:pPr marL="0" indent="0" algn="just">
              <a:lnSpc>
                <a:spcPct val="150000"/>
              </a:lnSpc>
              <a:buNone/>
            </a:pPr>
            <a:r>
              <a:rPr lang="es-ES" sz="2400" dirty="0"/>
              <a:t>Calcula para los siguientes números en binario su valor en el sistema decimal</a:t>
            </a:r>
            <a:r>
              <a:rPr lang="es-ES" sz="2400" dirty="0" smtClean="0"/>
              <a:t>:</a:t>
            </a:r>
          </a:p>
          <a:p>
            <a:pPr marL="0" indent="0" algn="ctr">
              <a:lnSpc>
                <a:spcPct val="150000"/>
              </a:lnSpc>
              <a:buNone/>
            </a:pPr>
            <a:r>
              <a:rPr lang="es-ES" sz="2400" b="1" dirty="0" smtClean="0"/>
              <a:t>11011</a:t>
            </a:r>
          </a:p>
          <a:p>
            <a:pPr marL="0" indent="0" algn="ctr">
              <a:lnSpc>
                <a:spcPct val="150000"/>
              </a:lnSpc>
              <a:buNone/>
            </a:pPr>
            <a:r>
              <a:rPr lang="es-ES" sz="2400" b="1" dirty="0" smtClean="0"/>
              <a:t>11,011</a:t>
            </a:r>
            <a:endParaRPr lang="es-ES" sz="3000" b="1" dirty="0"/>
          </a:p>
        </p:txBody>
      </p:sp>
    </p:spTree>
    <p:extLst>
      <p:ext uri="{BB962C8B-B14F-4D97-AF65-F5344CB8AC3E}">
        <p14:creationId xmlns:p14="http://schemas.microsoft.com/office/powerpoint/2010/main" val="2598965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Recuerda</a:t>
            </a:r>
            <a:endParaRPr lang="es-ES" dirty="0"/>
          </a:p>
        </p:txBody>
      </p:sp>
      <p:sp>
        <p:nvSpPr>
          <p:cNvPr id="4" name="Marcador de contenido 3"/>
          <p:cNvSpPr>
            <a:spLocks noGrp="1"/>
          </p:cNvSpPr>
          <p:nvPr>
            <p:ph idx="1"/>
          </p:nvPr>
        </p:nvSpPr>
        <p:spPr>
          <a:xfrm>
            <a:off x="1371600" y="1542047"/>
            <a:ext cx="6938211" cy="5019173"/>
          </a:xfrm>
        </p:spPr>
        <p:txBody>
          <a:bodyPr>
            <a:normAutofit fontScale="92500"/>
          </a:bodyPr>
          <a:lstStyle/>
          <a:p>
            <a:pPr algn="just">
              <a:lnSpc>
                <a:spcPct val="150000"/>
              </a:lnSpc>
            </a:pPr>
            <a:r>
              <a:rPr lang="es-ES" sz="2400" dirty="0"/>
              <a:t>Cuando trabajamos con sistemas de numeración de distintas bases, se emplea la siguiente indicación para saber en qué sistema de numeración está escrito el número. </a:t>
            </a:r>
            <a:r>
              <a:rPr lang="es-ES" sz="2400" dirty="0" smtClean="0"/>
              <a:t>Si </a:t>
            </a:r>
            <a:r>
              <a:rPr lang="es-ES" sz="2400" dirty="0"/>
              <a:t>N es el número, escribiríamos: </a:t>
            </a:r>
            <a:endParaRPr lang="es-ES" sz="2400" dirty="0" smtClean="0"/>
          </a:p>
          <a:p>
            <a:pPr lvl="1" algn="just">
              <a:lnSpc>
                <a:spcPct val="150000"/>
              </a:lnSpc>
              <a:buFont typeface="Wingdings" panose="05000000000000000000" pitchFamily="2" charset="2"/>
              <a:buChar char="Ø"/>
            </a:pPr>
            <a:r>
              <a:rPr lang="es-ES" sz="2400" dirty="0" smtClean="0"/>
              <a:t>N </a:t>
            </a:r>
            <a:r>
              <a:rPr lang="es-ES" sz="2400" dirty="0"/>
              <a:t>(10 para decimales </a:t>
            </a:r>
            <a:endParaRPr lang="es-ES" sz="2400" dirty="0" smtClean="0"/>
          </a:p>
          <a:p>
            <a:pPr lvl="1" algn="just">
              <a:lnSpc>
                <a:spcPct val="150000"/>
              </a:lnSpc>
              <a:buFont typeface="Wingdings" panose="05000000000000000000" pitchFamily="2" charset="2"/>
              <a:buChar char="Ø"/>
            </a:pPr>
            <a:r>
              <a:rPr lang="es-ES" sz="2400" dirty="0" smtClean="0"/>
              <a:t>N </a:t>
            </a:r>
            <a:r>
              <a:rPr lang="es-ES" sz="2400" dirty="0"/>
              <a:t>(2 para binarios </a:t>
            </a:r>
            <a:endParaRPr lang="es-ES" sz="2400" dirty="0" smtClean="0"/>
          </a:p>
          <a:p>
            <a:pPr lvl="1" algn="just">
              <a:lnSpc>
                <a:spcPct val="150000"/>
              </a:lnSpc>
              <a:buFont typeface="Wingdings" panose="05000000000000000000" pitchFamily="2" charset="2"/>
              <a:buChar char="Ø"/>
            </a:pPr>
            <a:r>
              <a:rPr lang="es-ES" sz="2400" dirty="0" smtClean="0"/>
              <a:t>N </a:t>
            </a:r>
            <a:r>
              <a:rPr lang="es-ES" sz="2400" dirty="0"/>
              <a:t>(8 para octales </a:t>
            </a:r>
            <a:endParaRPr lang="es-ES" sz="2400" dirty="0" smtClean="0"/>
          </a:p>
          <a:p>
            <a:pPr lvl="1" algn="just">
              <a:lnSpc>
                <a:spcPct val="150000"/>
              </a:lnSpc>
              <a:buFont typeface="Wingdings" panose="05000000000000000000" pitchFamily="2" charset="2"/>
              <a:buChar char="Ø"/>
            </a:pPr>
            <a:r>
              <a:rPr lang="es-ES" sz="2400" dirty="0" smtClean="0"/>
              <a:t>N </a:t>
            </a:r>
            <a:r>
              <a:rPr lang="es-ES" sz="2400" dirty="0"/>
              <a:t>(16 para hexadecimales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755" y="685800"/>
            <a:ext cx="5571697" cy="4283242"/>
          </a:xfrm>
          <a:prstGeom prst="rect">
            <a:avLst/>
          </a:prstGeom>
        </p:spPr>
      </p:pic>
    </p:spTree>
    <p:extLst>
      <p:ext uri="{BB962C8B-B14F-4D97-AF65-F5344CB8AC3E}">
        <p14:creationId xmlns:p14="http://schemas.microsoft.com/office/powerpoint/2010/main" val="2283310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10259568" cy="4693599"/>
          </a:xfrm>
        </p:spPr>
        <p:txBody>
          <a:bodyPr>
            <a:normAutofit lnSpcReduction="10000"/>
          </a:bodyPr>
          <a:lstStyle/>
          <a:p>
            <a:pPr algn="just">
              <a:lnSpc>
                <a:spcPct val="150000"/>
              </a:lnSpc>
            </a:pPr>
            <a:r>
              <a:rPr lang="es-ES" sz="2400" dirty="0" smtClean="0"/>
              <a:t>Pasar un número decimal a otra base</a:t>
            </a:r>
            <a:endParaRPr lang="es-ES" sz="2400" dirty="0" smtClean="0"/>
          </a:p>
          <a:p>
            <a:pPr marL="0" lvl="0" indent="0" algn="just">
              <a:lnSpc>
                <a:spcPct val="150000"/>
              </a:lnSpc>
              <a:spcBef>
                <a:spcPts val="0"/>
              </a:spcBef>
              <a:spcAft>
                <a:spcPts val="0"/>
              </a:spcAft>
              <a:buNone/>
              <a:defRPr/>
            </a:pPr>
            <a:r>
              <a:rPr lang="es-ES" sz="2400" dirty="0"/>
              <a:t>1º La parte entera se divide (división entera) entre la base a la que vayamos a cambiar, el cociente de esta división se sigue dividiendo hasta que sea menor que la base.</a:t>
            </a:r>
          </a:p>
          <a:p>
            <a:pPr marL="0" indent="0" algn="just">
              <a:lnSpc>
                <a:spcPct val="150000"/>
              </a:lnSpc>
              <a:buNone/>
            </a:pPr>
            <a:endParaRPr lang="es-ES" sz="2400" dirty="0"/>
          </a:p>
          <a:p>
            <a:pPr marL="0" indent="0" algn="just">
              <a:lnSpc>
                <a:spcPct val="150000"/>
              </a:lnSpc>
              <a:buNone/>
            </a:pPr>
            <a:r>
              <a:rPr lang="es-ES" sz="2400" dirty="0" smtClean="0"/>
              <a:t>2º En cuanto a la parte decimal, se calcula realizando sucesivas multiplicaciones. Se comienza con la parte decimal del número (0,57) y se multiplica por la base B. </a:t>
            </a:r>
            <a:endParaRPr lang="es-ES" sz="2400" dirty="0"/>
          </a:p>
        </p:txBody>
      </p:sp>
    </p:spTree>
    <p:extLst>
      <p:ext uri="{BB962C8B-B14F-4D97-AF65-F5344CB8AC3E}">
        <p14:creationId xmlns:p14="http://schemas.microsoft.com/office/powerpoint/2010/main" val="2005063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10259568" cy="4693599"/>
          </a:xfrm>
        </p:spPr>
        <p:txBody>
          <a:bodyPr>
            <a:normAutofit/>
          </a:bodyPr>
          <a:lstStyle/>
          <a:p>
            <a:pPr marL="0" indent="0" algn="just">
              <a:lnSpc>
                <a:spcPct val="150000"/>
              </a:lnSpc>
              <a:buNone/>
            </a:pPr>
            <a:r>
              <a:rPr lang="es-ES" sz="2400" dirty="0"/>
              <a:t>La parte entera resultante de dicha multiplicación será el primer dígito de la parte decimal en base B. Se vuelve a eliminar la parte entera del resultado y se multiplica por la base B. </a:t>
            </a:r>
          </a:p>
          <a:p>
            <a:pPr marL="0" indent="0" algn="just">
              <a:lnSpc>
                <a:spcPct val="150000"/>
              </a:lnSpc>
              <a:buNone/>
            </a:pPr>
            <a:r>
              <a:rPr lang="es-ES" sz="2400" dirty="0"/>
              <a:t>La parte entera resultante será el segundo dígito de la parte decimal en base B. Así se continua hasta que se obtiene 0,0 o hasta que se alcance el límite de dígitos a representar en la parte decimal, por ejemplo tres dígitos.</a:t>
            </a:r>
          </a:p>
        </p:txBody>
      </p:sp>
    </p:spTree>
    <p:extLst>
      <p:ext uri="{BB962C8B-B14F-4D97-AF65-F5344CB8AC3E}">
        <p14:creationId xmlns:p14="http://schemas.microsoft.com/office/powerpoint/2010/main" val="162780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8"/>
            <a:ext cx="3462710" cy="881424"/>
          </a:xfrm>
        </p:spPr>
        <p:txBody>
          <a:bodyPr>
            <a:normAutofit/>
          </a:bodyPr>
          <a:lstStyle/>
          <a:p>
            <a:pPr algn="just">
              <a:lnSpc>
                <a:spcPct val="150000"/>
              </a:lnSpc>
            </a:pPr>
            <a:r>
              <a:rPr lang="es-ES" sz="2400" dirty="0" smtClean="0"/>
              <a:t>Decimal a </a:t>
            </a:r>
            <a:r>
              <a:rPr lang="es-ES" sz="2400" dirty="0" smtClean="0"/>
              <a:t>base 2</a:t>
            </a:r>
            <a:endParaRPr lang="es-ES" sz="2400" dirty="0" smtClean="0"/>
          </a:p>
        </p:txBody>
      </p:sp>
      <p:pic>
        <p:nvPicPr>
          <p:cNvPr id="4" name="Imagen 3">
            <a:extLst>
              <a:ext uri="{FF2B5EF4-FFF2-40B4-BE49-F238E27FC236}">
                <a16:creationId xmlns:a16="http://schemas.microsoft.com/office/drawing/2014/main" id="{2DFCEB1E-5E30-45D3-AC52-5A01E921E931}"/>
              </a:ext>
            </a:extLst>
          </p:cNvPr>
          <p:cNvPicPr>
            <a:picLocks noChangeAspect="1"/>
          </p:cNvPicPr>
          <p:nvPr/>
        </p:nvPicPr>
        <p:blipFill>
          <a:blip r:embed="rId3"/>
          <a:stretch>
            <a:fillRect/>
          </a:stretch>
        </p:blipFill>
        <p:spPr>
          <a:xfrm>
            <a:off x="1371600" y="2533760"/>
            <a:ext cx="4234240" cy="2823391"/>
          </a:xfrm>
          <a:prstGeom prst="rect">
            <a:avLst/>
          </a:prstGeom>
        </p:spPr>
      </p:pic>
      <p:pic>
        <p:nvPicPr>
          <p:cNvPr id="5" name="Imagen 4">
            <a:extLst>
              <a:ext uri="{FF2B5EF4-FFF2-40B4-BE49-F238E27FC236}">
                <a16:creationId xmlns:a16="http://schemas.microsoft.com/office/drawing/2014/main" id="{8631ECCD-A118-405E-BEFB-F5689F4F24EE}"/>
              </a:ext>
            </a:extLst>
          </p:cNvPr>
          <p:cNvPicPr>
            <a:picLocks noChangeAspect="1"/>
          </p:cNvPicPr>
          <p:nvPr/>
        </p:nvPicPr>
        <p:blipFill>
          <a:blip r:embed="rId4"/>
          <a:stretch>
            <a:fillRect/>
          </a:stretch>
        </p:blipFill>
        <p:spPr>
          <a:xfrm>
            <a:off x="5843584" y="3383279"/>
            <a:ext cx="4299267" cy="2866751"/>
          </a:xfrm>
          <a:prstGeom prst="rect">
            <a:avLst/>
          </a:prstGeom>
        </p:spPr>
      </p:pic>
      <p:sp>
        <p:nvSpPr>
          <p:cNvPr id="6" name="Marcador de contenido 2"/>
          <p:cNvSpPr txBox="1">
            <a:spLocks/>
          </p:cNvSpPr>
          <p:nvPr/>
        </p:nvSpPr>
        <p:spPr>
          <a:xfrm>
            <a:off x="5843584" y="2533760"/>
            <a:ext cx="5612718" cy="84951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50000"/>
              </a:lnSpc>
              <a:buNone/>
            </a:pPr>
            <a:r>
              <a:rPr lang="es-ES" sz="2400" dirty="0" smtClean="0"/>
              <a:t>Ejemplo para 46,57 = 101110,100b</a:t>
            </a:r>
            <a:endParaRPr lang="es-ES" sz="2400" dirty="0" smtClean="0"/>
          </a:p>
        </p:txBody>
      </p:sp>
    </p:spTree>
    <p:extLst>
      <p:ext uri="{BB962C8B-B14F-4D97-AF65-F5344CB8AC3E}">
        <p14:creationId xmlns:p14="http://schemas.microsoft.com/office/powerpoint/2010/main" val="2197609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smtClean="0"/>
              <a:t>Decimal a binario</a:t>
            </a:r>
          </a:p>
          <a:p>
            <a:pPr marL="0" indent="0" algn="just">
              <a:lnSpc>
                <a:spcPct val="150000"/>
              </a:lnSpc>
              <a:buNone/>
            </a:pPr>
            <a:r>
              <a:rPr lang="es-ES" sz="2400" dirty="0"/>
              <a:t>Para pasar la parte entera, de decimal a binario, deberemos dividir entre 2 hasta que resulte el cociente 0. El número se obtiene uniendo todos los restos en orden inverso. Para pasar la parte fraccionaria de decimal a binario, se multiplica por 2, y se va </a:t>
            </a:r>
            <a:r>
              <a:rPr lang="es-ES" sz="2400" dirty="0" smtClean="0"/>
              <a:t>añadiendo </a:t>
            </a:r>
            <a:r>
              <a:rPr lang="es-ES" sz="2400" dirty="0"/>
              <a:t>al número la parte entera obtenida, que se descartaría para la siguiente </a:t>
            </a:r>
            <a:r>
              <a:rPr lang="es-ES" sz="2400" dirty="0" smtClean="0"/>
              <a:t>multiplicación</a:t>
            </a:r>
            <a:r>
              <a:rPr lang="es-ES" sz="2400" dirty="0"/>
              <a:t>.</a:t>
            </a:r>
          </a:p>
        </p:txBody>
      </p:sp>
    </p:spTree>
    <p:extLst>
      <p:ext uri="{BB962C8B-B14F-4D97-AF65-F5344CB8AC3E}">
        <p14:creationId xmlns:p14="http://schemas.microsoft.com/office/powerpoint/2010/main" val="1453003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Cambios de base</a:t>
            </a:r>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3000" b="1" dirty="0" smtClean="0">
                <a:solidFill>
                  <a:srgbClr val="C00000"/>
                </a:solidFill>
              </a:rPr>
              <a:t>Ejercicio 3:</a:t>
            </a:r>
          </a:p>
          <a:p>
            <a:pPr marL="0" indent="0" algn="just">
              <a:lnSpc>
                <a:spcPct val="150000"/>
              </a:lnSpc>
              <a:buNone/>
            </a:pPr>
            <a:r>
              <a:rPr lang="es-ES" sz="2400" dirty="0"/>
              <a:t>Pasar 32,375 (10 al sistema binario.</a:t>
            </a:r>
            <a:endParaRPr lang="es-ES" sz="3000" b="1" dirty="0"/>
          </a:p>
        </p:txBody>
      </p:sp>
    </p:spTree>
    <p:extLst>
      <p:ext uri="{BB962C8B-B14F-4D97-AF65-F5344CB8AC3E}">
        <p14:creationId xmlns:p14="http://schemas.microsoft.com/office/powerpoint/2010/main" val="246584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737937"/>
            <a:ext cx="9601200" cy="5129463"/>
          </a:xfrm>
        </p:spPr>
        <p:txBody>
          <a:bodyPr>
            <a:normAutofit/>
          </a:bodyPr>
          <a:lstStyle/>
          <a:p>
            <a:pPr algn="just">
              <a:lnSpc>
                <a:spcPct val="150000"/>
              </a:lnSpc>
            </a:pPr>
            <a:r>
              <a:rPr lang="es-ES" sz="2400" dirty="0"/>
              <a:t>La función principal del ordenador es automatizar la información. Tanto para almacenar la información que le suministremos, como para procesarla o transmitirla a otro </a:t>
            </a:r>
            <a:r>
              <a:rPr lang="es-ES" sz="2400" dirty="0" smtClean="0"/>
              <a:t>ordenador</a:t>
            </a:r>
            <a:r>
              <a:rPr lang="es-ES" sz="2400" dirty="0"/>
              <a:t>, es necesario que la transforme a un sistema que pueda entender. </a:t>
            </a:r>
            <a:endParaRPr lang="es-ES" sz="2400" dirty="0" smtClean="0"/>
          </a:p>
          <a:p>
            <a:pPr algn="just">
              <a:lnSpc>
                <a:spcPct val="150000"/>
              </a:lnSpc>
            </a:pPr>
            <a:r>
              <a:rPr lang="es-ES" sz="2400" dirty="0" smtClean="0"/>
              <a:t>Internamente </a:t>
            </a:r>
            <a:r>
              <a:rPr lang="es-ES" sz="2400" dirty="0"/>
              <a:t>el ordenador no trabaja como los seres humanos. No entiende los </a:t>
            </a:r>
            <a:r>
              <a:rPr lang="es-ES" sz="2400" dirty="0" smtClean="0"/>
              <a:t>datos </a:t>
            </a:r>
            <a:r>
              <a:rPr lang="es-ES" sz="2400" dirty="0"/>
              <a:t>tal y como nosotros se los </a:t>
            </a:r>
            <a:r>
              <a:rPr lang="es-ES" sz="2400" dirty="0" smtClean="0"/>
              <a:t>suministramos.</a:t>
            </a:r>
            <a:endParaRPr lang="es-ES" sz="2400" dirty="0"/>
          </a:p>
        </p:txBody>
      </p:sp>
    </p:spTree>
    <p:extLst>
      <p:ext uri="{BB962C8B-B14F-4D97-AF65-F5344CB8AC3E}">
        <p14:creationId xmlns:p14="http://schemas.microsoft.com/office/powerpoint/2010/main" val="4005205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Binario (base 2) a octal (base 8) y de octal a binario </a:t>
            </a:r>
            <a:endParaRPr lang="es-ES" sz="2400" dirty="0" smtClean="0"/>
          </a:p>
          <a:p>
            <a:pPr marL="0" indent="0" algn="just">
              <a:lnSpc>
                <a:spcPct val="150000"/>
              </a:lnSpc>
              <a:buNone/>
            </a:pPr>
            <a:r>
              <a:rPr lang="es-ES" sz="2400" dirty="0"/>
              <a:t>Cada número en octal tiene una correspondencia directa con el número en binario mediante un conjunto de 3 bits. Solo es necesario observar la tabla siguiente:</a:t>
            </a:r>
          </a:p>
        </p:txBody>
      </p:sp>
    </p:spTree>
    <p:extLst>
      <p:ext uri="{BB962C8B-B14F-4D97-AF65-F5344CB8AC3E}">
        <p14:creationId xmlns:p14="http://schemas.microsoft.com/office/powerpoint/2010/main" val="517414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27526"/>
            <a:ext cx="6516304" cy="579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486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Binario (base 2) a octal (base 8) y de octal a binario </a:t>
            </a:r>
            <a:endParaRPr lang="es-ES" sz="2400" dirty="0" smtClean="0"/>
          </a:p>
          <a:p>
            <a:pPr marL="0" indent="0" algn="just">
              <a:lnSpc>
                <a:spcPct val="150000"/>
              </a:lnSpc>
              <a:buNone/>
            </a:pPr>
            <a:r>
              <a:rPr lang="es-ES" sz="2400" dirty="0" smtClean="0"/>
              <a:t>Por ejemplo, para representar 11001010 a octal:</a:t>
            </a:r>
          </a:p>
          <a:p>
            <a:pPr marL="0" indent="0" algn="just">
              <a:lnSpc>
                <a:spcPct val="150000"/>
              </a:lnSpc>
              <a:buNone/>
            </a:pPr>
            <a:endParaRPr lang="es-ES" sz="2400" dirty="0"/>
          </a:p>
          <a:p>
            <a:pPr marL="0" indent="0" algn="just">
              <a:lnSpc>
                <a:spcPct val="150000"/>
              </a:lnSpc>
              <a:buNone/>
            </a:pPr>
            <a:endParaRPr lang="es-ES" sz="2400" dirty="0" smtClean="0"/>
          </a:p>
          <a:p>
            <a:pPr marL="0" indent="0" algn="just">
              <a:lnSpc>
                <a:spcPct val="150000"/>
              </a:lnSpc>
              <a:buNone/>
            </a:pPr>
            <a:endParaRPr lang="es-ES" sz="2400" dirty="0"/>
          </a:p>
          <a:p>
            <a:pPr marL="0" indent="0" algn="just">
              <a:lnSpc>
                <a:spcPct val="150000"/>
              </a:lnSpc>
              <a:buNone/>
            </a:pPr>
            <a:r>
              <a:rPr lang="es-ES" sz="2400" dirty="0" smtClean="0"/>
              <a:t>Rellenamos de 0 la parte izquierda si es necesario.</a:t>
            </a:r>
            <a:endParaRPr lang="es-ES" sz="2400" dirty="0" smtClean="0"/>
          </a:p>
        </p:txBody>
      </p:sp>
      <p:pic>
        <p:nvPicPr>
          <p:cNvPr id="4" name="Imagen 3"/>
          <p:cNvPicPr>
            <a:picLocks noChangeAspect="1"/>
          </p:cNvPicPr>
          <p:nvPr/>
        </p:nvPicPr>
        <p:blipFill>
          <a:blip r:embed="rId3"/>
          <a:stretch>
            <a:fillRect/>
          </a:stretch>
        </p:blipFill>
        <p:spPr>
          <a:xfrm>
            <a:off x="4068772" y="3203417"/>
            <a:ext cx="4206856" cy="1697767"/>
          </a:xfrm>
          <a:prstGeom prst="rect">
            <a:avLst/>
          </a:prstGeom>
        </p:spPr>
      </p:pic>
    </p:spTree>
    <p:extLst>
      <p:ext uri="{BB962C8B-B14F-4D97-AF65-F5344CB8AC3E}">
        <p14:creationId xmlns:p14="http://schemas.microsoft.com/office/powerpoint/2010/main" val="129706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Cambios de base</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4:</a:t>
            </a:r>
          </a:p>
          <a:p>
            <a:pPr marL="0" indent="0" algn="just">
              <a:lnSpc>
                <a:spcPct val="150000"/>
              </a:lnSpc>
              <a:buNone/>
            </a:pPr>
            <a:r>
              <a:rPr lang="es-ES" sz="2400" dirty="0"/>
              <a:t>Calcula para los siguientes números en octal su valor en el sistema binario</a:t>
            </a:r>
            <a:r>
              <a:rPr lang="es-ES" sz="2400" dirty="0" smtClean="0"/>
              <a:t>:</a:t>
            </a:r>
          </a:p>
          <a:p>
            <a:pPr marL="0" indent="0" algn="ctr">
              <a:lnSpc>
                <a:spcPct val="160000"/>
              </a:lnSpc>
              <a:buNone/>
            </a:pPr>
            <a:r>
              <a:rPr lang="es-ES" sz="2400" dirty="0"/>
              <a:t>1342 34,03 </a:t>
            </a:r>
            <a:endParaRPr lang="es-ES" sz="2400" dirty="0" smtClean="0"/>
          </a:p>
          <a:p>
            <a:pPr marL="0" indent="0" algn="just">
              <a:lnSpc>
                <a:spcPct val="160000"/>
              </a:lnSpc>
              <a:buNone/>
            </a:pPr>
            <a:r>
              <a:rPr lang="es-ES" sz="2400" dirty="0" smtClean="0"/>
              <a:t>Calcula </a:t>
            </a:r>
            <a:r>
              <a:rPr lang="es-ES" sz="2400" dirty="0"/>
              <a:t>para los siguientes números en binario su valor en el sistema octal: </a:t>
            </a:r>
            <a:endParaRPr lang="es-ES" sz="2400" dirty="0" smtClean="0"/>
          </a:p>
          <a:p>
            <a:pPr marL="0" indent="0" algn="ctr">
              <a:lnSpc>
                <a:spcPct val="160000"/>
              </a:lnSpc>
              <a:buNone/>
            </a:pPr>
            <a:r>
              <a:rPr lang="es-ES" sz="2400" dirty="0" smtClean="0"/>
              <a:t>11011101 </a:t>
            </a:r>
          </a:p>
          <a:p>
            <a:pPr marL="0" indent="0" algn="ctr">
              <a:lnSpc>
                <a:spcPct val="160000"/>
              </a:lnSpc>
              <a:buNone/>
            </a:pPr>
            <a:r>
              <a:rPr lang="es-ES" sz="2400" dirty="0" smtClean="0"/>
              <a:t>10001,1001</a:t>
            </a:r>
            <a:endParaRPr lang="es-ES" sz="2400" dirty="0"/>
          </a:p>
        </p:txBody>
      </p:sp>
    </p:spTree>
    <p:extLst>
      <p:ext uri="{BB962C8B-B14F-4D97-AF65-F5344CB8AC3E}">
        <p14:creationId xmlns:p14="http://schemas.microsoft.com/office/powerpoint/2010/main" val="4219258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Binario (base 2) a hexadecimal (base 16) y de hexadecimal a </a:t>
            </a:r>
            <a:r>
              <a:rPr lang="es-ES" sz="2400" dirty="0" smtClean="0"/>
              <a:t>binario</a:t>
            </a:r>
          </a:p>
          <a:p>
            <a:pPr marL="0" indent="0" algn="just">
              <a:lnSpc>
                <a:spcPct val="150000"/>
              </a:lnSpc>
              <a:buNone/>
            </a:pPr>
            <a:r>
              <a:rPr lang="es-ES" sz="2400" dirty="0"/>
              <a:t>Cada número en hexadecimal tiene una correspondencia directa con el número en binario mediante un conjunto de 4 bits. Solo es necesario observar la tabla siguiente:</a:t>
            </a:r>
          </a:p>
        </p:txBody>
      </p:sp>
    </p:spTree>
    <p:extLst>
      <p:ext uri="{BB962C8B-B14F-4D97-AF65-F5344CB8AC3E}">
        <p14:creationId xmlns:p14="http://schemas.microsoft.com/office/powerpoint/2010/main" val="1715509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Ver las imágenes de origen"/>
          <p:cNvPicPr>
            <a:picLocks noChangeAspect="1" noChangeArrowheads="1"/>
          </p:cNvPicPr>
          <p:nvPr/>
        </p:nvPicPr>
        <p:blipFill rotWithShape="1">
          <a:blip r:embed="rId2">
            <a:extLst>
              <a:ext uri="{28A0092B-C50C-407E-A947-70E740481C1C}">
                <a14:useLocalDpi xmlns:a14="http://schemas.microsoft.com/office/drawing/2010/main" val="0"/>
              </a:ext>
            </a:extLst>
          </a:blip>
          <a:srcRect l="29298"/>
          <a:stretch/>
        </p:blipFill>
        <p:spPr bwMode="auto">
          <a:xfrm>
            <a:off x="4084319" y="230851"/>
            <a:ext cx="3567431" cy="626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351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Un número en hexadecimal podrá tener como dígitos del 0 al 9 y las letras de la A </a:t>
            </a:r>
            <a:r>
              <a:rPr lang="es-ES" sz="2400" dirty="0" err="1"/>
              <a:t>a</a:t>
            </a:r>
            <a:r>
              <a:rPr lang="es-ES" sz="2400" dirty="0"/>
              <a:t> la F. Las letras se suelen escribir en mayúsculas. Ninguna otra letra es un símbolo permitido en el sistema de numeración hexadecimal.</a:t>
            </a:r>
          </a:p>
        </p:txBody>
      </p:sp>
    </p:spTree>
    <p:extLst>
      <p:ext uri="{BB962C8B-B14F-4D97-AF65-F5344CB8AC3E}">
        <p14:creationId xmlns:p14="http://schemas.microsoft.com/office/powerpoint/2010/main" val="335001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Cambios de base</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Binario (base 2) a </a:t>
            </a:r>
            <a:r>
              <a:rPr lang="es-ES" sz="2400" dirty="0" smtClean="0"/>
              <a:t>hexadecimal </a:t>
            </a:r>
            <a:r>
              <a:rPr lang="es-ES" sz="2400" dirty="0"/>
              <a:t>(base </a:t>
            </a:r>
            <a:r>
              <a:rPr lang="es-ES" sz="2400" dirty="0" smtClean="0"/>
              <a:t>16) </a:t>
            </a:r>
            <a:r>
              <a:rPr lang="es-ES" sz="2400" dirty="0"/>
              <a:t>y </a:t>
            </a:r>
            <a:r>
              <a:rPr lang="es-ES" sz="2400" dirty="0" smtClean="0"/>
              <a:t>viceversa.</a:t>
            </a:r>
          </a:p>
          <a:p>
            <a:pPr marL="0" indent="0" algn="just">
              <a:lnSpc>
                <a:spcPct val="150000"/>
              </a:lnSpc>
              <a:buNone/>
            </a:pPr>
            <a:r>
              <a:rPr lang="es-ES" sz="2400" dirty="0" smtClean="0"/>
              <a:t>Por ejemplo, para representar 11001010 a </a:t>
            </a:r>
            <a:r>
              <a:rPr lang="es-ES" sz="2400" dirty="0"/>
              <a:t>hexadecimal </a:t>
            </a:r>
            <a:r>
              <a:rPr lang="es-ES" sz="2400" dirty="0" smtClean="0"/>
              <a:t>:</a:t>
            </a:r>
          </a:p>
          <a:p>
            <a:pPr marL="0" indent="0" algn="just">
              <a:lnSpc>
                <a:spcPct val="150000"/>
              </a:lnSpc>
              <a:buNone/>
            </a:pPr>
            <a:endParaRPr lang="es-ES" sz="2400" dirty="0"/>
          </a:p>
          <a:p>
            <a:pPr marL="0" indent="0" algn="just">
              <a:lnSpc>
                <a:spcPct val="150000"/>
              </a:lnSpc>
              <a:buNone/>
            </a:pPr>
            <a:endParaRPr lang="es-ES" sz="2400" dirty="0" smtClean="0"/>
          </a:p>
          <a:p>
            <a:pPr marL="0" indent="0" algn="just">
              <a:lnSpc>
                <a:spcPct val="150000"/>
              </a:lnSpc>
              <a:buNone/>
            </a:pPr>
            <a:endParaRPr lang="es-ES" sz="2400" dirty="0"/>
          </a:p>
          <a:p>
            <a:pPr marL="0" indent="0" algn="just">
              <a:lnSpc>
                <a:spcPct val="150000"/>
              </a:lnSpc>
              <a:buNone/>
            </a:pPr>
            <a:r>
              <a:rPr lang="es-ES" sz="2400" dirty="0" smtClean="0"/>
              <a:t>Rellenamos de 0 la parte izquierda si es necesario.</a:t>
            </a:r>
            <a:endParaRPr lang="es-ES" sz="2400" dirty="0" smtClean="0"/>
          </a:p>
        </p:txBody>
      </p:sp>
      <p:pic>
        <p:nvPicPr>
          <p:cNvPr id="5" name="Imagen 4"/>
          <p:cNvPicPr>
            <a:picLocks noChangeAspect="1"/>
          </p:cNvPicPr>
          <p:nvPr/>
        </p:nvPicPr>
        <p:blipFill>
          <a:blip r:embed="rId3"/>
          <a:stretch>
            <a:fillRect/>
          </a:stretch>
        </p:blipFill>
        <p:spPr>
          <a:xfrm>
            <a:off x="4165282" y="3355848"/>
            <a:ext cx="4320350" cy="1530456"/>
          </a:xfrm>
          <a:prstGeom prst="rect">
            <a:avLst/>
          </a:prstGeom>
        </p:spPr>
      </p:pic>
    </p:spTree>
    <p:extLst>
      <p:ext uri="{BB962C8B-B14F-4D97-AF65-F5344CB8AC3E}">
        <p14:creationId xmlns:p14="http://schemas.microsoft.com/office/powerpoint/2010/main" val="2677948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Cambios de base</a:t>
            </a:r>
          </a:p>
        </p:txBody>
      </p:sp>
      <p:sp>
        <p:nvSpPr>
          <p:cNvPr id="3" name="Marcador de contenido 2"/>
          <p:cNvSpPr>
            <a:spLocks noGrp="1"/>
          </p:cNvSpPr>
          <p:nvPr>
            <p:ph idx="1"/>
          </p:nvPr>
        </p:nvSpPr>
        <p:spPr>
          <a:xfrm>
            <a:off x="1371599" y="1652337"/>
            <a:ext cx="10595812" cy="4876800"/>
          </a:xfrm>
        </p:spPr>
        <p:txBody>
          <a:bodyPr>
            <a:normAutofit fontScale="92500"/>
          </a:bodyPr>
          <a:lstStyle/>
          <a:p>
            <a:pPr marL="0" indent="0" algn="just">
              <a:lnSpc>
                <a:spcPct val="150000"/>
              </a:lnSpc>
              <a:buNone/>
            </a:pPr>
            <a:r>
              <a:rPr lang="es-ES" sz="3000" b="1" dirty="0" smtClean="0">
                <a:solidFill>
                  <a:srgbClr val="C00000"/>
                </a:solidFill>
              </a:rPr>
              <a:t>Ejercicio 5:</a:t>
            </a:r>
          </a:p>
          <a:p>
            <a:pPr marL="0" indent="0" algn="just">
              <a:lnSpc>
                <a:spcPct val="150000"/>
              </a:lnSpc>
              <a:buNone/>
            </a:pPr>
            <a:r>
              <a:rPr lang="es-ES" sz="2400" dirty="0"/>
              <a:t>Calcula para los siguientes números en hexadecimal su valor en el sistema binario: </a:t>
            </a:r>
            <a:endParaRPr lang="es-ES" sz="2400" dirty="0" smtClean="0"/>
          </a:p>
          <a:p>
            <a:pPr marL="0" indent="0" algn="ctr">
              <a:lnSpc>
                <a:spcPct val="150000"/>
              </a:lnSpc>
              <a:buNone/>
            </a:pPr>
            <a:r>
              <a:rPr lang="es-ES" sz="2400" dirty="0" smtClean="0"/>
              <a:t>3AF </a:t>
            </a:r>
          </a:p>
          <a:p>
            <a:pPr marL="0" indent="0" algn="ctr">
              <a:lnSpc>
                <a:spcPct val="150000"/>
              </a:lnSpc>
              <a:buNone/>
            </a:pPr>
            <a:r>
              <a:rPr lang="es-ES" sz="2400" dirty="0" smtClean="0"/>
              <a:t>F0,0C </a:t>
            </a:r>
          </a:p>
          <a:p>
            <a:pPr marL="0" indent="0" algn="just">
              <a:lnSpc>
                <a:spcPct val="150000"/>
              </a:lnSpc>
              <a:buNone/>
            </a:pPr>
            <a:r>
              <a:rPr lang="es-ES" sz="2400" dirty="0" smtClean="0"/>
              <a:t>Calcula </a:t>
            </a:r>
            <a:r>
              <a:rPr lang="es-ES" sz="2400" dirty="0"/>
              <a:t>para los siguientes números en binario su valor en el sistema hexadecimal: </a:t>
            </a:r>
            <a:endParaRPr lang="es-ES" sz="2400" dirty="0" smtClean="0"/>
          </a:p>
          <a:p>
            <a:pPr marL="0" indent="0" algn="ctr">
              <a:lnSpc>
                <a:spcPct val="150000"/>
              </a:lnSpc>
              <a:buNone/>
            </a:pPr>
            <a:r>
              <a:rPr lang="es-ES" sz="2400" dirty="0" smtClean="0"/>
              <a:t>110110010 </a:t>
            </a:r>
          </a:p>
          <a:p>
            <a:pPr marL="0" indent="0" algn="ctr">
              <a:lnSpc>
                <a:spcPct val="150000"/>
              </a:lnSpc>
              <a:buNone/>
            </a:pPr>
            <a:r>
              <a:rPr lang="es-ES" sz="2400" dirty="0" smtClean="0"/>
              <a:t>101011,010001</a:t>
            </a:r>
            <a:endParaRPr lang="es-ES" sz="2400" dirty="0"/>
          </a:p>
        </p:txBody>
      </p:sp>
    </p:spTree>
    <p:extLst>
      <p:ext uri="{BB962C8B-B14F-4D97-AF65-F5344CB8AC3E}">
        <p14:creationId xmlns:p14="http://schemas.microsoft.com/office/powerpoint/2010/main" val="1084969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Recuerda</a:t>
            </a:r>
            <a:endParaRPr lang="es-ES" dirty="0"/>
          </a:p>
        </p:txBody>
      </p:sp>
      <p:sp>
        <p:nvSpPr>
          <p:cNvPr id="4" name="Marcador de contenido 3"/>
          <p:cNvSpPr>
            <a:spLocks noGrp="1"/>
          </p:cNvSpPr>
          <p:nvPr>
            <p:ph idx="1"/>
          </p:nvPr>
        </p:nvSpPr>
        <p:spPr>
          <a:xfrm>
            <a:off x="1371600" y="1542047"/>
            <a:ext cx="6938211" cy="5019173"/>
          </a:xfrm>
        </p:spPr>
        <p:txBody>
          <a:bodyPr>
            <a:normAutofit lnSpcReduction="10000"/>
          </a:bodyPr>
          <a:lstStyle/>
          <a:p>
            <a:pPr algn="just">
              <a:lnSpc>
                <a:spcPct val="150000"/>
              </a:lnSpc>
            </a:pPr>
            <a:r>
              <a:rPr lang="es-ES" sz="2400" dirty="0"/>
              <a:t>Al pasar de una base de numeración a otra, cuando trabajamos con números con parte fraccionaria, los ceros se incluyen donde no se altere el valor del número que, al igual que en el sistema decimal, es a la derecha. En la parte entera, los ceros se deberán añadir en caso de ser necesario, a la izquierda, que es donde no alteraría el valor del número.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755" y="685800"/>
            <a:ext cx="5571697" cy="4283242"/>
          </a:xfrm>
          <a:prstGeom prst="rect">
            <a:avLst/>
          </a:prstGeom>
        </p:spPr>
      </p:pic>
    </p:spTree>
    <p:extLst>
      <p:ext uri="{BB962C8B-B14F-4D97-AF65-F5344CB8AC3E}">
        <p14:creationId xmlns:p14="http://schemas.microsoft.com/office/powerpoint/2010/main" val="209721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737937"/>
            <a:ext cx="9601200" cy="5129463"/>
          </a:xfrm>
        </p:spPr>
        <p:txBody>
          <a:bodyPr>
            <a:normAutofit lnSpcReduction="10000"/>
          </a:bodyPr>
          <a:lstStyle/>
          <a:p>
            <a:pPr algn="just">
              <a:lnSpc>
                <a:spcPct val="150000"/>
              </a:lnSpc>
            </a:pPr>
            <a:r>
              <a:rPr lang="es-ES" sz="2400" dirty="0" smtClean="0"/>
              <a:t>Cualquier </a:t>
            </a:r>
            <a:r>
              <a:rPr lang="es-ES" sz="2400" dirty="0"/>
              <a:t>dato que le suministremos al ordenador no se almacenará tal y como lo vemos. Cuando pulsamos una tecla, por ejemplo la letra A o el número 9, el ordenador transforma internamente ese dato en un conjunto de 0 y 1. </a:t>
            </a:r>
            <a:endParaRPr lang="es-ES" sz="2400" dirty="0" smtClean="0"/>
          </a:p>
          <a:p>
            <a:pPr algn="just">
              <a:lnSpc>
                <a:spcPct val="150000"/>
              </a:lnSpc>
            </a:pPr>
            <a:r>
              <a:rPr lang="es-ES" sz="2400" dirty="0" smtClean="0"/>
              <a:t>A </a:t>
            </a:r>
            <a:r>
              <a:rPr lang="es-ES" sz="2400" dirty="0"/>
              <a:t>cada 0 y 1 se le llama dígito binario o bit, como veremos más adelante. Después, si queremos ver los datos que tenemos almacenados en un ordenador, este buscará dónde los tiene almacenados y ese conjunto de 0 y 1 lo convertirá en datos que nosotros sí podamos entender.</a:t>
            </a:r>
          </a:p>
        </p:txBody>
      </p:sp>
    </p:spTree>
    <p:extLst>
      <p:ext uri="{BB962C8B-B14F-4D97-AF65-F5344CB8AC3E}">
        <p14:creationId xmlns:p14="http://schemas.microsoft.com/office/powerpoint/2010/main" val="2054207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dirty="0"/>
              <a:t>En el sistema binario, se pueden realizar las siguientes operaciones: Operaciones aritméticas, que son las mismas que se pueden realizar en el </a:t>
            </a:r>
            <a:r>
              <a:rPr lang="es-ES" sz="2400" dirty="0" smtClean="0"/>
              <a:t>sistema </a:t>
            </a:r>
            <a:r>
              <a:rPr lang="es-ES" sz="2400" dirty="0"/>
              <a:t>decimal, como suma, resta, multiplicación, división, etcétera. </a:t>
            </a:r>
            <a:endParaRPr lang="es-ES" sz="2400" dirty="0" smtClean="0"/>
          </a:p>
          <a:p>
            <a:pPr algn="just">
              <a:lnSpc>
                <a:spcPct val="150000"/>
              </a:lnSpc>
            </a:pPr>
            <a:r>
              <a:rPr lang="es-ES" sz="2400" dirty="0" smtClean="0"/>
              <a:t>Operaciones </a:t>
            </a:r>
            <a:r>
              <a:rPr lang="es-ES" sz="2400" dirty="0"/>
              <a:t>lógicas, que utilizan operadores lógicos como NOT, AND, OR, etcétera.</a:t>
            </a:r>
          </a:p>
        </p:txBody>
      </p:sp>
    </p:spTree>
    <p:extLst>
      <p:ext uri="{BB962C8B-B14F-4D97-AF65-F5344CB8AC3E}">
        <p14:creationId xmlns:p14="http://schemas.microsoft.com/office/powerpoint/2010/main" val="2252602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Operaciones aritméticas</a:t>
            </a:r>
          </a:p>
          <a:p>
            <a:pPr marL="0" indent="0" algn="just">
              <a:lnSpc>
                <a:spcPct val="150000"/>
              </a:lnSpc>
              <a:buNone/>
            </a:pPr>
            <a:r>
              <a:rPr lang="es-ES" sz="2400" dirty="0"/>
              <a:t>En el sistema binario se puede realizar, al igual que en el sistema decimal, cualquier operación aritmética. Veremos las más básicas, que son la suma y la resta en binario.</a:t>
            </a:r>
          </a:p>
        </p:txBody>
      </p:sp>
    </p:spTree>
    <p:extLst>
      <p:ext uri="{BB962C8B-B14F-4D97-AF65-F5344CB8AC3E}">
        <p14:creationId xmlns:p14="http://schemas.microsoft.com/office/powerpoint/2010/main" val="2548610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a:bodyPr>
          <a:lstStyle/>
          <a:p>
            <a:pPr algn="just">
              <a:lnSpc>
                <a:spcPct val="150000"/>
              </a:lnSpc>
            </a:pPr>
            <a:r>
              <a:rPr lang="es-ES" sz="2400" b="1" dirty="0" smtClean="0"/>
              <a:t>Operaciones aritméticas</a:t>
            </a:r>
          </a:p>
          <a:p>
            <a:pPr algn="just">
              <a:lnSpc>
                <a:spcPct val="150000"/>
              </a:lnSpc>
              <a:buFont typeface="Wingdings" panose="05000000000000000000" pitchFamily="2" charset="2"/>
              <a:buChar char="v"/>
            </a:pPr>
            <a:r>
              <a:rPr lang="es-ES" sz="2400" b="1" dirty="0"/>
              <a:t>Suma</a:t>
            </a:r>
            <a:r>
              <a:rPr lang="es-ES" sz="2400" dirty="0"/>
              <a:t>: El 1 que aparece en la columna C (Acarreo), es la cantidad que me llevo, es decir, que al </a:t>
            </a:r>
            <a:r>
              <a:rPr lang="es-ES" sz="2400" dirty="0" smtClean="0"/>
              <a:t>sumar </a:t>
            </a:r>
            <a:r>
              <a:rPr lang="es-ES" sz="2400" dirty="0"/>
              <a:t>dos números binarios, lo tendría que sumar a los dígitos de la columna de la izquierda.</a:t>
            </a:r>
            <a:endParaRPr lang="es-ES" sz="2400" dirty="0" smtClean="0"/>
          </a:p>
          <a:p>
            <a:pPr marL="0" indent="0" algn="just">
              <a:lnSpc>
                <a:spcPct val="150000"/>
              </a:lnSpc>
              <a:buNone/>
            </a:pPr>
            <a:endParaRPr lang="es-ES" sz="2400" dirty="0"/>
          </a:p>
        </p:txBody>
      </p:sp>
      <p:pic>
        <p:nvPicPr>
          <p:cNvPr id="4" name="Imagen 3"/>
          <p:cNvPicPr>
            <a:picLocks noChangeAspect="1"/>
          </p:cNvPicPr>
          <p:nvPr/>
        </p:nvPicPr>
        <p:blipFill>
          <a:blip r:embed="rId2"/>
          <a:stretch>
            <a:fillRect/>
          </a:stretch>
        </p:blipFill>
        <p:spPr>
          <a:xfrm>
            <a:off x="7518190" y="2067204"/>
            <a:ext cx="4449396" cy="3800196"/>
          </a:xfrm>
          <a:prstGeom prst="rect">
            <a:avLst/>
          </a:prstGeom>
        </p:spPr>
      </p:pic>
    </p:spTree>
    <p:extLst>
      <p:ext uri="{BB962C8B-B14F-4D97-AF65-F5344CB8AC3E}">
        <p14:creationId xmlns:p14="http://schemas.microsoft.com/office/powerpoint/2010/main" val="4105841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6:</a:t>
            </a:r>
          </a:p>
          <a:p>
            <a:pPr marL="0" indent="0" algn="just">
              <a:lnSpc>
                <a:spcPct val="150000"/>
              </a:lnSpc>
              <a:buNone/>
            </a:pPr>
            <a:r>
              <a:rPr lang="es-ES" sz="2400" dirty="0"/>
              <a:t>Realiza la suma de los siguientes números en binario: </a:t>
            </a:r>
            <a:endParaRPr lang="es-ES" sz="2400" dirty="0" smtClean="0"/>
          </a:p>
          <a:p>
            <a:pPr marL="0" indent="0" algn="ctr">
              <a:lnSpc>
                <a:spcPct val="150000"/>
              </a:lnSpc>
              <a:buNone/>
            </a:pPr>
            <a:r>
              <a:rPr lang="es-ES" sz="2400" dirty="0" smtClean="0"/>
              <a:t>01101111 + </a:t>
            </a:r>
            <a:r>
              <a:rPr lang="es-ES" sz="2400" dirty="0"/>
              <a:t>00010111 </a:t>
            </a:r>
            <a:endParaRPr lang="es-ES" sz="2400" dirty="0" smtClean="0"/>
          </a:p>
          <a:p>
            <a:pPr marL="0" indent="0" algn="ctr">
              <a:lnSpc>
                <a:spcPct val="150000"/>
              </a:lnSpc>
              <a:buNone/>
            </a:pPr>
            <a:r>
              <a:rPr lang="es-ES" sz="2400" dirty="0" smtClean="0"/>
              <a:t>01101100 </a:t>
            </a:r>
            <a:r>
              <a:rPr lang="es-ES" sz="2400" dirty="0"/>
              <a:t>+ 00011101</a:t>
            </a:r>
          </a:p>
        </p:txBody>
      </p:sp>
    </p:spTree>
    <p:extLst>
      <p:ext uri="{BB962C8B-B14F-4D97-AF65-F5344CB8AC3E}">
        <p14:creationId xmlns:p14="http://schemas.microsoft.com/office/powerpoint/2010/main" val="3748811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lnSpcReduction="10000"/>
          </a:bodyPr>
          <a:lstStyle/>
          <a:p>
            <a:pPr algn="just">
              <a:lnSpc>
                <a:spcPct val="150000"/>
              </a:lnSpc>
            </a:pPr>
            <a:r>
              <a:rPr lang="es-ES" sz="2400" b="1" dirty="0" smtClean="0"/>
              <a:t>Operaciones aritméticas</a:t>
            </a:r>
          </a:p>
          <a:p>
            <a:pPr algn="just">
              <a:lnSpc>
                <a:spcPct val="150000"/>
              </a:lnSpc>
              <a:buFont typeface="Wingdings" panose="05000000000000000000" pitchFamily="2" charset="2"/>
              <a:buChar char="v"/>
            </a:pPr>
            <a:r>
              <a:rPr lang="es-ES" sz="2400" b="1" dirty="0" smtClean="0"/>
              <a:t>Resta</a:t>
            </a:r>
            <a:r>
              <a:rPr lang="es-ES" sz="2400" dirty="0"/>
              <a:t>: El 1 que aparece en la columna C es la cantidad que me llevo, es decir, que al restar dos números binarios, lo tendría que restar al resultado de la resta de los dígitos de la columna de la izquierda.</a:t>
            </a:r>
          </a:p>
        </p:txBody>
      </p:sp>
      <p:pic>
        <p:nvPicPr>
          <p:cNvPr id="5" name="Imagen 4"/>
          <p:cNvPicPr>
            <a:picLocks noChangeAspect="1"/>
          </p:cNvPicPr>
          <p:nvPr/>
        </p:nvPicPr>
        <p:blipFill>
          <a:blip r:embed="rId2"/>
          <a:stretch>
            <a:fillRect/>
          </a:stretch>
        </p:blipFill>
        <p:spPr>
          <a:xfrm>
            <a:off x="7779669" y="2360530"/>
            <a:ext cx="3915026" cy="3111944"/>
          </a:xfrm>
          <a:prstGeom prst="rect">
            <a:avLst/>
          </a:prstGeom>
        </p:spPr>
      </p:pic>
    </p:spTree>
    <p:extLst>
      <p:ext uri="{BB962C8B-B14F-4D97-AF65-F5344CB8AC3E}">
        <p14:creationId xmlns:p14="http://schemas.microsoft.com/office/powerpoint/2010/main" val="1405567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Cambios de base</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7:</a:t>
            </a:r>
          </a:p>
          <a:p>
            <a:pPr marL="0" indent="0" algn="just">
              <a:lnSpc>
                <a:spcPct val="150000"/>
              </a:lnSpc>
              <a:buNone/>
            </a:pPr>
            <a:r>
              <a:rPr lang="es-ES" sz="2400" dirty="0"/>
              <a:t>Resta los siguientes números en binario: </a:t>
            </a:r>
            <a:endParaRPr lang="es-ES" sz="2400" dirty="0" smtClean="0"/>
          </a:p>
          <a:p>
            <a:pPr marL="0" indent="0" algn="ctr">
              <a:lnSpc>
                <a:spcPct val="150000"/>
              </a:lnSpc>
              <a:buNone/>
            </a:pPr>
            <a:r>
              <a:rPr lang="es-ES" sz="2400" dirty="0" smtClean="0"/>
              <a:t>01001111 </a:t>
            </a:r>
            <a:r>
              <a:rPr lang="es-ES" sz="2400" dirty="0"/>
              <a:t>- 00010111 </a:t>
            </a:r>
            <a:endParaRPr lang="es-ES" sz="2400" dirty="0" smtClean="0"/>
          </a:p>
          <a:p>
            <a:pPr marL="0" indent="0" algn="ctr">
              <a:lnSpc>
                <a:spcPct val="150000"/>
              </a:lnSpc>
              <a:buNone/>
            </a:pPr>
            <a:r>
              <a:rPr lang="es-ES" sz="2400" dirty="0" smtClean="0"/>
              <a:t>01101100 </a:t>
            </a:r>
            <a:r>
              <a:rPr lang="es-ES" sz="2400" dirty="0"/>
              <a:t>- 00101101</a:t>
            </a:r>
          </a:p>
        </p:txBody>
      </p:sp>
    </p:spTree>
    <p:extLst>
      <p:ext uri="{BB962C8B-B14F-4D97-AF65-F5344CB8AC3E}">
        <p14:creationId xmlns:p14="http://schemas.microsoft.com/office/powerpoint/2010/main" val="12585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Operaciones lógicas</a:t>
            </a:r>
          </a:p>
          <a:p>
            <a:pPr marL="0" indent="0" algn="just">
              <a:lnSpc>
                <a:spcPct val="150000"/>
              </a:lnSpc>
              <a:buNone/>
            </a:pPr>
            <a:r>
              <a:rPr lang="es-ES" sz="2400" dirty="0"/>
              <a:t>Se basan en el Álgebra de Boole, llamada así por el matemático inglés George Boole, que fue el que sentó las bases de las operaciones lógicas binarias. Los circuitos internos del ordenador contienen puertas lógicas que realizan todas las operaciones, pero en realidad lo que realizan son operaciones lógicas.</a:t>
            </a:r>
          </a:p>
        </p:txBody>
      </p:sp>
    </p:spTree>
    <p:extLst>
      <p:ext uri="{BB962C8B-B14F-4D97-AF65-F5344CB8AC3E}">
        <p14:creationId xmlns:p14="http://schemas.microsoft.com/office/powerpoint/2010/main" val="720377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a:bodyPr>
          <a:lstStyle/>
          <a:p>
            <a:pPr algn="just">
              <a:lnSpc>
                <a:spcPct val="150000"/>
              </a:lnSpc>
            </a:pPr>
            <a:r>
              <a:rPr lang="es-ES" sz="2400" b="1" dirty="0" smtClean="0"/>
              <a:t>Operaciones lógicas </a:t>
            </a:r>
          </a:p>
          <a:p>
            <a:pPr algn="just">
              <a:lnSpc>
                <a:spcPct val="150000"/>
              </a:lnSpc>
              <a:buFont typeface="Wingdings" panose="05000000000000000000" pitchFamily="2" charset="2"/>
              <a:buChar char="v"/>
            </a:pPr>
            <a:r>
              <a:rPr lang="es-ES" sz="2400" b="1" dirty="0" smtClean="0"/>
              <a:t>NOT</a:t>
            </a:r>
            <a:r>
              <a:rPr lang="es-ES" sz="2400" dirty="0"/>
              <a:t>: El resultado será la negación de los valores.</a:t>
            </a:r>
          </a:p>
        </p:txBody>
      </p:sp>
      <p:pic>
        <p:nvPicPr>
          <p:cNvPr id="5" name="Imagen 4"/>
          <p:cNvPicPr>
            <a:picLocks noChangeAspect="1"/>
          </p:cNvPicPr>
          <p:nvPr/>
        </p:nvPicPr>
        <p:blipFill>
          <a:blip r:embed="rId2"/>
          <a:stretch>
            <a:fillRect/>
          </a:stretch>
        </p:blipFill>
        <p:spPr>
          <a:xfrm>
            <a:off x="7748337" y="2426103"/>
            <a:ext cx="3224463" cy="2811070"/>
          </a:xfrm>
          <a:prstGeom prst="rect">
            <a:avLst/>
          </a:prstGeom>
        </p:spPr>
      </p:pic>
    </p:spTree>
    <p:extLst>
      <p:ext uri="{BB962C8B-B14F-4D97-AF65-F5344CB8AC3E}">
        <p14:creationId xmlns:p14="http://schemas.microsoft.com/office/powerpoint/2010/main" val="3637886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a:bodyPr>
          <a:lstStyle/>
          <a:p>
            <a:pPr algn="just">
              <a:lnSpc>
                <a:spcPct val="150000"/>
              </a:lnSpc>
            </a:pPr>
            <a:r>
              <a:rPr lang="es-ES" sz="2400" b="1" dirty="0" smtClean="0"/>
              <a:t>Operaciones lógicas </a:t>
            </a:r>
          </a:p>
          <a:p>
            <a:pPr algn="just">
              <a:lnSpc>
                <a:spcPct val="150000"/>
              </a:lnSpc>
              <a:buFont typeface="Wingdings" panose="05000000000000000000" pitchFamily="2" charset="2"/>
              <a:buChar char="v"/>
            </a:pPr>
            <a:r>
              <a:rPr lang="es-ES" sz="2400" b="1" dirty="0" smtClean="0"/>
              <a:t>OR</a:t>
            </a:r>
            <a:r>
              <a:rPr lang="es-ES" sz="2400" dirty="0" smtClean="0"/>
              <a:t>: El </a:t>
            </a:r>
            <a:r>
              <a:rPr lang="es-ES" sz="2400" dirty="0"/>
              <a:t>resultado será 1 cuando uno de ambos valores sea 1.</a:t>
            </a:r>
          </a:p>
        </p:txBody>
      </p:sp>
      <p:pic>
        <p:nvPicPr>
          <p:cNvPr id="4" name="Imagen 3"/>
          <p:cNvPicPr>
            <a:picLocks noChangeAspect="1"/>
          </p:cNvPicPr>
          <p:nvPr/>
        </p:nvPicPr>
        <p:blipFill>
          <a:blip r:embed="rId2"/>
          <a:stretch>
            <a:fillRect/>
          </a:stretch>
        </p:blipFill>
        <p:spPr>
          <a:xfrm>
            <a:off x="7892715" y="1810631"/>
            <a:ext cx="3529264" cy="3569142"/>
          </a:xfrm>
          <a:prstGeom prst="rect">
            <a:avLst/>
          </a:prstGeom>
        </p:spPr>
      </p:pic>
    </p:spTree>
    <p:extLst>
      <p:ext uri="{BB962C8B-B14F-4D97-AF65-F5344CB8AC3E}">
        <p14:creationId xmlns:p14="http://schemas.microsoft.com/office/powerpoint/2010/main" val="3648119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lnSpcReduction="10000"/>
          </a:bodyPr>
          <a:lstStyle/>
          <a:p>
            <a:pPr algn="just">
              <a:lnSpc>
                <a:spcPct val="150000"/>
              </a:lnSpc>
            </a:pPr>
            <a:r>
              <a:rPr lang="es-ES" sz="2400" b="1" dirty="0" smtClean="0"/>
              <a:t>Operaciones lógicas </a:t>
            </a:r>
          </a:p>
          <a:p>
            <a:pPr algn="just">
              <a:lnSpc>
                <a:spcPct val="150000"/>
              </a:lnSpc>
              <a:buFont typeface="Wingdings" panose="05000000000000000000" pitchFamily="2" charset="2"/>
              <a:buChar char="v"/>
            </a:pPr>
            <a:r>
              <a:rPr lang="es-ES" sz="2400" b="1" dirty="0" smtClean="0"/>
              <a:t>AND</a:t>
            </a:r>
            <a:r>
              <a:rPr lang="es-ES" sz="2400" dirty="0"/>
              <a:t>: El resultado será 1 solo cuando ambos sean 1</a:t>
            </a:r>
            <a:r>
              <a:rPr lang="es-ES" sz="2400" dirty="0" smtClean="0"/>
              <a:t>.</a:t>
            </a:r>
          </a:p>
          <a:p>
            <a:pPr algn="just">
              <a:lnSpc>
                <a:spcPct val="150000"/>
              </a:lnSpc>
              <a:buFont typeface="Wingdings" panose="05000000000000000000" pitchFamily="2" charset="2"/>
              <a:buChar char="v"/>
            </a:pPr>
            <a:endParaRPr lang="es-ES" sz="2400" dirty="0"/>
          </a:p>
          <a:p>
            <a:pPr algn="just">
              <a:lnSpc>
                <a:spcPct val="150000"/>
              </a:lnSpc>
              <a:buFont typeface="Wingdings" panose="05000000000000000000" pitchFamily="2" charset="2"/>
              <a:buChar char="v"/>
            </a:pPr>
            <a:endParaRPr lang="es-ES" sz="2400" dirty="0" smtClean="0"/>
          </a:p>
          <a:p>
            <a:pPr algn="just">
              <a:lnSpc>
                <a:spcPct val="150000"/>
              </a:lnSpc>
              <a:buFont typeface="Wingdings" panose="05000000000000000000" pitchFamily="2" charset="2"/>
              <a:buChar char="v"/>
            </a:pPr>
            <a:r>
              <a:rPr lang="es-ES" sz="2400" dirty="0"/>
              <a:t>Además de estas operaciones lógicas básicas, existen otras derivadas.</a:t>
            </a:r>
          </a:p>
          <a:p>
            <a:pPr algn="just">
              <a:lnSpc>
                <a:spcPct val="150000"/>
              </a:lnSpc>
              <a:buFont typeface="Wingdings" panose="05000000000000000000" pitchFamily="2" charset="2"/>
              <a:buChar char="v"/>
            </a:pPr>
            <a:endParaRPr lang="es-ES" sz="2400" dirty="0"/>
          </a:p>
        </p:txBody>
      </p:sp>
      <p:pic>
        <p:nvPicPr>
          <p:cNvPr id="5" name="Imagen 4"/>
          <p:cNvPicPr>
            <a:picLocks noChangeAspect="1"/>
          </p:cNvPicPr>
          <p:nvPr/>
        </p:nvPicPr>
        <p:blipFill>
          <a:blip r:embed="rId2"/>
          <a:stretch>
            <a:fillRect/>
          </a:stretch>
        </p:blipFill>
        <p:spPr>
          <a:xfrm>
            <a:off x="8390021" y="2099008"/>
            <a:ext cx="2374232" cy="2930693"/>
          </a:xfrm>
          <a:prstGeom prst="rect">
            <a:avLst/>
          </a:prstGeom>
        </p:spPr>
      </p:pic>
    </p:spTree>
    <p:extLst>
      <p:ext uri="{BB962C8B-B14F-4D97-AF65-F5344CB8AC3E}">
        <p14:creationId xmlns:p14="http://schemas.microsoft.com/office/powerpoint/2010/main" val="84104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Tipos de datos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smtClean="0"/>
              <a:t>En </a:t>
            </a:r>
            <a:r>
              <a:rPr lang="es-ES" sz="2400" dirty="0"/>
              <a:t>el proceso de automatizar la información, tendremos que trabajar con los datos. Los datos con los que trabajamos se pueden </a:t>
            </a:r>
            <a:r>
              <a:rPr lang="es-ES" sz="2400" dirty="0" smtClean="0"/>
              <a:t>definir </a:t>
            </a:r>
            <a:r>
              <a:rPr lang="es-ES" sz="2400" dirty="0"/>
              <a:t>atendiendo al lugar que ocupen dentro del proceso</a:t>
            </a:r>
            <a:r>
              <a:rPr lang="es-ES" sz="2400" dirty="0" smtClean="0"/>
              <a:t>:</a:t>
            </a:r>
          </a:p>
          <a:p>
            <a:pPr algn="just">
              <a:lnSpc>
                <a:spcPct val="150000"/>
              </a:lnSpc>
            </a:pPr>
            <a:r>
              <a:rPr lang="es-ES" sz="2400" dirty="0" smtClean="0"/>
              <a:t>Datos de entrada</a:t>
            </a:r>
          </a:p>
          <a:p>
            <a:pPr algn="just">
              <a:lnSpc>
                <a:spcPct val="150000"/>
              </a:lnSpc>
            </a:pPr>
            <a:r>
              <a:rPr lang="es-ES" sz="2400" dirty="0" smtClean="0"/>
              <a:t>Datos internos del proceso</a:t>
            </a:r>
          </a:p>
          <a:p>
            <a:pPr>
              <a:lnSpc>
                <a:spcPct val="150000"/>
              </a:lnSpc>
            </a:pPr>
            <a:r>
              <a:rPr lang="es-ES" sz="2400" dirty="0"/>
              <a:t>Datos de </a:t>
            </a:r>
            <a:r>
              <a:rPr lang="es-ES" sz="2400" dirty="0" smtClean="0"/>
              <a:t>salida</a:t>
            </a:r>
            <a:endParaRPr lang="es-ES" sz="2400" dirty="0"/>
          </a:p>
          <a:p>
            <a:endParaRPr lang="es-ES" b="1" dirty="0"/>
          </a:p>
        </p:txBody>
      </p:sp>
    </p:spTree>
    <p:extLst>
      <p:ext uri="{BB962C8B-B14F-4D97-AF65-F5344CB8AC3E}">
        <p14:creationId xmlns:p14="http://schemas.microsoft.com/office/powerpoint/2010/main" val="6237040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6232358" cy="4528330"/>
          </a:xfrm>
        </p:spPr>
        <p:txBody>
          <a:bodyPr>
            <a:normAutofit fontScale="92500"/>
          </a:bodyPr>
          <a:lstStyle/>
          <a:p>
            <a:pPr algn="just">
              <a:lnSpc>
                <a:spcPct val="150000"/>
              </a:lnSpc>
            </a:pPr>
            <a:r>
              <a:rPr lang="es-ES" sz="2400" b="1" dirty="0" smtClean="0"/>
              <a:t>Operaciones lógicas </a:t>
            </a:r>
          </a:p>
          <a:p>
            <a:pPr algn="just">
              <a:lnSpc>
                <a:spcPct val="150000"/>
              </a:lnSpc>
              <a:buFont typeface="Wingdings" panose="05000000000000000000" pitchFamily="2" charset="2"/>
              <a:buChar char="v"/>
            </a:pPr>
            <a:r>
              <a:rPr lang="es-ES" sz="2400" b="1" dirty="0" smtClean="0"/>
              <a:t>XOR</a:t>
            </a:r>
            <a:r>
              <a:rPr lang="es-ES" sz="2400" dirty="0" smtClean="0"/>
              <a:t>: </a:t>
            </a:r>
            <a:r>
              <a:rPr lang="es-ES" sz="2400" dirty="0"/>
              <a:t>Es la más utilizada. Se correspondería con las siguientes operaciones: </a:t>
            </a:r>
            <a:endParaRPr lang="es-ES" sz="2400" dirty="0" smtClean="0"/>
          </a:p>
          <a:p>
            <a:pPr marL="0" indent="0" algn="ctr">
              <a:lnSpc>
                <a:spcPct val="150000"/>
              </a:lnSpc>
              <a:buNone/>
            </a:pPr>
            <a:r>
              <a:rPr lang="es-ES" sz="2400" dirty="0" smtClean="0"/>
              <a:t>A </a:t>
            </a:r>
            <a:r>
              <a:rPr lang="es-ES" sz="2400" dirty="0"/>
              <a:t>XOR B = (NOT (A) AND B) OR (A AND (NOT B)) </a:t>
            </a:r>
            <a:endParaRPr lang="es-ES" sz="2400" dirty="0" smtClean="0"/>
          </a:p>
          <a:p>
            <a:pPr algn="just">
              <a:lnSpc>
                <a:spcPct val="150000"/>
              </a:lnSpc>
              <a:buFont typeface="Wingdings" panose="05000000000000000000" pitchFamily="2" charset="2"/>
              <a:buChar char="v"/>
            </a:pPr>
            <a:endParaRPr lang="es-ES" sz="2400" dirty="0" smtClean="0"/>
          </a:p>
          <a:p>
            <a:pPr algn="just">
              <a:lnSpc>
                <a:spcPct val="150000"/>
              </a:lnSpc>
              <a:buFont typeface="Wingdings" panose="05000000000000000000" pitchFamily="2" charset="2"/>
              <a:buChar char="v"/>
            </a:pPr>
            <a:r>
              <a:rPr lang="es-ES" sz="2400" dirty="0" smtClean="0"/>
              <a:t>El </a:t>
            </a:r>
            <a:r>
              <a:rPr lang="es-ES" sz="2400" dirty="0"/>
              <a:t>resultado será 0 cuando ambos valores sean iguales y 1 cuando sean diferentes.</a:t>
            </a:r>
          </a:p>
        </p:txBody>
      </p:sp>
      <p:pic>
        <p:nvPicPr>
          <p:cNvPr id="4" name="Imagen 3"/>
          <p:cNvPicPr>
            <a:picLocks noChangeAspect="1"/>
          </p:cNvPicPr>
          <p:nvPr/>
        </p:nvPicPr>
        <p:blipFill>
          <a:blip r:embed="rId2"/>
          <a:stretch>
            <a:fillRect/>
          </a:stretch>
        </p:blipFill>
        <p:spPr>
          <a:xfrm>
            <a:off x="8767762" y="1890712"/>
            <a:ext cx="2413585" cy="3291252"/>
          </a:xfrm>
          <a:prstGeom prst="rect">
            <a:avLst/>
          </a:prstGeom>
        </p:spPr>
      </p:pic>
    </p:spTree>
    <p:extLst>
      <p:ext uri="{BB962C8B-B14F-4D97-AF65-F5344CB8AC3E}">
        <p14:creationId xmlns:p14="http://schemas.microsoft.com/office/powerpoint/2010/main" val="849302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a:bodyPr>
          <a:lstStyle/>
          <a:p>
            <a:pPr algn="just">
              <a:lnSpc>
                <a:spcPct val="150000"/>
              </a:lnSpc>
            </a:pPr>
            <a:r>
              <a:rPr lang="es-ES" sz="2400" b="1" dirty="0" smtClean="0"/>
              <a:t>Operaciones lógicas </a:t>
            </a:r>
          </a:p>
          <a:p>
            <a:pPr algn="just">
              <a:lnSpc>
                <a:spcPct val="150000"/>
              </a:lnSpc>
              <a:buFont typeface="Wingdings" panose="05000000000000000000" pitchFamily="2" charset="2"/>
              <a:buChar char="v"/>
            </a:pPr>
            <a:r>
              <a:rPr lang="es-ES" sz="2400" b="1" dirty="0" smtClean="0"/>
              <a:t>NAND</a:t>
            </a:r>
            <a:r>
              <a:rPr lang="es-ES" sz="2400" dirty="0"/>
              <a:t>: Es la negación de AND. Se correspondería con las siguientes operaciones</a:t>
            </a:r>
            <a:r>
              <a:rPr lang="es-ES" sz="2400" dirty="0" smtClean="0"/>
              <a:t>:</a:t>
            </a:r>
          </a:p>
          <a:p>
            <a:pPr marL="0" indent="0" algn="ctr">
              <a:lnSpc>
                <a:spcPct val="150000"/>
              </a:lnSpc>
              <a:buNone/>
            </a:pPr>
            <a:r>
              <a:rPr lang="en-US" sz="2400" dirty="0"/>
              <a:t>A NAND B = NOT (A AND B)</a:t>
            </a:r>
            <a:endParaRPr lang="es-ES" sz="2400" dirty="0"/>
          </a:p>
        </p:txBody>
      </p:sp>
      <p:pic>
        <p:nvPicPr>
          <p:cNvPr id="5" name="Imagen 4"/>
          <p:cNvPicPr>
            <a:picLocks noChangeAspect="1"/>
          </p:cNvPicPr>
          <p:nvPr/>
        </p:nvPicPr>
        <p:blipFill>
          <a:blip r:embed="rId2"/>
          <a:stretch>
            <a:fillRect/>
          </a:stretch>
        </p:blipFill>
        <p:spPr>
          <a:xfrm>
            <a:off x="8173201" y="2356647"/>
            <a:ext cx="3136483" cy="3119710"/>
          </a:xfrm>
          <a:prstGeom prst="rect">
            <a:avLst/>
          </a:prstGeom>
        </p:spPr>
      </p:pic>
    </p:spTree>
    <p:extLst>
      <p:ext uri="{BB962C8B-B14F-4D97-AF65-F5344CB8AC3E}">
        <p14:creationId xmlns:p14="http://schemas.microsoft.com/office/powerpoint/2010/main" val="678419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Operaciones en binario</a:t>
            </a:r>
            <a:endParaRPr lang="es-ES" dirty="0"/>
          </a:p>
        </p:txBody>
      </p:sp>
      <p:sp>
        <p:nvSpPr>
          <p:cNvPr id="3" name="Marcador de contenido 2"/>
          <p:cNvSpPr>
            <a:spLocks noGrp="1"/>
          </p:cNvSpPr>
          <p:nvPr>
            <p:ph idx="1"/>
          </p:nvPr>
        </p:nvSpPr>
        <p:spPr>
          <a:xfrm>
            <a:off x="1371600" y="1652337"/>
            <a:ext cx="5706533" cy="4528330"/>
          </a:xfrm>
        </p:spPr>
        <p:txBody>
          <a:bodyPr>
            <a:normAutofit/>
          </a:bodyPr>
          <a:lstStyle/>
          <a:p>
            <a:pPr algn="just">
              <a:lnSpc>
                <a:spcPct val="150000"/>
              </a:lnSpc>
            </a:pPr>
            <a:r>
              <a:rPr lang="es-ES" sz="2400" b="1" dirty="0" smtClean="0"/>
              <a:t>Operaciones lógicas </a:t>
            </a:r>
          </a:p>
          <a:p>
            <a:pPr algn="just">
              <a:lnSpc>
                <a:spcPct val="150000"/>
              </a:lnSpc>
              <a:buFont typeface="Wingdings" panose="05000000000000000000" pitchFamily="2" charset="2"/>
              <a:buChar char="v"/>
            </a:pPr>
            <a:r>
              <a:rPr lang="es-ES" sz="2400" b="1" dirty="0"/>
              <a:t>Es la negación de OR. Se correspondería con las siguientes </a:t>
            </a:r>
            <a:r>
              <a:rPr lang="es-ES" sz="2400" b="1" dirty="0" smtClean="0"/>
              <a:t>operaciones:</a:t>
            </a:r>
          </a:p>
          <a:p>
            <a:pPr marL="0" indent="0" algn="ctr">
              <a:lnSpc>
                <a:spcPct val="150000"/>
              </a:lnSpc>
              <a:buNone/>
            </a:pPr>
            <a:r>
              <a:rPr lang="en-US" sz="2400" dirty="0"/>
              <a:t>A NOR B = NOT (A OR B)</a:t>
            </a:r>
            <a:endParaRPr lang="es-ES" sz="2400" dirty="0" smtClean="0"/>
          </a:p>
        </p:txBody>
      </p:sp>
      <p:pic>
        <p:nvPicPr>
          <p:cNvPr id="4" name="Imagen 3"/>
          <p:cNvPicPr>
            <a:picLocks noChangeAspect="1"/>
          </p:cNvPicPr>
          <p:nvPr/>
        </p:nvPicPr>
        <p:blipFill rotWithShape="1">
          <a:blip r:embed="rId2"/>
          <a:srcRect l="15490" r="15033"/>
          <a:stretch/>
        </p:blipFill>
        <p:spPr>
          <a:xfrm>
            <a:off x="8149390" y="2101265"/>
            <a:ext cx="2743200" cy="3125787"/>
          </a:xfrm>
          <a:prstGeom prst="rect">
            <a:avLst/>
          </a:prstGeom>
        </p:spPr>
      </p:pic>
    </p:spTree>
    <p:extLst>
      <p:ext uri="{BB962C8B-B14F-4D97-AF65-F5344CB8AC3E}">
        <p14:creationId xmlns:p14="http://schemas.microsoft.com/office/powerpoint/2010/main" val="4096966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fontScale="92500" lnSpcReduction="20000"/>
          </a:bodyPr>
          <a:lstStyle/>
          <a:p>
            <a:pPr marL="0" indent="0" algn="just">
              <a:lnSpc>
                <a:spcPct val="150000"/>
              </a:lnSpc>
              <a:buNone/>
            </a:pPr>
            <a:r>
              <a:rPr lang="es-ES" sz="3000" b="1" dirty="0" smtClean="0">
                <a:solidFill>
                  <a:srgbClr val="C00000"/>
                </a:solidFill>
              </a:rPr>
              <a:t>Ejercicio 8:</a:t>
            </a:r>
          </a:p>
          <a:p>
            <a:pPr marL="0" indent="0" algn="just">
              <a:lnSpc>
                <a:spcPct val="150000"/>
              </a:lnSpc>
              <a:buNone/>
            </a:pPr>
            <a:r>
              <a:rPr lang="es-ES" sz="2400" dirty="0"/>
              <a:t>Para los siguientes pares de números en binario, realiza las operaciones lógicas AND, OR, NAND, NOR y XOR</a:t>
            </a:r>
            <a:r>
              <a:rPr lang="es-ES" sz="2400" dirty="0" smtClean="0"/>
              <a:t>.</a:t>
            </a:r>
          </a:p>
          <a:p>
            <a:pPr marL="0" indent="0" algn="ctr">
              <a:lnSpc>
                <a:spcPct val="150000"/>
              </a:lnSpc>
              <a:buNone/>
            </a:pPr>
            <a:r>
              <a:rPr lang="es-ES" sz="2600" dirty="0" smtClean="0"/>
              <a:t>11101100</a:t>
            </a:r>
          </a:p>
          <a:p>
            <a:pPr marL="0" indent="0" algn="ctr">
              <a:lnSpc>
                <a:spcPct val="150000"/>
              </a:lnSpc>
              <a:buNone/>
            </a:pPr>
            <a:r>
              <a:rPr lang="es-ES" sz="2600" dirty="0" smtClean="0"/>
              <a:t>00011101</a:t>
            </a:r>
          </a:p>
          <a:p>
            <a:pPr marL="0" indent="0" algn="ctr">
              <a:lnSpc>
                <a:spcPct val="150000"/>
              </a:lnSpc>
              <a:buNone/>
            </a:pPr>
            <a:endParaRPr lang="es-ES" sz="2600" dirty="0"/>
          </a:p>
          <a:p>
            <a:pPr marL="0" indent="0" algn="ctr">
              <a:lnSpc>
                <a:spcPct val="150000"/>
              </a:lnSpc>
              <a:buNone/>
            </a:pPr>
            <a:r>
              <a:rPr lang="es-ES" sz="2600" dirty="0" smtClean="0"/>
              <a:t>01101100</a:t>
            </a:r>
          </a:p>
          <a:p>
            <a:pPr marL="0" indent="0" algn="ctr">
              <a:lnSpc>
                <a:spcPct val="150000"/>
              </a:lnSpc>
              <a:buNone/>
            </a:pPr>
            <a:r>
              <a:rPr lang="es-ES" sz="2600" dirty="0"/>
              <a:t>00101101</a:t>
            </a:r>
          </a:p>
        </p:txBody>
      </p:sp>
    </p:spTree>
    <p:extLst>
      <p:ext uri="{BB962C8B-B14F-4D97-AF65-F5344CB8AC3E}">
        <p14:creationId xmlns:p14="http://schemas.microsoft.com/office/powerpoint/2010/main" val="3662426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fontScale="92500" lnSpcReduction="20000"/>
          </a:bodyPr>
          <a:lstStyle/>
          <a:p>
            <a:pPr marL="0" indent="0" algn="just">
              <a:lnSpc>
                <a:spcPct val="150000"/>
              </a:lnSpc>
              <a:buNone/>
            </a:pPr>
            <a:r>
              <a:rPr lang="es-ES" sz="3000" b="1" dirty="0" smtClean="0">
                <a:solidFill>
                  <a:srgbClr val="C00000"/>
                </a:solidFill>
              </a:rPr>
              <a:t>Ejercicio 9:</a:t>
            </a:r>
          </a:p>
          <a:p>
            <a:pPr marL="0" indent="0" algn="just">
              <a:lnSpc>
                <a:spcPct val="150000"/>
              </a:lnSpc>
              <a:buNone/>
            </a:pPr>
            <a:r>
              <a:rPr lang="es-ES" sz="2400" dirty="0"/>
              <a:t>Completa la siguiente tabla con las operaciones que se indican en la columna superior, con respecto a los valores de las columnas A y B</a:t>
            </a:r>
            <a:r>
              <a:rPr lang="es-ES" sz="2400" dirty="0" smtClean="0"/>
              <a:t>.</a:t>
            </a:r>
          </a:p>
          <a:p>
            <a:pPr marL="0" indent="0" algn="just">
              <a:lnSpc>
                <a:spcPct val="150000"/>
              </a:lnSpc>
              <a:buNone/>
            </a:pPr>
            <a:r>
              <a:rPr lang="en-US" sz="2600" dirty="0"/>
              <a:t>A B </a:t>
            </a:r>
            <a:r>
              <a:rPr lang="en-US" sz="2600" dirty="0" smtClean="0"/>
              <a:t>      A </a:t>
            </a:r>
            <a:r>
              <a:rPr lang="en-US" sz="2600" dirty="0"/>
              <a:t>XOR B </a:t>
            </a:r>
            <a:r>
              <a:rPr lang="en-US" sz="2600" dirty="0" smtClean="0"/>
              <a:t>      A </a:t>
            </a:r>
            <a:r>
              <a:rPr lang="en-US" sz="2600" dirty="0"/>
              <a:t>AND B </a:t>
            </a:r>
            <a:endParaRPr lang="en-US" sz="2600" dirty="0" smtClean="0"/>
          </a:p>
          <a:p>
            <a:pPr marL="0" indent="0" algn="just">
              <a:lnSpc>
                <a:spcPct val="150000"/>
              </a:lnSpc>
              <a:buNone/>
            </a:pPr>
            <a:r>
              <a:rPr lang="en-US" sz="2600" dirty="0" smtClean="0"/>
              <a:t>0 </a:t>
            </a:r>
            <a:r>
              <a:rPr lang="en-US" sz="2600" dirty="0"/>
              <a:t>0 </a:t>
            </a:r>
            <a:endParaRPr lang="en-US" sz="2600" dirty="0" smtClean="0"/>
          </a:p>
          <a:p>
            <a:pPr marL="0" indent="0" algn="just">
              <a:lnSpc>
                <a:spcPct val="150000"/>
              </a:lnSpc>
              <a:buNone/>
            </a:pPr>
            <a:r>
              <a:rPr lang="en-US" sz="2600" dirty="0" smtClean="0"/>
              <a:t>0 </a:t>
            </a:r>
            <a:r>
              <a:rPr lang="en-US" sz="2600" dirty="0"/>
              <a:t>1 </a:t>
            </a:r>
            <a:endParaRPr lang="en-US" sz="2600" dirty="0" smtClean="0"/>
          </a:p>
          <a:p>
            <a:pPr marL="0" indent="0" algn="just">
              <a:lnSpc>
                <a:spcPct val="150000"/>
              </a:lnSpc>
              <a:buNone/>
            </a:pPr>
            <a:r>
              <a:rPr lang="en-US" sz="2600" dirty="0" smtClean="0"/>
              <a:t>1 </a:t>
            </a:r>
            <a:r>
              <a:rPr lang="en-US" sz="2600" dirty="0"/>
              <a:t>0 </a:t>
            </a:r>
            <a:endParaRPr lang="en-US" sz="2600" dirty="0" smtClean="0"/>
          </a:p>
          <a:p>
            <a:pPr marL="0" indent="0" algn="just">
              <a:lnSpc>
                <a:spcPct val="150000"/>
              </a:lnSpc>
              <a:buNone/>
            </a:pPr>
            <a:r>
              <a:rPr lang="en-US" sz="2600" dirty="0" smtClean="0"/>
              <a:t>1 1 </a:t>
            </a:r>
            <a:endParaRPr lang="es-ES" sz="2600" dirty="0"/>
          </a:p>
        </p:txBody>
      </p:sp>
    </p:spTree>
    <p:extLst>
      <p:ext uri="{BB962C8B-B14F-4D97-AF65-F5344CB8AC3E}">
        <p14:creationId xmlns:p14="http://schemas.microsoft.com/office/powerpoint/2010/main" val="976797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fontScale="92500" lnSpcReduction="20000"/>
          </a:bodyPr>
          <a:lstStyle/>
          <a:p>
            <a:pPr marL="0" indent="0" algn="just">
              <a:lnSpc>
                <a:spcPct val="150000"/>
              </a:lnSpc>
              <a:buNone/>
            </a:pPr>
            <a:r>
              <a:rPr lang="es-ES" sz="3000" b="1" dirty="0" smtClean="0">
                <a:solidFill>
                  <a:srgbClr val="C00000"/>
                </a:solidFill>
              </a:rPr>
              <a:t>Ejercicio 10:</a:t>
            </a:r>
          </a:p>
          <a:p>
            <a:pPr marL="0" indent="0" algn="just">
              <a:lnSpc>
                <a:spcPct val="150000"/>
              </a:lnSpc>
              <a:buNone/>
            </a:pPr>
            <a:r>
              <a:rPr lang="es-ES" sz="2400" dirty="0"/>
              <a:t>Completa la siguiente tabla con las operaciones que se indican en la columna superior, con respecto a los valores de las columnas A y B</a:t>
            </a:r>
            <a:r>
              <a:rPr lang="es-ES" sz="2400" dirty="0" smtClean="0"/>
              <a:t>.</a:t>
            </a:r>
          </a:p>
          <a:p>
            <a:pPr marL="0" indent="0" algn="just">
              <a:lnSpc>
                <a:spcPct val="150000"/>
              </a:lnSpc>
              <a:buNone/>
            </a:pPr>
            <a:r>
              <a:rPr lang="en-US" sz="2600" dirty="0" smtClean="0"/>
              <a:t>A </a:t>
            </a:r>
            <a:r>
              <a:rPr lang="en-US" sz="2600" dirty="0"/>
              <a:t>B </a:t>
            </a:r>
            <a:r>
              <a:rPr lang="en-US" sz="2600" dirty="0" smtClean="0"/>
              <a:t>      A </a:t>
            </a:r>
            <a:r>
              <a:rPr lang="en-US" sz="2600" dirty="0"/>
              <a:t>XOR B </a:t>
            </a:r>
            <a:r>
              <a:rPr lang="en-US" sz="2600" dirty="0" smtClean="0"/>
              <a:t>        NOT A         NOT A </a:t>
            </a:r>
            <a:r>
              <a:rPr lang="en-US" sz="2600" dirty="0"/>
              <a:t>AND B </a:t>
            </a:r>
            <a:endParaRPr lang="en-US" sz="2600" dirty="0" smtClean="0"/>
          </a:p>
          <a:p>
            <a:pPr marL="0" indent="0" algn="just">
              <a:lnSpc>
                <a:spcPct val="150000"/>
              </a:lnSpc>
              <a:buNone/>
            </a:pPr>
            <a:r>
              <a:rPr lang="en-US" sz="2600" dirty="0" smtClean="0"/>
              <a:t>0 </a:t>
            </a:r>
            <a:r>
              <a:rPr lang="en-US" sz="2600" dirty="0"/>
              <a:t>0 </a:t>
            </a:r>
            <a:endParaRPr lang="en-US" sz="2600" dirty="0" smtClean="0"/>
          </a:p>
          <a:p>
            <a:pPr marL="0" indent="0" algn="just">
              <a:lnSpc>
                <a:spcPct val="150000"/>
              </a:lnSpc>
              <a:buNone/>
            </a:pPr>
            <a:r>
              <a:rPr lang="en-US" sz="2600" dirty="0" smtClean="0"/>
              <a:t>0 </a:t>
            </a:r>
            <a:r>
              <a:rPr lang="en-US" sz="2600" dirty="0"/>
              <a:t>1 </a:t>
            </a:r>
            <a:endParaRPr lang="en-US" sz="2600" dirty="0" smtClean="0"/>
          </a:p>
          <a:p>
            <a:pPr marL="0" indent="0" algn="just">
              <a:lnSpc>
                <a:spcPct val="150000"/>
              </a:lnSpc>
              <a:buNone/>
            </a:pPr>
            <a:r>
              <a:rPr lang="en-US" sz="2600" dirty="0" smtClean="0"/>
              <a:t>1 </a:t>
            </a:r>
            <a:r>
              <a:rPr lang="en-US" sz="2600" dirty="0"/>
              <a:t>0 </a:t>
            </a:r>
            <a:endParaRPr lang="en-US" sz="2600" dirty="0" smtClean="0"/>
          </a:p>
          <a:p>
            <a:pPr marL="0" indent="0" algn="just">
              <a:lnSpc>
                <a:spcPct val="150000"/>
              </a:lnSpc>
              <a:buNone/>
            </a:pPr>
            <a:r>
              <a:rPr lang="en-US" sz="2600" dirty="0" smtClean="0"/>
              <a:t>1 1 </a:t>
            </a:r>
            <a:endParaRPr lang="es-ES" sz="2600" dirty="0"/>
          </a:p>
        </p:txBody>
      </p:sp>
    </p:spTree>
    <p:extLst>
      <p:ext uri="{BB962C8B-B14F-4D97-AF65-F5344CB8AC3E}">
        <p14:creationId xmlns:p14="http://schemas.microsoft.com/office/powerpoint/2010/main" val="16638297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Complementos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marL="0" indent="0" algn="just">
              <a:lnSpc>
                <a:spcPct val="150000"/>
              </a:lnSpc>
              <a:buNone/>
            </a:pPr>
            <a:r>
              <a:rPr lang="es-ES" sz="2400" dirty="0"/>
              <a:t>Internamente, el ordenador utiliza los complementos tanto para representar los </a:t>
            </a:r>
            <a:r>
              <a:rPr lang="es-ES" sz="2400" dirty="0" smtClean="0"/>
              <a:t>números </a:t>
            </a:r>
            <a:r>
              <a:rPr lang="es-ES" sz="2400" dirty="0"/>
              <a:t>negativos como para restar, porque es más fácil realizar el circuito físico del </a:t>
            </a:r>
            <a:r>
              <a:rPr lang="es-ES" sz="2400" dirty="0" smtClean="0"/>
              <a:t>complemento </a:t>
            </a:r>
            <a:r>
              <a:rPr lang="es-ES" sz="2400" dirty="0"/>
              <a:t>y la suma, que el de la resta. Para restarle a un número otro, se realizaría la suma del primer número con el </a:t>
            </a:r>
            <a:r>
              <a:rPr lang="es-ES" sz="2400" dirty="0" smtClean="0"/>
              <a:t>complemento </a:t>
            </a:r>
            <a:r>
              <a:rPr lang="es-ES" sz="2400" dirty="0"/>
              <a:t>del número que se quiere restar, y el resultado obtenido sería idéntico a </a:t>
            </a:r>
            <a:r>
              <a:rPr lang="es-ES" sz="2400" dirty="0" smtClean="0"/>
              <a:t>realizar </a:t>
            </a:r>
            <a:r>
              <a:rPr lang="es-ES" sz="2400" dirty="0"/>
              <a:t>la resta.</a:t>
            </a:r>
          </a:p>
        </p:txBody>
      </p:sp>
    </p:spTree>
    <p:extLst>
      <p:ext uri="{BB962C8B-B14F-4D97-AF65-F5344CB8AC3E}">
        <p14:creationId xmlns:p14="http://schemas.microsoft.com/office/powerpoint/2010/main" val="461798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Complementos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Complemento a 1</a:t>
            </a:r>
          </a:p>
          <a:p>
            <a:pPr marL="0" indent="0" algn="just">
              <a:lnSpc>
                <a:spcPct val="150000"/>
              </a:lnSpc>
              <a:buNone/>
            </a:pPr>
            <a:r>
              <a:rPr lang="es-ES" sz="2400" dirty="0"/>
              <a:t>Se obtiene al cambiar los 0 por 1. En realidad sería el resultado de realizar la </a:t>
            </a:r>
            <a:r>
              <a:rPr lang="es-ES" sz="2400" dirty="0" smtClean="0"/>
              <a:t>operación </a:t>
            </a:r>
            <a:r>
              <a:rPr lang="es-ES" sz="2400" dirty="0"/>
              <a:t>lógica NOT al número. Para realizar el complemento deberemos usar números </a:t>
            </a:r>
            <a:r>
              <a:rPr lang="es-ES" sz="2400" dirty="0" smtClean="0"/>
              <a:t>binarios </a:t>
            </a:r>
            <a:r>
              <a:rPr lang="es-ES" sz="2400" dirty="0"/>
              <a:t>de igual longitud.</a:t>
            </a:r>
          </a:p>
        </p:txBody>
      </p:sp>
    </p:spTree>
    <p:extLst>
      <p:ext uri="{BB962C8B-B14F-4D97-AF65-F5344CB8AC3E}">
        <p14:creationId xmlns:p14="http://schemas.microsoft.com/office/powerpoint/2010/main" val="516012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11:</a:t>
            </a:r>
          </a:p>
          <a:p>
            <a:pPr marL="0" indent="0" algn="just">
              <a:lnSpc>
                <a:spcPct val="150000"/>
              </a:lnSpc>
              <a:buNone/>
            </a:pPr>
            <a:r>
              <a:rPr lang="es-ES" sz="2400" dirty="0"/>
              <a:t>Supongamos que el número binario es de N dígitos. Si N = 8, obtener el complemento a 1 del siguiente número en binario</a:t>
            </a:r>
            <a:r>
              <a:rPr lang="es-ES" sz="2400" dirty="0" smtClean="0"/>
              <a:t>:</a:t>
            </a:r>
          </a:p>
          <a:p>
            <a:pPr marL="0" indent="0" algn="just">
              <a:lnSpc>
                <a:spcPct val="150000"/>
              </a:lnSpc>
              <a:buNone/>
            </a:pPr>
            <a:endParaRPr lang="es-ES" sz="2400" dirty="0"/>
          </a:p>
          <a:p>
            <a:pPr marL="0" indent="0" algn="ctr">
              <a:lnSpc>
                <a:spcPct val="150000"/>
              </a:lnSpc>
              <a:buNone/>
            </a:pPr>
            <a:r>
              <a:rPr lang="es-ES" sz="2400" dirty="0" smtClean="0"/>
              <a:t> </a:t>
            </a:r>
            <a:r>
              <a:rPr lang="es-ES" sz="2400" dirty="0"/>
              <a:t>00001001</a:t>
            </a:r>
            <a:endParaRPr lang="es-ES" sz="2600" dirty="0"/>
          </a:p>
        </p:txBody>
      </p:sp>
    </p:spTree>
    <p:extLst>
      <p:ext uri="{BB962C8B-B14F-4D97-AF65-F5344CB8AC3E}">
        <p14:creationId xmlns:p14="http://schemas.microsoft.com/office/powerpoint/2010/main" val="2600513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Complementos</a:t>
            </a:r>
            <a:endParaRPr lang="es-ES" dirty="0"/>
          </a:p>
        </p:txBody>
      </p:sp>
      <p:sp>
        <p:nvSpPr>
          <p:cNvPr id="3" name="Marcador de contenido 2"/>
          <p:cNvSpPr>
            <a:spLocks noGrp="1"/>
          </p:cNvSpPr>
          <p:nvPr>
            <p:ph idx="1"/>
          </p:nvPr>
        </p:nvSpPr>
        <p:spPr>
          <a:xfrm>
            <a:off x="1371600" y="1652337"/>
            <a:ext cx="9601200" cy="4973052"/>
          </a:xfrm>
        </p:spPr>
        <p:txBody>
          <a:bodyPr>
            <a:normAutofit/>
          </a:bodyPr>
          <a:lstStyle/>
          <a:p>
            <a:pPr algn="just">
              <a:lnSpc>
                <a:spcPct val="150000"/>
              </a:lnSpc>
            </a:pPr>
            <a:r>
              <a:rPr lang="es-ES" sz="2400" b="1" dirty="0" smtClean="0"/>
              <a:t>Complemento a 2</a:t>
            </a:r>
          </a:p>
          <a:p>
            <a:pPr marL="0" indent="0" algn="just">
              <a:lnSpc>
                <a:spcPct val="150000"/>
              </a:lnSpc>
              <a:buNone/>
            </a:pPr>
            <a:r>
              <a:rPr lang="es-ES" sz="2400" dirty="0"/>
              <a:t>Resuelve el problema a la hora de representar los números negativos con el </a:t>
            </a:r>
            <a:r>
              <a:rPr lang="es-ES" sz="2400" dirty="0" smtClean="0"/>
              <a:t>complemento </a:t>
            </a:r>
            <a:r>
              <a:rPr lang="es-ES" sz="2400" dirty="0"/>
              <a:t>a 1, ya que en ese formato, existen 2 posibilidades para representar el número 0. El complemento a 2 es el resultado de sumar 1 al complemento a 1 del número, es decir, sería el resultado de la operación lógica NOT del número más la operación </a:t>
            </a:r>
            <a:r>
              <a:rPr lang="es-ES" sz="2400" dirty="0" smtClean="0"/>
              <a:t>aritmética </a:t>
            </a:r>
            <a:r>
              <a:rPr lang="es-ES" sz="2400" dirty="0"/>
              <a:t>de sumar 1 al resultado.</a:t>
            </a:r>
          </a:p>
        </p:txBody>
      </p:sp>
      <p:pic>
        <p:nvPicPr>
          <p:cNvPr id="4" name="Imagen 3"/>
          <p:cNvPicPr>
            <a:picLocks noChangeAspect="1"/>
          </p:cNvPicPr>
          <p:nvPr/>
        </p:nvPicPr>
        <p:blipFill>
          <a:blip r:embed="rId2"/>
          <a:stretch>
            <a:fillRect/>
          </a:stretch>
        </p:blipFill>
        <p:spPr>
          <a:xfrm>
            <a:off x="4837446" y="5735553"/>
            <a:ext cx="2669507" cy="889836"/>
          </a:xfrm>
          <a:prstGeom prst="rect">
            <a:avLst/>
          </a:prstGeom>
        </p:spPr>
      </p:pic>
    </p:spTree>
    <p:extLst>
      <p:ext uri="{BB962C8B-B14F-4D97-AF65-F5344CB8AC3E}">
        <p14:creationId xmlns:p14="http://schemas.microsoft.com/office/powerpoint/2010/main" val="271403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Tipos de datos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Datos de entrada</a:t>
            </a:r>
          </a:p>
          <a:p>
            <a:pPr marL="0" indent="0" algn="just">
              <a:lnSpc>
                <a:spcPct val="150000"/>
              </a:lnSpc>
              <a:buNone/>
            </a:pPr>
            <a:r>
              <a:rPr lang="es-ES" sz="2400" dirty="0"/>
              <a:t>Son los datos con los que se suministra información al ordenador. Estos datos se les pueden suministrar desde los periféricos de entrada o desde los diferentes soportes de información.</a:t>
            </a:r>
          </a:p>
        </p:txBody>
      </p:sp>
    </p:spTree>
    <p:extLst>
      <p:ext uri="{BB962C8B-B14F-4D97-AF65-F5344CB8AC3E}">
        <p14:creationId xmlns:p14="http://schemas.microsoft.com/office/powerpoint/2010/main" val="1810381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12:</a:t>
            </a:r>
          </a:p>
          <a:p>
            <a:pPr marL="0" indent="0" algn="just">
              <a:lnSpc>
                <a:spcPct val="150000"/>
              </a:lnSpc>
              <a:buNone/>
            </a:pPr>
            <a:r>
              <a:rPr lang="es-ES" sz="2400" dirty="0"/>
              <a:t>Actividad resuelta 1.12 Supongamos que el número binario es de N </a:t>
            </a:r>
            <a:r>
              <a:rPr lang="es-ES" sz="2400" dirty="0" smtClean="0"/>
              <a:t>dígitos.</a:t>
            </a:r>
          </a:p>
          <a:p>
            <a:pPr marL="0" indent="0" algn="just">
              <a:lnSpc>
                <a:spcPct val="150000"/>
              </a:lnSpc>
              <a:buNone/>
            </a:pPr>
            <a:r>
              <a:rPr lang="es-ES" sz="2400" dirty="0" smtClean="0"/>
              <a:t>Si </a:t>
            </a:r>
            <a:r>
              <a:rPr lang="es-ES" sz="2400" dirty="0"/>
              <a:t>N = 8, obtener el complemento a 2 del siguiente número en binario</a:t>
            </a:r>
            <a:r>
              <a:rPr lang="es-ES" sz="2400" dirty="0" smtClean="0"/>
              <a:t>:</a:t>
            </a:r>
          </a:p>
          <a:p>
            <a:pPr marL="0" indent="0" algn="ctr">
              <a:lnSpc>
                <a:spcPct val="150000"/>
              </a:lnSpc>
              <a:buNone/>
            </a:pPr>
            <a:r>
              <a:rPr lang="es-ES" sz="2400" dirty="0" smtClean="0"/>
              <a:t> </a:t>
            </a:r>
            <a:r>
              <a:rPr lang="es-ES" sz="2400" dirty="0"/>
              <a:t>00001001</a:t>
            </a:r>
            <a:endParaRPr lang="es-ES" sz="2600" dirty="0"/>
          </a:p>
        </p:txBody>
      </p:sp>
    </p:spTree>
    <p:extLst>
      <p:ext uri="{BB962C8B-B14F-4D97-AF65-F5344CB8AC3E}">
        <p14:creationId xmlns:p14="http://schemas.microsoft.com/office/powerpoint/2010/main" val="1255545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Complementos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Resta en complemento a 1</a:t>
            </a:r>
          </a:p>
          <a:p>
            <a:pPr marL="0" indent="0" algn="just">
              <a:lnSpc>
                <a:spcPct val="150000"/>
              </a:lnSpc>
              <a:buNone/>
            </a:pPr>
            <a:r>
              <a:rPr lang="es-ES" sz="2400" dirty="0"/>
              <a:t>Para restar 2 números, se convierte el sustraendo en complemento a 1 y se suman. Al resultado se le suma el número que sobre de la suma</a:t>
            </a:r>
            <a:r>
              <a:rPr lang="es-ES" sz="2400" dirty="0" smtClean="0"/>
              <a:t>.</a:t>
            </a:r>
          </a:p>
          <a:p>
            <a:pPr marL="0" indent="0" algn="just">
              <a:lnSpc>
                <a:spcPct val="150000"/>
              </a:lnSpc>
              <a:buNone/>
            </a:pPr>
            <a:endParaRPr lang="es-ES" sz="2400" dirty="0"/>
          </a:p>
        </p:txBody>
      </p:sp>
    </p:spTree>
    <p:extLst>
      <p:ext uri="{BB962C8B-B14F-4D97-AF65-F5344CB8AC3E}">
        <p14:creationId xmlns:p14="http://schemas.microsoft.com/office/powerpoint/2010/main" val="1392659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13:</a:t>
            </a:r>
          </a:p>
          <a:p>
            <a:pPr marL="0" indent="0" algn="just">
              <a:lnSpc>
                <a:spcPct val="150000"/>
              </a:lnSpc>
              <a:buNone/>
            </a:pPr>
            <a:r>
              <a:rPr lang="es-ES" sz="2400" dirty="0"/>
              <a:t>Realiza la siguiente resta de números en binario, utilizando el complemento a 1</a:t>
            </a:r>
            <a:r>
              <a:rPr lang="es-ES" sz="2400" dirty="0" smtClean="0"/>
              <a:t>.</a:t>
            </a:r>
          </a:p>
          <a:p>
            <a:pPr marL="0" indent="0" algn="ctr">
              <a:lnSpc>
                <a:spcPct val="150000"/>
              </a:lnSpc>
              <a:buNone/>
            </a:pPr>
            <a:r>
              <a:rPr lang="es-ES" sz="2400" dirty="0" smtClean="0"/>
              <a:t> </a:t>
            </a:r>
            <a:r>
              <a:rPr lang="es-ES" sz="2400" dirty="0"/>
              <a:t>00001000 - 00000011</a:t>
            </a:r>
            <a:endParaRPr lang="es-ES" sz="2600" dirty="0"/>
          </a:p>
        </p:txBody>
      </p:sp>
    </p:spTree>
    <p:extLst>
      <p:ext uri="{BB962C8B-B14F-4D97-AF65-F5344CB8AC3E}">
        <p14:creationId xmlns:p14="http://schemas.microsoft.com/office/powerpoint/2010/main" val="1534058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Complementos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Resta en complemento a 2</a:t>
            </a:r>
          </a:p>
          <a:p>
            <a:pPr marL="0" indent="0" algn="just">
              <a:lnSpc>
                <a:spcPct val="150000"/>
              </a:lnSpc>
              <a:buNone/>
            </a:pPr>
            <a:r>
              <a:rPr lang="es-ES" sz="2400" dirty="0"/>
              <a:t>Para restar 2 números, se convierte el sustraendo en complemento a 2 y se suman.</a:t>
            </a:r>
          </a:p>
        </p:txBody>
      </p:sp>
    </p:spTree>
    <p:extLst>
      <p:ext uri="{BB962C8B-B14F-4D97-AF65-F5344CB8AC3E}">
        <p14:creationId xmlns:p14="http://schemas.microsoft.com/office/powerpoint/2010/main" val="6839637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a:t>Operaciones en binario</a:t>
            </a:r>
          </a:p>
        </p:txBody>
      </p:sp>
      <p:sp>
        <p:nvSpPr>
          <p:cNvPr id="3" name="Marcador de contenido 2"/>
          <p:cNvSpPr>
            <a:spLocks noGrp="1"/>
          </p:cNvSpPr>
          <p:nvPr>
            <p:ph idx="1"/>
          </p:nvPr>
        </p:nvSpPr>
        <p:spPr>
          <a:xfrm>
            <a:off x="1371599" y="1652337"/>
            <a:ext cx="10595812" cy="4876800"/>
          </a:xfrm>
        </p:spPr>
        <p:txBody>
          <a:bodyPr>
            <a:normAutofit/>
          </a:bodyPr>
          <a:lstStyle/>
          <a:p>
            <a:pPr marL="0" indent="0" algn="just">
              <a:lnSpc>
                <a:spcPct val="150000"/>
              </a:lnSpc>
              <a:buNone/>
            </a:pPr>
            <a:r>
              <a:rPr lang="es-ES" sz="3000" b="1" dirty="0" smtClean="0">
                <a:solidFill>
                  <a:srgbClr val="C00000"/>
                </a:solidFill>
              </a:rPr>
              <a:t>Ejercicio 14:</a:t>
            </a:r>
          </a:p>
          <a:p>
            <a:pPr marL="0" indent="0" algn="just">
              <a:lnSpc>
                <a:spcPct val="150000"/>
              </a:lnSpc>
              <a:buNone/>
            </a:pPr>
            <a:r>
              <a:rPr lang="es-ES" sz="2400" dirty="0"/>
              <a:t>Realiza la siguiente resta de números en binario, utilizando el complemento a 2. </a:t>
            </a:r>
            <a:endParaRPr lang="es-ES" sz="2400" dirty="0" smtClean="0"/>
          </a:p>
          <a:p>
            <a:pPr marL="0" indent="0" algn="ctr">
              <a:lnSpc>
                <a:spcPct val="150000"/>
              </a:lnSpc>
              <a:buNone/>
            </a:pPr>
            <a:r>
              <a:rPr lang="es-ES" sz="2400" dirty="0" smtClean="0"/>
              <a:t>00001000 </a:t>
            </a:r>
            <a:r>
              <a:rPr lang="es-ES" sz="2400" dirty="0"/>
              <a:t>- 00000011</a:t>
            </a:r>
            <a:endParaRPr lang="es-ES" sz="2600" dirty="0"/>
          </a:p>
        </p:txBody>
      </p:sp>
    </p:spTree>
    <p:extLst>
      <p:ext uri="{BB962C8B-B14F-4D97-AF65-F5344CB8AC3E}">
        <p14:creationId xmlns:p14="http://schemas.microsoft.com/office/powerpoint/2010/main" val="141307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Tipos de datos</a:t>
            </a:r>
            <a:endParaRPr lang="es-ES" dirty="0"/>
          </a:p>
        </p:txBody>
      </p:sp>
      <p:sp>
        <p:nvSpPr>
          <p:cNvPr id="3" name="Marcador de contenido 2"/>
          <p:cNvSpPr>
            <a:spLocks noGrp="1"/>
          </p:cNvSpPr>
          <p:nvPr>
            <p:ph idx="1"/>
          </p:nvPr>
        </p:nvSpPr>
        <p:spPr>
          <a:xfrm>
            <a:off x="1371600" y="1652337"/>
            <a:ext cx="9601200" cy="4215063"/>
          </a:xfrm>
        </p:spPr>
        <p:txBody>
          <a:bodyPr>
            <a:normAutofit/>
          </a:bodyPr>
          <a:lstStyle/>
          <a:p>
            <a:pPr algn="just">
              <a:lnSpc>
                <a:spcPct val="150000"/>
              </a:lnSpc>
            </a:pPr>
            <a:r>
              <a:rPr lang="es-ES" sz="2400" b="1" dirty="0" smtClean="0"/>
              <a:t>Datos internos del proceso</a:t>
            </a:r>
          </a:p>
          <a:p>
            <a:pPr marL="0" indent="0" algn="just">
              <a:lnSpc>
                <a:spcPct val="150000"/>
              </a:lnSpc>
              <a:buNone/>
            </a:pPr>
            <a:r>
              <a:rPr lang="es-ES" sz="2400" dirty="0"/>
              <a:t>Son los datos que utiliza el ordenador internamente para realizar operaciones antes de mostrar los datos de salida.</a:t>
            </a:r>
          </a:p>
        </p:txBody>
      </p:sp>
    </p:spTree>
    <p:extLst>
      <p:ext uri="{BB962C8B-B14F-4D97-AF65-F5344CB8AC3E}">
        <p14:creationId xmlns:p14="http://schemas.microsoft.com/office/powerpoint/2010/main" val="150072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74032"/>
          </a:xfrm>
        </p:spPr>
        <p:txBody>
          <a:bodyPr/>
          <a:lstStyle/>
          <a:p>
            <a:r>
              <a:rPr lang="es-ES" dirty="0" smtClean="0"/>
              <a:t>Tipos de datos</a:t>
            </a:r>
            <a:endParaRPr lang="es-ES" dirty="0"/>
          </a:p>
        </p:txBody>
      </p:sp>
      <p:sp>
        <p:nvSpPr>
          <p:cNvPr id="3" name="Marcador de contenido 2"/>
          <p:cNvSpPr>
            <a:spLocks noGrp="1"/>
          </p:cNvSpPr>
          <p:nvPr>
            <p:ph idx="1"/>
          </p:nvPr>
        </p:nvSpPr>
        <p:spPr>
          <a:xfrm>
            <a:off x="1371600" y="1652337"/>
            <a:ext cx="10351008" cy="4748463"/>
          </a:xfrm>
        </p:spPr>
        <p:txBody>
          <a:bodyPr>
            <a:normAutofit fontScale="92500"/>
          </a:bodyPr>
          <a:lstStyle/>
          <a:p>
            <a:pPr algn="just">
              <a:lnSpc>
                <a:spcPct val="150000"/>
              </a:lnSpc>
            </a:pPr>
            <a:r>
              <a:rPr lang="es-ES" sz="2400" b="1" dirty="0" smtClean="0"/>
              <a:t>Datos de salida</a:t>
            </a:r>
          </a:p>
          <a:p>
            <a:pPr marL="0" indent="0" algn="just">
              <a:lnSpc>
                <a:spcPct val="150000"/>
              </a:lnSpc>
              <a:buNone/>
            </a:pPr>
            <a:r>
              <a:rPr lang="es-ES" sz="2400" dirty="0"/>
              <a:t>Son los resultados que se obtienen del proceso de automatizar la información. Pueden mostrarse mediante los periféricos de salida o almacenarse en los soportes de </a:t>
            </a:r>
            <a:r>
              <a:rPr lang="es-ES" sz="2400" dirty="0" smtClean="0"/>
              <a:t>información</a:t>
            </a:r>
            <a:r>
              <a:rPr lang="es-ES" sz="2400" dirty="0"/>
              <a:t>. Por ejemplo, para calcular el área de un triángulo le proporcionamos al ordenador 2 </a:t>
            </a:r>
            <a:r>
              <a:rPr lang="es-ES" sz="2400" dirty="0" smtClean="0"/>
              <a:t>números </a:t>
            </a:r>
            <a:r>
              <a:rPr lang="es-ES" sz="2400" dirty="0"/>
              <a:t>como datos de entrada que serán la base y la altura del triángulo; este sumará esos 2 números y la suma la guardará como un dato interno; después, ese dato, el </a:t>
            </a:r>
            <a:r>
              <a:rPr lang="es-ES" sz="2400" dirty="0" smtClean="0"/>
              <a:t>resultado </a:t>
            </a:r>
            <a:r>
              <a:rPr lang="es-ES" sz="2400" dirty="0"/>
              <a:t>de la suma, lo dividirá entre 2 y mostrará como dato de salida el área del triángulo.</a:t>
            </a:r>
          </a:p>
        </p:txBody>
      </p:sp>
    </p:spTree>
    <p:extLst>
      <p:ext uri="{BB962C8B-B14F-4D97-AF65-F5344CB8AC3E}">
        <p14:creationId xmlns:p14="http://schemas.microsoft.com/office/powerpoint/2010/main" val="2923085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Recorte</Template>
  <TotalTime>1278</TotalTime>
  <Words>3400</Words>
  <Application>Microsoft Office PowerPoint</Application>
  <PresentationFormat>Panorámica</PresentationFormat>
  <Paragraphs>307</Paragraphs>
  <Slides>74</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74</vt:i4>
      </vt:variant>
    </vt:vector>
  </HeadingPairs>
  <TitlesOfParts>
    <vt:vector size="79" baseType="lpstr">
      <vt:lpstr>Arial</vt:lpstr>
      <vt:lpstr>Calibri</vt:lpstr>
      <vt:lpstr>Franklin Gothic Book</vt:lpstr>
      <vt:lpstr>Wingdings</vt:lpstr>
      <vt:lpstr>Crop</vt:lpstr>
      <vt:lpstr>Representación y manejo de la información</vt:lpstr>
      <vt:lpstr>Índice</vt:lpstr>
      <vt:lpstr>Índice</vt:lpstr>
      <vt:lpstr>Presentación de PowerPoint</vt:lpstr>
      <vt:lpstr>Presentación de PowerPoint</vt:lpstr>
      <vt:lpstr>Tipos de datos</vt:lpstr>
      <vt:lpstr>Tipos de datos</vt:lpstr>
      <vt:lpstr>Tipos de datos</vt:lpstr>
      <vt:lpstr>Tipos de datos</vt:lpstr>
      <vt:lpstr>Tipos de datos</vt:lpstr>
      <vt:lpstr>Curiosidad</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Sistemas de numeración</vt:lpstr>
      <vt:lpstr>Presentación de PowerPoint</vt:lpstr>
      <vt:lpstr>Cambios de base</vt:lpstr>
      <vt:lpstr>Cambios de base</vt:lpstr>
      <vt:lpstr>Cambios de base</vt:lpstr>
      <vt:lpstr>Recuerda</vt:lpstr>
      <vt:lpstr>Cambios de base</vt:lpstr>
      <vt:lpstr>Cambios de base</vt:lpstr>
      <vt:lpstr>Cambios de base</vt:lpstr>
      <vt:lpstr>Cambios de base</vt:lpstr>
      <vt:lpstr>Cambios de base</vt:lpstr>
      <vt:lpstr>Cambios de base</vt:lpstr>
      <vt:lpstr>Presentación de PowerPoint</vt:lpstr>
      <vt:lpstr>Cambios de base</vt:lpstr>
      <vt:lpstr>Cambios de base</vt:lpstr>
      <vt:lpstr>Cambios de base</vt:lpstr>
      <vt:lpstr>Presentación de PowerPoint</vt:lpstr>
      <vt:lpstr>Cambios de base</vt:lpstr>
      <vt:lpstr>Cambios de base</vt:lpstr>
      <vt:lpstr>Cambios de base</vt:lpstr>
      <vt:lpstr>Recuerda</vt:lpstr>
      <vt:lpstr>Operaciones en binario</vt:lpstr>
      <vt:lpstr>Operaciones en binario</vt:lpstr>
      <vt:lpstr>Operaciones en binario</vt:lpstr>
      <vt:lpstr>Operaciones en binario</vt:lpstr>
      <vt:lpstr>Operaciones en binario</vt:lpstr>
      <vt:lpstr>Cambios de base</vt:lpstr>
      <vt:lpstr>Operaciones en binario</vt:lpstr>
      <vt:lpstr>Operaciones en binario</vt:lpstr>
      <vt:lpstr>Operaciones en binario</vt:lpstr>
      <vt:lpstr>Operaciones en binario</vt:lpstr>
      <vt:lpstr>Operaciones en binario</vt:lpstr>
      <vt:lpstr>Operaciones en binario</vt:lpstr>
      <vt:lpstr>Operaciones en binario</vt:lpstr>
      <vt:lpstr>Operaciones en binario</vt:lpstr>
      <vt:lpstr>Operaciones en binario</vt:lpstr>
      <vt:lpstr>Operaciones en binario</vt:lpstr>
      <vt:lpstr>Complementos</vt:lpstr>
      <vt:lpstr>Complementos</vt:lpstr>
      <vt:lpstr>Operaciones en binario</vt:lpstr>
      <vt:lpstr>Complementos</vt:lpstr>
      <vt:lpstr>Operaciones en binario</vt:lpstr>
      <vt:lpstr>Complementos</vt:lpstr>
      <vt:lpstr>Operaciones en binario</vt:lpstr>
      <vt:lpstr>Complementos</vt:lpstr>
      <vt:lpstr>Operaciones en binario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y manejo de la información</dc:title>
  <dc:creator>elias</dc:creator>
  <cp:lastModifiedBy>elias</cp:lastModifiedBy>
  <cp:revision>24</cp:revision>
  <dcterms:created xsi:type="dcterms:W3CDTF">2021-10-05T10:41:12Z</dcterms:created>
  <dcterms:modified xsi:type="dcterms:W3CDTF">2021-10-07T10:57:44Z</dcterms:modified>
</cp:coreProperties>
</file>