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4" r:id="rId3"/>
    <p:sldId id="270" r:id="rId4"/>
    <p:sldId id="257" r:id="rId5"/>
    <p:sldId id="258" r:id="rId6"/>
    <p:sldId id="262" r:id="rId7"/>
    <p:sldId id="263" r:id="rId8"/>
    <p:sldId id="259" r:id="rId9"/>
    <p:sldId id="277" r:id="rId10"/>
    <p:sldId id="278" r:id="rId11"/>
    <p:sldId id="279" r:id="rId12"/>
    <p:sldId id="261" r:id="rId13"/>
    <p:sldId id="260" r:id="rId14"/>
    <p:sldId id="265" r:id="rId15"/>
    <p:sldId id="271" r:id="rId16"/>
    <p:sldId id="273" r:id="rId17"/>
    <p:sldId id="272" r:id="rId18"/>
    <p:sldId id="267" r:id="rId19"/>
    <p:sldId id="268" r:id="rId20"/>
    <p:sldId id="269" r:id="rId21"/>
    <p:sldId id="274" r:id="rId22"/>
    <p:sldId id="276" r:id="rId23"/>
    <p:sldId id="275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103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2274"/>
    </p:cViewPr>
  </p:sorterViewPr>
  <p:notesViewPr>
    <p:cSldViewPr>
      <p:cViewPr varScale="1">
        <p:scale>
          <a:sx n="85" d="100"/>
          <a:sy n="85" d="100"/>
        </p:scale>
        <p:origin x="-569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A6BEB-F113-4ABF-83A3-34F44ACDB4E5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452A5-7DE0-4CEE-8CE0-2D92ED500B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925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233E8-A8B1-40C2-BE9E-5B8079BAA50A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F6F91-5DDD-4C53-B739-56FCE0BE81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603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 2 sem estabilidade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F6F91-5DDD-4C53-B739-56FCE0BE81E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01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 2 com estabilidade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F6F91-5DDD-4C53-B739-56FCE0BE81E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41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 2 só</a:t>
            </a:r>
            <a:r>
              <a:rPr lang="pt-BR" baseline="0" dirty="0" smtClean="0"/>
              <a:t> navio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F6F91-5DDD-4C53-B739-56FCE0BE81E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6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8F8D-0ED1-4983-8181-7A649BB2A245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89E8-B02E-443B-BE99-267680EAB2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06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8F8D-0ED1-4983-8181-7A649BB2A245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89E8-B02E-443B-BE99-267680EAB2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83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8F8D-0ED1-4983-8181-7A649BB2A245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89E8-B02E-443B-BE99-267680EAB2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49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8F8D-0ED1-4983-8181-7A649BB2A245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89E8-B02E-443B-BE99-267680EAB2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60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8F8D-0ED1-4983-8181-7A649BB2A245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89E8-B02E-443B-BE99-267680EAB2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11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8F8D-0ED1-4983-8181-7A649BB2A245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89E8-B02E-443B-BE99-267680EAB2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57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8F8D-0ED1-4983-8181-7A649BB2A245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89E8-B02E-443B-BE99-267680EAB2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85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8F8D-0ED1-4983-8181-7A649BB2A245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89E8-B02E-443B-BE99-267680EAB2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99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8F8D-0ED1-4983-8181-7A649BB2A245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89E8-B02E-443B-BE99-267680EAB2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46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8F8D-0ED1-4983-8181-7A649BB2A245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89E8-B02E-443B-BE99-267680EAB2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25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8F8D-0ED1-4983-8181-7A649BB2A245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89E8-B02E-443B-BE99-267680EAB2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57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28F8D-0ED1-4983-8181-7A649BB2A245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89E8-B02E-443B-BE99-267680EAB2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71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19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329032" y="501108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22569" y="512676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Retângulo 5"/>
          <p:cNvSpPr/>
          <p:nvPr/>
        </p:nvSpPr>
        <p:spPr>
          <a:xfrm>
            <a:off x="222569" y="872716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2569" y="1232756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22569" y="1589511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61587" y="1589511"/>
            <a:ext cx="428086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61586" y="1232756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61586" y="872716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61586" y="512676"/>
            <a:ext cx="428086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331640" y="1229471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907704" y="1232756"/>
            <a:ext cx="423664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329032" y="869431"/>
            <a:ext cx="434656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907704" y="872716"/>
            <a:ext cx="423664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1331640" y="1589511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907704" y="1589511"/>
            <a:ext cx="423664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907704" y="512676"/>
            <a:ext cx="423664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2483768" y="1052736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6496000" y="1263132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987824" y="1248558"/>
            <a:ext cx="435722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2987824" y="899229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2987824" y="545307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2987824" y="182996"/>
            <a:ext cx="435722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3563888" y="1608598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3563888" y="1259269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563888" y="905347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3563888" y="551454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3563888" y="182996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4124296" y="1608598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4124296" y="1259269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124296" y="903092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124296" y="532063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4673051" y="1619308"/>
            <a:ext cx="432048" cy="349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4673051" y="1248558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4673051" y="881799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4673051" y="524702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4124296" y="159866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5" name="Conector de seta reta 44"/>
          <p:cNvCxnSpPr/>
          <p:nvPr/>
        </p:nvCxnSpPr>
        <p:spPr>
          <a:xfrm>
            <a:off x="5220072" y="1085367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/>
          <p:cNvSpPr/>
          <p:nvPr/>
        </p:nvSpPr>
        <p:spPr>
          <a:xfrm>
            <a:off x="5940152" y="1259269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2987824" y="1608598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5940152" y="905347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5940152" y="551454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6496000" y="1619309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5940152" y="1619309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6496000" y="903092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6496000" y="557523"/>
            <a:ext cx="432048" cy="34170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5940152" y="182996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7037883" y="1619309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7037883" y="1248558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7037883" y="892103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7037883" y="559162"/>
            <a:ext cx="432048" cy="3350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7037883" y="199121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0" name="Retângulo 59"/>
          <p:cNvSpPr/>
          <p:nvPr/>
        </p:nvSpPr>
        <p:spPr>
          <a:xfrm>
            <a:off x="7596336" y="881799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1" name="Retângulo 60"/>
          <p:cNvSpPr/>
          <p:nvPr/>
        </p:nvSpPr>
        <p:spPr>
          <a:xfrm>
            <a:off x="7596336" y="1248558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2" name="Retângulo 61"/>
          <p:cNvSpPr/>
          <p:nvPr/>
        </p:nvSpPr>
        <p:spPr>
          <a:xfrm>
            <a:off x="7596336" y="543037"/>
            <a:ext cx="432048" cy="35114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7596336" y="1619309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6496000" y="199988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1331640" y="4010390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1331640" y="3650350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1907704" y="3650350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1907704" y="3290310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0" name="Retângulo 69"/>
          <p:cNvSpPr/>
          <p:nvPr/>
        </p:nvSpPr>
        <p:spPr>
          <a:xfrm>
            <a:off x="1907704" y="2924944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1" name="Retângulo 70"/>
          <p:cNvSpPr/>
          <p:nvPr/>
        </p:nvSpPr>
        <p:spPr>
          <a:xfrm>
            <a:off x="1331640" y="3279644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2" name="Retângulo 71"/>
          <p:cNvSpPr/>
          <p:nvPr/>
        </p:nvSpPr>
        <p:spPr>
          <a:xfrm>
            <a:off x="1907704" y="4010390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74" name="Conector angulado 73"/>
          <p:cNvCxnSpPr>
            <a:stCxn id="60" idx="3"/>
            <a:endCxn id="67" idx="1"/>
          </p:cNvCxnSpPr>
          <p:nvPr/>
        </p:nvCxnSpPr>
        <p:spPr>
          <a:xfrm flipH="1">
            <a:off x="1331640" y="1061819"/>
            <a:ext cx="6696744" cy="2768551"/>
          </a:xfrm>
          <a:prstGeom prst="bentConnector5">
            <a:avLst>
              <a:gd name="adj1" fmla="val -8557"/>
              <a:gd name="adj2" fmla="val 50000"/>
              <a:gd name="adj3" fmla="val 10873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878634" y="1979349"/>
            <a:ext cx="1286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Port 1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697062" y="1996151"/>
            <a:ext cx="1286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Port 2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CaixaDeTexto 84"/>
          <p:cNvSpPr txBox="1"/>
          <p:nvPr/>
        </p:nvSpPr>
        <p:spPr>
          <a:xfrm>
            <a:off x="6662613" y="1996150"/>
            <a:ext cx="1286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Port 3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tângulo 85"/>
          <p:cNvSpPr/>
          <p:nvPr/>
        </p:nvSpPr>
        <p:spPr>
          <a:xfrm>
            <a:off x="2483768" y="4010390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7" name="Retângulo 86"/>
          <p:cNvSpPr/>
          <p:nvPr/>
        </p:nvSpPr>
        <p:spPr>
          <a:xfrm>
            <a:off x="2483768" y="3650350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8" name="Retângulo 87"/>
          <p:cNvSpPr/>
          <p:nvPr/>
        </p:nvSpPr>
        <p:spPr>
          <a:xfrm>
            <a:off x="2483768" y="3284984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9" name="Retângulo 88"/>
          <p:cNvSpPr/>
          <p:nvPr/>
        </p:nvSpPr>
        <p:spPr>
          <a:xfrm>
            <a:off x="2483768" y="2918318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0" name="Retângulo 89"/>
          <p:cNvSpPr/>
          <p:nvPr/>
        </p:nvSpPr>
        <p:spPr>
          <a:xfrm>
            <a:off x="1331640" y="2913324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1" name="Retângulo 90"/>
          <p:cNvSpPr/>
          <p:nvPr/>
        </p:nvSpPr>
        <p:spPr>
          <a:xfrm>
            <a:off x="3068216" y="4010390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2" name="Retângulo 91"/>
          <p:cNvSpPr/>
          <p:nvPr/>
        </p:nvSpPr>
        <p:spPr>
          <a:xfrm>
            <a:off x="3068216" y="3645024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3" name="Retângulo 92"/>
          <p:cNvSpPr/>
          <p:nvPr/>
        </p:nvSpPr>
        <p:spPr>
          <a:xfrm>
            <a:off x="3068216" y="3278358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4" name="Retângulo 93"/>
          <p:cNvSpPr/>
          <p:nvPr/>
        </p:nvSpPr>
        <p:spPr>
          <a:xfrm>
            <a:off x="3068216" y="2916649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96" name="Conector de seta reta 95"/>
          <p:cNvCxnSpPr/>
          <p:nvPr/>
        </p:nvCxnSpPr>
        <p:spPr>
          <a:xfrm>
            <a:off x="3563888" y="3487934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tângulo 96"/>
          <p:cNvSpPr/>
          <p:nvPr/>
        </p:nvSpPr>
        <p:spPr>
          <a:xfrm>
            <a:off x="4124296" y="4010390"/>
            <a:ext cx="43833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4124296" y="3650350"/>
            <a:ext cx="43833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4673051" y="3996769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4673052" y="3636729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1" name="Retângulo 100"/>
          <p:cNvSpPr/>
          <p:nvPr/>
        </p:nvSpPr>
        <p:spPr>
          <a:xfrm>
            <a:off x="4673052" y="3273364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2" name="Retângulo 101"/>
          <p:cNvSpPr/>
          <p:nvPr/>
        </p:nvSpPr>
        <p:spPr>
          <a:xfrm>
            <a:off x="5745181" y="3266589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3" name="Retângulo 102"/>
          <p:cNvSpPr/>
          <p:nvPr/>
        </p:nvSpPr>
        <p:spPr>
          <a:xfrm>
            <a:off x="4124296" y="3290874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4" name="Retângulo 103"/>
          <p:cNvSpPr/>
          <p:nvPr/>
        </p:nvSpPr>
        <p:spPr>
          <a:xfrm>
            <a:off x="5220072" y="4010390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5" name="Retângulo 104"/>
          <p:cNvSpPr/>
          <p:nvPr/>
        </p:nvSpPr>
        <p:spPr>
          <a:xfrm>
            <a:off x="5220072" y="3650350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6" name="Retângulo 105"/>
          <p:cNvSpPr/>
          <p:nvPr/>
        </p:nvSpPr>
        <p:spPr>
          <a:xfrm>
            <a:off x="5220072" y="3284984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7" name="Retângulo 106"/>
          <p:cNvSpPr/>
          <p:nvPr/>
        </p:nvSpPr>
        <p:spPr>
          <a:xfrm>
            <a:off x="5744609" y="3996769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8" name="Retângulo 107"/>
          <p:cNvSpPr/>
          <p:nvPr/>
        </p:nvSpPr>
        <p:spPr>
          <a:xfrm>
            <a:off x="5744609" y="3631735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1997724" y="4429584"/>
            <a:ext cx="1286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Port 4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CaixaDeTexto 109"/>
          <p:cNvSpPr txBox="1"/>
          <p:nvPr/>
        </p:nvSpPr>
        <p:spPr>
          <a:xfrm>
            <a:off x="4687829" y="4429584"/>
            <a:ext cx="1286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Port 5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647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22569" y="152636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22569" y="512676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Retângulo 5"/>
          <p:cNvSpPr/>
          <p:nvPr/>
        </p:nvSpPr>
        <p:spPr>
          <a:xfrm>
            <a:off x="222569" y="872716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2569" y="1232756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22569" y="1589511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61587" y="1589511"/>
            <a:ext cx="428086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61586" y="1232756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61586" y="872716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65204" y="512676"/>
            <a:ext cx="42446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761586" y="152636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335832" y="140627"/>
            <a:ext cx="423664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335832" y="1228752"/>
            <a:ext cx="423664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335832" y="500667"/>
            <a:ext cx="427856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1335832" y="1589511"/>
            <a:ext cx="427856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907704" y="1589511"/>
            <a:ext cx="423664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335832" y="863741"/>
            <a:ext cx="423664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2483768" y="1052736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6496000" y="1263132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987824" y="1248558"/>
            <a:ext cx="435722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2987824" y="899229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2987824" y="545307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2987824" y="182996"/>
            <a:ext cx="435722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3563888" y="1608598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3563888" y="1259269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563888" y="905347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3563888" y="551454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3563888" y="182996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4124296" y="1608598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4124296" y="1259269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124296" y="903092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124296" y="532063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4673051" y="1619308"/>
            <a:ext cx="432048" cy="349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4673051" y="1248558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4673051" y="881799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4673051" y="524702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4124296" y="168483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5" name="Conector de seta reta 44"/>
          <p:cNvCxnSpPr/>
          <p:nvPr/>
        </p:nvCxnSpPr>
        <p:spPr>
          <a:xfrm>
            <a:off x="5220072" y="1085367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/>
          <p:cNvSpPr/>
          <p:nvPr/>
        </p:nvSpPr>
        <p:spPr>
          <a:xfrm>
            <a:off x="5940152" y="1259269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2987824" y="1608598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5940152" y="905347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5940152" y="551454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6496000" y="1619309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5940152" y="1619309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6496000" y="903092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6496000" y="557523"/>
            <a:ext cx="432048" cy="34170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6496000" y="199121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7037883" y="1619309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7037883" y="1248558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7037883" y="892103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7037883" y="559162"/>
            <a:ext cx="432048" cy="3350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7037883" y="199121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0" name="Retângulo 59"/>
          <p:cNvSpPr/>
          <p:nvPr/>
        </p:nvSpPr>
        <p:spPr>
          <a:xfrm>
            <a:off x="7596336" y="881799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1" name="Retângulo 60"/>
          <p:cNvSpPr/>
          <p:nvPr/>
        </p:nvSpPr>
        <p:spPr>
          <a:xfrm>
            <a:off x="7596336" y="1248558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2" name="Retângulo 61"/>
          <p:cNvSpPr/>
          <p:nvPr/>
        </p:nvSpPr>
        <p:spPr>
          <a:xfrm>
            <a:off x="7596336" y="543037"/>
            <a:ext cx="432048" cy="35114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7596336" y="1619309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940152" y="191414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1331640" y="4010390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1331640" y="3650350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1907704" y="3650350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1907704" y="3290310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0" name="Retângulo 69"/>
          <p:cNvSpPr/>
          <p:nvPr/>
        </p:nvSpPr>
        <p:spPr>
          <a:xfrm>
            <a:off x="1907704" y="2924944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1" name="Retângulo 70"/>
          <p:cNvSpPr/>
          <p:nvPr/>
        </p:nvSpPr>
        <p:spPr>
          <a:xfrm>
            <a:off x="1335832" y="3284984"/>
            <a:ext cx="423664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2" name="Retângulo 71"/>
          <p:cNvSpPr/>
          <p:nvPr/>
        </p:nvSpPr>
        <p:spPr>
          <a:xfrm>
            <a:off x="1907704" y="4010390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74" name="Conector angulado 73"/>
          <p:cNvCxnSpPr>
            <a:stCxn id="60" idx="3"/>
            <a:endCxn id="67" idx="1"/>
          </p:cNvCxnSpPr>
          <p:nvPr/>
        </p:nvCxnSpPr>
        <p:spPr>
          <a:xfrm flipH="1">
            <a:off x="1331640" y="1061819"/>
            <a:ext cx="6696744" cy="2768551"/>
          </a:xfrm>
          <a:prstGeom prst="bentConnector5">
            <a:avLst>
              <a:gd name="adj1" fmla="val -8557"/>
              <a:gd name="adj2" fmla="val 50000"/>
              <a:gd name="adj3" fmla="val 10873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878634" y="1979349"/>
            <a:ext cx="1286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Port 1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697062" y="1996151"/>
            <a:ext cx="1286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Port 2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CaixaDeTexto 84"/>
          <p:cNvSpPr txBox="1"/>
          <p:nvPr/>
        </p:nvSpPr>
        <p:spPr>
          <a:xfrm>
            <a:off x="6662613" y="1996150"/>
            <a:ext cx="1286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Port 3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tângulo 85"/>
          <p:cNvSpPr/>
          <p:nvPr/>
        </p:nvSpPr>
        <p:spPr>
          <a:xfrm>
            <a:off x="2483768" y="4010390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7" name="Retângulo 86"/>
          <p:cNvSpPr/>
          <p:nvPr/>
        </p:nvSpPr>
        <p:spPr>
          <a:xfrm>
            <a:off x="2483768" y="3650350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8" name="Retângulo 87"/>
          <p:cNvSpPr/>
          <p:nvPr/>
        </p:nvSpPr>
        <p:spPr>
          <a:xfrm>
            <a:off x="2483768" y="3284984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9" name="Retângulo 88"/>
          <p:cNvSpPr/>
          <p:nvPr/>
        </p:nvSpPr>
        <p:spPr>
          <a:xfrm>
            <a:off x="2483768" y="2918318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0" name="Retângulo 89"/>
          <p:cNvSpPr/>
          <p:nvPr/>
        </p:nvSpPr>
        <p:spPr>
          <a:xfrm>
            <a:off x="1907704" y="2558278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1" name="Retângulo 90"/>
          <p:cNvSpPr/>
          <p:nvPr/>
        </p:nvSpPr>
        <p:spPr>
          <a:xfrm>
            <a:off x="3068216" y="4010390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2" name="Retângulo 91"/>
          <p:cNvSpPr/>
          <p:nvPr/>
        </p:nvSpPr>
        <p:spPr>
          <a:xfrm>
            <a:off x="3068216" y="3645024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3" name="Retângulo 92"/>
          <p:cNvSpPr/>
          <p:nvPr/>
        </p:nvSpPr>
        <p:spPr>
          <a:xfrm>
            <a:off x="3068216" y="3278358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4" name="Retângulo 93"/>
          <p:cNvSpPr/>
          <p:nvPr/>
        </p:nvSpPr>
        <p:spPr>
          <a:xfrm>
            <a:off x="3068216" y="2916649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96" name="Conector de seta reta 95"/>
          <p:cNvCxnSpPr/>
          <p:nvPr/>
        </p:nvCxnSpPr>
        <p:spPr>
          <a:xfrm>
            <a:off x="3563888" y="3487934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tângulo 96"/>
          <p:cNvSpPr/>
          <p:nvPr/>
        </p:nvSpPr>
        <p:spPr>
          <a:xfrm>
            <a:off x="4124296" y="4010390"/>
            <a:ext cx="43833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4124296" y="3650350"/>
            <a:ext cx="43833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5758320" y="2925551"/>
            <a:ext cx="430285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5758320" y="3284984"/>
            <a:ext cx="431167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1" name="Retângulo 100"/>
          <p:cNvSpPr/>
          <p:nvPr/>
        </p:nvSpPr>
        <p:spPr>
          <a:xfrm>
            <a:off x="5220072" y="2930270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2" name="Retângulo 101"/>
          <p:cNvSpPr/>
          <p:nvPr/>
        </p:nvSpPr>
        <p:spPr>
          <a:xfrm>
            <a:off x="4124296" y="2916649"/>
            <a:ext cx="43833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3" name="Retângulo 102"/>
          <p:cNvSpPr/>
          <p:nvPr/>
        </p:nvSpPr>
        <p:spPr>
          <a:xfrm>
            <a:off x="4124296" y="3281037"/>
            <a:ext cx="43833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4" name="Retângulo 103"/>
          <p:cNvSpPr/>
          <p:nvPr/>
        </p:nvSpPr>
        <p:spPr>
          <a:xfrm>
            <a:off x="5220072" y="4010390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5" name="Retângulo 104"/>
          <p:cNvSpPr/>
          <p:nvPr/>
        </p:nvSpPr>
        <p:spPr>
          <a:xfrm>
            <a:off x="5220072" y="3650350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6" name="Retângulo 105"/>
          <p:cNvSpPr/>
          <p:nvPr/>
        </p:nvSpPr>
        <p:spPr>
          <a:xfrm>
            <a:off x="5220072" y="3284984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7" name="Retângulo 106"/>
          <p:cNvSpPr/>
          <p:nvPr/>
        </p:nvSpPr>
        <p:spPr>
          <a:xfrm>
            <a:off x="5758321" y="4010390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8" name="Retângulo 107"/>
          <p:cNvSpPr/>
          <p:nvPr/>
        </p:nvSpPr>
        <p:spPr>
          <a:xfrm>
            <a:off x="5758321" y="3650350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1997724" y="4429584"/>
            <a:ext cx="1286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Port 4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CaixaDeTexto 109"/>
          <p:cNvSpPr txBox="1"/>
          <p:nvPr/>
        </p:nvSpPr>
        <p:spPr>
          <a:xfrm>
            <a:off x="4687829" y="4429584"/>
            <a:ext cx="1286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Port 5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4687829" y="4370430"/>
            <a:ext cx="4172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647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ve direita 3"/>
          <p:cNvSpPr/>
          <p:nvPr/>
        </p:nvSpPr>
        <p:spPr>
          <a:xfrm rot="5400000">
            <a:off x="1721765" y="3724536"/>
            <a:ext cx="216024" cy="1368152"/>
          </a:xfrm>
          <a:prstGeom prst="rightBrace">
            <a:avLst/>
          </a:prstGeom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direita 5"/>
          <p:cNvSpPr/>
          <p:nvPr/>
        </p:nvSpPr>
        <p:spPr>
          <a:xfrm rot="5400000">
            <a:off x="3548838" y="3724536"/>
            <a:ext cx="216024" cy="1368152"/>
          </a:xfrm>
          <a:prstGeom prst="rightBrace">
            <a:avLst/>
          </a:prstGeom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direita 6"/>
          <p:cNvSpPr/>
          <p:nvPr/>
        </p:nvSpPr>
        <p:spPr>
          <a:xfrm rot="2700000">
            <a:off x="1684954" y="1799999"/>
            <a:ext cx="216024" cy="1368152"/>
          </a:xfrm>
          <a:prstGeom prst="rightBrace">
            <a:avLst/>
          </a:prstGeom>
          <a:ln>
            <a:solidFill>
              <a:schemeClr val="tx1"/>
            </a:solidFill>
          </a:ln>
          <a:scene3d>
            <a:camera prst="orthographicFront">
              <a:rot lat="0" lon="0" rev="81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direita 7"/>
          <p:cNvSpPr/>
          <p:nvPr/>
        </p:nvSpPr>
        <p:spPr>
          <a:xfrm rot="2700000">
            <a:off x="3563887" y="1800000"/>
            <a:ext cx="216024" cy="1368152"/>
          </a:xfrm>
          <a:prstGeom prst="rightBrace">
            <a:avLst/>
          </a:prstGeom>
          <a:ln>
            <a:solidFill>
              <a:schemeClr val="tx1"/>
            </a:solidFill>
          </a:ln>
          <a:scene3d>
            <a:camera prst="orthographicFront">
              <a:rot lat="0" lon="0" rev="81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have direita 8"/>
          <p:cNvSpPr/>
          <p:nvPr/>
        </p:nvSpPr>
        <p:spPr>
          <a:xfrm rot="2700000">
            <a:off x="5484184" y="1764578"/>
            <a:ext cx="216024" cy="1368152"/>
          </a:xfrm>
          <a:prstGeom prst="rightBrace">
            <a:avLst/>
          </a:prstGeom>
          <a:ln>
            <a:solidFill>
              <a:schemeClr val="tx1"/>
            </a:solidFill>
          </a:ln>
          <a:scene3d>
            <a:camera prst="orthographicFront">
              <a:rot lat="0" lon="0" rev="81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292579" y="1949866"/>
            <a:ext cx="110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porto 1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252186" y="1949866"/>
            <a:ext cx="110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porto 2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164456" y="1947107"/>
            <a:ext cx="110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porto 3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315474" y="4558625"/>
            <a:ext cx="110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porto 4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224380" y="4558625"/>
            <a:ext cx="110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porto 5</a:t>
            </a:r>
            <a:endParaRPr lang="pt-BR" dirty="0"/>
          </a:p>
        </p:txBody>
      </p:sp>
      <p:sp>
        <p:nvSpPr>
          <p:cNvPr id="15" name="Elipse 14"/>
          <p:cNvSpPr/>
          <p:nvPr/>
        </p:nvSpPr>
        <p:spPr>
          <a:xfrm>
            <a:off x="3776275" y="3332609"/>
            <a:ext cx="427909" cy="21602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033828"/>
            <a:ext cx="2704897" cy="985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5244241" y="5370918"/>
            <a:ext cx="69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</a:t>
            </a:r>
            <a:r>
              <a:rPr lang="pt-BR" sz="1200" dirty="0" smtClean="0"/>
              <a:t>(</a:t>
            </a:r>
            <a:r>
              <a:rPr lang="pt-BR" sz="1200" dirty="0" err="1" smtClean="0"/>
              <a:t>o,d</a:t>
            </a:r>
            <a:r>
              <a:rPr lang="pt-BR" sz="1200" dirty="0" smtClean="0"/>
              <a:t>)</a:t>
            </a:r>
            <a:r>
              <a:rPr lang="pt-BR" dirty="0" smtClean="0"/>
              <a:t>=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843976" y="4797152"/>
            <a:ext cx="3048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D1           </a:t>
            </a:r>
            <a:r>
              <a:rPr lang="pt-BR" sz="1100" dirty="0"/>
              <a:t>D</a:t>
            </a:r>
            <a:r>
              <a:rPr lang="pt-BR" sz="1100" dirty="0" smtClean="0"/>
              <a:t>2           D3           D4          D5             D6          </a:t>
            </a:r>
            <a:endParaRPr lang="pt-BR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077" y="2580641"/>
            <a:ext cx="5119169" cy="1719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569849" y="260648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Sequência de retirada no porto 1: </a:t>
            </a:r>
          </a:p>
          <a:p>
            <a:r>
              <a:rPr lang="pt-BR" dirty="0" smtClean="0"/>
              <a:t>(14,5) - (11,4) -  </a:t>
            </a:r>
            <a:r>
              <a:rPr lang="pt-BR" b="1" dirty="0" smtClean="0"/>
              <a:t>(</a:t>
            </a:r>
            <a:r>
              <a:rPr lang="pt-BR" dirty="0" smtClean="0"/>
              <a:t>15,4) - (12,4) - (9,4) - (16,4) - (13,3) - (7,4) - (5,5) - (10,5) - (8,4) -  (1,5) - (6,4) - (2,4) - (4,5) - (3,4).</a:t>
            </a:r>
            <a:endParaRPr lang="pt-BR" dirty="0"/>
          </a:p>
        </p:txBody>
      </p:sp>
      <p:sp>
        <p:nvSpPr>
          <p:cNvPr id="3" name="Elipse 2"/>
          <p:cNvSpPr/>
          <p:nvPr/>
        </p:nvSpPr>
        <p:spPr>
          <a:xfrm>
            <a:off x="3804081" y="3008745"/>
            <a:ext cx="186148" cy="20423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513853" y="5526776"/>
            <a:ext cx="114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F.O. =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432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14" y="3359516"/>
            <a:ext cx="6297618" cy="2167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 2 – com restrição de estabilidade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084168" y="5157444"/>
            <a:ext cx="114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F.O. = 6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827584" y="2034714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Sequência de retirada no porto 1: </a:t>
            </a:r>
          </a:p>
          <a:p>
            <a:r>
              <a:rPr lang="pt-BR" b="1" dirty="0" smtClean="0"/>
              <a:t>(</a:t>
            </a:r>
            <a:r>
              <a:rPr lang="pt-BR" dirty="0" smtClean="0"/>
              <a:t>15,4) - (14,5) - (8,4) - (11,4) - (12,4) - (9,4) - (7,4) - (4,5) - (16,4) - (5,5) - (1,5) - (13,3) - (10,5) - (3,4) - (6,4) - (2,4)</a:t>
            </a:r>
            <a:r>
              <a:rPr lang="pt-BR" b="1" dirty="0" smtClean="0"/>
              <a:t>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2535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Navio Sozinho – exemplo 2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08920"/>
            <a:ext cx="7613885" cy="2798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84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Navio 3 – com estabilidade</a:t>
            </a:r>
            <a:endParaRPr lang="pt-B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68760"/>
            <a:ext cx="6539438" cy="506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110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Navio 3 – com estabilidade</a:t>
            </a:r>
            <a:endParaRPr lang="pt-B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6276794" cy="468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2922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Exemplo Navio 3 – com estabilidade</a:t>
            </a:r>
            <a:endParaRPr lang="pt-B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44467"/>
            <a:ext cx="6336704" cy="4881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892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pt-BR" dirty="0" smtClean="0"/>
              <a:t>Modelo Navio Sozinho – exemplo 3</a:t>
            </a:r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5781093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810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pt-BR" dirty="0" smtClean="0"/>
              <a:t>Modelo Navio Sozinho – exemplo 3</a:t>
            </a:r>
            <a:endParaRPr lang="pt-B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6140690" cy="4577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2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754760" cy="1143000"/>
          </a:xfrm>
        </p:spPr>
        <p:txBody>
          <a:bodyPr/>
          <a:lstStyle/>
          <a:p>
            <a:r>
              <a:rPr lang="pt-BR" dirty="0" smtClean="0"/>
              <a:t>Instância 1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565660"/>
              </p:ext>
            </p:extLst>
          </p:nvPr>
        </p:nvGraphicFramePr>
        <p:xfrm>
          <a:off x="457200" y="1772816"/>
          <a:ext cx="2708058" cy="1529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2686"/>
                <a:gridCol w="902686"/>
                <a:gridCol w="902686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(9,2)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(5,2)</a:t>
                      </a:r>
                      <a:endParaRPr lang="pt-BR" dirty="0"/>
                    </a:p>
                  </a:txBody>
                  <a:tcPr/>
                </a:tc>
              </a:tr>
              <a:tr h="3631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(6,4)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(4,4)</a:t>
                      </a:r>
                      <a:endParaRPr lang="pt-BR" dirty="0"/>
                    </a:p>
                  </a:txBody>
                  <a:tcPr/>
                </a:tc>
              </a:tr>
              <a:tr h="3631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(7,4)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(3,4)</a:t>
                      </a:r>
                      <a:endParaRPr lang="pt-BR" dirty="0"/>
                    </a:p>
                  </a:txBody>
                  <a:tcPr/>
                </a:tc>
              </a:tr>
              <a:tr h="3631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(8,4)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(2,3)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(1,4)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259632" y="141277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Pátio porto 1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436096" y="142537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Pátio porto 2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259632" y="407707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Pátio porto 3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652120" y="33265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quatro portos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Navio:  6x3</a:t>
            </a:r>
            <a:endParaRPr lang="pt-BR" dirty="0"/>
          </a:p>
        </p:txBody>
      </p:sp>
      <p:graphicFrame>
        <p:nvGraphicFramePr>
          <p:cNvPr id="15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771862"/>
              </p:ext>
            </p:extLst>
          </p:nvPr>
        </p:nvGraphicFramePr>
        <p:xfrm>
          <a:off x="4855164" y="1816066"/>
          <a:ext cx="2708058" cy="1529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2686"/>
                <a:gridCol w="902686"/>
                <a:gridCol w="902686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631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(10,3)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(16,3)</a:t>
                      </a:r>
                      <a:endParaRPr lang="pt-BR" dirty="0"/>
                    </a:p>
                  </a:txBody>
                  <a:tcPr/>
                </a:tc>
              </a:tr>
              <a:tr h="3631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(12,4)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(17,3)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(11,4)</a:t>
                      </a:r>
                      <a:endParaRPr lang="pt-BR" dirty="0"/>
                    </a:p>
                  </a:txBody>
                  <a:tcPr/>
                </a:tc>
              </a:tr>
              <a:tr h="3631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(14,4)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(15,4)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(13,4)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350303"/>
              </p:ext>
            </p:extLst>
          </p:nvPr>
        </p:nvGraphicFramePr>
        <p:xfrm>
          <a:off x="467544" y="4446404"/>
          <a:ext cx="2708058" cy="1529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2686"/>
                <a:gridCol w="902686"/>
                <a:gridCol w="902686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(25,4)</a:t>
                      </a:r>
                      <a:endParaRPr lang="pt-BR" dirty="0"/>
                    </a:p>
                  </a:txBody>
                  <a:tcPr/>
                </a:tc>
              </a:tr>
              <a:tr h="3631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(24,4)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(23,4)</a:t>
                      </a:r>
                      <a:endParaRPr lang="pt-BR" dirty="0"/>
                    </a:p>
                  </a:txBody>
                  <a:tcPr/>
                </a:tc>
              </a:tr>
              <a:tr h="3631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(22,4)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(21,4)</a:t>
                      </a:r>
                      <a:endParaRPr lang="pt-BR" dirty="0"/>
                    </a:p>
                  </a:txBody>
                  <a:tcPr/>
                </a:tc>
              </a:tr>
              <a:tr h="3631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(20,4)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(19,4)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(18,4)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9430518"/>
              </p:ext>
            </p:extLst>
          </p:nvPr>
        </p:nvGraphicFramePr>
        <p:xfrm>
          <a:off x="4716016" y="4437112"/>
          <a:ext cx="2407164" cy="11635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791"/>
                <a:gridCol w="601791"/>
                <a:gridCol w="601791"/>
                <a:gridCol w="601791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</a:tr>
              <a:tr h="3631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</a:tr>
              <a:tr h="3631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CaixaDeTexto 17"/>
          <p:cNvSpPr txBox="1"/>
          <p:nvPr/>
        </p:nvSpPr>
        <p:spPr>
          <a:xfrm>
            <a:off x="4644008" y="407744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D1       D2      D3       D4      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211960" y="444677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O1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214242" y="48691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O2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214241" y="5238492"/>
            <a:ext cx="55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O3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635895" y="4869160"/>
            <a:ext cx="74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</a:t>
            </a:r>
            <a:r>
              <a:rPr lang="pt-BR" sz="1200" dirty="0" smtClean="0"/>
              <a:t>(</a:t>
            </a:r>
            <a:r>
              <a:rPr lang="pt-BR" sz="1200" dirty="0" err="1" smtClean="0"/>
              <a:t>o,d</a:t>
            </a:r>
            <a:r>
              <a:rPr lang="pt-BR" sz="1200" dirty="0" smtClean="0"/>
              <a:t>) </a:t>
            </a:r>
            <a:r>
              <a:rPr lang="pt-BR" dirty="0" smtClean="0"/>
              <a:t>=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9963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pt-BR" dirty="0" smtClean="0"/>
              <a:t>Modelo Navio Sozinho – exemplo 3</a:t>
            </a:r>
            <a:endParaRPr lang="pt-B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7694137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317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 integrado: sem estabilidade</a:t>
            </a:r>
            <a:endParaRPr lang="pt-B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2776"/>
            <a:ext cx="6264696" cy="476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3404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 integrado: sem estabilidade</a:t>
            </a:r>
            <a:endParaRPr lang="pt-BR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84784"/>
            <a:ext cx="6020206" cy="4651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574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 integrado: sem estabilidade</a:t>
            </a:r>
            <a:endParaRPr lang="pt-BR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2776"/>
            <a:ext cx="6408712" cy="4777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57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Navio Sozinho – exemplo 1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6179644" cy="147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281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73" y="1268760"/>
            <a:ext cx="8476830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1403648" y="476672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Exemplo 2 – objetivo sem custo, sem restrição 19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971600" y="573325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Sequência de retirada: </a:t>
            </a:r>
            <a:r>
              <a:rPr lang="pt-BR" dirty="0" smtClean="0"/>
              <a:t>15-14-12-9-8-5-16-1-13-11-10-7-4-6-2-3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898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8920"/>
            <a:ext cx="5472608" cy="222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have direita 3"/>
          <p:cNvSpPr/>
          <p:nvPr/>
        </p:nvSpPr>
        <p:spPr>
          <a:xfrm rot="5400000">
            <a:off x="1604281" y="4365104"/>
            <a:ext cx="216024" cy="1368152"/>
          </a:xfrm>
          <a:prstGeom prst="rightBrace">
            <a:avLst/>
          </a:prstGeom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direita 5"/>
          <p:cNvSpPr/>
          <p:nvPr/>
        </p:nvSpPr>
        <p:spPr>
          <a:xfrm rot="5400000">
            <a:off x="3563888" y="4400897"/>
            <a:ext cx="216024" cy="1368152"/>
          </a:xfrm>
          <a:prstGeom prst="rightBrace">
            <a:avLst/>
          </a:prstGeom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direita 6"/>
          <p:cNvSpPr/>
          <p:nvPr/>
        </p:nvSpPr>
        <p:spPr>
          <a:xfrm rot="2700000">
            <a:off x="1604280" y="1799999"/>
            <a:ext cx="216024" cy="1368152"/>
          </a:xfrm>
          <a:prstGeom prst="rightBrace">
            <a:avLst/>
          </a:prstGeom>
          <a:ln>
            <a:solidFill>
              <a:schemeClr val="tx1"/>
            </a:solidFill>
          </a:ln>
          <a:scene3d>
            <a:camera prst="orthographicFront">
              <a:rot lat="0" lon="0" rev="81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direita 7"/>
          <p:cNvSpPr/>
          <p:nvPr/>
        </p:nvSpPr>
        <p:spPr>
          <a:xfrm rot="2700000">
            <a:off x="3563887" y="1800000"/>
            <a:ext cx="216024" cy="1368152"/>
          </a:xfrm>
          <a:prstGeom prst="rightBrace">
            <a:avLst/>
          </a:prstGeom>
          <a:ln>
            <a:solidFill>
              <a:schemeClr val="tx1"/>
            </a:solidFill>
          </a:ln>
          <a:scene3d>
            <a:camera prst="orthographicFront">
              <a:rot lat="0" lon="0" rev="81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have direita 8"/>
          <p:cNvSpPr/>
          <p:nvPr/>
        </p:nvSpPr>
        <p:spPr>
          <a:xfrm rot="2700000">
            <a:off x="5600143" y="1764579"/>
            <a:ext cx="216024" cy="1368152"/>
          </a:xfrm>
          <a:prstGeom prst="rightBrace">
            <a:avLst/>
          </a:prstGeom>
          <a:ln>
            <a:solidFill>
              <a:schemeClr val="tx1"/>
            </a:solidFill>
          </a:ln>
          <a:scene3d>
            <a:camera prst="orthographicFront">
              <a:rot lat="0" lon="0" rev="81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292579" y="1949866"/>
            <a:ext cx="110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porto 1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252186" y="1949866"/>
            <a:ext cx="110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porto 2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292080" y="1949866"/>
            <a:ext cx="110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porto 3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152201" y="5192985"/>
            <a:ext cx="110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porto 4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128200" y="5193917"/>
            <a:ext cx="110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porto 5</a:t>
            </a:r>
            <a:endParaRPr lang="pt-BR" dirty="0"/>
          </a:p>
        </p:txBody>
      </p:sp>
      <p:sp>
        <p:nvSpPr>
          <p:cNvPr id="15" name="Elipse 14"/>
          <p:cNvSpPr/>
          <p:nvPr/>
        </p:nvSpPr>
        <p:spPr>
          <a:xfrm>
            <a:off x="3776275" y="3332609"/>
            <a:ext cx="427909" cy="21602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547747" y="332656"/>
            <a:ext cx="6264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Sequência de retirada no porto 1: </a:t>
            </a:r>
          </a:p>
          <a:p>
            <a:r>
              <a:rPr lang="pt-BR" b="1" dirty="0"/>
              <a:t>(</a:t>
            </a:r>
            <a:r>
              <a:rPr lang="pt-BR" dirty="0" smtClean="0"/>
              <a:t>15,4)-(14,5)-(12,4)-(9,4)-(8,4)-(5,5)-(16,4)-(1,5)-(13,3)-(11,4)-(10,5)-(7,4)-(4,5)-(6,4)-(2,4)-(3,4).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033828"/>
            <a:ext cx="2704897" cy="985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5244241" y="5370918"/>
            <a:ext cx="69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</a:t>
            </a:r>
            <a:r>
              <a:rPr lang="pt-BR" sz="1200" dirty="0" smtClean="0"/>
              <a:t>(</a:t>
            </a:r>
            <a:r>
              <a:rPr lang="pt-BR" sz="1200" dirty="0" err="1" smtClean="0"/>
              <a:t>o,d</a:t>
            </a:r>
            <a:r>
              <a:rPr lang="pt-BR" sz="1200" dirty="0" smtClean="0"/>
              <a:t>)</a:t>
            </a:r>
            <a:r>
              <a:rPr lang="pt-BR" dirty="0" smtClean="0"/>
              <a:t>=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843976" y="4797152"/>
            <a:ext cx="3048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D1           </a:t>
            </a:r>
            <a:r>
              <a:rPr lang="pt-BR" sz="1100" dirty="0"/>
              <a:t>D</a:t>
            </a:r>
            <a:r>
              <a:rPr lang="pt-BR" sz="1100" dirty="0" smtClean="0"/>
              <a:t>2           D3           D4          D5             D6     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992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754760" cy="1143000"/>
          </a:xfrm>
        </p:spPr>
        <p:txBody>
          <a:bodyPr/>
          <a:lstStyle/>
          <a:p>
            <a:r>
              <a:rPr lang="pt-BR" dirty="0" smtClean="0"/>
              <a:t>Instância 2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096072"/>
              </p:ext>
            </p:extLst>
          </p:nvPr>
        </p:nvGraphicFramePr>
        <p:xfrm>
          <a:off x="457200" y="1772816"/>
          <a:ext cx="3610744" cy="1895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2686"/>
                <a:gridCol w="902686"/>
                <a:gridCol w="902686"/>
                <a:gridCol w="902686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(15,4)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(16,4)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631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(12,4)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(13,3)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(14,5)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631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(9,4)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(10,5)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(11,4)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631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(5,5)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(6,4)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(7,4)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(8,4)</a:t>
                      </a:r>
                      <a:endParaRPr lang="pt-BR" dirty="0"/>
                    </a:p>
                  </a:txBody>
                  <a:tcPr/>
                </a:tc>
              </a:tr>
              <a:tr h="3631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(1,5)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(2,4)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(3,4)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(4,5)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259632" y="141277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Pátio porto 1</a:t>
            </a:r>
            <a:endParaRPr lang="pt-BR" dirty="0"/>
          </a:p>
        </p:txBody>
      </p:sp>
      <p:graphicFrame>
        <p:nvGraphicFramePr>
          <p:cNvPr id="6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521689"/>
              </p:ext>
            </p:extLst>
          </p:nvPr>
        </p:nvGraphicFramePr>
        <p:xfrm>
          <a:off x="4572000" y="1784717"/>
          <a:ext cx="3610744" cy="1895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2686"/>
                <a:gridCol w="902686"/>
                <a:gridCol w="902686"/>
                <a:gridCol w="902686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631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631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631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631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(17,6)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(18,6)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(19,6)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5436096" y="142537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Pátio porto 2</a:t>
            </a:r>
            <a:endParaRPr lang="pt-BR" dirty="0"/>
          </a:p>
        </p:txBody>
      </p:sp>
      <p:graphicFrame>
        <p:nvGraphicFramePr>
          <p:cNvPr id="10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7780317"/>
              </p:ext>
            </p:extLst>
          </p:nvPr>
        </p:nvGraphicFramePr>
        <p:xfrm>
          <a:off x="467544" y="4437112"/>
          <a:ext cx="3610744" cy="1895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2686"/>
                <a:gridCol w="902686"/>
                <a:gridCol w="902686"/>
                <a:gridCol w="902686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631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631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631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631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(20,5)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8525850"/>
              </p:ext>
            </p:extLst>
          </p:nvPr>
        </p:nvGraphicFramePr>
        <p:xfrm>
          <a:off x="4716016" y="4437112"/>
          <a:ext cx="3610744" cy="1895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2686"/>
                <a:gridCol w="902686"/>
                <a:gridCol w="902686"/>
                <a:gridCol w="902686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631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631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631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(25,6)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(26,6)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(27,6)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631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(21,6)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(22,6)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(23,6)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(24,6)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1259632" y="407707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Pátio porto 3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652120" y="407744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Pátio porto 4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652120" y="33265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Seis portos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Navio:  5x4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826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Instância 2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59632" y="141277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Pátio porto 5</a:t>
            </a:r>
            <a:endParaRPr lang="pt-BR" dirty="0"/>
          </a:p>
        </p:txBody>
      </p:sp>
      <p:graphicFrame>
        <p:nvGraphicFramePr>
          <p:cNvPr id="10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843336"/>
              </p:ext>
            </p:extLst>
          </p:nvPr>
        </p:nvGraphicFramePr>
        <p:xfrm>
          <a:off x="467544" y="1782108"/>
          <a:ext cx="3610744" cy="1895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2686"/>
                <a:gridCol w="902686"/>
                <a:gridCol w="902686"/>
                <a:gridCol w="902686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631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631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631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631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(28,6)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(29,6)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549189"/>
              </p:ext>
            </p:extLst>
          </p:nvPr>
        </p:nvGraphicFramePr>
        <p:xfrm>
          <a:off x="4716016" y="4437112"/>
          <a:ext cx="3610746" cy="1895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791"/>
                <a:gridCol w="601791"/>
                <a:gridCol w="601791"/>
                <a:gridCol w="601791"/>
                <a:gridCol w="601791"/>
                <a:gridCol w="601791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631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631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631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</a:tr>
              <a:tr h="3631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CaixaDeTexto 12"/>
          <p:cNvSpPr txBox="1"/>
          <p:nvPr/>
        </p:nvSpPr>
        <p:spPr>
          <a:xfrm>
            <a:off x="4644008" y="407744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D1       D2      D3       D4       D5      D6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83968" y="448347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O1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4308351" y="485280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O2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283968" y="522214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O3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4276725" y="559147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O4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291583" y="596080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O5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563887" y="5222141"/>
            <a:ext cx="74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</a:t>
            </a:r>
            <a:r>
              <a:rPr lang="pt-BR" sz="1200" dirty="0" smtClean="0"/>
              <a:t>(</a:t>
            </a:r>
            <a:r>
              <a:rPr lang="pt-BR" sz="1200" dirty="0" err="1" smtClean="0"/>
              <a:t>o,d</a:t>
            </a:r>
            <a:r>
              <a:rPr lang="pt-BR" sz="1200" dirty="0" smtClean="0"/>
              <a:t>) </a:t>
            </a:r>
            <a:r>
              <a:rPr lang="pt-BR" dirty="0" smtClean="0"/>
              <a:t>=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044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2 – sem restrição de estabilidade</a:t>
            </a:r>
            <a:endParaRPr lang="pt-BR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6912768" cy="3677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964754" y="5517232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Sequência de retirada no porto 1: </a:t>
            </a:r>
          </a:p>
          <a:p>
            <a:r>
              <a:rPr lang="pt-BR" dirty="0" smtClean="0"/>
              <a:t>(14,5) - (11,4) -  </a:t>
            </a:r>
            <a:r>
              <a:rPr lang="pt-BR" b="1" dirty="0" smtClean="0"/>
              <a:t>(</a:t>
            </a:r>
            <a:r>
              <a:rPr lang="pt-BR" dirty="0" smtClean="0"/>
              <a:t>15,4) - (12,4) - (9,4) - (16,4) - (13,3) - (7,4) - (5,5) - (10,5) - (8,4) -  (1,5) - (6,4) - (2,4) - (4,5) - (3,4).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01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22569" y="152636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22569" y="512676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Retângulo 5"/>
          <p:cNvSpPr/>
          <p:nvPr/>
        </p:nvSpPr>
        <p:spPr>
          <a:xfrm>
            <a:off x="222569" y="872716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2569" y="1232756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22569" y="1589511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61587" y="1589511"/>
            <a:ext cx="428086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61586" y="1232756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61586" y="872716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65204" y="512676"/>
            <a:ext cx="42446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761586" y="152636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907704" y="1232756"/>
            <a:ext cx="423664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907704" y="152636"/>
            <a:ext cx="423664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907704" y="872716"/>
            <a:ext cx="423664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1331640" y="1589511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907704" y="1589511"/>
            <a:ext cx="423664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907704" y="512676"/>
            <a:ext cx="423664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2483768" y="1052736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6496000" y="1263132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987824" y="1248558"/>
            <a:ext cx="435722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2987824" y="899229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2987824" y="545307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2987824" y="182996"/>
            <a:ext cx="435722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3563888" y="1608598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3563888" y="1259269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563888" y="905347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3563888" y="551454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3563888" y="182996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4124296" y="1608598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4124296" y="1259269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124296" y="903092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124296" y="532063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4673051" y="1619308"/>
            <a:ext cx="432048" cy="349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4673051" y="1248558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4673051" y="881799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4673051" y="524702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4673051" y="159866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5" name="Conector de seta reta 44"/>
          <p:cNvCxnSpPr/>
          <p:nvPr/>
        </p:nvCxnSpPr>
        <p:spPr>
          <a:xfrm>
            <a:off x="5220072" y="1085367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/>
          <p:cNvSpPr/>
          <p:nvPr/>
        </p:nvSpPr>
        <p:spPr>
          <a:xfrm>
            <a:off x="5940152" y="1259269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2987824" y="1608598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5940152" y="905347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5940152" y="551454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6496000" y="1619309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5940152" y="1619309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6496000" y="903092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6496000" y="557523"/>
            <a:ext cx="432048" cy="34170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6496000" y="199121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7037883" y="1619309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7037883" y="1248558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7037883" y="892103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7037883" y="559162"/>
            <a:ext cx="432048" cy="3350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7037883" y="199121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0" name="Retângulo 59"/>
          <p:cNvSpPr/>
          <p:nvPr/>
        </p:nvSpPr>
        <p:spPr>
          <a:xfrm>
            <a:off x="7596336" y="881799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1" name="Retângulo 60"/>
          <p:cNvSpPr/>
          <p:nvPr/>
        </p:nvSpPr>
        <p:spPr>
          <a:xfrm>
            <a:off x="7596336" y="1248558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2" name="Retângulo 61"/>
          <p:cNvSpPr/>
          <p:nvPr/>
        </p:nvSpPr>
        <p:spPr>
          <a:xfrm>
            <a:off x="7596336" y="543037"/>
            <a:ext cx="432048" cy="35114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7596336" y="1619309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7596336" y="191414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1331640" y="4010390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1331640" y="3650350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1907704" y="3650350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1907704" y="3290310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0" name="Retângulo 69"/>
          <p:cNvSpPr/>
          <p:nvPr/>
        </p:nvSpPr>
        <p:spPr>
          <a:xfrm>
            <a:off x="1907704" y="2924944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1" name="Retângulo 70"/>
          <p:cNvSpPr/>
          <p:nvPr/>
        </p:nvSpPr>
        <p:spPr>
          <a:xfrm>
            <a:off x="1907704" y="2558278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2" name="Retângulo 71"/>
          <p:cNvSpPr/>
          <p:nvPr/>
        </p:nvSpPr>
        <p:spPr>
          <a:xfrm>
            <a:off x="1907704" y="4010390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74" name="Conector angulado 73"/>
          <p:cNvCxnSpPr>
            <a:stCxn id="60" idx="3"/>
            <a:endCxn id="67" idx="1"/>
          </p:cNvCxnSpPr>
          <p:nvPr/>
        </p:nvCxnSpPr>
        <p:spPr>
          <a:xfrm flipH="1">
            <a:off x="1331640" y="1061819"/>
            <a:ext cx="6696744" cy="2768551"/>
          </a:xfrm>
          <a:prstGeom prst="bentConnector5">
            <a:avLst>
              <a:gd name="adj1" fmla="val -8557"/>
              <a:gd name="adj2" fmla="val 50000"/>
              <a:gd name="adj3" fmla="val 10873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878634" y="1979349"/>
            <a:ext cx="1286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Port 1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697062" y="1996151"/>
            <a:ext cx="1286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Port 2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CaixaDeTexto 84"/>
          <p:cNvSpPr txBox="1"/>
          <p:nvPr/>
        </p:nvSpPr>
        <p:spPr>
          <a:xfrm>
            <a:off x="6662613" y="1996150"/>
            <a:ext cx="1286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Port 3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tângulo 85"/>
          <p:cNvSpPr/>
          <p:nvPr/>
        </p:nvSpPr>
        <p:spPr>
          <a:xfrm>
            <a:off x="2483768" y="4010390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7" name="Retângulo 86"/>
          <p:cNvSpPr/>
          <p:nvPr/>
        </p:nvSpPr>
        <p:spPr>
          <a:xfrm>
            <a:off x="2483768" y="3650350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8" name="Retângulo 87"/>
          <p:cNvSpPr/>
          <p:nvPr/>
        </p:nvSpPr>
        <p:spPr>
          <a:xfrm>
            <a:off x="2483768" y="3284984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9" name="Retângulo 88"/>
          <p:cNvSpPr/>
          <p:nvPr/>
        </p:nvSpPr>
        <p:spPr>
          <a:xfrm>
            <a:off x="2483768" y="2918318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0" name="Retângulo 89"/>
          <p:cNvSpPr/>
          <p:nvPr/>
        </p:nvSpPr>
        <p:spPr>
          <a:xfrm>
            <a:off x="2483768" y="2558278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1" name="Retângulo 90"/>
          <p:cNvSpPr/>
          <p:nvPr/>
        </p:nvSpPr>
        <p:spPr>
          <a:xfrm>
            <a:off x="3068216" y="4010390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2" name="Retângulo 91"/>
          <p:cNvSpPr/>
          <p:nvPr/>
        </p:nvSpPr>
        <p:spPr>
          <a:xfrm>
            <a:off x="3068216" y="3645024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3" name="Retângulo 92"/>
          <p:cNvSpPr/>
          <p:nvPr/>
        </p:nvSpPr>
        <p:spPr>
          <a:xfrm>
            <a:off x="3068216" y="3278358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4" name="Retângulo 93"/>
          <p:cNvSpPr/>
          <p:nvPr/>
        </p:nvSpPr>
        <p:spPr>
          <a:xfrm>
            <a:off x="3068216" y="2916649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96" name="Conector de seta reta 95"/>
          <p:cNvCxnSpPr/>
          <p:nvPr/>
        </p:nvCxnSpPr>
        <p:spPr>
          <a:xfrm>
            <a:off x="3563888" y="3487934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tângulo 96"/>
          <p:cNvSpPr/>
          <p:nvPr/>
        </p:nvSpPr>
        <p:spPr>
          <a:xfrm>
            <a:off x="4124296" y="4010390"/>
            <a:ext cx="43833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4124296" y="3650350"/>
            <a:ext cx="43833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4673051" y="3996769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4673052" y="3636729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1" name="Retângulo 100"/>
          <p:cNvSpPr/>
          <p:nvPr/>
        </p:nvSpPr>
        <p:spPr>
          <a:xfrm>
            <a:off x="4673052" y="3273364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2" name="Retângulo 101"/>
          <p:cNvSpPr/>
          <p:nvPr/>
        </p:nvSpPr>
        <p:spPr>
          <a:xfrm>
            <a:off x="4673052" y="2907875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3" name="Retângulo 102"/>
          <p:cNvSpPr/>
          <p:nvPr/>
        </p:nvSpPr>
        <p:spPr>
          <a:xfrm>
            <a:off x="4673052" y="2547835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4" name="Retângulo 103"/>
          <p:cNvSpPr/>
          <p:nvPr/>
        </p:nvSpPr>
        <p:spPr>
          <a:xfrm>
            <a:off x="5220072" y="4010390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5" name="Retângulo 104"/>
          <p:cNvSpPr/>
          <p:nvPr/>
        </p:nvSpPr>
        <p:spPr>
          <a:xfrm>
            <a:off x="5220072" y="3650350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6" name="Retângulo 105"/>
          <p:cNvSpPr/>
          <p:nvPr/>
        </p:nvSpPr>
        <p:spPr>
          <a:xfrm>
            <a:off x="5220072" y="3284984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7" name="Retângulo 106"/>
          <p:cNvSpPr/>
          <p:nvPr/>
        </p:nvSpPr>
        <p:spPr>
          <a:xfrm>
            <a:off x="5744609" y="3996769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8" name="Retângulo 107"/>
          <p:cNvSpPr/>
          <p:nvPr/>
        </p:nvSpPr>
        <p:spPr>
          <a:xfrm>
            <a:off x="5744609" y="3631735"/>
            <a:ext cx="432048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1997724" y="4429584"/>
            <a:ext cx="1286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Port 4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CaixaDeTexto 109"/>
          <p:cNvSpPr txBox="1"/>
          <p:nvPr/>
        </p:nvSpPr>
        <p:spPr>
          <a:xfrm>
            <a:off x="4687829" y="4429584"/>
            <a:ext cx="1286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Port 5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260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18096</TotalTime>
  <Words>1029</Words>
  <Application>Microsoft Office PowerPoint</Application>
  <PresentationFormat>Apresentação na tela (4:3)</PresentationFormat>
  <Paragraphs>511</Paragraphs>
  <Slides>23</Slides>
  <Notes>3</Notes>
  <HiddenSlides>2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Apresentação do PowerPoint</vt:lpstr>
      <vt:lpstr>Instância 1</vt:lpstr>
      <vt:lpstr>Modelo Navio Sozinho – exemplo 1</vt:lpstr>
      <vt:lpstr>Apresentação do PowerPoint</vt:lpstr>
      <vt:lpstr>Apresentação do PowerPoint</vt:lpstr>
      <vt:lpstr>Instância 2</vt:lpstr>
      <vt:lpstr>Instância 2</vt:lpstr>
      <vt:lpstr>Exemplo 2 – sem restrição de estabilidade</vt:lpstr>
      <vt:lpstr>Apresentação do PowerPoint</vt:lpstr>
      <vt:lpstr>Apresentação do PowerPoint</vt:lpstr>
      <vt:lpstr>Apresentação do PowerPoint</vt:lpstr>
      <vt:lpstr>Apresentação do PowerPoint</vt:lpstr>
      <vt:lpstr>Exemplo 2 – com restrição de estabilidade</vt:lpstr>
      <vt:lpstr>Modelo Navio Sozinho – exemplo 2</vt:lpstr>
      <vt:lpstr>Exemplo Navio 3 – com estabilidade</vt:lpstr>
      <vt:lpstr>Exemplo Navio 3 – com estabilidade</vt:lpstr>
      <vt:lpstr>Apresentação do PowerPoint</vt:lpstr>
      <vt:lpstr>Modelo Navio Sozinho – exemplo 3</vt:lpstr>
      <vt:lpstr>Modelo Navio Sozinho – exemplo 3</vt:lpstr>
      <vt:lpstr>Modelo Navio Sozinho – exemplo 3</vt:lpstr>
      <vt:lpstr>Modelo integrado: sem estabilidade</vt:lpstr>
      <vt:lpstr>Modelo integrado: sem estabilidade</vt:lpstr>
      <vt:lpstr>Modelo integrado: sem estabilidade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Catarina Junqueira</dc:creator>
  <cp:lastModifiedBy>Catarina Junqueira</cp:lastModifiedBy>
  <cp:revision>32</cp:revision>
  <dcterms:created xsi:type="dcterms:W3CDTF">2017-04-25T17:42:51Z</dcterms:created>
  <dcterms:modified xsi:type="dcterms:W3CDTF">2017-06-02T21:41:18Z</dcterms:modified>
</cp:coreProperties>
</file>