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2" r:id="rId3"/>
    <p:sldId id="268" r:id="rId4"/>
    <p:sldId id="269" r:id="rId5"/>
    <p:sldId id="270" r:id="rId6"/>
    <p:sldId id="264" r:id="rId7"/>
    <p:sldId id="266" r:id="rId8"/>
    <p:sldId id="267" r:id="rId9"/>
    <p:sldId id="273"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14" autoAdjust="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728B4-860D-46BC-94B5-447A1A1073C7}"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1962D-B03F-4A9C-9946-0F7F1831F1ED}" type="slidenum">
              <a:rPr lang="en-US" smtClean="0"/>
              <a:t>‹#›</a:t>
            </a:fld>
            <a:endParaRPr lang="en-US"/>
          </a:p>
        </p:txBody>
      </p:sp>
    </p:spTree>
    <p:extLst>
      <p:ext uri="{BB962C8B-B14F-4D97-AF65-F5344CB8AC3E}">
        <p14:creationId xmlns:p14="http://schemas.microsoft.com/office/powerpoint/2010/main" val="368321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“Variables”  ( several depots, dispersed cities /customers, vehicle fleet / delivery executives)</a:t>
            </a:r>
          </a:p>
          <a:p>
            <a:endParaRPr lang="en-US" dirty="0"/>
          </a:p>
        </p:txBody>
      </p:sp>
      <p:sp>
        <p:nvSpPr>
          <p:cNvPr id="4" name="Slide Number Placeholder 3"/>
          <p:cNvSpPr>
            <a:spLocks noGrp="1"/>
          </p:cNvSpPr>
          <p:nvPr>
            <p:ph type="sldNum" sz="quarter" idx="10"/>
          </p:nvPr>
        </p:nvSpPr>
        <p:spPr/>
        <p:txBody>
          <a:bodyPr/>
          <a:lstStyle/>
          <a:p>
            <a:fld id="{0FE1962D-B03F-4A9C-9946-0F7F1831F1ED}" type="slidenum">
              <a:rPr lang="en-US" smtClean="0"/>
              <a:t>3</a:t>
            </a:fld>
            <a:endParaRPr lang="en-US"/>
          </a:p>
        </p:txBody>
      </p:sp>
    </p:spTree>
    <p:extLst>
      <p:ext uri="{BB962C8B-B14F-4D97-AF65-F5344CB8AC3E}">
        <p14:creationId xmlns:p14="http://schemas.microsoft.com/office/powerpoint/2010/main" val="179853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“Variables”  ( several depots, dispersed cities /customers, vehicle fleet / delivery executives)</a:t>
            </a:r>
          </a:p>
          <a:p>
            <a:endParaRPr lang="en-US" dirty="0"/>
          </a:p>
        </p:txBody>
      </p:sp>
      <p:sp>
        <p:nvSpPr>
          <p:cNvPr id="4" name="Slide Number Placeholder 3"/>
          <p:cNvSpPr>
            <a:spLocks noGrp="1"/>
          </p:cNvSpPr>
          <p:nvPr>
            <p:ph type="sldNum" sz="quarter" idx="10"/>
          </p:nvPr>
        </p:nvSpPr>
        <p:spPr/>
        <p:txBody>
          <a:bodyPr/>
          <a:lstStyle/>
          <a:p>
            <a:fld id="{0FE1962D-B03F-4A9C-9946-0F7F1831F1ED}" type="slidenum">
              <a:rPr lang="en-US" smtClean="0"/>
              <a:t>4</a:t>
            </a:fld>
            <a:endParaRPr lang="en-US"/>
          </a:p>
        </p:txBody>
      </p:sp>
    </p:spTree>
    <p:extLst>
      <p:ext uri="{BB962C8B-B14F-4D97-AF65-F5344CB8AC3E}">
        <p14:creationId xmlns:p14="http://schemas.microsoft.com/office/powerpoint/2010/main" val="208160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42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1990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47438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B9458-FDF2-416C-BA50-107E54A45024}"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220233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B9458-FDF2-416C-BA50-107E54A45024}"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CB303-ABF0-416A-9C60-694865C119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12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BB9458-FDF2-416C-BA50-107E54A45024}"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425171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BB9458-FDF2-416C-BA50-107E54A45024}"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53487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BB9458-FDF2-416C-BA50-107E54A45024}"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382506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BB9458-FDF2-416C-BA50-107E54A45024}" type="datetimeFigureOut">
              <a:rPr lang="en-US" smtClean="0"/>
              <a:t>11/6/2017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347674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BB9458-FDF2-416C-BA50-107E54A45024}" type="datetimeFigureOut">
              <a:rPr lang="en-US" smtClean="0"/>
              <a:t>11/6/2017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8CB303-ABF0-416A-9C60-694865C119F1}" type="slidenum">
              <a:rPr lang="en-US" smtClean="0"/>
              <a:t>‹#›</a:t>
            </a:fld>
            <a:endParaRPr lang="en-US"/>
          </a:p>
        </p:txBody>
      </p:sp>
    </p:spTree>
    <p:extLst>
      <p:ext uri="{BB962C8B-B14F-4D97-AF65-F5344CB8AC3E}">
        <p14:creationId xmlns:p14="http://schemas.microsoft.com/office/powerpoint/2010/main" val="316035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B9458-FDF2-416C-BA50-107E54A45024}"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CB303-ABF0-416A-9C60-694865C119F1}" type="slidenum">
              <a:rPr lang="en-US" smtClean="0"/>
              <a:t>‹#›</a:t>
            </a:fld>
            <a:endParaRPr lang="en-US"/>
          </a:p>
        </p:txBody>
      </p:sp>
    </p:spTree>
    <p:extLst>
      <p:ext uri="{BB962C8B-B14F-4D97-AF65-F5344CB8AC3E}">
        <p14:creationId xmlns:p14="http://schemas.microsoft.com/office/powerpoint/2010/main" val="82195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BB9458-FDF2-416C-BA50-107E54A45024}" type="datetimeFigureOut">
              <a:rPr lang="en-US" smtClean="0"/>
              <a:t>11/6/2017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8CB303-ABF0-416A-9C60-694865C119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252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eo.lcc.uma.es/vrp/vehicle-routing-problem/" TargetMode="External"/><Relationship Id="rId2" Type="http://schemas.openxmlformats.org/officeDocument/2006/relationships/hyperlink" Target="http://www.orcomplete.com/computer/sertalpbilal/solving-vehicle-routing-problem" TargetMode="External"/><Relationship Id="rId1" Type="http://schemas.openxmlformats.org/officeDocument/2006/relationships/slideLayout" Target="../slideLayouts/slideLayout2.xml"/><Relationship Id="rId4" Type="http://schemas.openxmlformats.org/officeDocument/2006/relationships/hyperlink" Target="http://www.jstor.org/stable/2627477?origin=JSTO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eo.lcc.uma.es/vrp/vehicle-routing-probl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TeamOne</a:t>
            </a:r>
            <a:endParaRPr lang="en-US" dirty="0"/>
          </a:p>
        </p:txBody>
      </p:sp>
      <p:sp>
        <p:nvSpPr>
          <p:cNvPr id="3" name="Subtitle 2"/>
          <p:cNvSpPr>
            <a:spLocks noGrp="1"/>
          </p:cNvSpPr>
          <p:nvPr>
            <p:ph type="subTitle" idx="1"/>
          </p:nvPr>
        </p:nvSpPr>
        <p:spPr/>
        <p:txBody>
          <a:bodyPr>
            <a:normAutofit fontScale="62500" lnSpcReduction="20000"/>
          </a:bodyPr>
          <a:lstStyle/>
          <a:p>
            <a:pPr algn="just"/>
            <a:r>
              <a:rPr lang="en-US" sz="1800" b="1" dirty="0" smtClean="0"/>
              <a:t>Members</a:t>
            </a:r>
          </a:p>
          <a:p>
            <a:pPr algn="just"/>
            <a:r>
              <a:rPr lang="en-US" sz="1800" dirty="0" smtClean="0"/>
              <a:t>- Jay </a:t>
            </a:r>
            <a:r>
              <a:rPr lang="en-US" sz="1800" dirty="0" err="1" smtClean="0"/>
              <a:t>Turakhia</a:t>
            </a:r>
            <a:endParaRPr lang="en-US" sz="1800" dirty="0"/>
          </a:p>
          <a:p>
            <a:pPr algn="just"/>
            <a:r>
              <a:rPr lang="en-US" sz="1800" dirty="0" smtClean="0"/>
              <a:t>- </a:t>
            </a:r>
            <a:r>
              <a:rPr lang="en-US" sz="1800" dirty="0" err="1" smtClean="0"/>
              <a:t>Shlok</a:t>
            </a:r>
            <a:r>
              <a:rPr lang="en-US" sz="1800" dirty="0" smtClean="0"/>
              <a:t> Gandhi</a:t>
            </a:r>
          </a:p>
          <a:p>
            <a:pPr algn="just"/>
            <a:r>
              <a:rPr lang="en-US" sz="1800" dirty="0" smtClean="0"/>
              <a:t>- </a:t>
            </a:r>
            <a:r>
              <a:rPr lang="en-US" sz="1800" dirty="0" err="1" smtClean="0"/>
              <a:t>Chirayu</a:t>
            </a:r>
            <a:r>
              <a:rPr lang="en-US" sz="1800" dirty="0" smtClean="0"/>
              <a:t> Desai</a:t>
            </a:r>
          </a:p>
          <a:p>
            <a:endParaRPr lang="en-US" dirty="0"/>
          </a:p>
        </p:txBody>
      </p:sp>
    </p:spTree>
    <p:extLst>
      <p:ext uri="{BB962C8B-B14F-4D97-AF65-F5344CB8AC3E}">
        <p14:creationId xmlns:p14="http://schemas.microsoft.com/office/powerpoint/2010/main" val="2888011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a:t>
            </a:r>
            <a:r>
              <a:rPr lang="en-US" dirty="0" smtClean="0">
                <a:hlinkClick r:id="rId2"/>
              </a:rPr>
              <a:t>www.orcomplete.com/computer/sertalpbilal/solving-vehicle-routing-problem</a:t>
            </a:r>
            <a:r>
              <a:rPr lang="en-US" dirty="0" smtClean="0"/>
              <a:t> </a:t>
            </a:r>
          </a:p>
          <a:p>
            <a:r>
              <a:rPr lang="en-US" dirty="0">
                <a:hlinkClick r:id="rId3"/>
              </a:rPr>
              <a:t>http://neo.lcc.uma.es/vrp/vehicle-routing-problem</a:t>
            </a:r>
            <a:r>
              <a:rPr lang="en-US" dirty="0" smtClean="0">
                <a:hlinkClick r:id="rId3"/>
              </a:rPr>
              <a:t>/</a:t>
            </a:r>
            <a:r>
              <a:rPr lang="en-US" dirty="0" smtClean="0"/>
              <a:t> </a:t>
            </a:r>
          </a:p>
          <a:p>
            <a:r>
              <a:rPr lang="en-US" dirty="0">
                <a:hlinkClick r:id="rId4"/>
              </a:rPr>
              <a:t>http://</a:t>
            </a:r>
            <a:r>
              <a:rPr lang="en-US" dirty="0" smtClean="0">
                <a:hlinkClick r:id="rId4"/>
              </a:rPr>
              <a:t>www.jstor.org/stable/2627477?origin=JSTOR-pdf</a:t>
            </a:r>
            <a:r>
              <a:rPr lang="en-US" dirty="0" smtClean="0"/>
              <a:t> </a:t>
            </a:r>
          </a:p>
          <a:p>
            <a:pPr lvl="0">
              <a:buSzPct val="45000"/>
              <a:buFont typeface="StarSymbol"/>
              <a:buChar char="●"/>
            </a:pPr>
            <a:r>
              <a:rPr lang="en-US" dirty="0"/>
              <a:t>G. Clarke and J. Wright “Scheduling of vehicles from a central depot to a number of delivery points”, Operations Research, 12 #4, 568-581, 1964.</a:t>
            </a:r>
          </a:p>
          <a:p>
            <a:pPr lvl="0">
              <a:buSzPct val="45000"/>
              <a:buFont typeface="StarSymbol"/>
              <a:buChar char="●"/>
            </a:pPr>
            <a:r>
              <a:rPr lang="en-US" dirty="0"/>
              <a:t>Holmes RA &amp; Parker RG, 1976, A vehicle scheduling procedure based upon savings and a solution perturbation scheme, Journal of the Operational Research Society, 27(1), pp. 83–92</a:t>
            </a:r>
          </a:p>
          <a:p>
            <a:pPr lvl="0">
              <a:buSzPct val="45000"/>
              <a:buFont typeface="StarSymbol"/>
              <a:buChar char="●"/>
            </a:pPr>
            <a:r>
              <a:rPr lang="en-US" dirty="0"/>
              <a:t>P. Shaw. “Using Constraint Programming and Local Search Methods to Solve Vehicle Routing Problems”, Proceedings of the Fourth International Conference on Principles and Practice of Constraint Programming (CP ’98), M. Maher and J.-F. Puget (eds.), Springer-</a:t>
            </a:r>
            <a:r>
              <a:rPr lang="en-US" dirty="0" err="1"/>
              <a:t>Verlag</a:t>
            </a:r>
            <a:r>
              <a:rPr lang="en-US" dirty="0"/>
              <a:t>, 417-431. 1998</a:t>
            </a:r>
          </a:p>
          <a:p>
            <a:pPr lvl="0">
              <a:buSzPct val="45000"/>
              <a:buFont typeface="StarSymbol"/>
              <a:buChar char="●"/>
            </a:pPr>
            <a:r>
              <a:rPr lang="en-US" dirty="0"/>
              <a:t>Alba, E., </a:t>
            </a:r>
            <a:r>
              <a:rPr lang="en-US" dirty="0" err="1"/>
              <a:t>Dorronsoro</a:t>
            </a:r>
            <a:r>
              <a:rPr lang="en-US" dirty="0"/>
              <a:t>, B. “Solving the Vehicle Routing Problem by Using Cellular Genetic Algorithms”, Conference on Evolutionary Computation in Combinatorial Optimization, </a:t>
            </a:r>
            <a:r>
              <a:rPr lang="en-US" dirty="0" err="1"/>
              <a:t>EvoCOPâ</a:t>
            </a:r>
            <a:r>
              <a:rPr lang="en-US" dirty="0"/>
              <a:t>04, LNCS vol. 3004, pp 11-20, Portugal, Springer-</a:t>
            </a:r>
            <a:r>
              <a:rPr lang="en-US" dirty="0" err="1"/>
              <a:t>Verlag</a:t>
            </a:r>
            <a:r>
              <a:rPr lang="en-US" dirty="0"/>
              <a:t>. 2004</a:t>
            </a:r>
          </a:p>
          <a:p>
            <a:endParaRPr lang="en-US" dirty="0" smtClean="0"/>
          </a:p>
          <a:p>
            <a:endParaRPr lang="en-US" dirty="0"/>
          </a:p>
        </p:txBody>
      </p:sp>
    </p:spTree>
    <p:extLst>
      <p:ext uri="{BB962C8B-B14F-4D97-AF65-F5344CB8AC3E}">
        <p14:creationId xmlns:p14="http://schemas.microsoft.com/office/powerpoint/2010/main" val="1710598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57" y="2593076"/>
            <a:ext cx="10058400" cy="1805598"/>
          </a:xfrm>
        </p:spPr>
        <p:txBody>
          <a:bodyPr>
            <a:normAutofit fontScale="90000"/>
          </a:bodyPr>
          <a:lstStyle/>
          <a:p>
            <a:pPr algn="ctr"/>
            <a:r>
              <a:rPr lang="en-US" b="1" dirty="0" smtClean="0"/>
              <a:t>WHAT</a:t>
            </a:r>
            <a:r>
              <a:rPr lang="en-US" b="1" dirty="0"/>
              <a:t>? </a:t>
            </a:r>
            <a:r>
              <a:rPr lang="en-US" b="1" dirty="0" smtClean="0"/>
              <a:t> </a:t>
            </a:r>
            <a:br>
              <a:rPr lang="en-US" b="1" dirty="0" smtClean="0"/>
            </a:br>
            <a:r>
              <a:rPr lang="en-US" b="1" dirty="0"/>
              <a:t>HOW</a:t>
            </a:r>
            <a:r>
              <a:rPr lang="en-US" b="1" dirty="0"/>
              <a:t>?</a:t>
            </a:r>
            <a:br>
              <a:rPr lang="en-US" b="1" dirty="0"/>
            </a:br>
            <a:r>
              <a:rPr lang="en-US" b="1" dirty="0"/>
              <a:t>WHY?</a:t>
            </a:r>
            <a:endParaRPr lang="en-US" b="1" dirty="0"/>
          </a:p>
        </p:txBody>
      </p:sp>
    </p:spTree>
    <p:extLst>
      <p:ext uri="{BB962C8B-B14F-4D97-AF65-F5344CB8AC3E}">
        <p14:creationId xmlns:p14="http://schemas.microsoft.com/office/powerpoint/2010/main" val="165745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a:t>
            </a:r>
            <a:endParaRPr lang="en-US" dirty="0"/>
          </a:p>
        </p:txBody>
      </p:sp>
      <p:sp>
        <p:nvSpPr>
          <p:cNvPr id="3" name="Content Placeholder 2"/>
          <p:cNvSpPr>
            <a:spLocks noGrp="1"/>
          </p:cNvSpPr>
          <p:nvPr>
            <p:ph idx="1"/>
          </p:nvPr>
        </p:nvSpPr>
        <p:spPr/>
        <p:txBody>
          <a:bodyPr>
            <a:normAutofit/>
          </a:bodyPr>
          <a:lstStyle/>
          <a:p>
            <a:r>
              <a:rPr lang="en-US" sz="2400" b="1" dirty="0"/>
              <a:t>Vehicle Routing Problem</a:t>
            </a:r>
            <a:endParaRPr lang="en-US" sz="2400" b="1" dirty="0" smtClean="0"/>
          </a:p>
          <a:p>
            <a:r>
              <a:rPr lang="en-US" dirty="0"/>
              <a:t>Proposed by </a:t>
            </a:r>
            <a:r>
              <a:rPr lang="en-US" dirty="0" err="1"/>
              <a:t>Dantzig</a:t>
            </a:r>
            <a:r>
              <a:rPr lang="en-US" dirty="0"/>
              <a:t> and </a:t>
            </a:r>
            <a:r>
              <a:rPr lang="en-US" dirty="0" err="1"/>
              <a:t>Ramser</a:t>
            </a:r>
            <a:r>
              <a:rPr lang="en-US" dirty="0"/>
              <a:t> in </a:t>
            </a:r>
            <a:r>
              <a:rPr lang="en-US" dirty="0" smtClean="0"/>
              <a:t>1959</a:t>
            </a:r>
            <a:endParaRPr lang="en-US" dirty="0"/>
          </a:p>
          <a:p>
            <a:r>
              <a:rPr lang="en-US" dirty="0" smtClean="0"/>
              <a:t>Combinatorial optimization, Integer Linear Programming</a:t>
            </a:r>
          </a:p>
          <a:p>
            <a:r>
              <a:rPr lang="en-US" dirty="0" smtClean="0"/>
              <a:t>Constraints for the problem</a:t>
            </a:r>
          </a:p>
          <a:p>
            <a:r>
              <a:rPr lang="en-US" dirty="0" smtClean="0"/>
              <a:t>Flavors</a:t>
            </a:r>
          </a:p>
          <a:p>
            <a:pPr lvl="1"/>
            <a:r>
              <a:rPr lang="en-US" dirty="0" smtClean="0"/>
              <a:t>Capacitated VRP **</a:t>
            </a:r>
          </a:p>
          <a:p>
            <a:pPr lvl="1"/>
            <a:r>
              <a:rPr lang="en-US" dirty="0" smtClean="0"/>
              <a:t>VRP with pick up and delivering</a:t>
            </a:r>
          </a:p>
          <a:p>
            <a:pPr lvl="1"/>
            <a:r>
              <a:rPr lang="en-US" dirty="0" smtClean="0"/>
              <a:t>Stochastic VRP</a:t>
            </a:r>
          </a:p>
          <a:p>
            <a:pPr lvl="1"/>
            <a:r>
              <a:rPr lang="en-US" dirty="0" smtClean="0"/>
              <a:t>VRP with time windows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985" y="1845734"/>
            <a:ext cx="7110990" cy="3084393"/>
          </a:xfrm>
          <a:prstGeom prst="rect">
            <a:avLst/>
          </a:prstGeom>
        </p:spPr>
      </p:pic>
      <p:sp>
        <p:nvSpPr>
          <p:cNvPr id="5" name="TextBox 4"/>
          <p:cNvSpPr txBox="1"/>
          <p:nvPr/>
        </p:nvSpPr>
        <p:spPr>
          <a:xfrm>
            <a:off x="2674961" y="5130499"/>
            <a:ext cx="7110484" cy="369332"/>
          </a:xfrm>
          <a:prstGeom prst="rect">
            <a:avLst/>
          </a:prstGeom>
          <a:noFill/>
        </p:spPr>
        <p:txBody>
          <a:bodyPr wrap="square" rtlCol="0">
            <a:spAutoFit/>
          </a:bodyPr>
          <a:lstStyle/>
          <a:p>
            <a:r>
              <a:rPr lang="en-US" dirty="0"/>
              <a:t>Image Source - </a:t>
            </a:r>
            <a:r>
              <a:rPr lang="en-US" dirty="0">
                <a:hlinkClick r:id="rId4"/>
              </a:rPr>
              <a:t>http://neo.lcc.uma.es/vrp/vehicle-routing-problem</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295138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a:t>
            </a:r>
            <a:endParaRPr lang="en-US" dirty="0"/>
          </a:p>
        </p:txBody>
      </p:sp>
      <p:sp>
        <p:nvSpPr>
          <p:cNvPr id="3" name="Content Placeholder 2"/>
          <p:cNvSpPr>
            <a:spLocks noGrp="1"/>
          </p:cNvSpPr>
          <p:nvPr>
            <p:ph idx="1"/>
          </p:nvPr>
        </p:nvSpPr>
        <p:spPr/>
        <p:txBody>
          <a:bodyPr>
            <a:normAutofit/>
          </a:bodyPr>
          <a:lstStyle/>
          <a:p>
            <a:r>
              <a:rPr lang="en-US" sz="2400" b="1" dirty="0"/>
              <a:t>Vehicle Routing Problem</a:t>
            </a:r>
            <a:endParaRPr lang="en-US" sz="2400" b="1" dirty="0" smtClean="0"/>
          </a:p>
          <a:p>
            <a:endParaRPr lang="en-US" dirty="0" smtClean="0"/>
          </a:p>
          <a:p>
            <a:endParaRPr lang="en-US" dirty="0"/>
          </a:p>
          <a:p>
            <a:r>
              <a:rPr lang="en-US" sz="2400" i="1" dirty="0" smtClean="0"/>
              <a:t>The objective - To deliver a set of customers with known demands on minimum-cost vehicle routes originating and terminating at a depot. ( with necessary restrictions or relaxations )</a:t>
            </a:r>
          </a:p>
          <a:p>
            <a:endParaRPr lang="en-US" dirty="0"/>
          </a:p>
        </p:txBody>
      </p:sp>
    </p:spTree>
    <p:extLst>
      <p:ext uri="{BB962C8B-B14F-4D97-AF65-F5344CB8AC3E}">
        <p14:creationId xmlns:p14="http://schemas.microsoft.com/office/powerpoint/2010/main" val="29659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4" name="TextBox 3"/>
          <p:cNvSpPr txBox="1"/>
          <p:nvPr/>
        </p:nvSpPr>
        <p:spPr>
          <a:xfrm>
            <a:off x="1301996" y="1869743"/>
            <a:ext cx="9567080" cy="3554819"/>
          </a:xfrm>
          <a:prstGeom prst="rect">
            <a:avLst/>
          </a:prstGeom>
          <a:noFill/>
        </p:spPr>
        <p:txBody>
          <a:bodyPr wrap="square" rtlCol="0">
            <a:spAutoFit/>
          </a:bodyPr>
          <a:lstStyle/>
          <a:p>
            <a:pPr marL="201168" lvl="1">
              <a:lnSpc>
                <a:spcPct val="90000"/>
              </a:lnSpc>
              <a:spcBef>
                <a:spcPts val="200"/>
              </a:spcBef>
              <a:spcAft>
                <a:spcPts val="400"/>
              </a:spcAft>
              <a:buClr>
                <a:schemeClr val="accent1"/>
              </a:buClr>
            </a:pPr>
            <a:r>
              <a:rPr lang="en-US" sz="2000" b="1" dirty="0" smtClean="0">
                <a:solidFill>
                  <a:schemeClr val="tx1">
                    <a:lumMod val="75000"/>
                    <a:lumOff val="25000"/>
                  </a:schemeClr>
                </a:solidFill>
              </a:rPr>
              <a:t>Exact </a:t>
            </a:r>
            <a:r>
              <a:rPr lang="en-US" sz="2000" b="1" dirty="0">
                <a:solidFill>
                  <a:schemeClr val="tx1">
                    <a:lumMod val="75000"/>
                    <a:lumOff val="25000"/>
                  </a:schemeClr>
                </a:solidFill>
              </a:rPr>
              <a:t>Approach</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TSP</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Branch and Bound</a:t>
            </a:r>
          </a:p>
          <a:p>
            <a:pPr marL="201168" lvl="1">
              <a:lnSpc>
                <a:spcPct val="90000"/>
              </a:lnSpc>
              <a:spcBef>
                <a:spcPts val="200"/>
              </a:spcBef>
              <a:spcAft>
                <a:spcPts val="400"/>
              </a:spcAft>
              <a:buClr>
                <a:schemeClr val="accent1"/>
              </a:buClr>
            </a:pPr>
            <a:r>
              <a:rPr lang="en-US" sz="2000" b="1" dirty="0">
                <a:solidFill>
                  <a:schemeClr val="tx1">
                    <a:lumMod val="75000"/>
                    <a:lumOff val="25000"/>
                  </a:schemeClr>
                </a:solidFill>
              </a:rPr>
              <a:t>Heuristics</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Savings: Clark and Wright</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Extension: Holmes and Parker</a:t>
            </a:r>
          </a:p>
          <a:p>
            <a:pPr marL="201168" lvl="1">
              <a:lnSpc>
                <a:spcPct val="90000"/>
              </a:lnSpc>
              <a:spcBef>
                <a:spcPts val="200"/>
              </a:spcBef>
              <a:spcAft>
                <a:spcPts val="400"/>
              </a:spcAft>
              <a:buClr>
                <a:schemeClr val="accent1"/>
              </a:buClr>
            </a:pPr>
            <a:r>
              <a:rPr lang="en-US" sz="2000" b="1" dirty="0">
                <a:solidFill>
                  <a:schemeClr val="tx1">
                    <a:lumMod val="75000"/>
                    <a:lumOff val="25000"/>
                  </a:schemeClr>
                </a:solidFill>
              </a:rPr>
              <a:t>Meta Heuristics</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Genetic Algorithm</a:t>
            </a:r>
          </a:p>
          <a:p>
            <a:pPr marL="841248" lvl="2" indent="-182880">
              <a:lnSpc>
                <a:spcPct val="90000"/>
              </a:lnSpc>
              <a:spcBef>
                <a:spcPts val="200"/>
              </a:spcBef>
              <a:spcAft>
                <a:spcPts val="400"/>
              </a:spcAft>
              <a:buClr>
                <a:schemeClr val="accent1"/>
              </a:buClr>
              <a:buFont typeface="Calibri" pitchFamily="34" charset="0"/>
              <a:buChar char="◦"/>
            </a:pPr>
            <a:r>
              <a:rPr lang="en-US" sz="2000" dirty="0">
                <a:solidFill>
                  <a:schemeClr val="tx1">
                    <a:lumMod val="75000"/>
                    <a:lumOff val="25000"/>
                  </a:schemeClr>
                </a:solidFill>
              </a:rPr>
              <a:t>Constraint </a:t>
            </a:r>
            <a:r>
              <a:rPr lang="en-US" sz="2000" dirty="0"/>
              <a:t>Satisfaction </a:t>
            </a:r>
            <a:r>
              <a:rPr lang="en-US" sz="2000" dirty="0" smtClean="0"/>
              <a:t>Problem</a:t>
            </a:r>
          </a:p>
          <a:p>
            <a:pPr marL="384048" lvl="1" indent="-182880">
              <a:lnSpc>
                <a:spcPct val="90000"/>
              </a:lnSpc>
              <a:spcBef>
                <a:spcPts val="200"/>
              </a:spcBef>
              <a:spcAft>
                <a:spcPts val="400"/>
              </a:spcAft>
              <a:buClr>
                <a:schemeClr val="accent1"/>
              </a:buClr>
              <a:buFont typeface="Calibri" pitchFamily="34" charset="0"/>
              <a:buChar char="◦"/>
            </a:pPr>
            <a:endParaRPr lang="en-US" sz="2000" dirty="0"/>
          </a:p>
        </p:txBody>
      </p:sp>
      <p:sp>
        <p:nvSpPr>
          <p:cNvPr id="5" name="Right Brace 4"/>
          <p:cNvSpPr/>
          <p:nvPr/>
        </p:nvSpPr>
        <p:spPr>
          <a:xfrm>
            <a:off x="7642745" y="1869743"/>
            <a:ext cx="1214651" cy="3289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Callout 5"/>
          <p:cNvSpPr/>
          <p:nvPr/>
        </p:nvSpPr>
        <p:spPr>
          <a:xfrm>
            <a:off x="8375630" y="1082267"/>
            <a:ext cx="3538865" cy="200212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But how would I know how good is my solution ?</a:t>
            </a:r>
            <a:endParaRPr lang="en-US" dirty="0"/>
          </a:p>
        </p:txBody>
      </p:sp>
    </p:spTree>
    <p:extLst>
      <p:ext uri="{BB962C8B-B14F-4D97-AF65-F5344CB8AC3E}">
        <p14:creationId xmlns:p14="http://schemas.microsoft.com/office/powerpoint/2010/main" val="180587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890" y="1864360"/>
            <a:ext cx="5963179" cy="4472385"/>
          </a:xfrm>
        </p:spPr>
      </p:pic>
    </p:spTree>
    <p:extLst>
      <p:ext uri="{BB962C8B-B14F-4D97-AF65-F5344CB8AC3E}">
        <p14:creationId xmlns:p14="http://schemas.microsoft.com/office/powerpoint/2010/main" val="237878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9" y="189508"/>
            <a:ext cx="6524551" cy="594459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5314" y="3362324"/>
            <a:ext cx="3758985" cy="2771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314" y="189508"/>
            <a:ext cx="3758985" cy="2685897"/>
          </a:xfrm>
          <a:prstGeom prst="rect">
            <a:avLst/>
          </a:prstGeom>
        </p:spPr>
      </p:pic>
    </p:spTree>
    <p:extLst>
      <p:ext uri="{BB962C8B-B14F-4D97-AF65-F5344CB8AC3E}">
        <p14:creationId xmlns:p14="http://schemas.microsoft.com/office/powerpoint/2010/main" val="2829028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00"/>
            <a:ext cx="1219200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6673" y="4057488"/>
            <a:ext cx="2858219" cy="2571912"/>
          </a:xfrm>
          <a:prstGeom prst="rect">
            <a:avLst/>
          </a:prstGeom>
        </p:spPr>
      </p:pic>
    </p:spTree>
    <p:extLst>
      <p:ext uri="{BB962C8B-B14F-4D97-AF65-F5344CB8AC3E}">
        <p14:creationId xmlns:p14="http://schemas.microsoft.com/office/powerpoint/2010/main" val="3032749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PLAN OF ACTION</a:t>
            </a:r>
            <a:endParaRPr lang="en-US" dirty="0"/>
          </a:p>
        </p:txBody>
      </p:sp>
      <p:sp>
        <p:nvSpPr>
          <p:cNvPr id="3" name="Content Placeholder 2"/>
          <p:cNvSpPr>
            <a:spLocks noGrp="1"/>
          </p:cNvSpPr>
          <p:nvPr>
            <p:ph idx="1"/>
          </p:nvPr>
        </p:nvSpPr>
        <p:spPr/>
        <p:txBody>
          <a:bodyPr/>
          <a:lstStyle/>
          <a:p>
            <a:r>
              <a:rPr lang="en-US" dirty="0" smtClean="0"/>
              <a:t>Jay – Designing the heuristic function</a:t>
            </a:r>
          </a:p>
          <a:p>
            <a:r>
              <a:rPr lang="en-US" dirty="0" err="1" smtClean="0"/>
              <a:t>Shlok</a:t>
            </a:r>
            <a:r>
              <a:rPr lang="en-US" dirty="0" smtClean="0"/>
              <a:t> – Modifying the Genetic Algorithm so that it suits our case</a:t>
            </a:r>
          </a:p>
          <a:p>
            <a:r>
              <a:rPr lang="en-US" dirty="0" err="1" smtClean="0"/>
              <a:t>Chirayu</a:t>
            </a:r>
            <a:r>
              <a:rPr lang="en-US" dirty="0" smtClean="0"/>
              <a:t> – Work on constraints and the optimized values required for the problem</a:t>
            </a:r>
            <a:endParaRPr lang="en-US" dirty="0"/>
          </a:p>
        </p:txBody>
      </p:sp>
    </p:spTree>
    <p:extLst>
      <p:ext uri="{BB962C8B-B14F-4D97-AF65-F5344CB8AC3E}">
        <p14:creationId xmlns:p14="http://schemas.microsoft.com/office/powerpoint/2010/main" val="2276212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659</TotalTime>
  <Words>380</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StarSymbol</vt:lpstr>
      <vt:lpstr>Retrospect</vt:lpstr>
      <vt:lpstr>TeamOne</vt:lpstr>
      <vt:lpstr>WHAT?   HOW? WHY?</vt:lpstr>
      <vt:lpstr>WHAT ? </vt:lpstr>
      <vt:lpstr>WHAT ? </vt:lpstr>
      <vt:lpstr>HOW?</vt:lpstr>
      <vt:lpstr>WHY ?</vt:lpstr>
      <vt:lpstr>PowerPoint Presentation</vt:lpstr>
      <vt:lpstr>PowerPoint Presentation</vt:lpstr>
      <vt:lpstr>PROPOSED PLAN OF ACTION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TeamOne</dc:title>
  <dc:creator>jay_turakhia</dc:creator>
  <cp:lastModifiedBy>Chirayu</cp:lastModifiedBy>
  <cp:revision>27</cp:revision>
  <dcterms:created xsi:type="dcterms:W3CDTF">2017-11-03T20:38:07Z</dcterms:created>
  <dcterms:modified xsi:type="dcterms:W3CDTF">2017-11-06T15:26:04Z</dcterms:modified>
</cp:coreProperties>
</file>