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69" r:id="rId4"/>
    <p:sldId id="274" r:id="rId5"/>
    <p:sldId id="270" r:id="rId6"/>
    <p:sldId id="275" r:id="rId7"/>
    <p:sldId id="286" r:id="rId8"/>
    <p:sldId id="276" r:id="rId9"/>
    <p:sldId id="287" r:id="rId10"/>
    <p:sldId id="277" r:id="rId11"/>
    <p:sldId id="288" r:id="rId12"/>
    <p:sldId id="283" r:id="rId13"/>
    <p:sldId id="281" r:id="rId14"/>
    <p:sldId id="284" r:id="rId15"/>
    <p:sldId id="285" r:id="rId16"/>
    <p:sldId id="28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4" autoAdjust="0"/>
  </p:normalViewPr>
  <p:slideViewPr>
    <p:cSldViewPr snapToGrid="0">
      <p:cViewPr varScale="1">
        <p:scale>
          <a:sx n="71" d="100"/>
          <a:sy n="71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728B4-860D-46BC-94B5-447A1A1073C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962D-B03F-4A9C-9946-0F7F183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“Variables”  ( several depots, dispersed cities /customers, vehicle fleet / delivery executives)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1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2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5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eo.lcc.uma.es/vrp/vehicle-routing-problem/" TargetMode="External"/><Relationship Id="rId2" Type="http://schemas.openxmlformats.org/officeDocument/2006/relationships/hyperlink" Target="http://www.orcomplete.com/computer/sertalpbilal/solving-vehicle-routing-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2627477?origin=JSTOR-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o.lcc.uma.es/vrp/vehicle-routing-proble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778434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TeamOne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1800" b="1" dirty="0"/>
              <a:t>Members</a:t>
            </a:r>
          </a:p>
          <a:p>
            <a:pPr algn="just"/>
            <a:r>
              <a:rPr lang="en-US" sz="1800" dirty="0"/>
              <a:t>- Jay </a:t>
            </a:r>
            <a:r>
              <a:rPr lang="en-US" sz="1800" dirty="0" err="1"/>
              <a:t>Turakhia</a:t>
            </a:r>
            <a:endParaRPr lang="en-US" sz="1800" dirty="0"/>
          </a:p>
          <a:p>
            <a:pPr algn="just"/>
            <a:r>
              <a:rPr lang="en-US" sz="1800" dirty="0"/>
              <a:t>- </a:t>
            </a:r>
            <a:r>
              <a:rPr lang="en-US" sz="1800" dirty="0" err="1"/>
              <a:t>Shlok</a:t>
            </a:r>
            <a:r>
              <a:rPr lang="en-US" sz="1800" dirty="0"/>
              <a:t> Gandhi</a:t>
            </a:r>
          </a:p>
          <a:p>
            <a:pPr algn="just"/>
            <a:r>
              <a:rPr lang="en-US" sz="1800" dirty="0"/>
              <a:t>- </a:t>
            </a:r>
            <a:r>
              <a:rPr lang="en-US" sz="1800" dirty="0" err="1"/>
              <a:t>Chirayu</a:t>
            </a:r>
            <a:r>
              <a:rPr lang="en-US" sz="1800" dirty="0"/>
              <a:t> Desai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 Approach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21A424E-30E2-4479-A2CF-C79F8D10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911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Generate Population (Random)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Selection (Based on Fitness Function)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Crossover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Mutation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3F11329-1477-4077-9B53-140AAFA0EA56}"/>
              </a:ext>
            </a:extLst>
          </p:cNvPr>
          <p:cNvSpPr txBox="1">
            <a:spLocks/>
          </p:cNvSpPr>
          <p:nvPr/>
        </p:nvSpPr>
        <p:spPr>
          <a:xfrm>
            <a:off x="1249680" y="3674852"/>
            <a:ext cx="10058400" cy="234664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	Chromosome Structure</a:t>
            </a:r>
          </a:p>
          <a:p>
            <a:pPr marL="0" indent="0">
              <a:buNone/>
            </a:pPr>
            <a:r>
              <a:rPr lang="en-US" sz="2400" dirty="0"/>
              <a:t>	{ DEPOT – NODE1 – NODE2 – DEPOT – NODE3 – NODE4 – NODE5 - DEPOT}</a:t>
            </a:r>
          </a:p>
          <a:p>
            <a:pPr marL="0" indent="0">
              <a:buNone/>
            </a:pPr>
            <a:r>
              <a:rPr lang="en-US" sz="2400" dirty="0"/>
              <a:t>	{ DEPOT – NODE4 – NODE2 –NODE3 – DEPOT –  NODE1 – NODE5 - DEPOT}</a:t>
            </a:r>
          </a:p>
          <a:p>
            <a:pPr marL="0" indent="0">
              <a:buNone/>
            </a:pPr>
            <a:r>
              <a:rPr lang="en-US" sz="2400" dirty="0"/>
              <a:t>	  .</a:t>
            </a:r>
          </a:p>
          <a:p>
            <a:pPr marL="0" indent="0">
              <a:buNone/>
            </a:pPr>
            <a:r>
              <a:rPr lang="en-US" sz="2400" dirty="0"/>
              <a:t>	  .</a:t>
            </a:r>
          </a:p>
        </p:txBody>
      </p:sp>
    </p:spTree>
    <p:extLst>
      <p:ext uri="{BB962C8B-B14F-4D97-AF65-F5344CB8AC3E}">
        <p14:creationId xmlns:p14="http://schemas.microsoft.com/office/powerpoint/2010/main" val="5306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Improved savings: Clark and Wright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 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initial population generated for genetic algorithm should not be highly random.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Generate </a:t>
            </a:r>
            <a:r>
              <a:rPr lang="en-US" sz="2400" dirty="0"/>
              <a:t>A More Robust Population Before Applying Genetic </a:t>
            </a:r>
            <a:r>
              <a:rPr lang="en-US" sz="2400" dirty="0" smtClean="0"/>
              <a:t>Algorithm.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1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00" y="3881055"/>
            <a:ext cx="4051256" cy="25217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21A424E-30E2-4479-A2CF-C79F8D10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594359"/>
            <a:ext cx="6492240" cy="5257800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Apply Sweep to order nodes radially.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Each Vehicle traverses greedily to radially closest node and generates a route.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Generate Population By Generating mutated versions of the found route.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Select parents to cross based on fitness i.e. minimum route cost.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Generate Children By Crossover and Mutation.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 smtClean="0"/>
              <a:t> Repeat Until all Nodes are covered.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5000"/>
                    </a14:imgEffect>
                    <a14:imgEffect>
                      <a14:brightnessContrast bright="11000"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698"/>
            <a:ext cx="3979279" cy="2862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754" y="3618411"/>
            <a:ext cx="3822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chemeClr val="bg1"/>
                </a:solidFill>
              </a:rPr>
              <a:t>Chromosome Structure</a:t>
            </a:r>
          </a:p>
          <a:p>
            <a:pPr algn="just"/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.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{ </a:t>
            </a:r>
            <a:r>
              <a:rPr lang="en-US" sz="1600" dirty="0">
                <a:solidFill>
                  <a:schemeClr val="bg1"/>
                </a:solidFill>
              </a:rPr>
              <a:t>DEPOT – NODE1 – </a:t>
            </a:r>
            <a:r>
              <a:rPr lang="en-US" sz="1600" dirty="0" smtClean="0">
                <a:solidFill>
                  <a:schemeClr val="bg1"/>
                </a:solidFill>
              </a:rPr>
              <a:t>NODE2– </a:t>
            </a:r>
            <a:r>
              <a:rPr lang="en-US" sz="1600" dirty="0">
                <a:solidFill>
                  <a:schemeClr val="bg1"/>
                </a:solidFill>
              </a:rPr>
              <a:t>NODE3 – NODE4 – NODE5 - DEPOT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{ </a:t>
            </a:r>
            <a:r>
              <a:rPr lang="en-US" sz="1600" dirty="0">
                <a:solidFill>
                  <a:schemeClr val="bg1"/>
                </a:solidFill>
              </a:rPr>
              <a:t>DEPOT – NODE4 – NODE2 –NODE3 </a:t>
            </a:r>
            <a:r>
              <a:rPr lang="en-US" sz="1600" dirty="0" smtClean="0">
                <a:solidFill>
                  <a:schemeClr val="bg1"/>
                </a:solidFill>
              </a:rPr>
              <a:t>–  NODE1 </a:t>
            </a:r>
            <a:r>
              <a:rPr lang="en-US" sz="1600" dirty="0">
                <a:solidFill>
                  <a:schemeClr val="bg1"/>
                </a:solidFill>
              </a:rPr>
              <a:t>– NODE5 - DEPOT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2852" y="5928669"/>
            <a:ext cx="76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4535748"/>
            <a:ext cx="12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cxnSp>
        <p:nvCxnSpPr>
          <p:cNvPr id="17" name="Straight Arrow Connector 16"/>
          <p:cNvCxnSpPr>
            <a:stCxn id="12" idx="3"/>
          </p:cNvCxnSpPr>
          <p:nvPr/>
        </p:nvCxnSpPr>
        <p:spPr>
          <a:xfrm flipV="1">
            <a:off x="5617029" y="5852159"/>
            <a:ext cx="2455817" cy="26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6021977" y="4206240"/>
            <a:ext cx="1632857" cy="5141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</p:cNvCxnSpPr>
          <p:nvPr/>
        </p:nvCxnSpPr>
        <p:spPr>
          <a:xfrm>
            <a:off x="6021977" y="4720414"/>
            <a:ext cx="1445625" cy="39870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0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427" y="1776549"/>
            <a:ext cx="7450106" cy="45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 </a:t>
            </a:r>
            <a:r>
              <a:rPr lang="en-US" dirty="0"/>
              <a:t>single solution fits </a:t>
            </a:r>
            <a:r>
              <a:rPr lang="en-US" dirty="0" smtClean="0"/>
              <a:t>all types of customer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Performance varies </a:t>
            </a:r>
            <a:r>
              <a:rPr lang="en-US" dirty="0"/>
              <a:t>as per customer </a:t>
            </a:r>
            <a:r>
              <a:rPr lang="en-US" dirty="0" smtClean="0"/>
              <a:t>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Time </a:t>
            </a:r>
            <a:r>
              <a:rPr lang="en-US" dirty="0"/>
              <a:t>taken to solve changes drastically 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- might matter when we want to dynamically update </a:t>
            </a:r>
            <a:r>
              <a:rPr lang="en-US" dirty="0" smtClean="0"/>
              <a:t>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Search </a:t>
            </a:r>
            <a:r>
              <a:rPr lang="en-US" dirty="0"/>
              <a:t>is needed almost everywhere at some </a:t>
            </a:r>
            <a:r>
              <a:rPr lang="en-US" dirty="0" smtClean="0"/>
              <a:t>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High </a:t>
            </a:r>
            <a:r>
              <a:rPr lang="en-US" dirty="0"/>
              <a:t>exploration rate doesn't necessarily generate the best </a:t>
            </a:r>
            <a:r>
              <a:rPr lang="en-US" dirty="0" smtClean="0"/>
              <a:t>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Jay – Implementation of Improved savings, Partial implementation of sweep</a:t>
            </a:r>
          </a:p>
          <a:p>
            <a:r>
              <a:rPr lang="en-US" dirty="0" err="1"/>
              <a:t>Shlok</a:t>
            </a:r>
            <a:r>
              <a:rPr lang="en-US" dirty="0"/>
              <a:t> – Genetic algorithm, Partial implementation of sweep</a:t>
            </a:r>
          </a:p>
          <a:p>
            <a:r>
              <a:rPr lang="en-US" dirty="0"/>
              <a:t>Chirayu – Genetic </a:t>
            </a:r>
            <a:r>
              <a:rPr lang="en-US" dirty="0" smtClean="0"/>
              <a:t>Algorithm, with sweep and local greedy search</a:t>
            </a:r>
          </a:p>
          <a:p>
            <a:r>
              <a:rPr lang="en-US" dirty="0" smtClean="0"/>
              <a:t>Common Tasks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Research various approaches.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Data accumulation.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Evaluate implementations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Compare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http://www.orcomplete.com/computer/sertalpbilal/solving-vehicle-routing-problem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http://neo.lcc.uma.es/vrp/vehicle-routing-problem/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http://www.jstor.org/stable/2627477?origin=JSTOR-pdf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G</a:t>
            </a:r>
            <a:r>
              <a:rPr lang="en-US" dirty="0"/>
              <a:t>. Clarke and J. Wright “Scheduling of vehicles from a central depot to a number of delivery points”, Operations Research, 12 #4, 568-581, 1964.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M. L. Fisher and R. </a:t>
            </a:r>
            <a:r>
              <a:rPr lang="en-US" dirty="0" err="1"/>
              <a:t>Jaikumar</a:t>
            </a:r>
            <a:r>
              <a:rPr lang="en-US" dirty="0"/>
              <a:t>. “A Generalized Assignment Heuristic for Vehicle Routing”. Networks, 11:109-124, 1981</a:t>
            </a:r>
            <a:r>
              <a:rPr lang="en-US" dirty="0" smtClean="0"/>
              <a:t>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Alba, E., </a:t>
            </a:r>
            <a:r>
              <a:rPr lang="en-US" dirty="0" err="1"/>
              <a:t>Dorronsoro</a:t>
            </a:r>
            <a:r>
              <a:rPr lang="en-US" dirty="0"/>
              <a:t>, B. “Solving the Vehicle Routing Problem by Using Cellular Genetic Algorithms”, Conference on Evolutionary Computation in Combinatorial Optimization, </a:t>
            </a:r>
            <a:r>
              <a:rPr lang="en-US" dirty="0" err="1"/>
              <a:t>EvoCOP</a:t>
            </a:r>
            <a:r>
              <a:rPr lang="en-US" dirty="0"/>
              <a:t> 2004</a:t>
            </a:r>
            <a:r>
              <a:rPr lang="en-US" dirty="0" smtClean="0"/>
              <a:t>, </a:t>
            </a:r>
            <a:r>
              <a:rPr lang="en-US" dirty="0"/>
              <a:t>LNCS vol. 3004, </a:t>
            </a:r>
            <a:r>
              <a:rPr lang="en-US" dirty="0" err="1"/>
              <a:t>pp</a:t>
            </a:r>
            <a:r>
              <a:rPr lang="en-US" dirty="0"/>
              <a:t> 11-20, Portugal, Springer-</a:t>
            </a:r>
            <a:r>
              <a:rPr lang="en-US" dirty="0" err="1"/>
              <a:t>Verlag</a:t>
            </a:r>
            <a:r>
              <a:rPr lang="en-US" dirty="0"/>
              <a:t>. 2004</a:t>
            </a:r>
            <a:r>
              <a:rPr lang="en-US" dirty="0" smtClean="0"/>
              <a:t>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Google OR Tools </a:t>
            </a:r>
            <a:r>
              <a:rPr lang="en-US" dirty="0"/>
              <a:t>- https://developers.google.com/optimization/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Routing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5" y="1845734"/>
            <a:ext cx="7110990" cy="3084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4961" y="5130499"/>
            <a:ext cx="711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 - </a:t>
            </a:r>
            <a:r>
              <a:rPr lang="en-US" dirty="0">
                <a:hlinkClick r:id="rId4"/>
              </a:rPr>
              <a:t>http://neo.lcc.uma.es/vrp/vehicle-routing-problem/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3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(Capacitated) Vehicle Routing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CVRP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The objective - To deliver a set of customers with known demands on minimum-cost vehicle routes originating and terminating at a depot.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scenarios kept in mind</a:t>
            </a:r>
          </a:p>
          <a:p>
            <a:r>
              <a:rPr lang="en-US" dirty="0"/>
              <a:t>Finite set of customers</a:t>
            </a:r>
          </a:p>
          <a:p>
            <a:r>
              <a:rPr lang="en-US" dirty="0"/>
              <a:t>No restriction on number of trucks</a:t>
            </a:r>
          </a:p>
          <a:p>
            <a:r>
              <a:rPr lang="en-US" dirty="0"/>
              <a:t>Capacity restricted to avoid the following  situation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15" y="3267074"/>
            <a:ext cx="3154387" cy="23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savings: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on the idea of Clark and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Wright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Savings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7" y="2127093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Generate savings pairs</a:t>
            </a:r>
          </a:p>
          <a:p>
            <a:pPr lvl="2">
              <a:buClrTx/>
            </a:pPr>
            <a:r>
              <a:rPr lang="en-US" dirty="0"/>
              <a:t>Measure of distance points saved by pairing two arbitrary customers in a route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/>
              <a:t>Rank in reverse order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/>
              <a:t>Start with the first savings </a:t>
            </a:r>
            <a:r>
              <a:rPr lang="en-US" dirty="0" smtClean="0"/>
              <a:t>pair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 smtClean="0"/>
              <a:t>Add to new route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 smtClean="0"/>
              <a:t>Find a pair with one node connected</a:t>
            </a:r>
            <a:endParaRPr lang="en-US" dirty="0"/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/>
              <a:t>Iterate and fit to trucks as per capacity</a:t>
            </a:r>
          </a:p>
          <a:p>
            <a:pPr marL="0">
              <a:buNone/>
            </a:pPr>
            <a:r>
              <a:rPr lang="en-US" sz="1600" dirty="0" smtClean="0"/>
              <a:t>Source 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http://ieeexplore.ieee.org/document/7784340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>
              <a:buNone/>
            </a:pPr>
            <a:r>
              <a:rPr lang="en-US" sz="1300" dirty="0" smtClean="0"/>
              <a:t>	Wang </a:t>
            </a:r>
            <a:r>
              <a:rPr lang="en-US" sz="1300" dirty="0"/>
              <a:t>Xing, Zhao </a:t>
            </a:r>
            <a:r>
              <a:rPr lang="en-US" sz="1300" dirty="0" err="1" smtClean="0"/>
              <a:t>Shu-Zhi</a:t>
            </a:r>
            <a:r>
              <a:rPr lang="en-US" sz="1300" dirty="0" smtClean="0"/>
              <a:t> ; Wang </a:t>
            </a:r>
            <a:r>
              <a:rPr lang="en-US" sz="1300" dirty="0"/>
              <a:t>Xing, Chu </a:t>
            </a:r>
            <a:r>
              <a:rPr lang="en-US" sz="1300" dirty="0" err="1" smtClean="0"/>
              <a:t>Hao</a:t>
            </a:r>
            <a:r>
              <a:rPr lang="en-US" sz="1300" dirty="0" smtClean="0"/>
              <a:t> ; Li </a:t>
            </a:r>
            <a:r>
              <a:rPr lang="en-US" sz="1300" dirty="0"/>
              <a:t>Yan</a:t>
            </a:r>
          </a:p>
          <a:p>
            <a:pPr marL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120" y="3113128"/>
            <a:ext cx="4423712" cy="2755966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5400000">
            <a:off x="9664507" y="2371706"/>
            <a:ext cx="1828800" cy="12660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07043" y="1790762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Depot</a:t>
            </a: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7448845" y="2838809"/>
            <a:ext cx="1674057" cy="8159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83418" y="1975428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5400000">
            <a:off x="7440640" y="2436705"/>
            <a:ext cx="1209819" cy="11558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Improved savings: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built on the idea of Clark and Wright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: Cluster-first , Route-Second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Sweep Algorithm to cluster</a:t>
            </a:r>
          </a:p>
          <a:p>
            <a:pPr lvl="1"/>
            <a:r>
              <a:rPr lang="en-US" dirty="0"/>
              <a:t>Radially group customers and form clusters as per capacity with center as depot</a:t>
            </a:r>
          </a:p>
          <a:p>
            <a:pPr lvl="1"/>
            <a:r>
              <a:rPr lang="en-US" dirty="0"/>
              <a:t>Multiple approaches possible</a:t>
            </a:r>
          </a:p>
          <a:p>
            <a:pPr lvl="1"/>
            <a:r>
              <a:rPr lang="en-US" dirty="0"/>
              <a:t>Our implementation. Clockwise + Euclidean distance</a:t>
            </a:r>
          </a:p>
          <a:p>
            <a:r>
              <a:rPr lang="en-US" dirty="0"/>
              <a:t>Apply these customers’ clusters to TSP (Google OR tools)</a:t>
            </a:r>
          </a:p>
          <a:p>
            <a:r>
              <a:rPr lang="en-US" dirty="0"/>
              <a:t>Generate routes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BC27A81-EB89-47D7-BE5D-C21703ED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34" y="2998277"/>
            <a:ext cx="4820106" cy="29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Improved savings: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built on the idea of Clark and Wright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1147</TotalTime>
  <Words>703</Words>
  <Application>Microsoft Office PowerPoint</Application>
  <PresentationFormat>Widescreen</PresentationFormat>
  <Paragraphs>135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StarSymbol</vt:lpstr>
      <vt:lpstr>Retrospect</vt:lpstr>
      <vt:lpstr>TeamOne</vt:lpstr>
      <vt:lpstr>Vehicle Routing Problem</vt:lpstr>
      <vt:lpstr>(Capacitated) Vehicle Routing Problem</vt:lpstr>
      <vt:lpstr>CVRP</vt:lpstr>
      <vt:lpstr>Solutions</vt:lpstr>
      <vt:lpstr>Improved Savings</vt:lpstr>
      <vt:lpstr>Solutions</vt:lpstr>
      <vt:lpstr>2-phase : Cluster-first , Route-Second</vt:lpstr>
      <vt:lpstr>Solutions</vt:lpstr>
      <vt:lpstr>Genetic Algorithms Approach 1</vt:lpstr>
      <vt:lpstr>Solutions</vt:lpstr>
      <vt:lpstr>Genetic Algorithms Approach 2</vt:lpstr>
      <vt:lpstr>PowerPoint Presentation</vt:lpstr>
      <vt:lpstr>Evaluation and Results</vt:lpstr>
      <vt:lpstr>Conclusion</vt:lpstr>
      <vt:lpstr>Division of implementations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TeamOne</dc:title>
  <dc:creator>jay_turakhia</dc:creator>
  <cp:lastModifiedBy>Chirayu</cp:lastModifiedBy>
  <cp:revision>69</cp:revision>
  <dcterms:created xsi:type="dcterms:W3CDTF">2017-11-03T20:38:07Z</dcterms:created>
  <dcterms:modified xsi:type="dcterms:W3CDTF">2017-12-04T04:33:19Z</dcterms:modified>
</cp:coreProperties>
</file>