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8" r:id="rId3"/>
    <p:sldId id="269" r:id="rId4"/>
    <p:sldId id="274" r:id="rId5"/>
    <p:sldId id="270" r:id="rId6"/>
    <p:sldId id="275" r:id="rId7"/>
    <p:sldId id="276" r:id="rId8"/>
    <p:sldId id="273" r:id="rId9"/>
    <p:sldId id="27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14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728B4-860D-46BC-94B5-447A1A1073C7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962D-B03F-4A9C-9946-0F7F1831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“Variables”  ( several depots, dispersed cities /customers, vehicle fleet / delivery executives)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“Variables”  ( several depots, dispersed cities /customers, vehicle fleet / delivery executives)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962D-B03F-4A9C-9946-0F7F1831F1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1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2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BB9458-FDF2-416C-BA50-107E54A45024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5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o.lcc.uma.es/vrp/vehicle-routing-problem/" TargetMode="External"/><Relationship Id="rId2" Type="http://schemas.openxmlformats.org/officeDocument/2006/relationships/hyperlink" Target="http://www.orcomplete.com/computer/sertalpbilal/solving-vehicle-routing-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2627477?origin=JSTOR-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o.lcc.uma.es/vrp/vehicle-routing-proble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778434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TeamOne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1800" b="1" dirty="0" smtClean="0"/>
              <a:t>Members</a:t>
            </a:r>
          </a:p>
          <a:p>
            <a:pPr algn="just"/>
            <a:r>
              <a:rPr lang="en-US" sz="1800" dirty="0" smtClean="0"/>
              <a:t>- Jay </a:t>
            </a:r>
            <a:r>
              <a:rPr lang="en-US" sz="1800" dirty="0" err="1" smtClean="0"/>
              <a:t>Turakhia</a:t>
            </a:r>
            <a:endParaRPr lang="en-US" sz="1800" dirty="0"/>
          </a:p>
          <a:p>
            <a:pPr algn="just"/>
            <a:r>
              <a:rPr lang="en-US" sz="1800" dirty="0" smtClean="0"/>
              <a:t>- </a:t>
            </a:r>
            <a:r>
              <a:rPr lang="en-US" sz="1800" dirty="0" err="1" smtClean="0"/>
              <a:t>Shlok</a:t>
            </a:r>
            <a:r>
              <a:rPr lang="en-US" sz="1800" dirty="0" smtClean="0"/>
              <a:t> Gandhi</a:t>
            </a:r>
          </a:p>
          <a:p>
            <a:pPr algn="just"/>
            <a:r>
              <a:rPr lang="en-US" sz="1800" dirty="0" smtClean="0"/>
              <a:t>- </a:t>
            </a:r>
            <a:r>
              <a:rPr lang="en-US" sz="1800" dirty="0" err="1" smtClean="0"/>
              <a:t>Chirayu</a:t>
            </a:r>
            <a:r>
              <a:rPr lang="en-US" sz="1800" dirty="0" smtClean="0"/>
              <a:t> Desai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www.orcomplete.com/computer/sertalpbilal/solving-vehicle-routing-problem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http://neo.lcc.uma.es/vrp/vehicle-routing-problem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www.jstor.org/stable/2627477?origin=JSTOR-pdf</a:t>
            </a:r>
            <a:r>
              <a:rPr lang="en-US" dirty="0" smtClean="0"/>
              <a:t>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G. Clarke and J. Wright “Scheduling of vehicles from a central depot to a number of delivery points”, Operations Research, 12 #4, 568-581, 1964.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M</a:t>
            </a:r>
            <a:r>
              <a:rPr lang="en-US" dirty="0"/>
              <a:t>. L. Fisher and R. </a:t>
            </a:r>
            <a:r>
              <a:rPr lang="en-US" dirty="0" err="1"/>
              <a:t>Jaikumar</a:t>
            </a:r>
            <a:r>
              <a:rPr lang="en-US" dirty="0"/>
              <a:t>. “A Generalized Assignment Heuristic for Vehicle Routing”. Networks, 11:109-124, 1981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Routing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5" y="1845734"/>
            <a:ext cx="7110990" cy="3084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4961" y="5130499"/>
            <a:ext cx="711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 - </a:t>
            </a:r>
            <a:r>
              <a:rPr lang="en-US" dirty="0">
                <a:hlinkClick r:id="rId4"/>
              </a:rPr>
              <a:t>http://neo.lcc.uma.es/vrp/vehicle-routing-problem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(Capacitated) Vehicle Routing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CVRP</a:t>
            </a:r>
            <a:endParaRPr lang="en-US" sz="2400" b="1" dirty="0" smtClean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The </a:t>
            </a:r>
            <a:r>
              <a:rPr lang="en-US" i="1" dirty="0" smtClean="0"/>
              <a:t>objective - To deliver a set of customers with known demands on minimum-cost vehicle routes originating and terminating at a depot</a:t>
            </a:r>
            <a:r>
              <a:rPr lang="en-US" i="1" dirty="0" smtClean="0"/>
              <a:t>.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scenarios kept in mind</a:t>
            </a:r>
          </a:p>
          <a:p>
            <a:r>
              <a:rPr lang="en-US" dirty="0" smtClean="0"/>
              <a:t>Finite set of customers</a:t>
            </a:r>
          </a:p>
          <a:p>
            <a:r>
              <a:rPr lang="en-US" dirty="0" smtClean="0"/>
              <a:t>No restriction on number of trucks</a:t>
            </a:r>
          </a:p>
          <a:p>
            <a:r>
              <a:rPr lang="en-US" dirty="0" smtClean="0"/>
              <a:t>Capacity restricted to avoid the following  situation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15" y="3267074"/>
            <a:ext cx="3154387" cy="23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1996" y="1869743"/>
            <a:ext cx="956708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Savings: Clark and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Wright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2-Phase (Cluster first, solve later)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Sweep  (Cluster)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TSP (solution)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 Heuristics</a:t>
            </a:r>
          </a:p>
          <a:p>
            <a:pPr marL="841248" lvl="2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Improvements expected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Savings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7" y="2127093"/>
            <a:ext cx="10058400" cy="4023360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Generate savings pairs</a:t>
            </a:r>
          </a:p>
          <a:p>
            <a:pPr lvl="2">
              <a:buClrTx/>
            </a:pPr>
            <a:r>
              <a:rPr lang="en-US" dirty="0" smtClean="0"/>
              <a:t>Measure of distance points saved by pairing two arbitrary customers in a route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 smtClean="0"/>
              <a:t>Rank in reverse order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 smtClean="0"/>
              <a:t>Start with the first savings pair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en-US" dirty="0" smtClean="0"/>
              <a:t>Iterate and fit to trucks as per capacity</a:t>
            </a:r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sz="1600" dirty="0" smtClean="0"/>
              <a:t>Source 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ieeexplore.ieee.org/document/7784340</a:t>
            </a:r>
            <a:r>
              <a:rPr lang="en-US" sz="1600" dirty="0" smtClean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120" y="3113128"/>
            <a:ext cx="4423712" cy="2755966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5400000">
            <a:off x="9664507" y="2371706"/>
            <a:ext cx="1828800" cy="12660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07043" y="1790762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Depot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7448845" y="2838809"/>
            <a:ext cx="1674057" cy="8159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83418" y="1975428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Customers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5400000">
            <a:off x="7440640" y="2436705"/>
            <a:ext cx="1209819" cy="11558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2-phase – Cluster-first , Route-Second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Sweep Algorithm to cluster</a:t>
            </a:r>
          </a:p>
          <a:p>
            <a:pPr lvl="1"/>
            <a:r>
              <a:rPr lang="en-US" dirty="0" smtClean="0"/>
              <a:t>Radially group customers and form clusters as per capacity with center as depot</a:t>
            </a:r>
          </a:p>
          <a:p>
            <a:pPr lvl="1"/>
            <a:r>
              <a:rPr lang="en-US" dirty="0" smtClean="0"/>
              <a:t>Multiple approaches possible</a:t>
            </a:r>
          </a:p>
          <a:p>
            <a:pPr lvl="1"/>
            <a:r>
              <a:rPr lang="en-US" dirty="0" smtClean="0"/>
              <a:t>Our implementation. Clockwise + Euclidean distance</a:t>
            </a:r>
          </a:p>
          <a:p>
            <a:endParaRPr lang="en-US" dirty="0" smtClean="0"/>
          </a:p>
          <a:p>
            <a:r>
              <a:rPr lang="en-US" dirty="0" smtClean="0"/>
              <a:t>Apply these customers’ clusters to TSP (Google OR tools)</a:t>
            </a:r>
          </a:p>
          <a:p>
            <a:r>
              <a:rPr lang="en-US" dirty="0" smtClean="0"/>
              <a:t>Generate routes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PLAN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Jay – Designing the heuristic function</a:t>
            </a:r>
          </a:p>
          <a:p>
            <a:r>
              <a:rPr lang="en-US" dirty="0" err="1" smtClean="0"/>
              <a:t>Shlok</a:t>
            </a:r>
            <a:r>
              <a:rPr lang="en-US" dirty="0" smtClean="0"/>
              <a:t> – Modifying the Genetic Algorithm so that it suits our case</a:t>
            </a:r>
          </a:p>
          <a:p>
            <a:r>
              <a:rPr lang="en-US" dirty="0" err="1" smtClean="0"/>
              <a:t>Chirayu</a:t>
            </a:r>
            <a:r>
              <a:rPr lang="en-US" dirty="0" smtClean="0"/>
              <a:t> – Work on constraints and the optimized values required for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56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785</TotalTime>
  <Words>340</Words>
  <Application>Microsoft Office PowerPoint</Application>
  <PresentationFormat>Widescreen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StarSymbol</vt:lpstr>
      <vt:lpstr>Retrospect</vt:lpstr>
      <vt:lpstr>TeamOne</vt:lpstr>
      <vt:lpstr>Vehicle Routing Problem</vt:lpstr>
      <vt:lpstr>(Capacitated) Vehicle Routing Problem</vt:lpstr>
      <vt:lpstr>CVRP</vt:lpstr>
      <vt:lpstr>Solutions</vt:lpstr>
      <vt:lpstr>Improved Savings</vt:lpstr>
      <vt:lpstr>2-phase – Cluster-first , Route-Second</vt:lpstr>
      <vt:lpstr>PROPOSED PLAN OF ACTION</vt:lpstr>
      <vt:lpstr>Genetic Algorithms Approach 1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TeamOne</dc:title>
  <dc:creator>jay_turakhia</dc:creator>
  <cp:lastModifiedBy>jay_turakhia</cp:lastModifiedBy>
  <cp:revision>42</cp:revision>
  <dcterms:created xsi:type="dcterms:W3CDTF">2017-11-03T20:38:07Z</dcterms:created>
  <dcterms:modified xsi:type="dcterms:W3CDTF">2017-12-02T05:39:16Z</dcterms:modified>
</cp:coreProperties>
</file>