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Roboto Thin"/>
      <p:regular r:id="rId20"/>
      <p:bold r:id="rId21"/>
      <p:italic r:id="rId22"/>
      <p:boldItalic r:id="rId23"/>
    </p:embeddedFont>
    <p:embeddedFont>
      <p:font typeface="Roboto"/>
      <p:regular r:id="rId24"/>
      <p:bold r:id="rId25"/>
      <p:italic r:id="rId26"/>
      <p:boldItalic r:id="rId27"/>
    </p:embeddedFont>
    <p:embeddedFont>
      <p:font typeface="Corbel"/>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2" roundtripDataSignature="AMtx7mge1FQg+fEWyXfCuBYcODD7H6RRw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A822866-3F5E-4FAE-BA4F-0FC6279428E0}">
  <a:tblStyle styleId="{0A822866-3F5E-4FAE-BA4F-0FC6279428E0}" styleName="Table_0">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42C33CE7-31B8-4B52-8430-C7025AD7D7B0}" styleName="Table_1">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BEEEF"/>
          </a:solidFill>
        </a:fill>
      </a:tcStyle>
    </a:wholeTbl>
    <a:band1H>
      <a:tcTxStyle b="off" i="off"/>
      <a:tcStyle>
        <a:fill>
          <a:solidFill>
            <a:srgbClr val="D5DBDE"/>
          </a:solidFill>
        </a:fill>
      </a:tcStyle>
    </a:band1H>
    <a:band2H>
      <a:tcTxStyle b="off" i="off"/>
    </a:band2H>
    <a:band1V>
      <a:tcTxStyle b="off" i="off"/>
      <a:tcStyle>
        <a:fill>
          <a:solidFill>
            <a:srgbClr val="D5DBDE"/>
          </a:solidFill>
        </a:fill>
      </a:tcStyle>
    </a:band1V>
    <a:band2V>
      <a:tcTxStyle b="off" i="off"/>
    </a:band2V>
    <a:lastCol>
      <a:tcTxStyle b="on" i="off">
        <a:font>
          <a:latin typeface="Arial"/>
          <a:ea typeface="Arial"/>
          <a:cs typeface="Arial"/>
        </a:font>
        <a:schemeClr val="lt1"/>
      </a:tcTxStyle>
      <a:tcStyle>
        <a:fill>
          <a:solidFill>
            <a:schemeClr val="accent3"/>
          </a:solidFill>
        </a:fill>
      </a:tcStyle>
    </a:lastCol>
    <a:firstCol>
      <a:tcTxStyle b="on" i="off">
        <a:font>
          <a:latin typeface="Arial"/>
          <a:ea typeface="Arial"/>
          <a:cs typeface="Arial"/>
        </a:font>
        <a:schemeClr val="lt1"/>
      </a:tcTxStyle>
      <a:tcStyle>
        <a:fill>
          <a:solidFill>
            <a:schemeClr val="accent3"/>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3"/>
          </a:solidFill>
        </a:fill>
      </a:tcStyle>
    </a:lastRow>
    <a:seCell>
      <a:tcTxStyle b="off" i="off"/>
    </a:seCell>
    <a:swCell>
      <a:tcTxStyle b="off" i="off"/>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3"/>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Thin-regular.fntdata"/><Relationship Id="rId22" Type="http://schemas.openxmlformats.org/officeDocument/2006/relationships/font" Target="fonts/RobotoThin-italic.fntdata"/><Relationship Id="rId21" Type="http://schemas.openxmlformats.org/officeDocument/2006/relationships/font" Target="fonts/RobotoThin-bold.fntdata"/><Relationship Id="rId24" Type="http://schemas.openxmlformats.org/officeDocument/2006/relationships/font" Target="fonts/Roboto-regular.fntdata"/><Relationship Id="rId23" Type="http://schemas.openxmlformats.org/officeDocument/2006/relationships/font" Target="fonts/RobotoThin-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Corbel-regular.fntdata"/><Relationship Id="rId27"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Corbel-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Corbel-boldItalic.fntdata"/><Relationship Id="rId30" Type="http://schemas.openxmlformats.org/officeDocument/2006/relationships/font" Target="fonts/Corbel-italic.fntdata"/><Relationship Id="rId11" Type="http://schemas.openxmlformats.org/officeDocument/2006/relationships/slide" Target="slides/slide5.xml"/><Relationship Id="rId10" Type="http://schemas.openxmlformats.org/officeDocument/2006/relationships/slide" Target="slides/slide4.xml"/><Relationship Id="rId32"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pt-PT" sz="1200">
                <a:solidFill>
                  <a:schemeClr val="dk1"/>
                </a:solidFill>
                <a:latin typeface="Calibri"/>
                <a:ea typeface="Calibri"/>
                <a:cs typeface="Calibri"/>
                <a:sym typeface="Calibri"/>
              </a:rPr>
              <a:t>O seguinte projeto está inserido no âmbito da unidade curricular de Gestão de Projetos de Tecnologias de Informação do 2º ano do Mestrado em Engenharia de Telecomunicações e Informática da Universidade do Minho do presente ano letivo de 2024/2025. Tendo como equipa docente o professor João Varajão.</a:t>
            </a:r>
            <a:endParaRPr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309c51d57b3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g309c51d57b3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pt-PT" sz="1200">
                <a:solidFill>
                  <a:schemeClr val="dk1"/>
                </a:solidFill>
                <a:latin typeface="Calibri"/>
                <a:ea typeface="Calibri"/>
                <a:cs typeface="Calibri"/>
                <a:sym typeface="Calibri"/>
              </a:rPr>
              <a:t>Recursos humanos: A equipa é constituída por 4 membros, cada um a trabalhar 12 horas por semana durante 14 semanas. Total: 672 horas a 10 euros/hora, resultando em 6720 euros. </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SzPts val="1100"/>
              <a:buNone/>
            </a:pPr>
            <a:r>
              <a:rPr lang="pt-PT" sz="1200">
                <a:solidFill>
                  <a:schemeClr val="dk1"/>
                </a:solidFill>
                <a:latin typeface="Calibri"/>
                <a:ea typeface="Calibri"/>
                <a:cs typeface="Calibri"/>
                <a:sym typeface="Calibri"/>
              </a:rPr>
              <a:t>Deslocações: Viajar uma vez por semana durante 14 semanas. O custo é de 34,18 euros/dia para combustível e portagens, num total de 478,52 euros.</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SzPts val="1100"/>
              <a:buNone/>
            </a:pPr>
            <a:r>
              <a:rPr lang="pt-PT" sz="1200">
                <a:solidFill>
                  <a:schemeClr val="dk1"/>
                </a:solidFill>
                <a:latin typeface="Calibri"/>
                <a:ea typeface="Calibri"/>
                <a:cs typeface="Calibri"/>
                <a:sym typeface="Calibri"/>
              </a:rPr>
              <a:t>Equipamento: Cada um dos 4 membros da equipa utilizará um computador, com um custo de 1000 euros por unidade, o que resulta num custo total de equipamento de 4000 euros.</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SzPts val="1100"/>
              <a:buNone/>
            </a:pPr>
            <a:r>
              <a:rPr lang="pt-PT" sz="1200">
                <a:solidFill>
                  <a:schemeClr val="dk1"/>
                </a:solidFill>
                <a:latin typeface="Calibri"/>
                <a:ea typeface="Calibri"/>
                <a:cs typeface="Calibri"/>
                <a:sym typeface="Calibri"/>
              </a:rPr>
              <a:t>Sala: A equipa precisará de uma sala de reuniões equipada com um projetor e acesso à Internet para apresentações e discussões com o cliente e outras partes interessadas (skateholders).</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SzPts val="1100"/>
              <a:buNone/>
            </a:pPr>
            <a:r>
              <a:rPr lang="pt-PT" sz="1200">
                <a:solidFill>
                  <a:schemeClr val="dk1"/>
                </a:solidFill>
                <a:latin typeface="Calibri"/>
                <a:ea typeface="Calibri"/>
                <a:cs typeface="Calibri"/>
                <a:sym typeface="Calibri"/>
              </a:rPr>
              <a:t>Certificado de qualidade: Para garantir o cumprimento dos requisitos técnicos no final do projeto.</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rgbClr val="000000"/>
              </a:buClr>
              <a:buSzPts val="1100"/>
              <a:buFont typeface="Arial"/>
              <a:buNone/>
            </a:pPr>
            <a:r>
              <a:rPr lang="pt-PT" sz="1200">
                <a:solidFill>
                  <a:schemeClr val="dk1"/>
                </a:solidFill>
                <a:latin typeface="Calibri"/>
                <a:ea typeface="Calibri"/>
                <a:cs typeface="Calibri"/>
                <a:sym typeface="Calibri"/>
              </a:rPr>
              <a:t>Publicação no Google Play: 25€</a:t>
            </a:r>
            <a:endParaRPr sz="12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0" name="Google Shape;35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pt-PT" sz="1200">
                <a:solidFill>
                  <a:schemeClr val="dk1"/>
                </a:solidFill>
                <a:latin typeface="Calibri"/>
                <a:ea typeface="Calibri"/>
                <a:cs typeface="Calibri"/>
                <a:sym typeface="Calibri"/>
              </a:rPr>
              <a:t>As restrições do projeto são as seguintes:</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pt-PT" sz="1200">
                <a:solidFill>
                  <a:schemeClr val="dk1"/>
                </a:solidFill>
                <a:latin typeface="Calibri"/>
                <a:ea typeface="Calibri"/>
                <a:cs typeface="Calibri"/>
                <a:sym typeface="Calibri"/>
              </a:rPr>
              <a:t>Horário de funcionamento do museu: O museu está aberto apenas entre as 10h e as 17h, limitando o período de interação direta com o espaço físico durante o desenvolvimento e os testes.</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pt-PT" sz="1200">
                <a:solidFill>
                  <a:schemeClr val="dk1"/>
                </a:solidFill>
                <a:latin typeface="Calibri"/>
                <a:ea typeface="Calibri"/>
                <a:cs typeface="Calibri"/>
                <a:sym typeface="Calibri"/>
              </a:rPr>
              <a:t>Número de membros da equipa: A equipa é constituída apenas por quatro elementos, o que limita os recursos humanos disponíveis para o desenvolvimento e pode ter impacto na distribuição das tarefas.</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pt-PT" sz="1200">
                <a:solidFill>
                  <a:schemeClr val="dk1"/>
                </a:solidFill>
                <a:latin typeface="Calibri"/>
                <a:ea typeface="Calibri"/>
                <a:cs typeface="Calibri"/>
                <a:sym typeface="Calibri"/>
              </a:rPr>
              <a:t>Horário de trabalho semanal: Cada membro da equipa tem um limite de 12 horas por semana dedicadas ao projeto, o que pode restringir a quantidade de trabalho que pode ser concluída num determinado período.</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pt-PT" sz="1200">
                <a:solidFill>
                  <a:schemeClr val="dk1"/>
                </a:solidFill>
                <a:latin typeface="Calibri"/>
                <a:ea typeface="Calibri"/>
                <a:cs typeface="Calibri"/>
                <a:sym typeface="Calibri"/>
              </a:rPr>
              <a:t>Os diferentes horários dos membros da equipa: A equipa tem horários de aulas e compromissos diferentes, o que dificulta a marcação de reuniões semanais e sessões de trabalho conjuntas.</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pt-PT" sz="1200">
                <a:solidFill>
                  <a:schemeClr val="dk1"/>
                </a:solidFill>
                <a:latin typeface="Calibri"/>
                <a:ea typeface="Calibri"/>
                <a:cs typeface="Calibri"/>
                <a:sym typeface="Calibri"/>
              </a:rPr>
              <a:t>Orçamento limitado: O orçamento total do projeto é de 11923,52 euros, o que pode limitar a aquisição de recursos ou a contratação de serviços externos.</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pt-PT" sz="1200">
                <a:solidFill>
                  <a:schemeClr val="dk1"/>
                </a:solidFill>
                <a:latin typeface="Calibri"/>
                <a:ea typeface="Calibri"/>
                <a:cs typeface="Calibri"/>
                <a:sym typeface="Calibri"/>
              </a:rPr>
              <a:t>Prazo fixo: O projeto deve estar concluído até 10 de dezembro de 2024, o que impõe um calendário apertado para o desenvolvimento, os testes e a entrega.</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pt-PT" sz="1200">
                <a:solidFill>
                  <a:schemeClr val="dk1"/>
                </a:solidFill>
                <a:latin typeface="Calibri"/>
                <a:ea typeface="Calibri"/>
                <a:cs typeface="Calibri"/>
                <a:sym typeface="Calibri"/>
              </a:rPr>
              <a:t>Tecnologias definidas: A aplicação tem de ser compatível com Android e iOS, o que limita as escolhas de ferramentas e tecnologias que podem ser utilizadas no desenvolvimento.</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SzPts val="1100"/>
              <a:buNone/>
            </a:pPr>
            <a:r>
              <a:rPr lang="pt-PT" sz="1200">
                <a:solidFill>
                  <a:schemeClr val="dk1"/>
                </a:solidFill>
                <a:latin typeface="Calibri"/>
                <a:ea typeface="Calibri"/>
                <a:cs typeface="Calibri"/>
                <a:sym typeface="Calibri"/>
              </a:rPr>
              <a:t>Não discutir o projeto com terceiros: Esta é uma restrição que impede a equipa de partilhar detalhes do projeto com terceiros, o que pode limitar a obtenção de feedback ou apoio de fora do grupo.</a:t>
            </a:r>
            <a:endParaRPr sz="12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3099a86a304_2_6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3" name="Google Shape;373;g3099a86a304_2_6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pt-PT" sz="1200">
                <a:solidFill>
                  <a:schemeClr val="dk1"/>
                </a:solidFill>
                <a:latin typeface="Calibri"/>
                <a:ea typeface="Calibri"/>
                <a:cs typeface="Calibri"/>
                <a:sym typeface="Calibri"/>
              </a:rPr>
              <a:t>Os pressupostos do projeto representam tudo o que foi definido previamente, em conjunto com o cliente, para o desenvolvimento deste projeto. Os pressupostos existentes são os seguintes:</a:t>
            </a:r>
            <a:endParaRPr sz="120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Clr>
                <a:schemeClr val="dk1"/>
              </a:buClr>
              <a:buSzPts val="1200"/>
              <a:buFont typeface="Calibri"/>
              <a:buChar char="●"/>
            </a:pPr>
            <a:r>
              <a:rPr lang="pt-PT" sz="1200">
                <a:solidFill>
                  <a:schemeClr val="dk1"/>
                </a:solidFill>
                <a:latin typeface="Calibri"/>
                <a:ea typeface="Calibri"/>
                <a:cs typeface="Calibri"/>
                <a:sym typeface="Calibri"/>
              </a:rPr>
              <a:t>Dispositivos móveis: Todos os visitantes dispõem de um dispositivo móvel com o qual podem instalar a aplicação;</a:t>
            </a:r>
            <a:endParaRPr sz="120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Clr>
                <a:schemeClr val="dk1"/>
              </a:buClr>
              <a:buSzPts val="1200"/>
              <a:buFont typeface="Calibri"/>
              <a:buChar char="●"/>
            </a:pPr>
            <a:r>
              <a:rPr lang="pt-PT" sz="1200">
                <a:solidFill>
                  <a:schemeClr val="dk1"/>
                </a:solidFill>
                <a:latin typeface="Calibri"/>
                <a:ea typeface="Calibri"/>
                <a:cs typeface="Calibri"/>
                <a:sym typeface="Calibri"/>
              </a:rPr>
              <a:t>Acesso à Internet: Todos os visitantes do museu terão acesso à Internet (Wi-Fi ou dados móveis) para descarregar e utilizar a aplicação.</a:t>
            </a:r>
            <a:endParaRPr sz="120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Clr>
                <a:schemeClr val="dk1"/>
              </a:buClr>
              <a:buSzPts val="1200"/>
              <a:buFont typeface="Calibri"/>
              <a:buChar char="●"/>
            </a:pPr>
            <a:r>
              <a:rPr lang="pt-PT" sz="1200">
                <a:solidFill>
                  <a:schemeClr val="dk1"/>
                </a:solidFill>
                <a:latin typeface="Calibri"/>
                <a:ea typeface="Calibri"/>
                <a:cs typeface="Calibri"/>
                <a:sym typeface="Calibri"/>
              </a:rPr>
              <a:t>Compatibilidade dos dispositivos: Os dispositivos móveis dos visitantes são compatíveis com os requisitos mínimos da aplicação, tanto em Android como em iOS.</a:t>
            </a:r>
            <a:endParaRPr sz="120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Clr>
                <a:schemeClr val="dk1"/>
              </a:buClr>
              <a:buSzPts val="1200"/>
              <a:buFont typeface="Calibri"/>
              <a:buChar char="●"/>
            </a:pPr>
            <a:r>
              <a:rPr lang="pt-PT" sz="1200">
                <a:solidFill>
                  <a:schemeClr val="dk1"/>
                </a:solidFill>
                <a:latin typeface="Calibri"/>
                <a:ea typeface="Calibri"/>
                <a:cs typeface="Calibri"/>
                <a:sym typeface="Calibri"/>
              </a:rPr>
              <a:t>Disponibilidade das partes interessadas: O cliente e outras partes interessadas estarão disponíveis para fornecer feedback durante o ciclo de desenvolvimento.</a:t>
            </a:r>
            <a:endParaRPr sz="120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Clr>
                <a:schemeClr val="dk1"/>
              </a:buClr>
              <a:buSzPts val="1200"/>
              <a:buFont typeface="Calibri"/>
              <a:buChar char="●"/>
            </a:pPr>
            <a:r>
              <a:rPr lang="pt-PT" sz="1200">
                <a:solidFill>
                  <a:schemeClr val="dk1"/>
                </a:solidFill>
                <a:latin typeface="Calibri"/>
                <a:ea typeface="Calibri"/>
                <a:cs typeface="Calibri"/>
                <a:sym typeface="Calibri"/>
              </a:rPr>
              <a:t>Conteúdos e informações do museu: O museu fornecerá todo o conteúdo necessário (textos, imagens, descrições de exposições) para a aplicação dentro dos prazos estipulados.</a:t>
            </a:r>
            <a:endParaRPr sz="120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Clr>
                <a:schemeClr val="dk1"/>
              </a:buClr>
              <a:buSzPts val="1200"/>
              <a:buFont typeface="Calibri"/>
              <a:buChar char="●"/>
            </a:pPr>
            <a:r>
              <a:rPr lang="pt-PT" sz="1200">
                <a:solidFill>
                  <a:schemeClr val="dk1"/>
                </a:solidFill>
                <a:latin typeface="Calibri"/>
                <a:ea typeface="Calibri"/>
                <a:cs typeface="Calibri"/>
                <a:sym typeface="Calibri"/>
              </a:rPr>
              <a:t>Normas de segurança e privacidade: O cliente concorda em seguir as recomendações de segurança e privacidade dos dados da aplicação, tais como a recolha e armazenamento seguros dos comentários dos visitantes.</a:t>
            </a:r>
            <a:endParaRPr sz="120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Clr>
                <a:schemeClr val="dk1"/>
              </a:buClr>
              <a:buSzPts val="1200"/>
              <a:buFont typeface="Calibri"/>
              <a:buChar char="●"/>
            </a:pPr>
            <a:r>
              <a:rPr lang="pt-PT" sz="1200">
                <a:solidFill>
                  <a:schemeClr val="dk1"/>
                </a:solidFill>
                <a:latin typeface="Calibri"/>
                <a:ea typeface="Calibri"/>
                <a:cs typeface="Calibri"/>
                <a:sym typeface="Calibri"/>
              </a:rPr>
              <a:t>Normas de desenvolvimento: A equipa seguirá as normas de desenvolvimento previamente definidas, como a utilização de frameworks e linguagens de programação compatíveis com a arquitetura do sistema.</a:t>
            </a:r>
            <a:endParaRPr sz="120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309c51d57b3_0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4" name="Google Shape;434;g309c51d57b3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pt-PT" sz="1200">
                <a:solidFill>
                  <a:schemeClr val="dk1"/>
                </a:solidFill>
                <a:latin typeface="Calibri"/>
                <a:ea typeface="Calibri"/>
                <a:cs typeface="Calibri"/>
                <a:sym typeface="Calibri"/>
              </a:rPr>
              <a:t>Os pressupostos do projeto representam tudo o que foi definido previamente, em conjunto com o cliente, para o desenvolvimento deste projeto. Os pressupostos existentes são os seguintes:</a:t>
            </a:r>
            <a:endParaRPr sz="120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Clr>
                <a:schemeClr val="dk1"/>
              </a:buClr>
              <a:buSzPts val="1200"/>
              <a:buFont typeface="Calibri"/>
              <a:buChar char="●"/>
            </a:pPr>
            <a:r>
              <a:rPr lang="pt-PT" sz="1200">
                <a:solidFill>
                  <a:schemeClr val="dk1"/>
                </a:solidFill>
                <a:latin typeface="Calibri"/>
                <a:ea typeface="Calibri"/>
                <a:cs typeface="Calibri"/>
                <a:sym typeface="Calibri"/>
              </a:rPr>
              <a:t>Dispositivos móveis: Todos os visitantes dispõem de um dispositivo móvel com o qual podem instalar a aplicação;</a:t>
            </a:r>
            <a:endParaRPr sz="120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Clr>
                <a:schemeClr val="dk1"/>
              </a:buClr>
              <a:buSzPts val="1200"/>
              <a:buFont typeface="Calibri"/>
              <a:buChar char="●"/>
            </a:pPr>
            <a:r>
              <a:rPr lang="pt-PT" sz="1200">
                <a:solidFill>
                  <a:schemeClr val="dk1"/>
                </a:solidFill>
                <a:latin typeface="Calibri"/>
                <a:ea typeface="Calibri"/>
                <a:cs typeface="Calibri"/>
                <a:sym typeface="Calibri"/>
              </a:rPr>
              <a:t>Acesso à Internet: Todos os visitantes do museu terão acesso à Internet (Wi-Fi ou dados móveis) para descarregar e utilizar a aplicação.</a:t>
            </a:r>
            <a:endParaRPr sz="120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Clr>
                <a:schemeClr val="dk1"/>
              </a:buClr>
              <a:buSzPts val="1200"/>
              <a:buFont typeface="Calibri"/>
              <a:buChar char="●"/>
            </a:pPr>
            <a:r>
              <a:rPr lang="pt-PT" sz="1200">
                <a:solidFill>
                  <a:schemeClr val="dk1"/>
                </a:solidFill>
                <a:latin typeface="Calibri"/>
                <a:ea typeface="Calibri"/>
                <a:cs typeface="Calibri"/>
                <a:sym typeface="Calibri"/>
              </a:rPr>
              <a:t>Compatibilidade dos dispositivos: Os dispositivos móveis dos visitantes são compatíveis com os requisitos mínimos da aplicação, tanto em Android como em iOS.</a:t>
            </a:r>
            <a:endParaRPr sz="120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Clr>
                <a:schemeClr val="dk1"/>
              </a:buClr>
              <a:buSzPts val="1200"/>
              <a:buFont typeface="Calibri"/>
              <a:buChar char="●"/>
            </a:pPr>
            <a:r>
              <a:rPr lang="pt-PT" sz="1200">
                <a:solidFill>
                  <a:schemeClr val="dk1"/>
                </a:solidFill>
                <a:latin typeface="Calibri"/>
                <a:ea typeface="Calibri"/>
                <a:cs typeface="Calibri"/>
                <a:sym typeface="Calibri"/>
              </a:rPr>
              <a:t>Funcionamento da infraestrutura técnica: O museu disponibilizará todos os recursos necessários, tais como códigos QR nos locais apropriados, para garantir a interação dos visitantes com a aplicação.</a:t>
            </a:r>
            <a:endParaRPr sz="120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Clr>
                <a:schemeClr val="dk1"/>
              </a:buClr>
              <a:buSzPts val="1200"/>
              <a:buFont typeface="Calibri"/>
              <a:buChar char="●"/>
            </a:pPr>
            <a:r>
              <a:rPr lang="pt-PT" sz="1200">
                <a:solidFill>
                  <a:schemeClr val="dk1"/>
                </a:solidFill>
                <a:latin typeface="Calibri"/>
                <a:ea typeface="Calibri"/>
                <a:cs typeface="Calibri"/>
                <a:sym typeface="Calibri"/>
              </a:rPr>
              <a:t>Disponibilidade das partes interessadas: O cliente e outras partes interessadas estarão disponíveis para fornecer feedback durante o ciclo de desenvolvimento.</a:t>
            </a:r>
            <a:endParaRPr sz="120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Clr>
                <a:schemeClr val="dk1"/>
              </a:buClr>
              <a:buSzPts val="1200"/>
              <a:buFont typeface="Calibri"/>
              <a:buChar char="●"/>
            </a:pPr>
            <a:r>
              <a:rPr lang="pt-PT" sz="1200">
                <a:solidFill>
                  <a:schemeClr val="dk1"/>
                </a:solidFill>
                <a:latin typeface="Calibri"/>
                <a:ea typeface="Calibri"/>
                <a:cs typeface="Calibri"/>
                <a:sym typeface="Calibri"/>
              </a:rPr>
              <a:t>Conteúdos e informações do museu: O museu fornecerá todo o conteúdo necessário (textos, imagens, descrições de exposições) para a aplicação dentro dos prazos estipulados.</a:t>
            </a:r>
            <a:endParaRPr sz="120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Clr>
                <a:schemeClr val="dk1"/>
              </a:buClr>
              <a:buSzPts val="1200"/>
              <a:buFont typeface="Calibri"/>
              <a:buChar char="●"/>
            </a:pPr>
            <a:r>
              <a:rPr lang="pt-PT" sz="1200">
                <a:solidFill>
                  <a:schemeClr val="dk1"/>
                </a:solidFill>
                <a:latin typeface="Calibri"/>
                <a:ea typeface="Calibri"/>
                <a:cs typeface="Calibri"/>
                <a:sym typeface="Calibri"/>
              </a:rPr>
              <a:t>Normas de segurança e privacidade: O cliente concorda em seguir as recomendações de segurança e privacidade dos dados da aplicação, tais como a recolha e armazenamento seguros dos comentários dos visitantes.</a:t>
            </a:r>
            <a:endParaRPr sz="120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Clr>
                <a:schemeClr val="dk1"/>
              </a:buClr>
              <a:buSzPts val="1200"/>
              <a:buFont typeface="Calibri"/>
              <a:buChar char="●"/>
            </a:pPr>
            <a:r>
              <a:rPr lang="pt-PT" sz="1200">
                <a:solidFill>
                  <a:schemeClr val="dk1"/>
                </a:solidFill>
                <a:latin typeface="Calibri"/>
                <a:ea typeface="Calibri"/>
                <a:cs typeface="Calibri"/>
                <a:sym typeface="Calibri"/>
              </a:rPr>
              <a:t>Normas de desenvolvimento: A equipa seguirá as normas de desenvolvimento previamente definidas, como a utilização de frameworks e linguagens de programação compatíveis com a arquitetura do sistema.</a:t>
            </a:r>
            <a:endParaRPr sz="120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Clr>
                <a:schemeClr val="dk1"/>
              </a:buClr>
              <a:buSzPts val="1200"/>
              <a:buFont typeface="Calibri"/>
              <a:buChar char="●"/>
            </a:pPr>
            <a:r>
              <a:rPr lang="pt-PT" sz="1200">
                <a:solidFill>
                  <a:schemeClr val="dk1"/>
                </a:solidFill>
                <a:latin typeface="Calibri"/>
                <a:ea typeface="Calibri"/>
                <a:cs typeface="Calibri"/>
                <a:sym typeface="Calibri"/>
              </a:rPr>
              <a:t>Funcionamento do museu: O museu continuará a funcionar num horário regular, permitindo que o desenvolvimento e o teste da aplicação tenham lugar durante as visitas dos utilizadores.</a:t>
            </a:r>
            <a:endParaRPr sz="120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Clr>
                <a:schemeClr val="dk1"/>
              </a:buClr>
              <a:buSzPts val="1200"/>
              <a:buFont typeface="Calibri"/>
              <a:buChar char="●"/>
            </a:pPr>
            <a:r>
              <a:rPr lang="pt-PT" sz="1200">
                <a:solidFill>
                  <a:schemeClr val="dk1"/>
                </a:solidFill>
                <a:latin typeface="Calibri"/>
                <a:ea typeface="Calibri"/>
                <a:cs typeface="Calibri"/>
                <a:sym typeface="Calibri"/>
              </a:rPr>
              <a:t>Apoio técnico da universidade: A Universidade do Minho fornecerá o apoio técnico e logístico necessário para o desenvolvimento e teste da aplicação.</a:t>
            </a:r>
            <a:endParaRPr sz="120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Clr>
                <a:schemeClr val="dk1"/>
              </a:buClr>
              <a:buSzPts val="1200"/>
              <a:buFont typeface="Calibri"/>
              <a:buChar char="●"/>
            </a:pPr>
            <a:r>
              <a:rPr lang="pt-PT" sz="1200">
                <a:solidFill>
                  <a:schemeClr val="dk1"/>
                </a:solidFill>
                <a:latin typeface="Calibri"/>
                <a:ea typeface="Calibri"/>
                <a:cs typeface="Calibri"/>
                <a:sym typeface="Calibri"/>
              </a:rPr>
              <a:t>Disponibilidade de dispositivos de teste: A equipa terá acesso a dispositivos móveis para testar a aplicação em diferentes versões de sistemas operativos e plataformas.</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SzPts val="1100"/>
              <a:buNone/>
            </a:pPr>
            <a:r>
              <a:t/>
            </a:r>
            <a:endParaRPr sz="12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pt-PT" sz="1200">
                <a:solidFill>
                  <a:schemeClr val="dk1"/>
                </a:solidFill>
                <a:latin typeface="Calibri"/>
                <a:ea typeface="Calibri"/>
                <a:cs typeface="Calibri"/>
                <a:sym typeface="Calibri"/>
              </a:rPr>
              <a:t>A equipa de projeto é composta pela Catarina Pereira, pela Inês Neves, pelo Leonardo Martins e pelo Rodrigo Castillo, todos apresentam os mesmos papéis, sendo que o papel de gestor de projeto é rotativo de semana em semana. Porém o - avançou como líder da equipa.</a:t>
            </a:r>
            <a:endParaRPr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39700" rtl="0" algn="just">
              <a:lnSpc>
                <a:spcPct val="107000"/>
              </a:lnSpc>
              <a:spcBef>
                <a:spcPts val="0"/>
              </a:spcBef>
              <a:spcAft>
                <a:spcPts val="0"/>
              </a:spcAft>
              <a:buSzPts val="1100"/>
              <a:buNone/>
            </a:pPr>
            <a:r>
              <a:rPr lang="pt-PT" sz="1200">
                <a:solidFill>
                  <a:schemeClr val="dk1"/>
                </a:solidFill>
                <a:latin typeface="Calibri"/>
                <a:ea typeface="Calibri"/>
                <a:cs typeface="Calibri"/>
                <a:sym typeface="Calibri"/>
              </a:rPr>
              <a:t>Este projeto tem como objetivo promover a história e a evolução dos telemóveis e smartphones, através do desenvolvimento de uma aplicação dedicada ao museu. Com isso, espera-se não só enriquecer a experiência dos visitantes, mas também contribuir para o aumento da visibilidade do curso de Engenharia de Telecomunicações e Informática da Universidade do Minho.</a:t>
            </a:r>
            <a:endParaRPr sz="1200">
              <a:solidFill>
                <a:schemeClr val="dk1"/>
              </a:solidFill>
              <a:latin typeface="Calibri"/>
              <a:ea typeface="Calibri"/>
              <a:cs typeface="Calibri"/>
              <a:sym typeface="Calibri"/>
            </a:endParaRPr>
          </a:p>
          <a:p>
            <a:pPr indent="0" lvl="0" marL="139700" rtl="0" algn="just">
              <a:lnSpc>
                <a:spcPct val="107000"/>
              </a:lnSpc>
              <a:spcBef>
                <a:spcPts val="800"/>
              </a:spcBef>
              <a:spcAft>
                <a:spcPts val="800"/>
              </a:spcAft>
              <a:buSzPts val="1100"/>
              <a:buNone/>
            </a:pPr>
            <a:r>
              <a:rPr lang="pt-PT" sz="1200">
                <a:solidFill>
                  <a:schemeClr val="dk1"/>
                </a:solidFill>
                <a:latin typeface="Calibri"/>
                <a:ea typeface="Calibri"/>
                <a:cs typeface="Calibri"/>
                <a:sym typeface="Calibri"/>
              </a:rPr>
              <a:t>Sendo assim foi criado um plano de desenvolvimento e uma aplicação móvel com as informações de cada sala do museu e as informações gerais do museu.</a:t>
            </a:r>
            <a:endParaRPr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pt-PT" sz="1200">
                <a:solidFill>
                  <a:schemeClr val="dk1"/>
                </a:solidFill>
                <a:latin typeface="Calibri"/>
                <a:ea typeface="Calibri"/>
                <a:cs typeface="Calibri"/>
                <a:sym typeface="Calibri"/>
              </a:rPr>
              <a:t>O projeto terá uma duração de 14 semanas, com cada membro comprometendo-se a dedicar 10 horas semanais. O orçamento total do projeto é de 11923,52 euros..</a:t>
            </a:r>
            <a:endParaRPr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09baf28b06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g309baf28b0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39700" rtl="0" algn="just">
              <a:lnSpc>
                <a:spcPct val="107000"/>
              </a:lnSpc>
              <a:spcBef>
                <a:spcPts val="0"/>
              </a:spcBef>
              <a:spcAft>
                <a:spcPts val="0"/>
              </a:spcAft>
              <a:buSzPts val="1100"/>
              <a:buNone/>
            </a:pPr>
            <a:r>
              <a:rPr lang="pt-PT" sz="1200">
                <a:solidFill>
                  <a:schemeClr val="dk1"/>
                </a:solidFill>
                <a:latin typeface="Calibri"/>
                <a:ea typeface="Calibri"/>
                <a:cs typeface="Calibri"/>
                <a:sym typeface="Calibri"/>
              </a:rPr>
              <a:t>Os deliverables tem como principal objetivo identificar todos os materiais que o cliente pretende que lhe sejam entregues no final do projeto. </a:t>
            </a:r>
            <a:endParaRPr sz="1200">
              <a:solidFill>
                <a:schemeClr val="dk1"/>
              </a:solidFill>
              <a:latin typeface="Calibri"/>
              <a:ea typeface="Calibri"/>
              <a:cs typeface="Calibri"/>
              <a:sym typeface="Calibri"/>
            </a:endParaRPr>
          </a:p>
          <a:p>
            <a:pPr indent="0" lvl="0" marL="139700" rtl="0" algn="just">
              <a:lnSpc>
                <a:spcPct val="107000"/>
              </a:lnSpc>
              <a:spcBef>
                <a:spcPts val="0"/>
              </a:spcBef>
              <a:spcAft>
                <a:spcPts val="0"/>
              </a:spcAft>
              <a:buSzPts val="1100"/>
              <a:buNone/>
            </a:pPr>
            <a:r>
              <a:rPr lang="pt-PT" sz="1200">
                <a:solidFill>
                  <a:schemeClr val="dk1"/>
                </a:solidFill>
                <a:latin typeface="Calibri"/>
                <a:ea typeface="Calibri"/>
                <a:cs typeface="Calibri"/>
                <a:sym typeface="Calibri"/>
              </a:rPr>
              <a:t>Assim sendo, apresentamos os seguintes:</a:t>
            </a:r>
            <a:endParaRPr sz="1200">
              <a:solidFill>
                <a:schemeClr val="dk1"/>
              </a:solidFill>
              <a:latin typeface="Calibri"/>
              <a:ea typeface="Calibri"/>
              <a:cs typeface="Calibri"/>
              <a:sym typeface="Calibri"/>
            </a:endParaRPr>
          </a:p>
          <a:p>
            <a:pPr indent="0" lvl="0" marL="139700" rtl="0" algn="just">
              <a:lnSpc>
                <a:spcPct val="107000"/>
              </a:lnSpc>
              <a:spcBef>
                <a:spcPts val="0"/>
              </a:spcBef>
              <a:spcAft>
                <a:spcPts val="0"/>
              </a:spcAft>
              <a:buSzPts val="1100"/>
              <a:buNone/>
            </a:pPr>
            <a:r>
              <a:rPr lang="pt-PT" sz="1200">
                <a:solidFill>
                  <a:schemeClr val="dk1"/>
                </a:solidFill>
                <a:latin typeface="Calibri"/>
                <a:ea typeface="Calibri"/>
                <a:cs typeface="Calibri"/>
                <a:sym typeface="Calibri"/>
              </a:rPr>
              <a:t>Mockup da aplicação</a:t>
            </a:r>
            <a:endParaRPr sz="1200">
              <a:solidFill>
                <a:schemeClr val="dk1"/>
              </a:solidFill>
              <a:latin typeface="Calibri"/>
              <a:ea typeface="Calibri"/>
              <a:cs typeface="Calibri"/>
              <a:sym typeface="Calibri"/>
            </a:endParaRPr>
          </a:p>
          <a:p>
            <a:pPr indent="0" lvl="0" marL="139700" rtl="0" algn="just">
              <a:lnSpc>
                <a:spcPct val="107000"/>
              </a:lnSpc>
              <a:spcBef>
                <a:spcPts val="0"/>
              </a:spcBef>
              <a:spcAft>
                <a:spcPts val="0"/>
              </a:spcAft>
              <a:buSzPts val="1100"/>
              <a:buNone/>
            </a:pPr>
            <a:r>
              <a:rPr lang="pt-PT" sz="1200">
                <a:solidFill>
                  <a:schemeClr val="dk1"/>
                </a:solidFill>
                <a:latin typeface="Calibri"/>
                <a:ea typeface="Calibri"/>
                <a:cs typeface="Calibri"/>
                <a:sym typeface="Calibri"/>
              </a:rPr>
              <a:t>Manual do Utilizador</a:t>
            </a:r>
            <a:endParaRPr sz="1200">
              <a:solidFill>
                <a:schemeClr val="dk1"/>
              </a:solidFill>
              <a:latin typeface="Calibri"/>
              <a:ea typeface="Calibri"/>
              <a:cs typeface="Calibri"/>
              <a:sym typeface="Calibri"/>
            </a:endParaRPr>
          </a:p>
          <a:p>
            <a:pPr indent="0" lvl="0" marL="139700" rtl="0" algn="just">
              <a:lnSpc>
                <a:spcPct val="107000"/>
              </a:lnSpc>
              <a:spcBef>
                <a:spcPts val="0"/>
              </a:spcBef>
              <a:spcAft>
                <a:spcPts val="0"/>
              </a:spcAft>
              <a:buSzPts val="1100"/>
              <a:buNone/>
            </a:pPr>
            <a:r>
              <a:rPr lang="pt-PT" sz="1200">
                <a:solidFill>
                  <a:schemeClr val="dk1"/>
                </a:solidFill>
                <a:latin typeface="Calibri"/>
                <a:ea typeface="Calibri"/>
                <a:cs typeface="Calibri"/>
                <a:sym typeface="Calibri"/>
              </a:rPr>
              <a:t>Manual de </a:t>
            </a:r>
            <a:r>
              <a:rPr lang="pt-PT" sz="1200">
                <a:solidFill>
                  <a:schemeClr val="dk1"/>
                </a:solidFill>
                <a:latin typeface="Calibri"/>
                <a:ea typeface="Calibri"/>
                <a:cs typeface="Calibri"/>
                <a:sym typeface="Calibri"/>
              </a:rPr>
              <a:t>manutenção</a:t>
            </a:r>
            <a:r>
              <a:rPr lang="pt-PT" sz="1200">
                <a:solidFill>
                  <a:schemeClr val="dk1"/>
                </a:solidFill>
                <a:latin typeface="Calibri"/>
                <a:ea typeface="Calibri"/>
                <a:cs typeface="Calibri"/>
                <a:sym typeface="Calibri"/>
              </a:rPr>
              <a:t> da aplicação</a:t>
            </a:r>
            <a:endParaRPr sz="1200">
              <a:solidFill>
                <a:schemeClr val="dk1"/>
              </a:solidFill>
              <a:latin typeface="Calibri"/>
              <a:ea typeface="Calibri"/>
              <a:cs typeface="Calibri"/>
              <a:sym typeface="Calibri"/>
            </a:endParaRPr>
          </a:p>
          <a:p>
            <a:pPr indent="0" lvl="0" marL="139700" rtl="0" algn="just">
              <a:lnSpc>
                <a:spcPct val="107000"/>
              </a:lnSpc>
              <a:spcBef>
                <a:spcPts val="0"/>
              </a:spcBef>
              <a:spcAft>
                <a:spcPts val="0"/>
              </a:spcAft>
              <a:buSzPts val="1100"/>
              <a:buNone/>
            </a:pPr>
            <a:r>
              <a:rPr lang="pt-PT" sz="1200">
                <a:solidFill>
                  <a:schemeClr val="dk1"/>
                </a:solidFill>
                <a:latin typeface="Calibri"/>
                <a:ea typeface="Calibri"/>
                <a:cs typeface="Calibri"/>
                <a:sym typeface="Calibri"/>
              </a:rPr>
              <a:t>Aplicação de telemóvel </a:t>
            </a:r>
            <a:r>
              <a:rPr lang="pt-PT" sz="1200">
                <a:solidFill>
                  <a:schemeClr val="dk1"/>
                </a:solidFill>
                <a:latin typeface="Calibri"/>
                <a:ea typeface="Calibri"/>
                <a:cs typeface="Calibri"/>
                <a:sym typeface="Calibri"/>
              </a:rPr>
              <a:t>completamente</a:t>
            </a:r>
            <a:r>
              <a:rPr lang="pt-PT" sz="1200">
                <a:solidFill>
                  <a:schemeClr val="dk1"/>
                </a:solidFill>
                <a:latin typeface="Calibri"/>
                <a:ea typeface="Calibri"/>
                <a:cs typeface="Calibri"/>
                <a:sym typeface="Calibri"/>
              </a:rPr>
              <a:t> funcional.</a:t>
            </a:r>
            <a:endParaRPr sz="12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pt-PT" sz="1200"/>
              <a:t>Os requisitos descritos de seguida, correspondem a todas as principais funcionalidades que incorporam a aplicação móvel:</a:t>
            </a:r>
            <a:endParaRPr sz="1200"/>
          </a:p>
          <a:p>
            <a:pPr indent="-304800" lvl="0" marL="457200" rtl="0" algn="l">
              <a:lnSpc>
                <a:spcPct val="115000"/>
              </a:lnSpc>
              <a:spcBef>
                <a:spcPts val="0"/>
              </a:spcBef>
              <a:spcAft>
                <a:spcPts val="0"/>
              </a:spcAft>
              <a:buSzPts val="1200"/>
              <a:buChar char="●"/>
            </a:pPr>
            <a:r>
              <a:rPr lang="pt-PT" sz="1200"/>
              <a:t>Quiz temáticos</a:t>
            </a:r>
            <a:endParaRPr sz="1200"/>
          </a:p>
          <a:p>
            <a:pPr indent="-304800" lvl="0" marL="457200" rtl="0" algn="l">
              <a:lnSpc>
                <a:spcPct val="115000"/>
              </a:lnSpc>
              <a:spcBef>
                <a:spcPts val="0"/>
              </a:spcBef>
              <a:spcAft>
                <a:spcPts val="0"/>
              </a:spcAft>
              <a:buSzPts val="1200"/>
              <a:buChar char="●"/>
            </a:pPr>
            <a:r>
              <a:rPr lang="pt-PT" sz="1200"/>
              <a:t>Possibilidade de criar conta como adulto ou criança</a:t>
            </a:r>
            <a:endParaRPr sz="1200"/>
          </a:p>
          <a:p>
            <a:pPr indent="-304800" lvl="0" marL="457200" rtl="0" algn="l">
              <a:lnSpc>
                <a:spcPct val="115000"/>
              </a:lnSpc>
              <a:spcBef>
                <a:spcPts val="0"/>
              </a:spcBef>
              <a:spcAft>
                <a:spcPts val="0"/>
              </a:spcAft>
              <a:buSzPts val="1200"/>
              <a:buChar char="●"/>
            </a:pPr>
            <a:r>
              <a:rPr lang="pt-PT" sz="1200"/>
              <a:t>Aplicação funcional para dispositivos android</a:t>
            </a:r>
            <a:endParaRPr sz="1200"/>
          </a:p>
          <a:p>
            <a:pPr indent="-304800" lvl="0" marL="457200" rtl="0" algn="l">
              <a:lnSpc>
                <a:spcPct val="115000"/>
              </a:lnSpc>
              <a:spcBef>
                <a:spcPts val="0"/>
              </a:spcBef>
              <a:spcAft>
                <a:spcPts val="0"/>
              </a:spcAft>
              <a:buSzPts val="1200"/>
              <a:buChar char="●"/>
            </a:pPr>
            <a:r>
              <a:rPr lang="pt-PT" sz="1200"/>
              <a:t>Botão interativo ou mapa virtual do museu </a:t>
            </a:r>
            <a:endParaRPr sz="1200"/>
          </a:p>
          <a:p>
            <a:pPr indent="-304800" lvl="0" marL="457200" rtl="0" algn="l">
              <a:lnSpc>
                <a:spcPct val="115000"/>
              </a:lnSpc>
              <a:spcBef>
                <a:spcPts val="0"/>
              </a:spcBef>
              <a:spcAft>
                <a:spcPts val="0"/>
              </a:spcAft>
              <a:buSzPts val="1200"/>
              <a:buChar char="●"/>
            </a:pPr>
            <a:r>
              <a:rPr lang="pt-PT" sz="1200"/>
              <a:t>Leitura de QR code</a:t>
            </a:r>
            <a:endParaRPr sz="1200"/>
          </a:p>
          <a:p>
            <a:pPr indent="-304800" lvl="0" marL="457200" rtl="0" algn="l">
              <a:lnSpc>
                <a:spcPct val="115000"/>
              </a:lnSpc>
              <a:spcBef>
                <a:spcPts val="0"/>
              </a:spcBef>
              <a:spcAft>
                <a:spcPts val="0"/>
              </a:spcAft>
              <a:buSzPts val="1200"/>
              <a:buChar char="●"/>
            </a:pPr>
            <a:r>
              <a:rPr lang="pt-PT" sz="1200"/>
              <a:t>Recolha de feedback do visitante</a:t>
            </a:r>
            <a:endParaRPr sz="1200"/>
          </a:p>
          <a:p>
            <a:pPr indent="-304800" lvl="0" marL="457200" rtl="0" algn="l">
              <a:lnSpc>
                <a:spcPct val="115000"/>
              </a:lnSpc>
              <a:spcBef>
                <a:spcPts val="0"/>
              </a:spcBef>
              <a:spcAft>
                <a:spcPts val="0"/>
              </a:spcAft>
              <a:buSzPts val="1200"/>
              <a:buChar char="●"/>
            </a:pPr>
            <a:r>
              <a:rPr lang="pt-PT" sz="1200"/>
              <a:t>Utilização do App Inventor para desenvolvimento da aplicação</a:t>
            </a:r>
            <a:endParaRPr sz="1200"/>
          </a:p>
          <a:p>
            <a:pPr indent="-304800" lvl="0" marL="457200" rtl="0" algn="l">
              <a:lnSpc>
                <a:spcPct val="115000"/>
              </a:lnSpc>
              <a:spcBef>
                <a:spcPts val="0"/>
              </a:spcBef>
              <a:spcAft>
                <a:spcPts val="0"/>
              </a:spcAft>
              <a:buSzPts val="1200"/>
              <a:buChar char="●"/>
            </a:pPr>
            <a:r>
              <a:rPr lang="pt-PT" sz="1200"/>
              <a:t>Links para o site do museu</a:t>
            </a:r>
            <a:endParaRPr sz="1200"/>
          </a:p>
          <a:p>
            <a:pPr indent="-304800" lvl="0" marL="457200" rtl="0" algn="l">
              <a:lnSpc>
                <a:spcPct val="115000"/>
              </a:lnSpc>
              <a:spcBef>
                <a:spcPts val="0"/>
              </a:spcBef>
              <a:spcAft>
                <a:spcPts val="0"/>
              </a:spcAft>
              <a:buSzPts val="1200"/>
              <a:buChar char="●"/>
            </a:pPr>
            <a:r>
              <a:rPr lang="pt-PT" sz="1200"/>
              <a:t>Certificado de qualidade</a:t>
            </a:r>
            <a:endParaRPr sz="1200"/>
          </a:p>
          <a:p>
            <a:pPr indent="-304800" lvl="0" marL="457200" rtl="0" algn="l">
              <a:lnSpc>
                <a:spcPct val="115000"/>
              </a:lnSpc>
              <a:spcBef>
                <a:spcPts val="0"/>
              </a:spcBef>
              <a:spcAft>
                <a:spcPts val="0"/>
              </a:spcAft>
              <a:buSzPts val="1200"/>
              <a:buChar char="●"/>
            </a:pPr>
            <a:r>
              <a:rPr lang="pt-PT" sz="1200"/>
              <a:t>Áudio Guia</a:t>
            </a:r>
            <a:endParaRPr sz="1200"/>
          </a:p>
          <a:p>
            <a:pPr indent="-304800" lvl="0" marL="457200" rtl="0" algn="l">
              <a:lnSpc>
                <a:spcPct val="115000"/>
              </a:lnSpc>
              <a:spcBef>
                <a:spcPts val="0"/>
              </a:spcBef>
              <a:spcAft>
                <a:spcPts val="0"/>
              </a:spcAft>
              <a:buSzPts val="1200"/>
              <a:buChar char="●"/>
            </a:pPr>
            <a:r>
              <a:rPr lang="pt-PT" sz="1200"/>
              <a:t>Disponivel no google store</a:t>
            </a:r>
            <a:endParaRPr sz="1200"/>
          </a:p>
          <a:p>
            <a:pPr indent="-304800" lvl="0" marL="457200" rtl="0" algn="l">
              <a:lnSpc>
                <a:spcPct val="115000"/>
              </a:lnSpc>
              <a:spcBef>
                <a:spcPts val="0"/>
              </a:spcBef>
              <a:spcAft>
                <a:spcPts val="0"/>
              </a:spcAft>
              <a:buSzPts val="1200"/>
              <a:buChar char="●"/>
            </a:pPr>
            <a:r>
              <a:rPr lang="pt-PT" sz="1200"/>
              <a:t>No manual está descrito como converter para iOS</a:t>
            </a:r>
            <a:endParaRPr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pt-PT" sz="1200"/>
              <a:t>Como mencionado anteriormente, a criação da aplicação visa tornar a visita ao museu mais interativa e permitir melhorias contínuas com base no feedback dos utilizadores. Deste modo, identificámos os seguintes objetivos:</a:t>
            </a:r>
            <a:endParaRPr sz="1200"/>
          </a:p>
          <a:p>
            <a:pPr indent="-304800" lvl="0" marL="457200" rtl="0" algn="l">
              <a:lnSpc>
                <a:spcPct val="115000"/>
              </a:lnSpc>
              <a:spcBef>
                <a:spcPts val="0"/>
              </a:spcBef>
              <a:spcAft>
                <a:spcPts val="0"/>
              </a:spcAft>
              <a:buSzPts val="1200"/>
              <a:buChar char="●"/>
            </a:pPr>
            <a:r>
              <a:rPr lang="pt-PT" sz="1200"/>
              <a:t>Obter feedback dos visitantes</a:t>
            </a:r>
            <a:endParaRPr sz="1200"/>
          </a:p>
          <a:p>
            <a:pPr indent="-304800" lvl="0" marL="457200" rtl="0" algn="l">
              <a:lnSpc>
                <a:spcPct val="115000"/>
              </a:lnSpc>
              <a:spcBef>
                <a:spcPts val="0"/>
              </a:spcBef>
              <a:spcAft>
                <a:spcPts val="0"/>
              </a:spcAft>
              <a:buSzPts val="1200"/>
              <a:buChar char="●"/>
            </a:pPr>
            <a:r>
              <a:rPr lang="pt-PT" sz="1200"/>
              <a:t>Identificar os requisitos da aplicação</a:t>
            </a:r>
            <a:endParaRPr sz="1200"/>
          </a:p>
          <a:p>
            <a:pPr indent="-304800" lvl="0" marL="457200" rtl="0" algn="l">
              <a:lnSpc>
                <a:spcPct val="115000"/>
              </a:lnSpc>
              <a:spcBef>
                <a:spcPts val="0"/>
              </a:spcBef>
              <a:spcAft>
                <a:spcPts val="0"/>
              </a:spcAft>
              <a:buSzPts val="1200"/>
              <a:buChar char="●"/>
            </a:pPr>
            <a:r>
              <a:rPr lang="pt-PT" sz="1200"/>
              <a:t>Desenvolver uma aplicação para o museu </a:t>
            </a:r>
            <a:endParaRPr sz="1200"/>
          </a:p>
          <a:p>
            <a:pPr indent="-304800" lvl="0" marL="457200" rtl="0" algn="l">
              <a:lnSpc>
                <a:spcPct val="115000"/>
              </a:lnSpc>
              <a:spcBef>
                <a:spcPts val="0"/>
              </a:spcBef>
              <a:spcAft>
                <a:spcPts val="0"/>
              </a:spcAft>
              <a:buSzPts val="1200"/>
              <a:buChar char="●"/>
            </a:pPr>
            <a:r>
              <a:rPr lang="pt-PT" sz="1200"/>
              <a:t>Programar, testar e documentar a aplicação.</a:t>
            </a:r>
            <a:endParaRPr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Calibri"/>
              <a:buChar char="●"/>
            </a:pPr>
            <a:r>
              <a:rPr lang="pt-PT" sz="1200">
                <a:solidFill>
                  <a:schemeClr val="dk1"/>
                </a:solidFill>
                <a:latin typeface="Calibri"/>
                <a:ea typeface="Calibri"/>
                <a:cs typeface="Calibri"/>
                <a:sym typeface="Calibri"/>
              </a:rPr>
              <a:t>Estudantes do METI: Diretamente envolvidos no desenvolvimento do projeto.</a:t>
            </a:r>
            <a:endParaRPr sz="120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Clr>
                <a:schemeClr val="dk1"/>
              </a:buClr>
              <a:buSzPts val="1200"/>
              <a:buFont typeface="Calibri"/>
              <a:buChar char="●"/>
            </a:pPr>
            <a:r>
              <a:rPr lang="pt-PT" sz="1200">
                <a:solidFill>
                  <a:schemeClr val="dk1"/>
                </a:solidFill>
                <a:latin typeface="Calibri"/>
                <a:ea typeface="Calibri"/>
                <a:cs typeface="Calibri"/>
                <a:sym typeface="Calibri"/>
              </a:rPr>
              <a:t>Cliente: A organização que encomenda o projeto, define os requisitos, fornece feedback e garante que o produto final satisfaz as suas necessidades.</a:t>
            </a:r>
            <a:endParaRPr sz="120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Clr>
                <a:schemeClr val="dk1"/>
              </a:buClr>
              <a:buSzPts val="1200"/>
              <a:buFont typeface="Calibri"/>
              <a:buChar char="●"/>
            </a:pPr>
            <a:r>
              <a:rPr lang="pt-PT" sz="1200">
                <a:solidFill>
                  <a:schemeClr val="dk1"/>
                </a:solidFill>
                <a:latin typeface="Calibri"/>
                <a:ea typeface="Calibri"/>
                <a:cs typeface="Calibri"/>
                <a:sym typeface="Calibri"/>
              </a:rPr>
              <a:t>Direção do METI: Responsável pela supervisão do projeto de acordo com os objetivos do curso.</a:t>
            </a:r>
            <a:endParaRPr sz="120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Clr>
                <a:schemeClr val="dk1"/>
              </a:buClr>
              <a:buSzPts val="1200"/>
              <a:buFont typeface="Calibri"/>
              <a:buChar char="●"/>
            </a:pPr>
            <a:r>
              <a:rPr lang="pt-PT" sz="1200">
                <a:solidFill>
                  <a:schemeClr val="dk1"/>
                </a:solidFill>
                <a:latin typeface="Calibri"/>
                <a:ea typeface="Calibri"/>
                <a:cs typeface="Calibri"/>
                <a:sym typeface="Calibri"/>
              </a:rPr>
              <a:t>Professor do GPTI: Envolvido ativamente na gestão do projeto.</a:t>
            </a:r>
            <a:endParaRPr sz="120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Clr>
                <a:schemeClr val="dk1"/>
              </a:buClr>
              <a:buSzPts val="1200"/>
              <a:buFont typeface="Calibri"/>
              <a:buChar char="●"/>
            </a:pPr>
            <a:r>
              <a:rPr lang="pt-PT" sz="1200">
                <a:solidFill>
                  <a:schemeClr val="dk1"/>
                </a:solidFill>
                <a:latin typeface="Calibri"/>
                <a:ea typeface="Calibri"/>
                <a:cs typeface="Calibri"/>
                <a:sym typeface="Calibri"/>
              </a:rPr>
              <a:t>Universidade do Minho (UM): A instituição que acolhe o projeto e pode fornecer apoio institucional e recursos.</a:t>
            </a:r>
            <a:endParaRPr sz="120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Clr>
                <a:schemeClr val="dk1"/>
              </a:buClr>
              <a:buSzPts val="1200"/>
              <a:buFont typeface="Calibri"/>
              <a:buChar char="●"/>
            </a:pPr>
            <a:r>
              <a:rPr lang="pt-PT" sz="1200">
                <a:solidFill>
                  <a:schemeClr val="dk1"/>
                </a:solidFill>
                <a:latin typeface="Calibri"/>
                <a:ea typeface="Calibri"/>
                <a:cs typeface="Calibri"/>
                <a:sym typeface="Calibri"/>
              </a:rPr>
              <a:t>Público em geral: Utilizadores da aplicação e do museu</a:t>
            </a:r>
            <a:endParaRPr sz="120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Clr>
                <a:schemeClr val="dk1"/>
              </a:buClr>
              <a:buSzPts val="1200"/>
              <a:buFont typeface="Calibri"/>
              <a:buChar char="●"/>
            </a:pPr>
            <a:r>
              <a:rPr lang="pt-PT" sz="1200">
                <a:solidFill>
                  <a:schemeClr val="dk1"/>
                </a:solidFill>
                <a:latin typeface="Calibri"/>
                <a:ea typeface="Calibri"/>
                <a:cs typeface="Calibri"/>
                <a:sym typeface="Calibri"/>
              </a:rPr>
              <a:t>DSI da UM: Envolvida na coordenação e apoio técnico e administrativo.</a:t>
            </a:r>
            <a:endParaRPr sz="120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Clr>
                <a:schemeClr val="dk1"/>
              </a:buClr>
              <a:buSzPts val="1200"/>
              <a:buFont typeface="Calibri"/>
              <a:buChar char="●"/>
            </a:pPr>
            <a:r>
              <a:rPr lang="pt-PT" sz="1200">
                <a:solidFill>
                  <a:schemeClr val="dk1"/>
                </a:solidFill>
                <a:latin typeface="Calibri"/>
                <a:ea typeface="Calibri"/>
                <a:cs typeface="Calibri"/>
                <a:sym typeface="Calibri"/>
              </a:rPr>
              <a:t>Grupo GPTI: Catarina Pereira, Inês Neves, Leonardo Martins e Rodrigo Rocha.</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SzPts val="1100"/>
              <a:buNone/>
            </a:pPr>
            <a:r>
              <a:rPr lang="pt-PT" sz="1200">
                <a:solidFill>
                  <a:schemeClr val="dk1"/>
                </a:solidFill>
                <a:latin typeface="Calibri"/>
                <a:ea typeface="Calibri"/>
                <a:cs typeface="Calibri"/>
                <a:sym typeface="Calibri"/>
              </a:rPr>
              <a:t>O objetivo da Stakeholders Matrix é identificar as diferentes partes interessadas de acordo com o seu nível de influência numa decisão ou do projeto. A matriz ajuda a equipa a determinar quem tem mais influência e interesse</a:t>
            </a:r>
            <a:endParaRPr sz="12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pt-PT" sz="1200">
                <a:solidFill>
                  <a:schemeClr val="dk1"/>
                </a:solidFill>
                <a:latin typeface="Calibri"/>
                <a:ea typeface="Calibri"/>
                <a:cs typeface="Calibri"/>
                <a:sym typeface="Calibri"/>
              </a:rPr>
              <a:t>O diagrama abaixo mostra todas as datas dos objectivos que o grupo se comprometeu a desenvolver. Na parte inferior do diagrama estão os objectivos internos, correspondentes aos resultados relacionados com a unidade curricular. No topo estão os marcos externos, que se relacionam com o projeto desenvolvido para o cliente. É importante notar que o cliente terá acesso a todos os documentos entregues pela equipa no contexto do curso.</a:t>
            </a:r>
            <a:endParaRPr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1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2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2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2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2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PT"/>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hyperlink" Target="http://drive.google.com/file/d/1yzbElH8aTn4Tpio3T6kv5LyY0P-F4poN/view" TargetMode="External"/><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6.jpg"/><Relationship Id="rId10" Type="http://schemas.openxmlformats.org/officeDocument/2006/relationships/image" Target="../media/image1.png"/><Relationship Id="rId9" Type="http://schemas.openxmlformats.org/officeDocument/2006/relationships/hyperlink" Target="http://drive.google.com/file/d/1LmqBdEu0BvkKx-kYNCuCLmMrlD2Bi0CP/view" TargetMode="External"/><Relationship Id="rId5" Type="http://schemas.openxmlformats.org/officeDocument/2006/relationships/image" Target="../media/image9.png"/><Relationship Id="rId6" Type="http://schemas.openxmlformats.org/officeDocument/2006/relationships/image" Target="../media/image8.png"/><Relationship Id="rId7" Type="http://schemas.openxmlformats.org/officeDocument/2006/relationships/image" Target="../media/image5.jpg"/><Relationship Id="rId8"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hyperlink" Target="http://drive.google.com/file/d/1GQlB4vgpVZk84Xsggbp-xqktWdMYix_5/view" TargetMode="External"/><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hyperlink" Target="http://drive.google.com/file/d/1nzWJTyRIWBPgCPdSk311Z6dfvRwdGIoR/view" TargetMode="External"/><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grpSp>
        <p:nvGrpSpPr>
          <p:cNvPr id="54" name="Google Shape;54;p1"/>
          <p:cNvGrpSpPr/>
          <p:nvPr/>
        </p:nvGrpSpPr>
        <p:grpSpPr>
          <a:xfrm>
            <a:off x="-99" y="125"/>
            <a:ext cx="9144229" cy="5231500"/>
            <a:chOff x="1459800" y="0"/>
            <a:chExt cx="7772400" cy="7606136"/>
          </a:xfrm>
        </p:grpSpPr>
        <p:sp>
          <p:nvSpPr>
            <p:cNvPr id="55" name="Google Shape;55;p1"/>
            <p:cNvSpPr/>
            <p:nvPr/>
          </p:nvSpPr>
          <p:spPr>
            <a:xfrm>
              <a:off x="1459800" y="0"/>
              <a:ext cx="7772400" cy="756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6" name="Google Shape;56;p1"/>
            <p:cNvGrpSpPr/>
            <p:nvPr/>
          </p:nvGrpSpPr>
          <p:grpSpPr>
            <a:xfrm>
              <a:off x="1459800" y="0"/>
              <a:ext cx="7772400" cy="7606136"/>
              <a:chOff x="0" y="0"/>
              <a:chExt cx="7772400" cy="9659812"/>
            </a:xfrm>
          </p:grpSpPr>
          <p:sp>
            <p:nvSpPr>
              <p:cNvPr id="57" name="Google Shape;57;p1"/>
              <p:cNvSpPr/>
              <p:nvPr/>
            </p:nvSpPr>
            <p:spPr>
              <a:xfrm>
                <a:off x="0" y="0"/>
                <a:ext cx="7772400" cy="9601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
              <p:cNvSpPr/>
              <p:nvPr/>
            </p:nvSpPr>
            <p:spPr>
              <a:xfrm>
                <a:off x="0" y="0"/>
                <a:ext cx="7772400" cy="9601200"/>
              </a:xfrm>
              <a:prstGeom prst="rect">
                <a:avLst/>
              </a:prstGeom>
              <a:solidFill>
                <a:srgbClr val="F8E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
              <p:cNvSpPr/>
              <p:nvPr/>
            </p:nvSpPr>
            <p:spPr>
              <a:xfrm>
                <a:off x="0" y="5006340"/>
                <a:ext cx="7772400" cy="4581000"/>
              </a:xfrm>
              <a:prstGeom prst="rect">
                <a:avLst/>
              </a:prstGeom>
              <a:solidFill>
                <a:srgbClr val="0C36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
              <p:cNvSpPr/>
              <p:nvPr/>
            </p:nvSpPr>
            <p:spPr>
              <a:xfrm>
                <a:off x="571500" y="594360"/>
                <a:ext cx="6629400" cy="8403300"/>
              </a:xfrm>
              <a:prstGeom prst="rect">
                <a:avLst/>
              </a:prstGeom>
              <a:solidFill>
                <a:srgbClr val="FCF5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1" name="Google Shape;61;p1"/>
              <p:cNvGrpSpPr/>
              <p:nvPr/>
            </p:nvGrpSpPr>
            <p:grpSpPr>
              <a:xfrm rot="-5400000">
                <a:off x="2557839" y="5366430"/>
                <a:ext cx="3198965" cy="5387798"/>
                <a:chOff x="-26679" y="53341"/>
                <a:chExt cx="1139963" cy="1925864"/>
              </a:xfrm>
            </p:grpSpPr>
            <p:sp>
              <p:nvSpPr>
                <p:cNvPr id="62" name="Google Shape;62;p1"/>
                <p:cNvSpPr/>
                <p:nvPr/>
              </p:nvSpPr>
              <p:spPr>
                <a:xfrm>
                  <a:off x="0" y="53341"/>
                  <a:ext cx="875347" cy="537210"/>
                </a:xfrm>
                <a:custGeom>
                  <a:rect b="b" l="l" r="r" t="t"/>
                  <a:pathLst>
                    <a:path extrusionOk="0" h="537210" w="875347">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
                <p:cNvSpPr/>
                <p:nvPr/>
              </p:nvSpPr>
              <p:spPr>
                <a:xfrm>
                  <a:off x="0" y="160021"/>
                  <a:ext cx="768667" cy="323850"/>
                </a:xfrm>
                <a:custGeom>
                  <a:rect b="b" l="l" r="r" t="t"/>
                  <a:pathLst>
                    <a:path extrusionOk="0" h="323850" w="768667">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
                <p:cNvSpPr/>
                <p:nvPr/>
              </p:nvSpPr>
              <p:spPr>
                <a:xfrm>
                  <a:off x="-26679" y="1584822"/>
                  <a:ext cx="1139963" cy="394383"/>
                </a:xfrm>
                <a:custGeom>
                  <a:rect b="b" l="l" r="r" t="t"/>
                  <a:pathLst>
                    <a:path extrusionOk="0" h="643890" w="928687">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rgbClr val="CC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
                <p:cNvSpPr/>
                <p:nvPr/>
              </p:nvSpPr>
              <p:spPr>
                <a:xfrm>
                  <a:off x="2" y="1647472"/>
                  <a:ext cx="961748" cy="269081"/>
                </a:xfrm>
                <a:custGeom>
                  <a:rect b="b" l="l" r="r" t="t"/>
                  <a:pathLst>
                    <a:path extrusionOk="0" h="430530" w="822007">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rgbClr val="CC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
        <p:nvSpPr>
          <p:cNvPr id="66" name="Google Shape;66;p1"/>
          <p:cNvSpPr txBox="1"/>
          <p:nvPr>
            <p:ph type="ctrTitle"/>
          </p:nvPr>
        </p:nvSpPr>
        <p:spPr>
          <a:xfrm>
            <a:off x="669225" y="744575"/>
            <a:ext cx="7803300" cy="20526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Clr>
                <a:schemeClr val="dk1"/>
              </a:buClr>
              <a:buSzPts val="990"/>
              <a:buFont typeface="Arial"/>
              <a:buNone/>
            </a:pPr>
            <a:r>
              <a:rPr lang="pt-PT" sz="6500" cap="small">
                <a:solidFill>
                  <a:srgbClr val="D73A2C"/>
                </a:solidFill>
                <a:latin typeface="Bookman Old Style"/>
                <a:ea typeface="Bookman Old Style"/>
                <a:cs typeface="Bookman Old Style"/>
                <a:sym typeface="Bookman Old Style"/>
              </a:rPr>
              <a:t>Smartphone MuseUM App</a:t>
            </a:r>
            <a:endParaRPr/>
          </a:p>
        </p:txBody>
      </p:sp>
      <p:sp>
        <p:nvSpPr>
          <p:cNvPr id="67" name="Google Shape;67;p1"/>
          <p:cNvSpPr txBox="1"/>
          <p:nvPr>
            <p:ph idx="1" type="subTitle"/>
          </p:nvPr>
        </p:nvSpPr>
        <p:spPr>
          <a:xfrm>
            <a:off x="669300" y="2834125"/>
            <a:ext cx="7803300" cy="13191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pt-PT" sz="1300">
                <a:solidFill>
                  <a:srgbClr val="0C363D"/>
                </a:solidFill>
                <a:latin typeface="Corbel"/>
                <a:ea typeface="Corbel"/>
                <a:cs typeface="Corbel"/>
                <a:sym typeface="Corbel"/>
              </a:rPr>
              <a:t>Master's in Telecommunications and Computer Engineering</a:t>
            </a:r>
            <a:endParaRPr sz="1300">
              <a:solidFill>
                <a:srgbClr val="0C363D"/>
              </a:solidFill>
              <a:latin typeface="Corbel"/>
              <a:ea typeface="Corbel"/>
              <a:cs typeface="Corbel"/>
              <a:sym typeface="Corbel"/>
            </a:endParaRPr>
          </a:p>
          <a:p>
            <a:pPr indent="0" lvl="0" marL="0" rtl="0" algn="ctr">
              <a:lnSpc>
                <a:spcPct val="100000"/>
              </a:lnSpc>
              <a:spcBef>
                <a:spcPts val="0"/>
              </a:spcBef>
              <a:spcAft>
                <a:spcPts val="0"/>
              </a:spcAft>
              <a:buSzPts val="2800"/>
              <a:buNone/>
            </a:pPr>
            <a:r>
              <a:rPr lang="pt-PT" sz="1300">
                <a:solidFill>
                  <a:srgbClr val="0C363D"/>
                </a:solidFill>
                <a:latin typeface="Corbel"/>
                <a:ea typeface="Corbel"/>
                <a:cs typeface="Corbel"/>
                <a:sym typeface="Corbel"/>
              </a:rPr>
              <a:t>Gestão de Projetos de Tecnologias de Informação</a:t>
            </a:r>
            <a:endParaRPr sz="1300">
              <a:solidFill>
                <a:srgbClr val="0C363D"/>
              </a:solidFill>
              <a:latin typeface="Corbel"/>
              <a:ea typeface="Corbel"/>
              <a:cs typeface="Corbel"/>
              <a:sym typeface="Corbel"/>
            </a:endParaRPr>
          </a:p>
          <a:p>
            <a:pPr indent="0" lvl="0" marL="0" rtl="0" algn="ctr">
              <a:lnSpc>
                <a:spcPct val="100000"/>
              </a:lnSpc>
              <a:spcBef>
                <a:spcPts val="0"/>
              </a:spcBef>
              <a:spcAft>
                <a:spcPts val="0"/>
              </a:spcAft>
              <a:buSzPts val="2800"/>
              <a:buNone/>
            </a:pPr>
            <a:r>
              <a:rPr lang="pt-PT" sz="1400">
                <a:solidFill>
                  <a:srgbClr val="0C363D"/>
                </a:solidFill>
                <a:latin typeface="Corbel"/>
                <a:ea typeface="Corbel"/>
                <a:cs typeface="Corbel"/>
                <a:sym typeface="Corbel"/>
              </a:rPr>
              <a:t>Lecturer</a:t>
            </a:r>
            <a:r>
              <a:rPr lang="pt-PT" sz="1300">
                <a:solidFill>
                  <a:srgbClr val="0C363D"/>
                </a:solidFill>
                <a:latin typeface="Corbel"/>
                <a:ea typeface="Corbel"/>
                <a:cs typeface="Corbel"/>
                <a:sym typeface="Corbel"/>
              </a:rPr>
              <a:t>: João Varajão</a:t>
            </a:r>
            <a:endParaRPr sz="1300">
              <a:solidFill>
                <a:srgbClr val="0C363D"/>
              </a:solidFill>
              <a:latin typeface="Corbel"/>
              <a:ea typeface="Corbel"/>
              <a:cs typeface="Corbel"/>
              <a:sym typeface="Corbel"/>
            </a:endParaRPr>
          </a:p>
        </p:txBody>
      </p:sp>
      <p:sp>
        <p:nvSpPr>
          <p:cNvPr id="68" name="Google Shape;68;p1"/>
          <p:cNvSpPr txBox="1"/>
          <p:nvPr>
            <p:ph idx="12" type="sldNum"/>
          </p:nvPr>
        </p:nvSpPr>
        <p:spPr>
          <a:xfrm>
            <a:off x="8595433" y="4793667"/>
            <a:ext cx="548700" cy="3936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1000"/>
              <a:buNone/>
            </a:pPr>
            <a:fld id="{00000000-1234-1234-1234-123412341234}" type="slidenum">
              <a:rPr b="1" lang="pt-PT">
                <a:solidFill>
                  <a:srgbClr val="F8E8D6"/>
                </a:solidFill>
                <a:latin typeface="Bookman Old Style"/>
                <a:ea typeface="Bookman Old Style"/>
                <a:cs typeface="Bookman Old Style"/>
                <a:sym typeface="Bookman Old Style"/>
              </a:rPr>
              <a:t>‹#›</a:t>
            </a:fld>
            <a:endParaRPr b="1">
              <a:solidFill>
                <a:srgbClr val="F8E8D6"/>
              </a:solidFill>
              <a:latin typeface="Bookman Old Style"/>
              <a:ea typeface="Bookman Old Style"/>
              <a:cs typeface="Bookman Old Style"/>
              <a:sym typeface="Bookman Old Style"/>
            </a:endParaRPr>
          </a:p>
        </p:txBody>
      </p:sp>
      <p:pic>
        <p:nvPicPr>
          <p:cNvPr id="69" name="Google Shape;69;p1"/>
          <p:cNvPicPr preferRelativeResize="0"/>
          <p:nvPr/>
        </p:nvPicPr>
        <p:blipFill rotWithShape="1">
          <a:blip r:embed="rId3">
            <a:alphaModFix/>
          </a:blip>
          <a:srcRect b="0" l="0" r="0" t="0"/>
          <a:stretch/>
        </p:blipFill>
        <p:spPr>
          <a:xfrm>
            <a:off x="0" y="-6"/>
            <a:ext cx="669300" cy="604368"/>
          </a:xfrm>
          <a:prstGeom prst="rect">
            <a:avLst/>
          </a:prstGeom>
          <a:noFill/>
          <a:ln>
            <a:noFill/>
          </a:ln>
        </p:spPr>
      </p:pic>
      <p:sp>
        <p:nvSpPr>
          <p:cNvPr id="70" name="Google Shape;70;p1"/>
          <p:cNvSpPr txBox="1"/>
          <p:nvPr/>
        </p:nvSpPr>
        <p:spPr>
          <a:xfrm>
            <a:off x="3463350" y="4868375"/>
            <a:ext cx="2217300" cy="318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pt-PT" sz="1000" u="none" cap="none" strike="noStrike">
                <a:solidFill>
                  <a:srgbClr val="F8E8D6"/>
                </a:solidFill>
                <a:latin typeface="Bookman Old Style"/>
                <a:ea typeface="Bookman Old Style"/>
                <a:cs typeface="Bookman Old Style"/>
                <a:sym typeface="Bookman Old Style"/>
              </a:rPr>
              <a:t>Academic Year 2024/2025</a:t>
            </a:r>
            <a:endParaRPr b="1" i="0" sz="1000" u="none" cap="none" strike="noStrike">
              <a:solidFill>
                <a:srgbClr val="F8E8D6"/>
              </a:solidFill>
              <a:latin typeface="Bookman Old Style"/>
              <a:ea typeface="Bookman Old Style"/>
              <a:cs typeface="Bookman Old Style"/>
              <a:sym typeface="Bookman Old Style"/>
            </a:endParaRPr>
          </a:p>
        </p:txBody>
      </p:sp>
      <p:sp>
        <p:nvSpPr>
          <p:cNvPr id="71" name="Google Shape;71;p1"/>
          <p:cNvSpPr txBox="1"/>
          <p:nvPr/>
        </p:nvSpPr>
        <p:spPr>
          <a:xfrm>
            <a:off x="0" y="4868375"/>
            <a:ext cx="939000" cy="318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pt-PT" sz="1000" u="none" cap="none" strike="noStrike">
                <a:solidFill>
                  <a:srgbClr val="F8E8D6"/>
                </a:solidFill>
                <a:latin typeface="Bookman Old Style"/>
                <a:ea typeface="Bookman Old Style"/>
                <a:cs typeface="Bookman Old Style"/>
                <a:sym typeface="Bookman Old Style"/>
              </a:rPr>
              <a:t>Team 03</a:t>
            </a:r>
            <a:endParaRPr b="1" i="0" sz="1000" u="none" cap="none" strike="noStrike">
              <a:solidFill>
                <a:srgbClr val="F8E8D6"/>
              </a:solidFill>
              <a:latin typeface="Bookman Old Style"/>
              <a:ea typeface="Bookman Old Style"/>
              <a:cs typeface="Bookman Old Style"/>
              <a:sym typeface="Bookman Old Style"/>
            </a:endParaRPr>
          </a:p>
        </p:txBody>
      </p:sp>
      <p:pic>
        <p:nvPicPr>
          <p:cNvPr id="72" name="Google Shape;72;p1" title="Slide-1.mp3">
            <a:hlinkClick r:id="rId4"/>
          </p:cNvPr>
          <p:cNvPicPr preferRelativeResize="0"/>
          <p:nvPr/>
        </p:nvPicPr>
        <p:blipFill>
          <a:blip r:embed="rId5">
            <a:alphaModFix/>
          </a:blip>
          <a:stretch>
            <a:fillRect/>
          </a:stretch>
        </p:blipFill>
        <p:spPr>
          <a:xfrm>
            <a:off x="8641175" y="4336475"/>
            <a:ext cx="457200" cy="457200"/>
          </a:xfrm>
          <a:prstGeom prst="rect">
            <a:avLst/>
          </a:prstGeom>
          <a:no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grpSp>
        <p:nvGrpSpPr>
          <p:cNvPr id="329" name="Google Shape;329;g309c51d57b3_0_7"/>
          <p:cNvGrpSpPr/>
          <p:nvPr/>
        </p:nvGrpSpPr>
        <p:grpSpPr>
          <a:xfrm>
            <a:off x="-99" y="-47825"/>
            <a:ext cx="9144229" cy="5247718"/>
            <a:chOff x="1459800" y="-69715"/>
            <a:chExt cx="7772400" cy="7629715"/>
          </a:xfrm>
        </p:grpSpPr>
        <p:sp>
          <p:nvSpPr>
            <p:cNvPr id="330" name="Google Shape;330;g309c51d57b3_0_7"/>
            <p:cNvSpPr/>
            <p:nvPr/>
          </p:nvSpPr>
          <p:spPr>
            <a:xfrm>
              <a:off x="1459800" y="0"/>
              <a:ext cx="7772400" cy="756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1" name="Google Shape;331;g309c51d57b3_0_7"/>
            <p:cNvGrpSpPr/>
            <p:nvPr/>
          </p:nvGrpSpPr>
          <p:grpSpPr>
            <a:xfrm>
              <a:off x="1459800" y="-69715"/>
              <a:ext cx="7772400" cy="7629700"/>
              <a:chOff x="0" y="-88538"/>
              <a:chExt cx="7772400" cy="9689738"/>
            </a:xfrm>
          </p:grpSpPr>
          <p:sp>
            <p:nvSpPr>
              <p:cNvPr id="332" name="Google Shape;332;g309c51d57b3_0_7"/>
              <p:cNvSpPr/>
              <p:nvPr/>
            </p:nvSpPr>
            <p:spPr>
              <a:xfrm>
                <a:off x="0" y="0"/>
                <a:ext cx="7772400" cy="9601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g309c51d57b3_0_7"/>
              <p:cNvSpPr/>
              <p:nvPr/>
            </p:nvSpPr>
            <p:spPr>
              <a:xfrm>
                <a:off x="0" y="0"/>
                <a:ext cx="7772400" cy="9601200"/>
              </a:xfrm>
              <a:prstGeom prst="rect">
                <a:avLst/>
              </a:prstGeom>
              <a:solidFill>
                <a:srgbClr val="F8E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g309c51d57b3_0_7"/>
              <p:cNvSpPr/>
              <p:nvPr/>
            </p:nvSpPr>
            <p:spPr>
              <a:xfrm>
                <a:off x="0" y="5006340"/>
                <a:ext cx="7772400" cy="4581000"/>
              </a:xfrm>
              <a:prstGeom prst="rect">
                <a:avLst/>
              </a:prstGeom>
              <a:solidFill>
                <a:srgbClr val="0C36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g309c51d57b3_0_7"/>
              <p:cNvSpPr/>
              <p:nvPr/>
            </p:nvSpPr>
            <p:spPr>
              <a:xfrm>
                <a:off x="571500" y="594360"/>
                <a:ext cx="6629400" cy="8403300"/>
              </a:xfrm>
              <a:prstGeom prst="rect">
                <a:avLst/>
              </a:prstGeom>
              <a:solidFill>
                <a:srgbClr val="FCF5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6" name="Google Shape;336;g309c51d57b3_0_7"/>
              <p:cNvGrpSpPr/>
              <p:nvPr/>
            </p:nvGrpSpPr>
            <p:grpSpPr>
              <a:xfrm rot="-5400000">
                <a:off x="-669724" y="2044609"/>
                <a:ext cx="9673482" cy="5407187"/>
                <a:chOff x="0" y="53341"/>
                <a:chExt cx="3447182" cy="1932795"/>
              </a:xfrm>
            </p:grpSpPr>
            <p:sp>
              <p:nvSpPr>
                <p:cNvPr id="337" name="Google Shape;337;g309c51d57b3_0_7"/>
                <p:cNvSpPr/>
                <p:nvPr/>
              </p:nvSpPr>
              <p:spPr>
                <a:xfrm>
                  <a:off x="0" y="53341"/>
                  <a:ext cx="875347" cy="537210"/>
                </a:xfrm>
                <a:custGeom>
                  <a:rect b="b" l="l" r="r" t="t"/>
                  <a:pathLst>
                    <a:path extrusionOk="0" h="537210" w="875347">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g309c51d57b3_0_7"/>
                <p:cNvSpPr/>
                <p:nvPr/>
              </p:nvSpPr>
              <p:spPr>
                <a:xfrm>
                  <a:off x="0" y="160021"/>
                  <a:ext cx="768667" cy="323850"/>
                </a:xfrm>
                <a:custGeom>
                  <a:rect b="b" l="l" r="r" t="t"/>
                  <a:pathLst>
                    <a:path extrusionOk="0" h="323850" w="768667">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g309c51d57b3_0_7"/>
                <p:cNvSpPr/>
                <p:nvPr/>
              </p:nvSpPr>
              <p:spPr>
                <a:xfrm rot="10800000">
                  <a:off x="2372227" y="1609460"/>
                  <a:ext cx="1074955" cy="376676"/>
                </a:xfrm>
                <a:custGeom>
                  <a:rect b="b" l="l" r="r" t="t"/>
                  <a:pathLst>
                    <a:path extrusionOk="0" h="643890" w="928687">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rgbClr val="CC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g309c51d57b3_0_7"/>
                <p:cNvSpPr/>
                <p:nvPr/>
              </p:nvSpPr>
              <p:spPr>
                <a:xfrm rot="10800000">
                  <a:off x="2544085" y="1669716"/>
                  <a:ext cx="877492" cy="256165"/>
                </a:xfrm>
                <a:custGeom>
                  <a:rect b="b" l="l" r="r" t="t"/>
                  <a:pathLst>
                    <a:path extrusionOk="0" h="430530" w="822007">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rgbClr val="CC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
        <p:nvSpPr>
          <p:cNvPr id="341" name="Google Shape;341;g309c51d57b3_0_7"/>
          <p:cNvSpPr txBox="1"/>
          <p:nvPr>
            <p:ph type="title"/>
          </p:nvPr>
        </p:nvSpPr>
        <p:spPr>
          <a:xfrm>
            <a:off x="657925" y="445025"/>
            <a:ext cx="8174400" cy="572700"/>
          </a:xfrm>
          <a:prstGeom prst="rect">
            <a:avLst/>
          </a:prstGeom>
          <a:noFill/>
          <a:ln>
            <a:noFill/>
          </a:ln>
        </p:spPr>
        <p:txBody>
          <a:bodyPr anchorCtr="0" anchor="ctr" bIns="91425" lIns="91425" spcFirstLastPara="1" rIns="91425" wrap="square" tIns="91425">
            <a:noAutofit/>
          </a:bodyPr>
          <a:lstStyle/>
          <a:p>
            <a:pPr indent="0" lvl="0" marL="0" rtl="0" algn="just">
              <a:lnSpc>
                <a:spcPct val="100000"/>
              </a:lnSpc>
              <a:spcBef>
                <a:spcPts val="0"/>
              </a:spcBef>
              <a:spcAft>
                <a:spcPts val="3600"/>
              </a:spcAft>
              <a:buSzPts val="2800"/>
              <a:buNone/>
            </a:pPr>
            <a:r>
              <a:rPr lang="pt-PT" sz="3600" cap="small">
                <a:solidFill>
                  <a:srgbClr val="D73A2C"/>
                </a:solidFill>
                <a:latin typeface="Bookman Old Style"/>
                <a:ea typeface="Bookman Old Style"/>
                <a:cs typeface="Bookman Old Style"/>
                <a:sym typeface="Bookman Old Style"/>
              </a:rPr>
              <a:t>Resources </a:t>
            </a:r>
            <a:r>
              <a:rPr lang="pt-PT" sz="3600" cap="small">
                <a:solidFill>
                  <a:srgbClr val="D73A2C"/>
                </a:solidFill>
                <a:latin typeface="Bookman Old Style"/>
                <a:ea typeface="Bookman Old Style"/>
                <a:cs typeface="Bookman Old Style"/>
                <a:sym typeface="Bookman Old Style"/>
              </a:rPr>
              <a:t>&amp; Budget</a:t>
            </a:r>
            <a:endParaRPr sz="3600" cap="small">
              <a:solidFill>
                <a:srgbClr val="D73A2C"/>
              </a:solidFill>
              <a:latin typeface="Bookman Old Style"/>
              <a:ea typeface="Bookman Old Style"/>
              <a:cs typeface="Bookman Old Style"/>
              <a:sym typeface="Bookman Old Style"/>
            </a:endParaRPr>
          </a:p>
        </p:txBody>
      </p:sp>
      <p:sp>
        <p:nvSpPr>
          <p:cNvPr id="342" name="Google Shape;342;g309c51d57b3_0_7"/>
          <p:cNvSpPr txBox="1"/>
          <p:nvPr>
            <p:ph idx="12" type="sldNum"/>
          </p:nvPr>
        </p:nvSpPr>
        <p:spPr>
          <a:xfrm>
            <a:off x="8595308" y="4793667"/>
            <a:ext cx="548700" cy="3936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1000"/>
              <a:buNone/>
            </a:pPr>
            <a:fld id="{00000000-1234-1234-1234-123412341234}" type="slidenum">
              <a:rPr b="1" lang="pt-PT">
                <a:solidFill>
                  <a:srgbClr val="F8E8D6"/>
                </a:solidFill>
                <a:latin typeface="Bookman Old Style"/>
                <a:ea typeface="Bookman Old Style"/>
                <a:cs typeface="Bookman Old Style"/>
                <a:sym typeface="Bookman Old Style"/>
              </a:rPr>
              <a:t>‹#›</a:t>
            </a:fld>
            <a:endParaRPr b="1">
              <a:solidFill>
                <a:srgbClr val="F8E8D6"/>
              </a:solidFill>
              <a:latin typeface="Bookman Old Style"/>
              <a:ea typeface="Bookman Old Style"/>
              <a:cs typeface="Bookman Old Style"/>
              <a:sym typeface="Bookman Old Style"/>
            </a:endParaRPr>
          </a:p>
        </p:txBody>
      </p:sp>
      <p:pic>
        <p:nvPicPr>
          <p:cNvPr id="343" name="Google Shape;343;g309c51d57b3_0_7"/>
          <p:cNvPicPr preferRelativeResize="0"/>
          <p:nvPr/>
        </p:nvPicPr>
        <p:blipFill rotWithShape="1">
          <a:blip r:embed="rId3">
            <a:alphaModFix/>
          </a:blip>
          <a:srcRect b="0" l="0" r="0" t="0"/>
          <a:stretch/>
        </p:blipFill>
        <p:spPr>
          <a:xfrm>
            <a:off x="0" y="-6"/>
            <a:ext cx="657925" cy="594096"/>
          </a:xfrm>
          <a:prstGeom prst="rect">
            <a:avLst/>
          </a:prstGeom>
          <a:noFill/>
          <a:ln>
            <a:noFill/>
          </a:ln>
        </p:spPr>
      </p:pic>
      <p:sp>
        <p:nvSpPr>
          <p:cNvPr id="344" name="Google Shape;344;g309c51d57b3_0_7"/>
          <p:cNvSpPr txBox="1"/>
          <p:nvPr/>
        </p:nvSpPr>
        <p:spPr>
          <a:xfrm>
            <a:off x="3573900" y="4868375"/>
            <a:ext cx="1996200" cy="318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pt-PT" sz="1000" u="none" cap="none" strike="noStrike">
                <a:solidFill>
                  <a:srgbClr val="F8E8D6"/>
                </a:solidFill>
                <a:latin typeface="Bookman Old Style"/>
                <a:ea typeface="Bookman Old Style"/>
                <a:cs typeface="Bookman Old Style"/>
                <a:sym typeface="Bookman Old Style"/>
              </a:rPr>
              <a:t>Academic Year 2024/2025</a:t>
            </a:r>
            <a:endParaRPr b="1" i="0" sz="1000" u="none" cap="none" strike="noStrike">
              <a:solidFill>
                <a:srgbClr val="F8E8D6"/>
              </a:solidFill>
              <a:latin typeface="Bookman Old Style"/>
              <a:ea typeface="Bookman Old Style"/>
              <a:cs typeface="Bookman Old Style"/>
              <a:sym typeface="Bookman Old Style"/>
            </a:endParaRPr>
          </a:p>
        </p:txBody>
      </p:sp>
      <p:sp>
        <p:nvSpPr>
          <p:cNvPr id="345" name="Google Shape;345;g309c51d57b3_0_7"/>
          <p:cNvSpPr txBox="1"/>
          <p:nvPr/>
        </p:nvSpPr>
        <p:spPr>
          <a:xfrm>
            <a:off x="0" y="4868375"/>
            <a:ext cx="829500" cy="318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pt-PT" sz="1000" u="none" cap="none" strike="noStrike">
                <a:solidFill>
                  <a:srgbClr val="F8E8D6"/>
                </a:solidFill>
                <a:latin typeface="Bookman Old Style"/>
                <a:ea typeface="Bookman Old Style"/>
                <a:cs typeface="Bookman Old Style"/>
                <a:sym typeface="Bookman Old Style"/>
              </a:rPr>
              <a:t>Team 03</a:t>
            </a:r>
            <a:endParaRPr b="1" i="0" sz="1000" u="none" cap="none" strike="noStrike">
              <a:solidFill>
                <a:srgbClr val="F8E8D6"/>
              </a:solidFill>
              <a:latin typeface="Bookman Old Style"/>
              <a:ea typeface="Bookman Old Style"/>
              <a:cs typeface="Bookman Old Style"/>
              <a:sym typeface="Bookman Old Style"/>
            </a:endParaRPr>
          </a:p>
        </p:txBody>
      </p:sp>
      <p:graphicFrame>
        <p:nvGraphicFramePr>
          <p:cNvPr id="346" name="Google Shape;346;g309c51d57b3_0_7"/>
          <p:cNvGraphicFramePr/>
          <p:nvPr/>
        </p:nvGraphicFramePr>
        <p:xfrm>
          <a:off x="720275" y="1381825"/>
          <a:ext cx="3000000" cy="3000000"/>
        </p:xfrm>
        <a:graphic>
          <a:graphicData uri="http://schemas.openxmlformats.org/drawingml/2006/table">
            <a:tbl>
              <a:tblPr>
                <a:noFill/>
                <a:tableStyleId>{0A822866-3F5E-4FAE-BA4F-0FC6279428E0}</a:tableStyleId>
              </a:tblPr>
              <a:tblGrid>
                <a:gridCol w="2567800"/>
                <a:gridCol w="2567800"/>
                <a:gridCol w="2567800"/>
              </a:tblGrid>
              <a:tr h="157450">
                <a:tc>
                  <a:txBody>
                    <a:bodyPr/>
                    <a:lstStyle/>
                    <a:p>
                      <a:pPr indent="0" lvl="0" marL="0" rtl="0" algn="ctr">
                        <a:spcBef>
                          <a:spcPts val="0"/>
                        </a:spcBef>
                        <a:spcAft>
                          <a:spcPts val="0"/>
                        </a:spcAft>
                        <a:buNone/>
                      </a:pPr>
                      <a:r>
                        <a:rPr b="1" lang="pt-PT" sz="1200">
                          <a:solidFill>
                            <a:srgbClr val="F8E9D7"/>
                          </a:solidFill>
                          <a:latin typeface="Corbel"/>
                          <a:ea typeface="Corbel"/>
                          <a:cs typeface="Corbel"/>
                          <a:sym typeface="Corbel"/>
                        </a:rPr>
                        <a:t>Description</a:t>
                      </a:r>
                      <a:endParaRPr b="1" sz="1200">
                        <a:solidFill>
                          <a:srgbClr val="F8E9D7"/>
                        </a:solidFill>
                        <a:latin typeface="Corbel"/>
                        <a:ea typeface="Corbel"/>
                        <a:cs typeface="Corbel"/>
                        <a:sym typeface="Corbel"/>
                      </a:endParaRPr>
                    </a:p>
                  </a:txBody>
                  <a:tcPr marT="63500" marB="63500" marR="63500" marL="63500" anchor="ctr">
                    <a:solidFill>
                      <a:srgbClr val="234756"/>
                    </a:solidFill>
                  </a:tcPr>
                </a:tc>
                <a:tc>
                  <a:txBody>
                    <a:bodyPr/>
                    <a:lstStyle/>
                    <a:p>
                      <a:pPr indent="0" lvl="0" marL="0" rtl="0" algn="ctr">
                        <a:spcBef>
                          <a:spcPts val="0"/>
                        </a:spcBef>
                        <a:spcAft>
                          <a:spcPts val="0"/>
                        </a:spcAft>
                        <a:buNone/>
                      </a:pPr>
                      <a:r>
                        <a:rPr b="1" lang="pt-PT" sz="1200">
                          <a:solidFill>
                            <a:srgbClr val="F8E9D7"/>
                          </a:solidFill>
                          <a:latin typeface="Corbel"/>
                          <a:ea typeface="Corbel"/>
                          <a:cs typeface="Corbel"/>
                          <a:sym typeface="Corbel"/>
                        </a:rPr>
                        <a:t>Details</a:t>
                      </a:r>
                      <a:endParaRPr b="1" sz="1200">
                        <a:solidFill>
                          <a:srgbClr val="F8E9D7"/>
                        </a:solidFill>
                        <a:latin typeface="Corbel"/>
                        <a:ea typeface="Corbel"/>
                        <a:cs typeface="Corbel"/>
                        <a:sym typeface="Corbel"/>
                      </a:endParaRPr>
                    </a:p>
                  </a:txBody>
                  <a:tcPr marT="63500" marB="63500" marR="63500" marL="63500" anchor="ctr">
                    <a:solidFill>
                      <a:srgbClr val="234756"/>
                    </a:solidFill>
                  </a:tcPr>
                </a:tc>
                <a:tc>
                  <a:txBody>
                    <a:bodyPr/>
                    <a:lstStyle/>
                    <a:p>
                      <a:pPr indent="0" lvl="0" marL="0" rtl="0" algn="ctr">
                        <a:spcBef>
                          <a:spcPts val="0"/>
                        </a:spcBef>
                        <a:spcAft>
                          <a:spcPts val="0"/>
                        </a:spcAft>
                        <a:buNone/>
                      </a:pPr>
                      <a:r>
                        <a:rPr b="1" lang="pt-PT" sz="1200">
                          <a:solidFill>
                            <a:srgbClr val="F8E9D7"/>
                          </a:solidFill>
                          <a:latin typeface="Corbel"/>
                          <a:ea typeface="Corbel"/>
                          <a:cs typeface="Corbel"/>
                          <a:sym typeface="Corbel"/>
                        </a:rPr>
                        <a:t>Estimation Price</a:t>
                      </a:r>
                      <a:endParaRPr b="1" sz="1200">
                        <a:solidFill>
                          <a:srgbClr val="F8E9D7"/>
                        </a:solidFill>
                        <a:latin typeface="Corbel"/>
                        <a:ea typeface="Corbel"/>
                        <a:cs typeface="Corbel"/>
                        <a:sym typeface="Corbel"/>
                      </a:endParaRPr>
                    </a:p>
                  </a:txBody>
                  <a:tcPr marT="63500" marB="63500" marR="63500" marL="63500" anchor="ctr">
                    <a:solidFill>
                      <a:srgbClr val="234756"/>
                    </a:solidFill>
                  </a:tcPr>
                </a:tc>
              </a:tr>
              <a:tr h="12700">
                <a:tc>
                  <a:txBody>
                    <a:bodyPr/>
                    <a:lstStyle/>
                    <a:p>
                      <a:pPr indent="0" lvl="0" marL="0" rtl="0" algn="l">
                        <a:spcBef>
                          <a:spcPts val="0"/>
                        </a:spcBef>
                        <a:spcAft>
                          <a:spcPts val="0"/>
                        </a:spcAft>
                        <a:buNone/>
                      </a:pPr>
                      <a:r>
                        <a:rPr b="1" lang="pt-PT" sz="1200">
                          <a:solidFill>
                            <a:srgbClr val="0C363D"/>
                          </a:solidFill>
                          <a:latin typeface="Corbel"/>
                          <a:ea typeface="Corbel"/>
                          <a:cs typeface="Corbel"/>
                          <a:sym typeface="Corbel"/>
                        </a:rPr>
                        <a:t>Human Resources</a:t>
                      </a:r>
                      <a:endParaRPr b="1" sz="1200">
                        <a:solidFill>
                          <a:srgbClr val="0C363D"/>
                        </a:solidFill>
                        <a:latin typeface="Corbel"/>
                        <a:ea typeface="Corbel"/>
                        <a:cs typeface="Corbel"/>
                        <a:sym typeface="Corbel"/>
                      </a:endParaRPr>
                    </a:p>
                  </a:txBody>
                  <a:tcPr marT="63500" marB="63500" marR="63500" marL="63500" anchor="ctr">
                    <a:solidFill>
                      <a:srgbClr val="F8E9D7"/>
                    </a:solidFill>
                  </a:tcPr>
                </a:tc>
                <a:tc>
                  <a:txBody>
                    <a:bodyPr/>
                    <a:lstStyle/>
                    <a:p>
                      <a:pPr indent="0" lvl="0" marL="0" rtl="0" algn="ctr">
                        <a:spcBef>
                          <a:spcPts val="0"/>
                        </a:spcBef>
                        <a:spcAft>
                          <a:spcPts val="0"/>
                        </a:spcAft>
                        <a:buNone/>
                      </a:pPr>
                      <a:r>
                        <a:rPr lang="pt-PT" sz="1200">
                          <a:solidFill>
                            <a:srgbClr val="11232B"/>
                          </a:solidFill>
                          <a:latin typeface="Corbel"/>
                          <a:ea typeface="Corbel"/>
                          <a:cs typeface="Corbel"/>
                          <a:sym typeface="Corbel"/>
                        </a:rPr>
                        <a:t>4 people 10€/hour;</a:t>
                      </a:r>
                      <a:endParaRPr sz="1200">
                        <a:solidFill>
                          <a:srgbClr val="11232B"/>
                        </a:solidFill>
                        <a:latin typeface="Corbel"/>
                        <a:ea typeface="Corbel"/>
                        <a:cs typeface="Corbel"/>
                        <a:sym typeface="Corbel"/>
                      </a:endParaRPr>
                    </a:p>
                    <a:p>
                      <a:pPr indent="0" lvl="0" marL="0" rtl="0" algn="ctr">
                        <a:spcBef>
                          <a:spcPts val="0"/>
                        </a:spcBef>
                        <a:spcAft>
                          <a:spcPts val="0"/>
                        </a:spcAft>
                        <a:buNone/>
                      </a:pPr>
                      <a:r>
                        <a:rPr lang="pt-PT" sz="1200">
                          <a:solidFill>
                            <a:srgbClr val="11232B"/>
                          </a:solidFill>
                          <a:latin typeface="Corbel"/>
                          <a:ea typeface="Corbel"/>
                          <a:cs typeface="Corbel"/>
                          <a:sym typeface="Corbel"/>
                        </a:rPr>
                        <a:t>14 weeks;</a:t>
                      </a:r>
                      <a:endParaRPr sz="1200">
                        <a:solidFill>
                          <a:srgbClr val="11232B"/>
                        </a:solidFill>
                        <a:latin typeface="Corbel"/>
                        <a:ea typeface="Corbel"/>
                        <a:cs typeface="Corbel"/>
                        <a:sym typeface="Corbel"/>
                      </a:endParaRPr>
                    </a:p>
                    <a:p>
                      <a:pPr indent="0" lvl="0" marL="0" rtl="0" algn="ctr">
                        <a:spcBef>
                          <a:spcPts val="0"/>
                        </a:spcBef>
                        <a:spcAft>
                          <a:spcPts val="0"/>
                        </a:spcAft>
                        <a:buNone/>
                      </a:pPr>
                      <a:r>
                        <a:rPr lang="pt-PT" sz="1200">
                          <a:solidFill>
                            <a:srgbClr val="11232B"/>
                          </a:solidFill>
                          <a:latin typeface="Corbel"/>
                          <a:ea typeface="Corbel"/>
                          <a:cs typeface="Corbel"/>
                          <a:sym typeface="Corbel"/>
                        </a:rPr>
                        <a:t>12 hours/week.</a:t>
                      </a:r>
                      <a:endParaRPr sz="1200">
                        <a:solidFill>
                          <a:srgbClr val="11232B"/>
                        </a:solidFill>
                        <a:latin typeface="Corbel"/>
                        <a:ea typeface="Corbel"/>
                        <a:cs typeface="Corbel"/>
                        <a:sym typeface="Corbel"/>
                      </a:endParaRPr>
                    </a:p>
                  </a:txBody>
                  <a:tcPr marT="63500" marB="63500" marR="63500" marL="63500" anchor="ctr"/>
                </a:tc>
                <a:tc>
                  <a:txBody>
                    <a:bodyPr/>
                    <a:lstStyle/>
                    <a:p>
                      <a:pPr indent="0" lvl="0" marL="0" rtl="0" algn="ctr">
                        <a:spcBef>
                          <a:spcPts val="0"/>
                        </a:spcBef>
                        <a:spcAft>
                          <a:spcPts val="800"/>
                        </a:spcAft>
                        <a:buNone/>
                      </a:pPr>
                      <a:r>
                        <a:rPr lang="pt-PT" sz="1200">
                          <a:solidFill>
                            <a:srgbClr val="11232B"/>
                          </a:solidFill>
                          <a:latin typeface="Corbel"/>
                          <a:ea typeface="Corbel"/>
                          <a:cs typeface="Corbel"/>
                          <a:sym typeface="Corbel"/>
                        </a:rPr>
                        <a:t>6 720€</a:t>
                      </a:r>
                      <a:endParaRPr sz="1200">
                        <a:solidFill>
                          <a:srgbClr val="11232B"/>
                        </a:solidFill>
                        <a:latin typeface="Corbel"/>
                        <a:ea typeface="Corbel"/>
                        <a:cs typeface="Corbel"/>
                        <a:sym typeface="Corbel"/>
                      </a:endParaRPr>
                    </a:p>
                  </a:txBody>
                  <a:tcPr marT="63500" marB="63500" marR="63500" marL="63500" anchor="ctr"/>
                </a:tc>
              </a:tr>
              <a:tr h="12700">
                <a:tc>
                  <a:txBody>
                    <a:bodyPr/>
                    <a:lstStyle/>
                    <a:p>
                      <a:pPr indent="0" lvl="0" marL="0" rtl="0" algn="l">
                        <a:spcBef>
                          <a:spcPts val="0"/>
                        </a:spcBef>
                        <a:spcAft>
                          <a:spcPts val="0"/>
                        </a:spcAft>
                        <a:buNone/>
                      </a:pPr>
                      <a:r>
                        <a:rPr b="1" lang="pt-PT" sz="1200">
                          <a:solidFill>
                            <a:srgbClr val="0C363D"/>
                          </a:solidFill>
                          <a:latin typeface="Corbel"/>
                          <a:ea typeface="Corbel"/>
                          <a:cs typeface="Corbel"/>
                          <a:sym typeface="Corbel"/>
                        </a:rPr>
                        <a:t>Traveling</a:t>
                      </a:r>
                      <a:endParaRPr b="1" sz="1200">
                        <a:solidFill>
                          <a:srgbClr val="0C363D"/>
                        </a:solidFill>
                        <a:latin typeface="Corbel"/>
                        <a:ea typeface="Corbel"/>
                        <a:cs typeface="Corbel"/>
                        <a:sym typeface="Corbel"/>
                      </a:endParaRPr>
                    </a:p>
                  </a:txBody>
                  <a:tcPr marT="63500" marB="63500" marR="63500" marL="63500" anchor="ctr">
                    <a:solidFill>
                      <a:srgbClr val="F8E9D7"/>
                    </a:solidFill>
                  </a:tcPr>
                </a:tc>
                <a:tc>
                  <a:txBody>
                    <a:bodyPr/>
                    <a:lstStyle/>
                    <a:p>
                      <a:pPr indent="0" lvl="0" marL="0" rtl="0" algn="ctr">
                        <a:spcBef>
                          <a:spcPts val="0"/>
                        </a:spcBef>
                        <a:spcAft>
                          <a:spcPts val="0"/>
                        </a:spcAft>
                        <a:buNone/>
                      </a:pPr>
                      <a:r>
                        <a:rPr lang="pt-PT" sz="1200">
                          <a:solidFill>
                            <a:srgbClr val="11232B"/>
                          </a:solidFill>
                          <a:latin typeface="Corbel"/>
                          <a:ea typeface="Corbel"/>
                          <a:cs typeface="Corbel"/>
                          <a:sym typeface="Corbel"/>
                        </a:rPr>
                        <a:t>169.2 km/day;</a:t>
                      </a:r>
                      <a:endParaRPr sz="1200">
                        <a:solidFill>
                          <a:srgbClr val="11232B"/>
                        </a:solidFill>
                        <a:latin typeface="Corbel"/>
                        <a:ea typeface="Corbel"/>
                        <a:cs typeface="Corbel"/>
                        <a:sym typeface="Corbel"/>
                      </a:endParaRPr>
                    </a:p>
                    <a:p>
                      <a:pPr indent="0" lvl="0" marL="0" rtl="0" algn="ctr">
                        <a:spcBef>
                          <a:spcPts val="0"/>
                        </a:spcBef>
                        <a:spcAft>
                          <a:spcPts val="0"/>
                        </a:spcAft>
                        <a:buNone/>
                      </a:pPr>
                      <a:r>
                        <a:rPr lang="pt-PT" sz="1200">
                          <a:solidFill>
                            <a:srgbClr val="11232B"/>
                          </a:solidFill>
                          <a:latin typeface="Corbel"/>
                          <a:ea typeface="Corbel"/>
                          <a:cs typeface="Corbel"/>
                          <a:sym typeface="Corbel"/>
                        </a:rPr>
                        <a:t>34.18€ on tolls and fuel;</a:t>
                      </a:r>
                      <a:endParaRPr sz="1200">
                        <a:solidFill>
                          <a:srgbClr val="11232B"/>
                        </a:solidFill>
                        <a:latin typeface="Corbel"/>
                        <a:ea typeface="Corbel"/>
                        <a:cs typeface="Corbel"/>
                        <a:sym typeface="Corbel"/>
                      </a:endParaRPr>
                    </a:p>
                    <a:p>
                      <a:pPr indent="0" lvl="0" marL="0" rtl="0" algn="ctr">
                        <a:spcBef>
                          <a:spcPts val="0"/>
                        </a:spcBef>
                        <a:spcAft>
                          <a:spcPts val="0"/>
                        </a:spcAft>
                        <a:buNone/>
                      </a:pPr>
                      <a:r>
                        <a:rPr lang="pt-PT" sz="1200">
                          <a:solidFill>
                            <a:srgbClr val="11232B"/>
                          </a:solidFill>
                          <a:latin typeface="Corbel"/>
                          <a:ea typeface="Corbel"/>
                          <a:cs typeface="Corbel"/>
                          <a:sym typeface="Corbel"/>
                        </a:rPr>
                        <a:t>1 day a week.</a:t>
                      </a:r>
                      <a:endParaRPr sz="1200">
                        <a:solidFill>
                          <a:srgbClr val="11232B"/>
                        </a:solidFill>
                        <a:latin typeface="Corbel"/>
                        <a:ea typeface="Corbel"/>
                        <a:cs typeface="Corbel"/>
                        <a:sym typeface="Corbel"/>
                      </a:endParaRPr>
                    </a:p>
                  </a:txBody>
                  <a:tcPr marT="63500" marB="63500" marR="63500" marL="63500" anchor="ctr">
                    <a:solidFill>
                      <a:srgbClr val="F8E9D7"/>
                    </a:solidFill>
                  </a:tcPr>
                </a:tc>
                <a:tc>
                  <a:txBody>
                    <a:bodyPr/>
                    <a:lstStyle/>
                    <a:p>
                      <a:pPr indent="0" lvl="0" marL="0" rtl="0" algn="ctr">
                        <a:spcBef>
                          <a:spcPts val="0"/>
                        </a:spcBef>
                        <a:spcAft>
                          <a:spcPts val="800"/>
                        </a:spcAft>
                        <a:buNone/>
                      </a:pPr>
                      <a:r>
                        <a:rPr lang="pt-PT" sz="1200">
                          <a:solidFill>
                            <a:srgbClr val="11232B"/>
                          </a:solidFill>
                          <a:latin typeface="Corbel"/>
                          <a:ea typeface="Corbel"/>
                          <a:cs typeface="Corbel"/>
                          <a:sym typeface="Corbel"/>
                        </a:rPr>
                        <a:t>478.52€</a:t>
                      </a:r>
                      <a:endParaRPr sz="1200">
                        <a:solidFill>
                          <a:srgbClr val="11232B"/>
                        </a:solidFill>
                        <a:latin typeface="Corbel"/>
                        <a:ea typeface="Corbel"/>
                        <a:cs typeface="Corbel"/>
                        <a:sym typeface="Corbel"/>
                      </a:endParaRPr>
                    </a:p>
                  </a:txBody>
                  <a:tcPr marT="63500" marB="63500" marR="63500" marL="63500" anchor="ctr">
                    <a:solidFill>
                      <a:srgbClr val="F8E9D7"/>
                    </a:solidFill>
                  </a:tcPr>
                </a:tc>
              </a:tr>
              <a:tr h="12700">
                <a:tc>
                  <a:txBody>
                    <a:bodyPr/>
                    <a:lstStyle/>
                    <a:p>
                      <a:pPr indent="0" lvl="0" marL="0" rtl="0" algn="l">
                        <a:spcBef>
                          <a:spcPts val="0"/>
                        </a:spcBef>
                        <a:spcAft>
                          <a:spcPts val="0"/>
                        </a:spcAft>
                        <a:buNone/>
                      </a:pPr>
                      <a:r>
                        <a:rPr b="1" lang="pt-PT" sz="1200">
                          <a:solidFill>
                            <a:srgbClr val="0C363D"/>
                          </a:solidFill>
                          <a:latin typeface="Corbel"/>
                          <a:ea typeface="Corbel"/>
                          <a:cs typeface="Corbel"/>
                          <a:sym typeface="Corbel"/>
                        </a:rPr>
                        <a:t>Equipment</a:t>
                      </a:r>
                      <a:endParaRPr b="1" sz="1200">
                        <a:solidFill>
                          <a:srgbClr val="0C363D"/>
                        </a:solidFill>
                        <a:latin typeface="Corbel"/>
                        <a:ea typeface="Corbel"/>
                        <a:cs typeface="Corbel"/>
                        <a:sym typeface="Corbel"/>
                      </a:endParaRPr>
                    </a:p>
                  </a:txBody>
                  <a:tcPr marT="63500" marB="63500" marR="63500" marL="63500" anchor="ctr">
                    <a:solidFill>
                      <a:srgbClr val="F8E9D7"/>
                    </a:solidFill>
                  </a:tcPr>
                </a:tc>
                <a:tc>
                  <a:txBody>
                    <a:bodyPr/>
                    <a:lstStyle/>
                    <a:p>
                      <a:pPr indent="0" lvl="0" marL="0" rtl="0" algn="ctr">
                        <a:spcBef>
                          <a:spcPts val="0"/>
                        </a:spcBef>
                        <a:spcAft>
                          <a:spcPts val="0"/>
                        </a:spcAft>
                        <a:buNone/>
                      </a:pPr>
                      <a:r>
                        <a:rPr lang="pt-PT" sz="1200">
                          <a:solidFill>
                            <a:srgbClr val="11232B"/>
                          </a:solidFill>
                          <a:latin typeface="Corbel"/>
                          <a:ea typeface="Corbel"/>
                          <a:cs typeface="Corbel"/>
                          <a:sym typeface="Corbel"/>
                        </a:rPr>
                        <a:t>4 computers.</a:t>
                      </a:r>
                      <a:endParaRPr sz="1200">
                        <a:solidFill>
                          <a:srgbClr val="11232B"/>
                        </a:solidFill>
                        <a:latin typeface="Corbel"/>
                        <a:ea typeface="Corbel"/>
                        <a:cs typeface="Corbel"/>
                        <a:sym typeface="Corbel"/>
                      </a:endParaRPr>
                    </a:p>
                  </a:txBody>
                  <a:tcPr marT="63500" marB="63500" marR="63500" marL="63500" anchor="ctr"/>
                </a:tc>
                <a:tc>
                  <a:txBody>
                    <a:bodyPr/>
                    <a:lstStyle/>
                    <a:p>
                      <a:pPr indent="0" lvl="0" marL="0" rtl="0" algn="ctr">
                        <a:spcBef>
                          <a:spcPts val="0"/>
                        </a:spcBef>
                        <a:spcAft>
                          <a:spcPts val="800"/>
                        </a:spcAft>
                        <a:buNone/>
                      </a:pPr>
                      <a:r>
                        <a:rPr lang="pt-PT" sz="1200">
                          <a:solidFill>
                            <a:srgbClr val="11232B"/>
                          </a:solidFill>
                          <a:latin typeface="Corbel"/>
                          <a:ea typeface="Corbel"/>
                          <a:cs typeface="Corbel"/>
                          <a:sym typeface="Corbel"/>
                        </a:rPr>
                        <a:t>4000€</a:t>
                      </a:r>
                      <a:endParaRPr sz="1200">
                        <a:solidFill>
                          <a:srgbClr val="11232B"/>
                        </a:solidFill>
                        <a:latin typeface="Corbel"/>
                        <a:ea typeface="Corbel"/>
                        <a:cs typeface="Corbel"/>
                        <a:sym typeface="Corbel"/>
                      </a:endParaRPr>
                    </a:p>
                  </a:txBody>
                  <a:tcPr marT="63500" marB="63500" marR="63500" marL="63500" anchor="ctr"/>
                </a:tc>
              </a:tr>
              <a:tr h="12700">
                <a:tc>
                  <a:txBody>
                    <a:bodyPr/>
                    <a:lstStyle/>
                    <a:p>
                      <a:pPr indent="0" lvl="0" marL="0" rtl="0" algn="l">
                        <a:spcBef>
                          <a:spcPts val="0"/>
                        </a:spcBef>
                        <a:spcAft>
                          <a:spcPts val="0"/>
                        </a:spcAft>
                        <a:buNone/>
                      </a:pPr>
                      <a:r>
                        <a:rPr b="1" lang="pt-PT" sz="1200">
                          <a:solidFill>
                            <a:srgbClr val="0C363D"/>
                          </a:solidFill>
                          <a:latin typeface="Corbel"/>
                          <a:ea typeface="Corbel"/>
                          <a:cs typeface="Corbel"/>
                          <a:sym typeface="Corbel"/>
                        </a:rPr>
                        <a:t>Room</a:t>
                      </a:r>
                      <a:endParaRPr b="1" sz="1200">
                        <a:solidFill>
                          <a:srgbClr val="0C363D"/>
                        </a:solidFill>
                        <a:latin typeface="Corbel"/>
                        <a:ea typeface="Corbel"/>
                        <a:cs typeface="Corbel"/>
                        <a:sym typeface="Corbel"/>
                      </a:endParaRPr>
                    </a:p>
                  </a:txBody>
                  <a:tcPr marT="63500" marB="63500" marR="63500" marL="63500" anchor="ctr">
                    <a:solidFill>
                      <a:srgbClr val="F8E9D7"/>
                    </a:solidFill>
                  </a:tcPr>
                </a:tc>
                <a:tc>
                  <a:txBody>
                    <a:bodyPr/>
                    <a:lstStyle/>
                    <a:p>
                      <a:pPr indent="0" lvl="0" marL="0" rtl="0" algn="ctr">
                        <a:spcBef>
                          <a:spcPts val="0"/>
                        </a:spcBef>
                        <a:spcAft>
                          <a:spcPts val="0"/>
                        </a:spcAft>
                        <a:buNone/>
                      </a:pPr>
                      <a:r>
                        <a:rPr lang="pt-PT" sz="1200">
                          <a:solidFill>
                            <a:srgbClr val="11232B"/>
                          </a:solidFill>
                          <a:latin typeface="Corbel"/>
                          <a:ea typeface="Corbel"/>
                          <a:cs typeface="Corbel"/>
                          <a:sym typeface="Corbel"/>
                        </a:rPr>
                        <a:t>1 room.</a:t>
                      </a:r>
                      <a:endParaRPr sz="1200">
                        <a:solidFill>
                          <a:srgbClr val="11232B"/>
                        </a:solidFill>
                        <a:latin typeface="Corbel"/>
                        <a:ea typeface="Corbel"/>
                        <a:cs typeface="Corbel"/>
                        <a:sym typeface="Corbel"/>
                      </a:endParaRPr>
                    </a:p>
                  </a:txBody>
                  <a:tcPr marT="63500" marB="63500" marR="63500" marL="63500" anchor="ctr">
                    <a:solidFill>
                      <a:srgbClr val="F8E9D7"/>
                    </a:solidFill>
                  </a:tcPr>
                </a:tc>
                <a:tc>
                  <a:txBody>
                    <a:bodyPr/>
                    <a:lstStyle/>
                    <a:p>
                      <a:pPr indent="0" lvl="0" marL="0" rtl="0" algn="ctr">
                        <a:spcBef>
                          <a:spcPts val="0"/>
                        </a:spcBef>
                        <a:spcAft>
                          <a:spcPts val="0"/>
                        </a:spcAft>
                        <a:buNone/>
                      </a:pPr>
                      <a:r>
                        <a:rPr lang="pt-PT" sz="1200">
                          <a:solidFill>
                            <a:srgbClr val="11232B"/>
                          </a:solidFill>
                          <a:latin typeface="Corbel"/>
                          <a:ea typeface="Corbel"/>
                          <a:cs typeface="Corbel"/>
                          <a:sym typeface="Corbel"/>
                        </a:rPr>
                        <a:t>200€</a:t>
                      </a:r>
                      <a:endParaRPr sz="1200">
                        <a:solidFill>
                          <a:srgbClr val="11232B"/>
                        </a:solidFill>
                        <a:latin typeface="Corbel"/>
                        <a:ea typeface="Corbel"/>
                        <a:cs typeface="Corbel"/>
                        <a:sym typeface="Corbel"/>
                      </a:endParaRPr>
                    </a:p>
                  </a:txBody>
                  <a:tcPr marT="63500" marB="63500" marR="63500" marL="63500" anchor="ctr">
                    <a:solidFill>
                      <a:srgbClr val="F8E9D7"/>
                    </a:solidFill>
                  </a:tcPr>
                </a:tc>
              </a:tr>
              <a:tr h="12700">
                <a:tc>
                  <a:txBody>
                    <a:bodyPr/>
                    <a:lstStyle/>
                    <a:p>
                      <a:pPr indent="0" lvl="0" marL="0" rtl="0" algn="l">
                        <a:spcBef>
                          <a:spcPts val="0"/>
                        </a:spcBef>
                        <a:spcAft>
                          <a:spcPts val="0"/>
                        </a:spcAft>
                        <a:buNone/>
                      </a:pPr>
                      <a:r>
                        <a:rPr b="1" lang="pt-PT" sz="1200">
                          <a:solidFill>
                            <a:srgbClr val="0C363D"/>
                          </a:solidFill>
                          <a:latin typeface="Corbel"/>
                          <a:ea typeface="Corbel"/>
                          <a:cs typeface="Corbel"/>
                          <a:sym typeface="Corbel"/>
                        </a:rPr>
                        <a:t>Quality Certificate</a:t>
                      </a:r>
                      <a:endParaRPr b="1" sz="1200">
                        <a:solidFill>
                          <a:srgbClr val="0C363D"/>
                        </a:solidFill>
                        <a:latin typeface="Corbel"/>
                        <a:ea typeface="Corbel"/>
                        <a:cs typeface="Corbel"/>
                        <a:sym typeface="Corbel"/>
                      </a:endParaRPr>
                    </a:p>
                  </a:txBody>
                  <a:tcPr marT="63500" marB="63500" marR="63500" marL="63500" anchor="ctr">
                    <a:solidFill>
                      <a:srgbClr val="F8E9D7"/>
                    </a:solidFill>
                  </a:tcPr>
                </a:tc>
                <a:tc>
                  <a:txBody>
                    <a:bodyPr/>
                    <a:lstStyle/>
                    <a:p>
                      <a:pPr indent="0" lvl="0" marL="0" rtl="0" algn="ctr">
                        <a:spcBef>
                          <a:spcPts val="0"/>
                        </a:spcBef>
                        <a:spcAft>
                          <a:spcPts val="0"/>
                        </a:spcAft>
                        <a:buNone/>
                      </a:pPr>
                      <a:r>
                        <a:rPr lang="pt-PT" sz="1200">
                          <a:solidFill>
                            <a:srgbClr val="11232B"/>
                          </a:solidFill>
                          <a:latin typeface="Corbel"/>
                          <a:ea typeface="Corbel"/>
                          <a:cs typeface="Corbel"/>
                          <a:sym typeface="Corbel"/>
                        </a:rPr>
                        <a:t>Safety and performance audits.</a:t>
                      </a:r>
                      <a:endParaRPr sz="1200">
                        <a:solidFill>
                          <a:srgbClr val="11232B"/>
                        </a:solidFill>
                        <a:latin typeface="Corbel"/>
                        <a:ea typeface="Corbel"/>
                        <a:cs typeface="Corbel"/>
                        <a:sym typeface="Corbel"/>
                      </a:endParaRPr>
                    </a:p>
                  </a:txBody>
                  <a:tcPr marT="63500" marB="63500" marR="63500" marL="63500" anchor="ctr"/>
                </a:tc>
                <a:tc>
                  <a:txBody>
                    <a:bodyPr/>
                    <a:lstStyle/>
                    <a:p>
                      <a:pPr indent="0" lvl="0" marL="0" rtl="0" algn="ctr">
                        <a:spcBef>
                          <a:spcPts val="0"/>
                        </a:spcBef>
                        <a:spcAft>
                          <a:spcPts val="0"/>
                        </a:spcAft>
                        <a:buNone/>
                      </a:pPr>
                      <a:r>
                        <a:rPr lang="pt-PT" sz="1200">
                          <a:solidFill>
                            <a:srgbClr val="11232B"/>
                          </a:solidFill>
                          <a:latin typeface="Corbel"/>
                          <a:ea typeface="Corbel"/>
                          <a:cs typeface="Corbel"/>
                          <a:sym typeface="Corbel"/>
                        </a:rPr>
                        <a:t>500€</a:t>
                      </a:r>
                      <a:endParaRPr sz="1200">
                        <a:solidFill>
                          <a:srgbClr val="11232B"/>
                        </a:solidFill>
                        <a:latin typeface="Corbel"/>
                        <a:ea typeface="Corbel"/>
                        <a:cs typeface="Corbel"/>
                        <a:sym typeface="Corbel"/>
                      </a:endParaRPr>
                    </a:p>
                  </a:txBody>
                  <a:tcPr marT="63500" marB="63500" marR="63500" marL="63500" anchor="ctr"/>
                </a:tc>
              </a:tr>
              <a:tr h="12700">
                <a:tc>
                  <a:txBody>
                    <a:bodyPr/>
                    <a:lstStyle/>
                    <a:p>
                      <a:pPr indent="0" lvl="0" marL="0" rtl="0" algn="l">
                        <a:spcBef>
                          <a:spcPts val="0"/>
                        </a:spcBef>
                        <a:spcAft>
                          <a:spcPts val="0"/>
                        </a:spcAft>
                        <a:buNone/>
                      </a:pPr>
                      <a:r>
                        <a:rPr b="1" lang="pt-PT" sz="1200">
                          <a:solidFill>
                            <a:srgbClr val="0C363D"/>
                          </a:solidFill>
                          <a:latin typeface="Corbel"/>
                          <a:ea typeface="Corbel"/>
                          <a:cs typeface="Corbel"/>
                          <a:sym typeface="Corbel"/>
                        </a:rPr>
                        <a:t>Hosting &amp; Publishing Services</a:t>
                      </a:r>
                      <a:endParaRPr b="1" sz="1200">
                        <a:solidFill>
                          <a:srgbClr val="0C363D"/>
                        </a:solidFill>
                        <a:latin typeface="Corbel"/>
                        <a:ea typeface="Corbel"/>
                        <a:cs typeface="Corbel"/>
                        <a:sym typeface="Corbel"/>
                      </a:endParaRPr>
                    </a:p>
                  </a:txBody>
                  <a:tcPr marT="63500" marB="63500" marR="63500" marL="63500" anchor="ctr">
                    <a:solidFill>
                      <a:srgbClr val="F8E9D7"/>
                    </a:solidFill>
                  </a:tcPr>
                </a:tc>
                <a:tc>
                  <a:txBody>
                    <a:bodyPr/>
                    <a:lstStyle/>
                    <a:p>
                      <a:pPr indent="0" lvl="0" marL="0" rtl="0" algn="ctr">
                        <a:spcBef>
                          <a:spcPts val="0"/>
                        </a:spcBef>
                        <a:spcAft>
                          <a:spcPts val="0"/>
                        </a:spcAft>
                        <a:buNone/>
                      </a:pPr>
                      <a:r>
                        <a:rPr lang="pt-PT" sz="1200">
                          <a:solidFill>
                            <a:srgbClr val="11232B"/>
                          </a:solidFill>
                          <a:latin typeface="Corbel"/>
                          <a:ea typeface="Corbel"/>
                          <a:cs typeface="Corbel"/>
                          <a:sym typeface="Corbel"/>
                        </a:rPr>
                        <a:t>25€</a:t>
                      </a:r>
                      <a:endParaRPr sz="1200">
                        <a:solidFill>
                          <a:srgbClr val="11232B"/>
                        </a:solidFill>
                        <a:latin typeface="Corbel"/>
                        <a:ea typeface="Corbel"/>
                        <a:cs typeface="Corbel"/>
                        <a:sym typeface="Corbel"/>
                      </a:endParaRPr>
                    </a:p>
                  </a:txBody>
                  <a:tcPr marT="63500" marB="63500" marR="63500" marL="63500" anchor="ctr">
                    <a:solidFill>
                      <a:srgbClr val="F8E9D7"/>
                    </a:solidFill>
                  </a:tcPr>
                </a:tc>
                <a:tc>
                  <a:txBody>
                    <a:bodyPr/>
                    <a:lstStyle/>
                    <a:p>
                      <a:pPr indent="0" lvl="0" marL="0" rtl="0" algn="ctr">
                        <a:spcBef>
                          <a:spcPts val="0"/>
                        </a:spcBef>
                        <a:spcAft>
                          <a:spcPts val="0"/>
                        </a:spcAft>
                        <a:buNone/>
                      </a:pPr>
                      <a:r>
                        <a:rPr lang="pt-PT" sz="1200">
                          <a:solidFill>
                            <a:srgbClr val="11232B"/>
                          </a:solidFill>
                          <a:latin typeface="Corbel"/>
                          <a:ea typeface="Corbel"/>
                          <a:cs typeface="Corbel"/>
                          <a:sym typeface="Corbel"/>
                        </a:rPr>
                        <a:t>25€</a:t>
                      </a:r>
                      <a:endParaRPr sz="1200">
                        <a:solidFill>
                          <a:srgbClr val="11232B"/>
                        </a:solidFill>
                        <a:latin typeface="Corbel"/>
                        <a:ea typeface="Corbel"/>
                        <a:cs typeface="Corbel"/>
                        <a:sym typeface="Corbel"/>
                      </a:endParaRPr>
                    </a:p>
                  </a:txBody>
                  <a:tcPr marT="63500" marB="63500" marR="63500" marL="63500" anchor="ctr">
                    <a:solidFill>
                      <a:srgbClr val="F8E9D7"/>
                    </a:solidFill>
                  </a:tcPr>
                </a:tc>
              </a:tr>
              <a:tr h="12700">
                <a:tc>
                  <a:txBody>
                    <a:bodyPr/>
                    <a:lstStyle/>
                    <a:p>
                      <a:pPr indent="0" lvl="0" marL="0" rtl="0" algn="l">
                        <a:spcBef>
                          <a:spcPts val="0"/>
                        </a:spcBef>
                        <a:spcAft>
                          <a:spcPts val="0"/>
                        </a:spcAft>
                        <a:buNone/>
                      </a:pPr>
                      <a:r>
                        <a:rPr b="1" lang="pt-PT" sz="1200">
                          <a:solidFill>
                            <a:srgbClr val="F8E9D7"/>
                          </a:solidFill>
                          <a:latin typeface="Corbel"/>
                          <a:ea typeface="Corbel"/>
                          <a:cs typeface="Corbel"/>
                          <a:sym typeface="Corbel"/>
                        </a:rPr>
                        <a:t>Total</a:t>
                      </a:r>
                      <a:endParaRPr b="1" sz="1200">
                        <a:solidFill>
                          <a:srgbClr val="F8E9D7"/>
                        </a:solidFill>
                        <a:latin typeface="Corbel"/>
                        <a:ea typeface="Corbel"/>
                        <a:cs typeface="Corbel"/>
                        <a:sym typeface="Corbel"/>
                      </a:endParaRPr>
                    </a:p>
                  </a:txBody>
                  <a:tcPr marT="63500" marB="63500" marR="63500" marL="63500" anchor="ctr">
                    <a:solidFill>
                      <a:srgbClr val="D73A2C"/>
                    </a:solidFill>
                  </a:tcPr>
                </a:tc>
                <a:tc>
                  <a:txBody>
                    <a:bodyPr/>
                    <a:lstStyle/>
                    <a:p>
                      <a:pPr indent="0" lvl="0" marL="0" rtl="0" algn="ctr">
                        <a:spcBef>
                          <a:spcPts val="0"/>
                        </a:spcBef>
                        <a:spcAft>
                          <a:spcPts val="0"/>
                        </a:spcAft>
                        <a:buNone/>
                      </a:pPr>
                      <a:r>
                        <a:t/>
                      </a:r>
                      <a:endParaRPr b="1" sz="1200">
                        <a:solidFill>
                          <a:srgbClr val="F8E9D7"/>
                        </a:solidFill>
                        <a:latin typeface="Corbel"/>
                        <a:ea typeface="Corbel"/>
                        <a:cs typeface="Corbel"/>
                        <a:sym typeface="Corbel"/>
                      </a:endParaRPr>
                    </a:p>
                  </a:txBody>
                  <a:tcPr marT="63500" marB="63500" marR="63500" marL="63500" anchor="ctr">
                    <a:solidFill>
                      <a:srgbClr val="D73A2C"/>
                    </a:solidFill>
                  </a:tcPr>
                </a:tc>
                <a:tc>
                  <a:txBody>
                    <a:bodyPr/>
                    <a:lstStyle/>
                    <a:p>
                      <a:pPr indent="0" lvl="0" marL="0" rtl="0" algn="ctr">
                        <a:spcBef>
                          <a:spcPts val="0"/>
                        </a:spcBef>
                        <a:spcAft>
                          <a:spcPts val="0"/>
                        </a:spcAft>
                        <a:buNone/>
                      </a:pPr>
                      <a:r>
                        <a:rPr b="1" lang="pt-PT" sz="1200">
                          <a:solidFill>
                            <a:srgbClr val="F8E9D7"/>
                          </a:solidFill>
                          <a:latin typeface="Corbel"/>
                          <a:ea typeface="Corbel"/>
                          <a:cs typeface="Corbel"/>
                          <a:sym typeface="Corbel"/>
                        </a:rPr>
                        <a:t>11923.52€</a:t>
                      </a:r>
                      <a:endParaRPr b="1" sz="1200">
                        <a:solidFill>
                          <a:srgbClr val="F8E9D7"/>
                        </a:solidFill>
                        <a:latin typeface="Corbel"/>
                        <a:ea typeface="Corbel"/>
                        <a:cs typeface="Corbel"/>
                        <a:sym typeface="Corbel"/>
                      </a:endParaRPr>
                    </a:p>
                  </a:txBody>
                  <a:tcPr marT="63500" marB="63500" marR="63500" marL="63500" anchor="ctr">
                    <a:solidFill>
                      <a:srgbClr val="D73A2C"/>
                    </a:solidFill>
                  </a:tcPr>
                </a:tc>
              </a:tr>
            </a:tbl>
          </a:graphicData>
        </a:graphic>
      </p:graphicFrame>
      <p:sp>
        <p:nvSpPr>
          <p:cNvPr id="347" name="Google Shape;347;g309c51d57b3_0_7"/>
          <p:cNvSpPr txBox="1"/>
          <p:nvPr/>
        </p:nvSpPr>
        <p:spPr>
          <a:xfrm>
            <a:off x="2740813" y="1176625"/>
            <a:ext cx="3662400" cy="20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PT" sz="1000">
                <a:solidFill>
                  <a:schemeClr val="dk2"/>
                </a:solidFill>
                <a:latin typeface="Corbel"/>
                <a:ea typeface="Corbel"/>
                <a:cs typeface="Corbel"/>
                <a:sym typeface="Corbel"/>
              </a:rPr>
              <a:t>Table 1: Budget</a:t>
            </a:r>
            <a:endParaRPr sz="1000">
              <a:solidFill>
                <a:schemeClr val="dk2"/>
              </a:solidFill>
              <a:latin typeface="Corbel"/>
              <a:ea typeface="Corbel"/>
              <a:cs typeface="Corbel"/>
              <a:sym typeface="Corbe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grpSp>
        <p:nvGrpSpPr>
          <p:cNvPr id="352" name="Google Shape;352;p5"/>
          <p:cNvGrpSpPr/>
          <p:nvPr/>
        </p:nvGrpSpPr>
        <p:grpSpPr>
          <a:xfrm>
            <a:off x="-112" y="-52113"/>
            <a:ext cx="9144229" cy="5247718"/>
            <a:chOff x="1459800" y="-69716"/>
            <a:chExt cx="7772400" cy="7629716"/>
          </a:xfrm>
        </p:grpSpPr>
        <p:sp>
          <p:nvSpPr>
            <p:cNvPr id="353" name="Google Shape;353;p5"/>
            <p:cNvSpPr/>
            <p:nvPr/>
          </p:nvSpPr>
          <p:spPr>
            <a:xfrm>
              <a:off x="1459800" y="0"/>
              <a:ext cx="7772400" cy="756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54" name="Google Shape;354;p5"/>
            <p:cNvGrpSpPr/>
            <p:nvPr/>
          </p:nvGrpSpPr>
          <p:grpSpPr>
            <a:xfrm>
              <a:off x="1459800" y="-69716"/>
              <a:ext cx="7772400" cy="7629700"/>
              <a:chOff x="0" y="-88539"/>
              <a:chExt cx="7772400" cy="9689739"/>
            </a:xfrm>
          </p:grpSpPr>
          <p:sp>
            <p:nvSpPr>
              <p:cNvPr id="355" name="Google Shape;355;p5"/>
              <p:cNvSpPr/>
              <p:nvPr/>
            </p:nvSpPr>
            <p:spPr>
              <a:xfrm>
                <a:off x="0" y="0"/>
                <a:ext cx="7772400" cy="9601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5"/>
              <p:cNvSpPr/>
              <p:nvPr/>
            </p:nvSpPr>
            <p:spPr>
              <a:xfrm>
                <a:off x="0" y="0"/>
                <a:ext cx="7772400" cy="9601200"/>
              </a:xfrm>
              <a:prstGeom prst="rect">
                <a:avLst/>
              </a:prstGeom>
              <a:solidFill>
                <a:srgbClr val="F8E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5"/>
              <p:cNvSpPr/>
              <p:nvPr/>
            </p:nvSpPr>
            <p:spPr>
              <a:xfrm>
                <a:off x="0" y="5006340"/>
                <a:ext cx="7772400" cy="4581000"/>
              </a:xfrm>
              <a:prstGeom prst="rect">
                <a:avLst/>
              </a:prstGeom>
              <a:solidFill>
                <a:srgbClr val="0C36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5"/>
              <p:cNvSpPr/>
              <p:nvPr/>
            </p:nvSpPr>
            <p:spPr>
              <a:xfrm>
                <a:off x="571500" y="594360"/>
                <a:ext cx="6629400" cy="8403300"/>
              </a:xfrm>
              <a:prstGeom prst="rect">
                <a:avLst/>
              </a:prstGeom>
              <a:solidFill>
                <a:srgbClr val="FCF5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59" name="Google Shape;359;p5"/>
              <p:cNvGrpSpPr/>
              <p:nvPr/>
            </p:nvGrpSpPr>
            <p:grpSpPr>
              <a:xfrm rot="-5400000">
                <a:off x="-669725" y="2044609"/>
                <a:ext cx="9673483" cy="5407187"/>
                <a:chOff x="0" y="53341"/>
                <a:chExt cx="3447182" cy="1932795"/>
              </a:xfrm>
            </p:grpSpPr>
            <p:sp>
              <p:nvSpPr>
                <p:cNvPr id="360" name="Google Shape;360;p5"/>
                <p:cNvSpPr/>
                <p:nvPr/>
              </p:nvSpPr>
              <p:spPr>
                <a:xfrm>
                  <a:off x="0" y="53341"/>
                  <a:ext cx="875347" cy="537210"/>
                </a:xfrm>
                <a:custGeom>
                  <a:rect b="b" l="l" r="r" t="t"/>
                  <a:pathLst>
                    <a:path extrusionOk="0" h="537210" w="875347">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5"/>
                <p:cNvSpPr/>
                <p:nvPr/>
              </p:nvSpPr>
              <p:spPr>
                <a:xfrm>
                  <a:off x="0" y="160021"/>
                  <a:ext cx="768667" cy="323850"/>
                </a:xfrm>
                <a:custGeom>
                  <a:rect b="b" l="l" r="r" t="t"/>
                  <a:pathLst>
                    <a:path extrusionOk="0" h="323850" w="768667">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5"/>
                <p:cNvSpPr/>
                <p:nvPr/>
              </p:nvSpPr>
              <p:spPr>
                <a:xfrm rot="10800000">
                  <a:off x="2372227" y="1609460"/>
                  <a:ext cx="1074955" cy="376676"/>
                </a:xfrm>
                <a:custGeom>
                  <a:rect b="b" l="l" r="r" t="t"/>
                  <a:pathLst>
                    <a:path extrusionOk="0" h="643890" w="928687">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rgbClr val="CC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5"/>
                <p:cNvSpPr/>
                <p:nvPr/>
              </p:nvSpPr>
              <p:spPr>
                <a:xfrm rot="10800000">
                  <a:off x="2544085" y="1669716"/>
                  <a:ext cx="877492" cy="256165"/>
                </a:xfrm>
                <a:custGeom>
                  <a:rect b="b" l="l" r="r" t="t"/>
                  <a:pathLst>
                    <a:path extrusionOk="0" h="430530" w="822007">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rgbClr val="CC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
        <p:nvSpPr>
          <p:cNvPr id="364" name="Google Shape;364;p5"/>
          <p:cNvSpPr txBox="1"/>
          <p:nvPr>
            <p:ph type="title"/>
          </p:nvPr>
        </p:nvSpPr>
        <p:spPr>
          <a:xfrm>
            <a:off x="657925" y="445025"/>
            <a:ext cx="8174400" cy="572700"/>
          </a:xfrm>
          <a:prstGeom prst="rect">
            <a:avLst/>
          </a:prstGeom>
          <a:noFill/>
          <a:ln>
            <a:noFill/>
          </a:ln>
        </p:spPr>
        <p:txBody>
          <a:bodyPr anchorCtr="0" anchor="ctr" bIns="91425" lIns="91425" spcFirstLastPara="1" rIns="91425" wrap="square" tIns="91425">
            <a:noAutofit/>
          </a:bodyPr>
          <a:lstStyle/>
          <a:p>
            <a:pPr indent="0" lvl="0" marL="0" rtl="0" algn="just">
              <a:lnSpc>
                <a:spcPct val="100000"/>
              </a:lnSpc>
              <a:spcBef>
                <a:spcPts val="0"/>
              </a:spcBef>
              <a:spcAft>
                <a:spcPts val="3600"/>
              </a:spcAft>
              <a:buSzPts val="2800"/>
              <a:buNone/>
            </a:pPr>
            <a:r>
              <a:rPr lang="pt-PT" sz="3600" cap="small">
                <a:solidFill>
                  <a:srgbClr val="D73A2C"/>
                </a:solidFill>
                <a:latin typeface="Bookman Old Style"/>
                <a:ea typeface="Bookman Old Style"/>
                <a:cs typeface="Bookman Old Style"/>
                <a:sym typeface="Bookman Old Style"/>
              </a:rPr>
              <a:t>Restrictions</a:t>
            </a:r>
            <a:endParaRPr sz="3600" cap="small">
              <a:solidFill>
                <a:srgbClr val="D73A2C"/>
              </a:solidFill>
              <a:latin typeface="Bookman Old Style"/>
              <a:ea typeface="Bookman Old Style"/>
              <a:cs typeface="Bookman Old Style"/>
              <a:sym typeface="Bookman Old Style"/>
            </a:endParaRPr>
          </a:p>
        </p:txBody>
      </p:sp>
      <p:sp>
        <p:nvSpPr>
          <p:cNvPr id="365" name="Google Shape;365;p5"/>
          <p:cNvSpPr txBox="1"/>
          <p:nvPr>
            <p:ph idx="12" type="sldNum"/>
          </p:nvPr>
        </p:nvSpPr>
        <p:spPr>
          <a:xfrm>
            <a:off x="8595308" y="4793667"/>
            <a:ext cx="548700" cy="3936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1000"/>
              <a:buNone/>
            </a:pPr>
            <a:fld id="{00000000-1234-1234-1234-123412341234}" type="slidenum">
              <a:rPr b="1" lang="pt-PT">
                <a:solidFill>
                  <a:srgbClr val="F8E8D6"/>
                </a:solidFill>
                <a:latin typeface="Bookman Old Style"/>
                <a:ea typeface="Bookman Old Style"/>
                <a:cs typeface="Bookman Old Style"/>
                <a:sym typeface="Bookman Old Style"/>
              </a:rPr>
              <a:t>‹#›</a:t>
            </a:fld>
            <a:endParaRPr b="1">
              <a:solidFill>
                <a:srgbClr val="F8E8D6"/>
              </a:solidFill>
              <a:latin typeface="Bookman Old Style"/>
              <a:ea typeface="Bookman Old Style"/>
              <a:cs typeface="Bookman Old Style"/>
              <a:sym typeface="Bookman Old Style"/>
            </a:endParaRPr>
          </a:p>
        </p:txBody>
      </p:sp>
      <p:pic>
        <p:nvPicPr>
          <p:cNvPr id="366" name="Google Shape;366;p5"/>
          <p:cNvPicPr preferRelativeResize="0"/>
          <p:nvPr/>
        </p:nvPicPr>
        <p:blipFill rotWithShape="1">
          <a:blip r:embed="rId3">
            <a:alphaModFix/>
          </a:blip>
          <a:srcRect b="0" l="0" r="0" t="0"/>
          <a:stretch/>
        </p:blipFill>
        <p:spPr>
          <a:xfrm>
            <a:off x="0" y="-6"/>
            <a:ext cx="657925" cy="594096"/>
          </a:xfrm>
          <a:prstGeom prst="rect">
            <a:avLst/>
          </a:prstGeom>
          <a:noFill/>
          <a:ln>
            <a:noFill/>
          </a:ln>
        </p:spPr>
      </p:pic>
      <p:sp>
        <p:nvSpPr>
          <p:cNvPr id="367" name="Google Shape;367;p5"/>
          <p:cNvSpPr txBox="1"/>
          <p:nvPr/>
        </p:nvSpPr>
        <p:spPr>
          <a:xfrm>
            <a:off x="3555300" y="4868375"/>
            <a:ext cx="2033400" cy="318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pt-PT" sz="1000" u="none" cap="none" strike="noStrike">
                <a:solidFill>
                  <a:srgbClr val="F8E8D6"/>
                </a:solidFill>
                <a:latin typeface="Bookman Old Style"/>
                <a:ea typeface="Bookman Old Style"/>
                <a:cs typeface="Bookman Old Style"/>
                <a:sym typeface="Bookman Old Style"/>
              </a:rPr>
              <a:t>Academic Year 2024/2025</a:t>
            </a:r>
            <a:endParaRPr b="1" i="0" sz="1000" u="none" cap="none" strike="noStrike">
              <a:solidFill>
                <a:srgbClr val="F8E8D6"/>
              </a:solidFill>
              <a:latin typeface="Bookman Old Style"/>
              <a:ea typeface="Bookman Old Style"/>
              <a:cs typeface="Bookman Old Style"/>
              <a:sym typeface="Bookman Old Style"/>
            </a:endParaRPr>
          </a:p>
        </p:txBody>
      </p:sp>
      <p:sp>
        <p:nvSpPr>
          <p:cNvPr id="368" name="Google Shape;368;p5"/>
          <p:cNvSpPr txBox="1"/>
          <p:nvPr/>
        </p:nvSpPr>
        <p:spPr>
          <a:xfrm>
            <a:off x="0" y="4868375"/>
            <a:ext cx="879300" cy="318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pt-PT" sz="1000" u="none" cap="none" strike="noStrike">
                <a:solidFill>
                  <a:srgbClr val="F8E8D6"/>
                </a:solidFill>
                <a:latin typeface="Bookman Old Style"/>
                <a:ea typeface="Bookman Old Style"/>
                <a:cs typeface="Bookman Old Style"/>
                <a:sym typeface="Bookman Old Style"/>
              </a:rPr>
              <a:t>Team 03</a:t>
            </a:r>
            <a:endParaRPr b="1" i="0" sz="1000" u="none" cap="none" strike="noStrike">
              <a:solidFill>
                <a:srgbClr val="F8E8D6"/>
              </a:solidFill>
              <a:latin typeface="Bookman Old Style"/>
              <a:ea typeface="Bookman Old Style"/>
              <a:cs typeface="Bookman Old Style"/>
              <a:sym typeface="Bookman Old Style"/>
            </a:endParaRPr>
          </a:p>
        </p:txBody>
      </p:sp>
      <p:sp>
        <p:nvSpPr>
          <p:cNvPr id="369" name="Google Shape;369;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228600" lvl="0" marL="457200" rtl="0" algn="l">
              <a:lnSpc>
                <a:spcPct val="115000"/>
              </a:lnSpc>
              <a:spcBef>
                <a:spcPts val="0"/>
              </a:spcBef>
              <a:spcAft>
                <a:spcPts val="0"/>
              </a:spcAft>
              <a:buSzPts val="1800"/>
              <a:buNone/>
            </a:pPr>
            <a:r>
              <a:t/>
            </a:r>
            <a:endParaRPr/>
          </a:p>
        </p:txBody>
      </p:sp>
      <p:graphicFrame>
        <p:nvGraphicFramePr>
          <p:cNvPr id="370" name="Google Shape;370;p5"/>
          <p:cNvGraphicFramePr/>
          <p:nvPr/>
        </p:nvGraphicFramePr>
        <p:xfrm>
          <a:off x="1095188" y="1710063"/>
          <a:ext cx="3000000" cy="3000000"/>
        </p:xfrm>
        <a:graphic>
          <a:graphicData uri="http://schemas.openxmlformats.org/drawingml/2006/table">
            <a:tbl>
              <a:tblPr bandRow="1" firstRow="1">
                <a:noFill/>
                <a:tableStyleId>{42C33CE7-31B8-4B52-8430-C7025AD7D7B0}</a:tableStyleId>
              </a:tblPr>
              <a:tblGrid>
                <a:gridCol w="2219650"/>
                <a:gridCol w="2219650"/>
                <a:gridCol w="2219650"/>
              </a:tblGrid>
              <a:tr h="770625">
                <a:tc>
                  <a:txBody>
                    <a:bodyPr/>
                    <a:lstStyle/>
                    <a:p>
                      <a:pPr indent="0" lvl="0" marL="0" marR="0" rtl="0" algn="ctr">
                        <a:lnSpc>
                          <a:spcPct val="100000"/>
                        </a:lnSpc>
                        <a:spcBef>
                          <a:spcPts val="0"/>
                        </a:spcBef>
                        <a:spcAft>
                          <a:spcPts val="0"/>
                        </a:spcAft>
                        <a:buClr>
                          <a:srgbClr val="000000"/>
                        </a:buClr>
                        <a:buSzPts val="1400"/>
                        <a:buFont typeface="Arial"/>
                        <a:buNone/>
                      </a:pPr>
                      <a:r>
                        <a:rPr b="0" lang="pt-PT" sz="1400" u="none" cap="none" strike="noStrike">
                          <a:solidFill>
                            <a:srgbClr val="F8E8D6"/>
                          </a:solidFill>
                          <a:latin typeface="Corbel"/>
                          <a:ea typeface="Corbel"/>
                          <a:cs typeface="Corbel"/>
                          <a:sym typeface="Corbel"/>
                        </a:rPr>
                        <a:t>Museum opening hours</a:t>
                      </a:r>
                      <a:endParaRPr b="0" sz="1400" u="none" cap="none" strike="noStrike">
                        <a:solidFill>
                          <a:srgbClr val="F8E8D6"/>
                        </a:solidFill>
                        <a:latin typeface="Corbel"/>
                        <a:ea typeface="Corbel"/>
                        <a:cs typeface="Corbel"/>
                        <a:sym typeface="Corbel"/>
                      </a:endParaRPr>
                    </a:p>
                  </a:txBody>
                  <a:tcPr marT="45725" marB="45725" marR="91450" marL="91450" anchor="ctr">
                    <a:solidFill>
                      <a:srgbClr val="0C363D"/>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lang="pt-PT" sz="1400" u="none" cap="none" strike="noStrike">
                          <a:solidFill>
                            <a:srgbClr val="F8E8D6"/>
                          </a:solidFill>
                          <a:latin typeface="Corbel"/>
                          <a:ea typeface="Corbel"/>
                          <a:cs typeface="Corbel"/>
                          <a:sym typeface="Corbel"/>
                        </a:rPr>
                        <a:t>Team members' different schedules</a:t>
                      </a:r>
                      <a:endParaRPr b="0" sz="1400" u="none" cap="none" strike="noStrike">
                        <a:solidFill>
                          <a:srgbClr val="F8E8D6"/>
                        </a:solidFill>
                        <a:latin typeface="Corbel"/>
                        <a:ea typeface="Corbel"/>
                        <a:cs typeface="Corbel"/>
                        <a:sym typeface="Corbel"/>
                      </a:endParaRPr>
                    </a:p>
                  </a:txBody>
                  <a:tcPr marT="45725" marB="45725" marR="91450" marL="91450" anchor="ctr">
                    <a:solidFill>
                      <a:srgbClr val="0C363D"/>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lang="pt-PT" sz="1400" u="none" cap="none" strike="noStrike">
                          <a:solidFill>
                            <a:srgbClr val="F8E8D6"/>
                          </a:solidFill>
                          <a:latin typeface="Corbel"/>
                          <a:ea typeface="Corbel"/>
                          <a:cs typeface="Corbel"/>
                          <a:sym typeface="Corbel"/>
                        </a:rPr>
                        <a:t>Technologies defined;</a:t>
                      </a:r>
                      <a:endParaRPr sz="1400" u="none" cap="none" strike="noStrike">
                        <a:solidFill>
                          <a:srgbClr val="F8E8D6"/>
                        </a:solidFill>
                        <a:latin typeface="Corbel"/>
                        <a:ea typeface="Corbel"/>
                        <a:cs typeface="Corbel"/>
                        <a:sym typeface="Corbel"/>
                      </a:endParaRPr>
                    </a:p>
                  </a:txBody>
                  <a:tcPr marT="45725" marB="45725" marR="91450" marL="91450" anchor="ctr">
                    <a:solidFill>
                      <a:srgbClr val="0C363D"/>
                    </a:solidFill>
                  </a:tcPr>
                </a:tc>
              </a:tr>
              <a:tr h="770625">
                <a:tc>
                  <a:txBody>
                    <a:bodyPr/>
                    <a:lstStyle/>
                    <a:p>
                      <a:pPr indent="0" lvl="0" marL="0" marR="0" rtl="0" algn="ctr">
                        <a:lnSpc>
                          <a:spcPct val="100000"/>
                        </a:lnSpc>
                        <a:spcBef>
                          <a:spcPts val="0"/>
                        </a:spcBef>
                        <a:spcAft>
                          <a:spcPts val="0"/>
                        </a:spcAft>
                        <a:buClr>
                          <a:srgbClr val="000000"/>
                        </a:buClr>
                        <a:buSzPts val="1400"/>
                        <a:buFont typeface="Arial"/>
                        <a:buNone/>
                      </a:pPr>
                      <a:r>
                        <a:rPr lang="pt-PT" sz="1400" u="none" cap="none" strike="noStrike">
                          <a:solidFill>
                            <a:srgbClr val="F8E8D6"/>
                          </a:solidFill>
                          <a:latin typeface="Corbel"/>
                          <a:ea typeface="Corbel"/>
                          <a:cs typeface="Corbel"/>
                          <a:sym typeface="Corbel"/>
                        </a:rPr>
                        <a:t>Number of team members;</a:t>
                      </a:r>
                      <a:endParaRPr sz="1400" u="none" cap="none" strike="noStrike">
                        <a:solidFill>
                          <a:srgbClr val="F8E8D6"/>
                        </a:solidFill>
                        <a:latin typeface="Corbel"/>
                        <a:ea typeface="Corbel"/>
                        <a:cs typeface="Corbel"/>
                        <a:sym typeface="Corbel"/>
                      </a:endParaRPr>
                    </a:p>
                  </a:txBody>
                  <a:tcPr marT="45725" marB="45725" marR="91450" marL="91450" anchor="ctr">
                    <a:solidFill>
                      <a:srgbClr val="C00000"/>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pt-PT" sz="1400" u="none" cap="none" strike="noStrike">
                          <a:solidFill>
                            <a:srgbClr val="F8E8D6"/>
                          </a:solidFill>
                          <a:latin typeface="Corbel"/>
                          <a:ea typeface="Corbel"/>
                          <a:cs typeface="Corbel"/>
                          <a:sym typeface="Corbel"/>
                        </a:rPr>
                        <a:t>Limited budget</a:t>
                      </a:r>
                      <a:endParaRPr sz="1400" u="none" cap="none" strike="noStrike">
                        <a:solidFill>
                          <a:srgbClr val="F8E8D6"/>
                        </a:solidFill>
                        <a:latin typeface="Corbel"/>
                        <a:ea typeface="Corbel"/>
                        <a:cs typeface="Corbel"/>
                        <a:sym typeface="Corbel"/>
                      </a:endParaRPr>
                    </a:p>
                  </a:txBody>
                  <a:tcPr marT="45725" marB="45725" marR="91450" marL="91450" anchor="ctr">
                    <a:solidFill>
                      <a:srgbClr val="C00000"/>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pt-PT" sz="1400" u="none" cap="none" strike="noStrike">
                          <a:solidFill>
                            <a:srgbClr val="F8E8D6"/>
                          </a:solidFill>
                          <a:latin typeface="Corbel"/>
                          <a:ea typeface="Corbel"/>
                          <a:cs typeface="Corbel"/>
                          <a:sym typeface="Corbel"/>
                        </a:rPr>
                        <a:t>Not discussing the project with third parties</a:t>
                      </a:r>
                      <a:endParaRPr sz="1400" u="none" cap="none" strike="noStrike">
                        <a:solidFill>
                          <a:srgbClr val="F8E8D6"/>
                        </a:solidFill>
                        <a:latin typeface="Corbel"/>
                        <a:ea typeface="Corbel"/>
                        <a:cs typeface="Corbel"/>
                        <a:sym typeface="Corbel"/>
                      </a:endParaRPr>
                    </a:p>
                  </a:txBody>
                  <a:tcPr marT="45725" marB="45725" marR="91450" marL="91450" anchor="ctr">
                    <a:solidFill>
                      <a:srgbClr val="C00000"/>
                    </a:solidFill>
                  </a:tcPr>
                </a:tc>
              </a:tr>
              <a:tr h="770625">
                <a:tc>
                  <a:txBody>
                    <a:bodyPr/>
                    <a:lstStyle/>
                    <a:p>
                      <a:pPr indent="0" lvl="0" marL="0" marR="0" rtl="0" algn="ctr">
                        <a:lnSpc>
                          <a:spcPct val="100000"/>
                        </a:lnSpc>
                        <a:spcBef>
                          <a:spcPts val="0"/>
                        </a:spcBef>
                        <a:spcAft>
                          <a:spcPts val="0"/>
                        </a:spcAft>
                        <a:buClr>
                          <a:srgbClr val="000000"/>
                        </a:buClr>
                        <a:buSzPts val="1400"/>
                        <a:buFont typeface="Arial"/>
                        <a:buNone/>
                      </a:pPr>
                      <a:r>
                        <a:rPr lang="pt-PT" sz="1400" u="none" cap="none" strike="noStrike">
                          <a:solidFill>
                            <a:srgbClr val="0C363D"/>
                          </a:solidFill>
                          <a:latin typeface="Corbel"/>
                          <a:ea typeface="Corbel"/>
                          <a:cs typeface="Corbel"/>
                          <a:sym typeface="Corbel"/>
                        </a:rPr>
                        <a:t>Weekly working hours;</a:t>
                      </a:r>
                      <a:endParaRPr sz="1400" u="none" cap="none" strike="noStrike">
                        <a:solidFill>
                          <a:srgbClr val="0C363D"/>
                        </a:solidFill>
                        <a:latin typeface="Corbel"/>
                        <a:ea typeface="Corbel"/>
                        <a:cs typeface="Corbel"/>
                        <a:sym typeface="Corbel"/>
                      </a:endParaRPr>
                    </a:p>
                  </a:txBody>
                  <a:tcPr marT="45725" marB="45725" marR="91450" marL="91450" anchor="ctr">
                    <a:solidFill>
                      <a:srgbClr val="F8E8D6"/>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pt-PT" sz="1400" u="none" cap="none" strike="noStrike">
                          <a:solidFill>
                            <a:srgbClr val="0C363D"/>
                          </a:solidFill>
                          <a:latin typeface="Corbel"/>
                          <a:ea typeface="Corbel"/>
                          <a:cs typeface="Corbel"/>
                          <a:sym typeface="Corbel"/>
                        </a:rPr>
                        <a:t>Fixed deadline</a:t>
                      </a:r>
                      <a:endParaRPr sz="1400" u="none" cap="none" strike="noStrike">
                        <a:solidFill>
                          <a:srgbClr val="0C363D"/>
                        </a:solidFill>
                        <a:latin typeface="Corbel"/>
                        <a:ea typeface="Corbel"/>
                        <a:cs typeface="Corbel"/>
                        <a:sym typeface="Corbel"/>
                      </a:endParaRPr>
                    </a:p>
                  </a:txBody>
                  <a:tcPr marT="45725" marB="45725" marR="91450" marL="91450" anchor="ctr">
                    <a:solidFill>
                      <a:srgbClr val="F8E8D6"/>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pt-PT" sz="1400" u="none" cap="none" strike="noStrike">
                          <a:solidFill>
                            <a:srgbClr val="0C363D"/>
                          </a:solidFill>
                          <a:latin typeface="Corbel"/>
                          <a:ea typeface="Corbel"/>
                          <a:cs typeface="Corbel"/>
                          <a:sym typeface="Corbel"/>
                        </a:rPr>
                        <a:t>Dependence on content provided by the museum</a:t>
                      </a:r>
                      <a:endParaRPr sz="1400" u="none" cap="none" strike="noStrike">
                        <a:solidFill>
                          <a:srgbClr val="0C363D"/>
                        </a:solidFill>
                        <a:latin typeface="Corbel"/>
                        <a:ea typeface="Corbel"/>
                        <a:cs typeface="Corbel"/>
                        <a:sym typeface="Corbel"/>
                      </a:endParaRPr>
                    </a:p>
                  </a:txBody>
                  <a:tcPr marT="45725" marB="45725" marR="91450" marL="91450" anchor="ctr">
                    <a:solidFill>
                      <a:srgbClr val="F8E8D6"/>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g3099a86a304_2_645"/>
          <p:cNvSpPr/>
          <p:nvPr/>
        </p:nvSpPr>
        <p:spPr>
          <a:xfrm>
            <a:off x="-99" y="126"/>
            <a:ext cx="9144229" cy="5199768"/>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6" name="Google Shape;376;g3099a86a304_2_645"/>
          <p:cNvGrpSpPr/>
          <p:nvPr/>
        </p:nvGrpSpPr>
        <p:grpSpPr>
          <a:xfrm>
            <a:off x="-99" y="-47827"/>
            <a:ext cx="9144229" cy="5247962"/>
            <a:chOff x="0" y="-88539"/>
            <a:chExt cx="7772400" cy="9689739"/>
          </a:xfrm>
        </p:grpSpPr>
        <p:sp>
          <p:nvSpPr>
            <p:cNvPr id="377" name="Google Shape;377;g3099a86a304_2_645"/>
            <p:cNvSpPr/>
            <p:nvPr/>
          </p:nvSpPr>
          <p:spPr>
            <a:xfrm>
              <a:off x="0" y="0"/>
              <a:ext cx="7772400" cy="9601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g3099a86a304_2_645"/>
            <p:cNvSpPr/>
            <p:nvPr/>
          </p:nvSpPr>
          <p:spPr>
            <a:xfrm>
              <a:off x="0" y="0"/>
              <a:ext cx="7772400" cy="9601200"/>
            </a:xfrm>
            <a:prstGeom prst="rect">
              <a:avLst/>
            </a:prstGeom>
            <a:solidFill>
              <a:srgbClr val="F8E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g3099a86a304_2_645"/>
            <p:cNvSpPr/>
            <p:nvPr/>
          </p:nvSpPr>
          <p:spPr>
            <a:xfrm>
              <a:off x="0" y="5006340"/>
              <a:ext cx="7772400" cy="4581000"/>
            </a:xfrm>
            <a:prstGeom prst="rect">
              <a:avLst/>
            </a:prstGeom>
            <a:solidFill>
              <a:srgbClr val="0C36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g3099a86a304_2_645"/>
            <p:cNvSpPr/>
            <p:nvPr/>
          </p:nvSpPr>
          <p:spPr>
            <a:xfrm>
              <a:off x="571500" y="594360"/>
              <a:ext cx="6629400" cy="8403300"/>
            </a:xfrm>
            <a:prstGeom prst="rect">
              <a:avLst/>
            </a:prstGeom>
            <a:solidFill>
              <a:srgbClr val="FCF5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81" name="Google Shape;381;g3099a86a304_2_645"/>
            <p:cNvGrpSpPr/>
            <p:nvPr/>
          </p:nvGrpSpPr>
          <p:grpSpPr>
            <a:xfrm rot="-5400000">
              <a:off x="-669724" y="2044609"/>
              <a:ext cx="9673482" cy="5407187"/>
              <a:chOff x="0" y="53341"/>
              <a:chExt cx="3447182" cy="1932795"/>
            </a:xfrm>
          </p:grpSpPr>
          <p:sp>
            <p:nvSpPr>
              <p:cNvPr id="382" name="Google Shape;382;g3099a86a304_2_645"/>
              <p:cNvSpPr/>
              <p:nvPr/>
            </p:nvSpPr>
            <p:spPr>
              <a:xfrm>
                <a:off x="0" y="53341"/>
                <a:ext cx="875347" cy="537210"/>
              </a:xfrm>
              <a:custGeom>
                <a:rect b="b" l="l" r="r" t="t"/>
                <a:pathLst>
                  <a:path extrusionOk="0" h="537210" w="875347">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g3099a86a304_2_645"/>
              <p:cNvSpPr/>
              <p:nvPr/>
            </p:nvSpPr>
            <p:spPr>
              <a:xfrm>
                <a:off x="0" y="160021"/>
                <a:ext cx="768667" cy="323850"/>
              </a:xfrm>
              <a:custGeom>
                <a:rect b="b" l="l" r="r" t="t"/>
                <a:pathLst>
                  <a:path extrusionOk="0" h="323850" w="768667">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g3099a86a304_2_645"/>
              <p:cNvSpPr/>
              <p:nvPr/>
            </p:nvSpPr>
            <p:spPr>
              <a:xfrm rot="10800000">
                <a:off x="2372227" y="1609460"/>
                <a:ext cx="1074955" cy="376676"/>
              </a:xfrm>
              <a:custGeom>
                <a:rect b="b" l="l" r="r" t="t"/>
                <a:pathLst>
                  <a:path extrusionOk="0" h="643890" w="928687">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rgbClr val="CC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g3099a86a304_2_645"/>
              <p:cNvSpPr/>
              <p:nvPr/>
            </p:nvSpPr>
            <p:spPr>
              <a:xfrm rot="10800000">
                <a:off x="2544085" y="1669716"/>
                <a:ext cx="877492" cy="256165"/>
              </a:xfrm>
              <a:custGeom>
                <a:rect b="b" l="l" r="r" t="t"/>
                <a:pathLst>
                  <a:path extrusionOk="0" h="430530" w="822007">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rgbClr val="CC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86" name="Google Shape;386;g3099a86a304_2_645"/>
          <p:cNvSpPr txBox="1"/>
          <p:nvPr>
            <p:ph type="title"/>
          </p:nvPr>
        </p:nvSpPr>
        <p:spPr>
          <a:xfrm>
            <a:off x="657925" y="351675"/>
            <a:ext cx="8174400" cy="572700"/>
          </a:xfrm>
          <a:prstGeom prst="rect">
            <a:avLst/>
          </a:prstGeom>
          <a:noFill/>
          <a:ln>
            <a:noFill/>
          </a:ln>
        </p:spPr>
        <p:txBody>
          <a:bodyPr anchorCtr="0" anchor="ctr" bIns="91425" lIns="91425" spcFirstLastPara="1" rIns="91425" wrap="square" tIns="91425">
            <a:noAutofit/>
          </a:bodyPr>
          <a:lstStyle/>
          <a:p>
            <a:pPr indent="0" lvl="0" marL="0" rtl="0" algn="just">
              <a:lnSpc>
                <a:spcPct val="100000"/>
              </a:lnSpc>
              <a:spcBef>
                <a:spcPts val="0"/>
              </a:spcBef>
              <a:spcAft>
                <a:spcPts val="3600"/>
              </a:spcAft>
              <a:buSzPts val="2800"/>
              <a:buNone/>
            </a:pPr>
            <a:r>
              <a:rPr lang="pt-PT" sz="3600" cap="small">
                <a:solidFill>
                  <a:srgbClr val="D73A2C"/>
                </a:solidFill>
                <a:latin typeface="Bookman Old Style"/>
                <a:ea typeface="Bookman Old Style"/>
                <a:cs typeface="Bookman Old Style"/>
                <a:sym typeface="Bookman Old Style"/>
              </a:rPr>
              <a:t>Assumptions</a:t>
            </a:r>
            <a:endParaRPr sz="3600" cap="small">
              <a:solidFill>
                <a:srgbClr val="D73A2C"/>
              </a:solidFill>
              <a:latin typeface="Bookman Old Style"/>
              <a:ea typeface="Bookman Old Style"/>
              <a:cs typeface="Bookman Old Style"/>
              <a:sym typeface="Bookman Old Style"/>
            </a:endParaRPr>
          </a:p>
        </p:txBody>
      </p:sp>
      <p:sp>
        <p:nvSpPr>
          <p:cNvPr id="387" name="Google Shape;387;g3099a86a304_2_645"/>
          <p:cNvSpPr txBox="1"/>
          <p:nvPr>
            <p:ph idx="12" type="sldNum"/>
          </p:nvPr>
        </p:nvSpPr>
        <p:spPr>
          <a:xfrm>
            <a:off x="8595308" y="4793667"/>
            <a:ext cx="548700" cy="3936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1000"/>
              <a:buNone/>
            </a:pPr>
            <a:fld id="{00000000-1234-1234-1234-123412341234}" type="slidenum">
              <a:rPr b="1" lang="pt-PT">
                <a:solidFill>
                  <a:srgbClr val="F8E8D6"/>
                </a:solidFill>
                <a:latin typeface="Bookman Old Style"/>
                <a:ea typeface="Bookman Old Style"/>
                <a:cs typeface="Bookman Old Style"/>
                <a:sym typeface="Bookman Old Style"/>
              </a:rPr>
              <a:t>‹#›</a:t>
            </a:fld>
            <a:endParaRPr b="1">
              <a:solidFill>
                <a:srgbClr val="F8E8D6"/>
              </a:solidFill>
              <a:latin typeface="Bookman Old Style"/>
              <a:ea typeface="Bookman Old Style"/>
              <a:cs typeface="Bookman Old Style"/>
              <a:sym typeface="Bookman Old Style"/>
            </a:endParaRPr>
          </a:p>
        </p:txBody>
      </p:sp>
      <p:pic>
        <p:nvPicPr>
          <p:cNvPr id="388" name="Google Shape;388;g3099a86a304_2_645"/>
          <p:cNvPicPr preferRelativeResize="0"/>
          <p:nvPr/>
        </p:nvPicPr>
        <p:blipFill rotWithShape="1">
          <a:blip r:embed="rId3">
            <a:alphaModFix/>
          </a:blip>
          <a:srcRect b="0" l="0" r="0" t="0"/>
          <a:stretch/>
        </p:blipFill>
        <p:spPr>
          <a:xfrm>
            <a:off x="0" y="-6"/>
            <a:ext cx="657925" cy="594096"/>
          </a:xfrm>
          <a:prstGeom prst="rect">
            <a:avLst/>
          </a:prstGeom>
          <a:noFill/>
          <a:ln>
            <a:noFill/>
          </a:ln>
        </p:spPr>
      </p:pic>
      <p:sp>
        <p:nvSpPr>
          <p:cNvPr id="389" name="Google Shape;389;g3099a86a304_2_645"/>
          <p:cNvSpPr txBox="1"/>
          <p:nvPr/>
        </p:nvSpPr>
        <p:spPr>
          <a:xfrm>
            <a:off x="3540300" y="4868375"/>
            <a:ext cx="2063400" cy="318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pt-PT" sz="1000" u="none" cap="none" strike="noStrike">
                <a:solidFill>
                  <a:srgbClr val="F8E8D6"/>
                </a:solidFill>
                <a:latin typeface="Bookman Old Style"/>
                <a:ea typeface="Bookman Old Style"/>
                <a:cs typeface="Bookman Old Style"/>
                <a:sym typeface="Bookman Old Style"/>
              </a:rPr>
              <a:t>Academic Year 2024/2025</a:t>
            </a:r>
            <a:endParaRPr b="1" i="0" sz="1000" u="none" cap="none" strike="noStrike">
              <a:solidFill>
                <a:srgbClr val="F8E8D6"/>
              </a:solidFill>
              <a:latin typeface="Bookman Old Style"/>
              <a:ea typeface="Bookman Old Style"/>
              <a:cs typeface="Bookman Old Style"/>
              <a:sym typeface="Bookman Old Style"/>
            </a:endParaRPr>
          </a:p>
        </p:txBody>
      </p:sp>
      <p:sp>
        <p:nvSpPr>
          <p:cNvPr id="390" name="Google Shape;390;g3099a86a304_2_645"/>
          <p:cNvSpPr txBox="1"/>
          <p:nvPr/>
        </p:nvSpPr>
        <p:spPr>
          <a:xfrm>
            <a:off x="0" y="4868375"/>
            <a:ext cx="849300" cy="318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pt-PT" sz="1000" u="none" cap="none" strike="noStrike">
                <a:solidFill>
                  <a:srgbClr val="F8E8D6"/>
                </a:solidFill>
                <a:latin typeface="Bookman Old Style"/>
                <a:ea typeface="Bookman Old Style"/>
                <a:cs typeface="Bookman Old Style"/>
                <a:sym typeface="Bookman Old Style"/>
              </a:rPr>
              <a:t>Team 03</a:t>
            </a:r>
            <a:endParaRPr b="1" i="0" sz="1000" u="none" cap="none" strike="noStrike">
              <a:solidFill>
                <a:srgbClr val="F8E8D6"/>
              </a:solidFill>
              <a:latin typeface="Bookman Old Style"/>
              <a:ea typeface="Bookman Old Style"/>
              <a:cs typeface="Bookman Old Style"/>
              <a:sym typeface="Bookman Old Style"/>
            </a:endParaRPr>
          </a:p>
        </p:txBody>
      </p:sp>
      <p:grpSp>
        <p:nvGrpSpPr>
          <p:cNvPr id="391" name="Google Shape;391;g3099a86a304_2_645"/>
          <p:cNvGrpSpPr/>
          <p:nvPr/>
        </p:nvGrpSpPr>
        <p:grpSpPr>
          <a:xfrm rot="10800000">
            <a:off x="4470263" y="1883166"/>
            <a:ext cx="2939827" cy="643356"/>
            <a:chOff x="1593000" y="2322568"/>
            <a:chExt cx="2939827" cy="643356"/>
          </a:xfrm>
        </p:grpSpPr>
        <p:sp>
          <p:nvSpPr>
            <p:cNvPr id="392" name="Google Shape;392;g3099a86a304_2_645"/>
            <p:cNvSpPr/>
            <p:nvPr/>
          </p:nvSpPr>
          <p:spPr>
            <a:xfrm flipH="1">
              <a:off x="2283025" y="2322575"/>
              <a:ext cx="1844400" cy="642600"/>
            </a:xfrm>
            <a:prstGeom prst="rect">
              <a:avLst/>
            </a:prstGeom>
            <a:solidFill>
              <a:srgbClr val="A729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g3099a86a304_2_645"/>
            <p:cNvSpPr/>
            <p:nvPr/>
          </p:nvSpPr>
          <p:spPr>
            <a:xfrm rot="-5400000">
              <a:off x="3501574" y="1934671"/>
              <a:ext cx="643356" cy="1419149"/>
            </a:xfrm>
            <a:prstGeom prst="flowChartOffpageConnector">
              <a:avLst/>
            </a:prstGeom>
            <a:solidFill>
              <a:srgbClr val="A729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g3099a86a304_2_645"/>
            <p:cNvSpPr/>
            <p:nvPr/>
          </p:nvSpPr>
          <p:spPr>
            <a:xfrm rot="10800000">
              <a:off x="2283025" y="2399939"/>
              <a:ext cx="2000400" cy="495900"/>
            </a:xfrm>
            <a:prstGeom prst="rect">
              <a:avLst/>
            </a:prstGeom>
            <a:noFill/>
            <a:ln>
              <a:noFill/>
            </a:ln>
          </p:spPr>
          <p:txBody>
            <a:bodyPr anchorCtr="0" anchor="ctr" bIns="91425" lIns="91425" spcFirstLastPara="1" rIns="91425" wrap="square" tIns="91425">
              <a:noAutofit/>
            </a:bodyPr>
            <a:lstStyle/>
            <a:p>
              <a:pPr indent="0" lvl="0" marL="0" marR="0" rtl="0" algn="r">
                <a:lnSpc>
                  <a:spcPct val="95000"/>
                </a:lnSpc>
                <a:spcBef>
                  <a:spcPts val="1000"/>
                </a:spcBef>
                <a:spcAft>
                  <a:spcPts val="1000"/>
                </a:spcAft>
                <a:buClr>
                  <a:srgbClr val="000000"/>
                </a:buClr>
                <a:buSzPts val="1400"/>
                <a:buFont typeface="Arial"/>
                <a:buNone/>
              </a:pPr>
              <a:r>
                <a:rPr b="0" i="0" lang="pt-PT" sz="1400" u="none" cap="none" strike="noStrike">
                  <a:solidFill>
                    <a:schemeClr val="lt1"/>
                  </a:solidFill>
                  <a:latin typeface="Corbel"/>
                  <a:ea typeface="Corbel"/>
                  <a:cs typeface="Corbel"/>
                  <a:sym typeface="Corbel"/>
                </a:rPr>
                <a:t>Museum content and information</a:t>
              </a:r>
              <a:endParaRPr b="0" i="0" sz="1400" u="none" cap="none" strike="noStrike">
                <a:solidFill>
                  <a:schemeClr val="lt1"/>
                </a:solidFill>
                <a:latin typeface="Corbel"/>
                <a:ea typeface="Corbel"/>
                <a:cs typeface="Corbel"/>
                <a:sym typeface="Corbel"/>
              </a:endParaRPr>
            </a:p>
          </p:txBody>
        </p:sp>
        <p:sp>
          <p:nvSpPr>
            <p:cNvPr id="395" name="Google Shape;395;g3099a86a304_2_645"/>
            <p:cNvSpPr/>
            <p:nvPr/>
          </p:nvSpPr>
          <p:spPr>
            <a:xfrm>
              <a:off x="1593000" y="2322568"/>
              <a:ext cx="690000" cy="642300"/>
            </a:xfrm>
            <a:prstGeom prst="rect">
              <a:avLst/>
            </a:prstGeom>
            <a:solidFill>
              <a:srgbClr val="B02B20"/>
            </a:solidFill>
            <a:ln>
              <a:noFill/>
            </a:ln>
            <a:effectLst>
              <a:outerShdw blurRad="71438" rotWithShape="0" algn="bl" dir="2700000" dist="28575">
                <a:srgbClr val="000000">
                  <a:alpha val="1686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g3099a86a304_2_645"/>
            <p:cNvSpPr/>
            <p:nvPr/>
          </p:nvSpPr>
          <p:spPr>
            <a:xfrm rot="10800000">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0" lang="pt-PT" sz="2600" u="none" cap="none" strike="noStrike">
                  <a:solidFill>
                    <a:srgbClr val="FFFFFF"/>
                  </a:solidFill>
                  <a:latin typeface="Roboto Thin"/>
                  <a:ea typeface="Roboto Thin"/>
                  <a:cs typeface="Roboto Thin"/>
                  <a:sym typeface="Roboto Thin"/>
                </a:rPr>
                <a:t>05</a:t>
              </a:r>
              <a:endParaRPr b="0" i="0" sz="2600" u="none" cap="none" strike="noStrike">
                <a:solidFill>
                  <a:srgbClr val="FFFFFF"/>
                </a:solidFill>
                <a:latin typeface="Roboto Thin"/>
                <a:ea typeface="Roboto Thin"/>
                <a:cs typeface="Roboto Thin"/>
                <a:sym typeface="Roboto Thin"/>
              </a:endParaRPr>
            </a:p>
          </p:txBody>
        </p:sp>
      </p:grpSp>
      <p:grpSp>
        <p:nvGrpSpPr>
          <p:cNvPr id="397" name="Google Shape;397;g3099a86a304_2_645"/>
          <p:cNvGrpSpPr/>
          <p:nvPr/>
        </p:nvGrpSpPr>
        <p:grpSpPr>
          <a:xfrm>
            <a:off x="1734200" y="2974494"/>
            <a:ext cx="2939827" cy="643356"/>
            <a:chOff x="1593000" y="2322568"/>
            <a:chExt cx="2939827" cy="643356"/>
          </a:xfrm>
        </p:grpSpPr>
        <p:sp>
          <p:nvSpPr>
            <p:cNvPr id="398" name="Google Shape;398;g3099a86a304_2_645"/>
            <p:cNvSpPr/>
            <p:nvPr/>
          </p:nvSpPr>
          <p:spPr>
            <a:xfrm flipH="1">
              <a:off x="2283025" y="2322575"/>
              <a:ext cx="1844400" cy="642600"/>
            </a:xfrm>
            <a:prstGeom prst="rect">
              <a:avLst/>
            </a:prstGeom>
            <a:solidFill>
              <a:srgbClr val="A729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99" name="Google Shape;399;g3099a86a304_2_645"/>
            <p:cNvSpPr/>
            <p:nvPr/>
          </p:nvSpPr>
          <p:spPr>
            <a:xfrm rot="-5400000">
              <a:off x="3501574" y="1934671"/>
              <a:ext cx="643356" cy="1419149"/>
            </a:xfrm>
            <a:prstGeom prst="flowChartOffpageConnector">
              <a:avLst/>
            </a:prstGeom>
            <a:solidFill>
              <a:srgbClr val="A729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00" name="Google Shape;400;g3099a86a304_2_645"/>
            <p:cNvSpPr/>
            <p:nvPr/>
          </p:nvSpPr>
          <p:spPr>
            <a:xfrm>
              <a:off x="2283000" y="2399961"/>
              <a:ext cx="1940700" cy="495900"/>
            </a:xfrm>
            <a:prstGeom prst="rect">
              <a:avLst/>
            </a:prstGeom>
            <a:noFill/>
            <a:ln>
              <a:noFill/>
            </a:ln>
          </p:spPr>
          <p:txBody>
            <a:bodyPr anchorCtr="0" anchor="ctr" bIns="91425" lIns="91425" spcFirstLastPara="1" rIns="91425" wrap="square" tIns="91425">
              <a:noAutofit/>
            </a:bodyPr>
            <a:lstStyle/>
            <a:p>
              <a:pPr indent="0" lvl="0" marL="0" marR="0" rtl="0" algn="just">
                <a:lnSpc>
                  <a:spcPct val="95000"/>
                </a:lnSpc>
                <a:spcBef>
                  <a:spcPts val="0"/>
                </a:spcBef>
                <a:spcAft>
                  <a:spcPts val="0"/>
                </a:spcAft>
                <a:buClr>
                  <a:srgbClr val="000000"/>
                </a:buClr>
                <a:buSzPts val="1400"/>
                <a:buFont typeface="Arial"/>
                <a:buNone/>
              </a:pPr>
              <a:r>
                <a:rPr lang="pt-PT">
                  <a:solidFill>
                    <a:schemeClr val="lt1"/>
                  </a:solidFill>
                  <a:latin typeface="Corbel"/>
                  <a:ea typeface="Corbel"/>
                  <a:cs typeface="Corbel"/>
                  <a:sym typeface="Corbel"/>
                </a:rPr>
                <a:t>Internet Access</a:t>
              </a:r>
              <a:endParaRPr b="0" i="0" sz="1000" u="none" cap="none" strike="noStrike">
                <a:solidFill>
                  <a:schemeClr val="lt1"/>
                </a:solidFill>
                <a:latin typeface="Roboto"/>
                <a:ea typeface="Roboto"/>
                <a:cs typeface="Roboto"/>
                <a:sym typeface="Roboto"/>
              </a:endParaRPr>
            </a:p>
          </p:txBody>
        </p:sp>
        <p:sp>
          <p:nvSpPr>
            <p:cNvPr id="401" name="Google Shape;401;g3099a86a304_2_645"/>
            <p:cNvSpPr/>
            <p:nvPr/>
          </p:nvSpPr>
          <p:spPr>
            <a:xfrm>
              <a:off x="1593000" y="2322568"/>
              <a:ext cx="690000" cy="642300"/>
            </a:xfrm>
            <a:prstGeom prst="rect">
              <a:avLst/>
            </a:prstGeom>
            <a:solidFill>
              <a:srgbClr val="B02B20"/>
            </a:solidFill>
            <a:ln>
              <a:noFill/>
            </a:ln>
            <a:effectLst>
              <a:outerShdw blurRad="71438" rotWithShape="0" algn="bl" dir="2700000" dist="28575">
                <a:srgbClr val="000000">
                  <a:alpha val="1686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02" name="Google Shape;402;g3099a86a304_2_645"/>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0" lang="pt-PT" sz="2600" u="none" cap="none" strike="noStrike">
                  <a:solidFill>
                    <a:schemeClr val="lt1"/>
                  </a:solidFill>
                  <a:latin typeface="Roboto Thin"/>
                  <a:ea typeface="Roboto Thin"/>
                  <a:cs typeface="Roboto Thin"/>
                  <a:sym typeface="Roboto Thin"/>
                </a:rPr>
                <a:t>03</a:t>
              </a:r>
              <a:endParaRPr b="0" i="0" sz="2600" u="none" cap="none" strike="noStrike">
                <a:solidFill>
                  <a:schemeClr val="lt1"/>
                </a:solidFill>
                <a:latin typeface="Roboto Thin"/>
                <a:ea typeface="Roboto Thin"/>
                <a:cs typeface="Roboto Thin"/>
                <a:sym typeface="Roboto Thin"/>
              </a:endParaRPr>
            </a:p>
          </p:txBody>
        </p:sp>
      </p:grpSp>
      <p:grpSp>
        <p:nvGrpSpPr>
          <p:cNvPr id="403" name="Google Shape;403;g3099a86a304_2_645"/>
          <p:cNvGrpSpPr/>
          <p:nvPr/>
        </p:nvGrpSpPr>
        <p:grpSpPr>
          <a:xfrm>
            <a:off x="1734188" y="2254310"/>
            <a:ext cx="2939826" cy="643356"/>
            <a:chOff x="1593000" y="1595135"/>
            <a:chExt cx="2939827" cy="643356"/>
          </a:xfrm>
        </p:grpSpPr>
        <p:sp>
          <p:nvSpPr>
            <p:cNvPr id="404" name="Google Shape;404;g3099a86a304_2_645"/>
            <p:cNvSpPr/>
            <p:nvPr/>
          </p:nvSpPr>
          <p:spPr>
            <a:xfrm flipH="1">
              <a:off x="2283025" y="1595142"/>
              <a:ext cx="1844400" cy="642600"/>
            </a:xfrm>
            <a:prstGeom prst="rect">
              <a:avLst/>
            </a:prstGeom>
            <a:solidFill>
              <a:srgbClr val="0C36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g3099a86a304_2_645"/>
            <p:cNvSpPr/>
            <p:nvPr/>
          </p:nvSpPr>
          <p:spPr>
            <a:xfrm rot="-5400000">
              <a:off x="3501574" y="1207238"/>
              <a:ext cx="643356" cy="1419149"/>
            </a:xfrm>
            <a:prstGeom prst="flowChartOffpageConnector">
              <a:avLst/>
            </a:prstGeom>
            <a:solidFill>
              <a:srgbClr val="0C36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g3099a86a304_2_645"/>
            <p:cNvSpPr/>
            <p:nvPr/>
          </p:nvSpPr>
          <p:spPr>
            <a:xfrm>
              <a:off x="2263237" y="1672525"/>
              <a:ext cx="2020200" cy="495900"/>
            </a:xfrm>
            <a:prstGeom prst="rect">
              <a:avLst/>
            </a:prstGeom>
            <a:noFill/>
            <a:ln>
              <a:noFill/>
            </a:ln>
          </p:spPr>
          <p:txBody>
            <a:bodyPr anchorCtr="0" anchor="ctr" bIns="91425" lIns="91425" spcFirstLastPara="1" rIns="91425" wrap="square" tIns="91425">
              <a:noAutofit/>
            </a:bodyPr>
            <a:lstStyle/>
            <a:p>
              <a:pPr indent="0" lvl="0" marL="0" marR="0" rtl="0" algn="just">
                <a:lnSpc>
                  <a:spcPct val="95000"/>
                </a:lnSpc>
                <a:spcBef>
                  <a:spcPts val="0"/>
                </a:spcBef>
                <a:spcAft>
                  <a:spcPts val="0"/>
                </a:spcAft>
                <a:buClr>
                  <a:srgbClr val="000000"/>
                </a:buClr>
                <a:buSzPts val="1400"/>
                <a:buFont typeface="Arial"/>
                <a:buNone/>
              </a:pPr>
              <a:r>
                <a:rPr b="0" i="0" lang="pt-PT" sz="1400" u="none" cap="none" strike="noStrike">
                  <a:solidFill>
                    <a:schemeClr val="lt1"/>
                  </a:solidFill>
                  <a:latin typeface="Corbel"/>
                  <a:ea typeface="Corbel"/>
                  <a:cs typeface="Corbel"/>
                  <a:sym typeface="Corbel"/>
                </a:rPr>
                <a:t>Device compatibility</a:t>
              </a:r>
              <a:endParaRPr b="0" i="0" sz="1400" u="none" cap="none" strike="noStrike">
                <a:solidFill>
                  <a:schemeClr val="lt1"/>
                </a:solidFill>
                <a:latin typeface="Corbel"/>
                <a:ea typeface="Corbel"/>
                <a:cs typeface="Corbel"/>
                <a:sym typeface="Corbel"/>
              </a:endParaRPr>
            </a:p>
          </p:txBody>
        </p:sp>
        <p:sp>
          <p:nvSpPr>
            <p:cNvPr id="407" name="Google Shape;407;g3099a86a304_2_645"/>
            <p:cNvSpPr/>
            <p:nvPr/>
          </p:nvSpPr>
          <p:spPr>
            <a:xfrm>
              <a:off x="1593000" y="1595135"/>
              <a:ext cx="690000" cy="642300"/>
            </a:xfrm>
            <a:prstGeom prst="rect">
              <a:avLst/>
            </a:prstGeom>
            <a:solidFill>
              <a:srgbClr val="B02B20"/>
            </a:solidFill>
            <a:ln>
              <a:noFill/>
            </a:ln>
            <a:effectLst>
              <a:outerShdw blurRad="71438" rotWithShape="0" algn="bl" dir="2700000" dist="28575">
                <a:srgbClr val="000000">
                  <a:alpha val="1686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g3099a86a304_2_645"/>
            <p:cNvSpPr/>
            <p:nvPr/>
          </p:nvSpPr>
          <p:spPr>
            <a:xfrm>
              <a:off x="1593000" y="1595142"/>
              <a:ext cx="690000" cy="642600"/>
            </a:xfrm>
            <a:prstGeom prst="rect">
              <a:avLst/>
            </a:prstGeom>
            <a:solidFill>
              <a:srgbClr val="134F5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0" lang="pt-PT" sz="2600" u="none" cap="none" strike="noStrike">
                  <a:solidFill>
                    <a:srgbClr val="FFFFFF"/>
                  </a:solidFill>
                  <a:latin typeface="Roboto Thin"/>
                  <a:ea typeface="Roboto Thin"/>
                  <a:cs typeface="Roboto Thin"/>
                  <a:sym typeface="Roboto Thin"/>
                </a:rPr>
                <a:t>02</a:t>
              </a:r>
              <a:endParaRPr b="0" i="0" sz="2600" u="none" cap="none" strike="noStrike">
                <a:solidFill>
                  <a:srgbClr val="FFFFFF"/>
                </a:solidFill>
                <a:latin typeface="Roboto Thin"/>
                <a:ea typeface="Roboto Thin"/>
                <a:cs typeface="Roboto Thin"/>
                <a:sym typeface="Roboto Thin"/>
              </a:endParaRPr>
            </a:p>
          </p:txBody>
        </p:sp>
      </p:grpSp>
      <p:grpSp>
        <p:nvGrpSpPr>
          <p:cNvPr id="409" name="Google Shape;409;g3099a86a304_2_645"/>
          <p:cNvGrpSpPr/>
          <p:nvPr/>
        </p:nvGrpSpPr>
        <p:grpSpPr>
          <a:xfrm>
            <a:off x="1734200" y="3694675"/>
            <a:ext cx="2939827" cy="643356"/>
            <a:chOff x="1593000" y="2322568"/>
            <a:chExt cx="2939827" cy="643356"/>
          </a:xfrm>
        </p:grpSpPr>
        <p:sp>
          <p:nvSpPr>
            <p:cNvPr id="410" name="Google Shape;410;g3099a86a304_2_645"/>
            <p:cNvSpPr/>
            <p:nvPr/>
          </p:nvSpPr>
          <p:spPr>
            <a:xfrm flipH="1">
              <a:off x="2283025" y="2322575"/>
              <a:ext cx="1844400" cy="642600"/>
            </a:xfrm>
            <a:prstGeom prst="rect">
              <a:avLst/>
            </a:prstGeom>
            <a:solidFill>
              <a:srgbClr val="0C36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g3099a86a304_2_645"/>
            <p:cNvSpPr/>
            <p:nvPr/>
          </p:nvSpPr>
          <p:spPr>
            <a:xfrm rot="-5400000">
              <a:off x="3501574" y="1934671"/>
              <a:ext cx="643356" cy="1419149"/>
            </a:xfrm>
            <a:prstGeom prst="flowChartOffpageConnector">
              <a:avLst/>
            </a:prstGeom>
            <a:solidFill>
              <a:srgbClr val="0C36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g3099a86a304_2_645"/>
            <p:cNvSpPr/>
            <p:nvPr/>
          </p:nvSpPr>
          <p:spPr>
            <a:xfrm>
              <a:off x="2283025" y="2399943"/>
              <a:ext cx="2000400" cy="495900"/>
            </a:xfrm>
            <a:prstGeom prst="rect">
              <a:avLst/>
            </a:prstGeom>
            <a:noFill/>
            <a:ln>
              <a:noFill/>
            </a:ln>
          </p:spPr>
          <p:txBody>
            <a:bodyPr anchorCtr="0" anchor="ctr" bIns="91425" lIns="91425" spcFirstLastPara="1" rIns="91425" wrap="square" tIns="91425">
              <a:noAutofit/>
            </a:bodyPr>
            <a:lstStyle/>
            <a:p>
              <a:pPr indent="0" lvl="0" marL="0" marR="0" rtl="0" algn="just">
                <a:lnSpc>
                  <a:spcPct val="95000"/>
                </a:lnSpc>
                <a:spcBef>
                  <a:spcPts val="0"/>
                </a:spcBef>
                <a:spcAft>
                  <a:spcPts val="0"/>
                </a:spcAft>
                <a:buClr>
                  <a:srgbClr val="000000"/>
                </a:buClr>
                <a:buSzPts val="1400"/>
                <a:buFont typeface="Arial"/>
                <a:buNone/>
              </a:pPr>
              <a:r>
                <a:rPr b="0" i="0" lang="pt-PT" sz="1400" u="none" cap="none" strike="noStrike">
                  <a:solidFill>
                    <a:schemeClr val="lt1"/>
                  </a:solidFill>
                  <a:latin typeface="Corbel"/>
                  <a:ea typeface="Corbel"/>
                  <a:cs typeface="Corbel"/>
                  <a:sym typeface="Corbel"/>
                </a:rPr>
                <a:t>Stakeholder availability</a:t>
              </a:r>
              <a:endParaRPr b="0" i="0" sz="1400" u="none" cap="none" strike="noStrike">
                <a:solidFill>
                  <a:schemeClr val="lt1"/>
                </a:solidFill>
                <a:latin typeface="Corbel"/>
                <a:ea typeface="Corbel"/>
                <a:cs typeface="Corbel"/>
                <a:sym typeface="Corbel"/>
              </a:endParaRPr>
            </a:p>
          </p:txBody>
        </p:sp>
        <p:sp>
          <p:nvSpPr>
            <p:cNvPr id="413" name="Google Shape;413;g3099a86a304_2_645"/>
            <p:cNvSpPr/>
            <p:nvPr/>
          </p:nvSpPr>
          <p:spPr>
            <a:xfrm>
              <a:off x="1593000" y="2322568"/>
              <a:ext cx="690000" cy="642300"/>
            </a:xfrm>
            <a:prstGeom prst="rect">
              <a:avLst/>
            </a:prstGeom>
            <a:solidFill>
              <a:srgbClr val="B02B20"/>
            </a:solidFill>
            <a:ln>
              <a:noFill/>
            </a:ln>
            <a:effectLst>
              <a:outerShdw blurRad="71438" rotWithShape="0" algn="bl" dir="2700000" dist="28575">
                <a:srgbClr val="000000">
                  <a:alpha val="1686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g3099a86a304_2_645"/>
            <p:cNvSpPr/>
            <p:nvPr/>
          </p:nvSpPr>
          <p:spPr>
            <a:xfrm>
              <a:off x="1593000" y="2322575"/>
              <a:ext cx="690000" cy="642600"/>
            </a:xfrm>
            <a:prstGeom prst="rect">
              <a:avLst/>
            </a:prstGeom>
            <a:solidFill>
              <a:srgbClr val="134F5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0" lang="pt-PT" sz="2600" u="none" cap="none" strike="noStrike">
                  <a:solidFill>
                    <a:srgbClr val="FFFFFF"/>
                  </a:solidFill>
                  <a:latin typeface="Roboto Thin"/>
                  <a:ea typeface="Roboto Thin"/>
                  <a:cs typeface="Roboto Thin"/>
                  <a:sym typeface="Roboto Thin"/>
                </a:rPr>
                <a:t>04</a:t>
              </a:r>
              <a:endParaRPr b="0" i="0" sz="2600" u="none" cap="none" strike="noStrike">
                <a:solidFill>
                  <a:srgbClr val="FFFFFF"/>
                </a:solidFill>
                <a:latin typeface="Roboto Thin"/>
                <a:ea typeface="Roboto Thin"/>
                <a:cs typeface="Roboto Thin"/>
                <a:sym typeface="Roboto Thin"/>
              </a:endParaRPr>
            </a:p>
          </p:txBody>
        </p:sp>
      </p:grpSp>
      <p:grpSp>
        <p:nvGrpSpPr>
          <p:cNvPr id="415" name="Google Shape;415;g3099a86a304_2_645"/>
          <p:cNvGrpSpPr/>
          <p:nvPr/>
        </p:nvGrpSpPr>
        <p:grpSpPr>
          <a:xfrm rot="10800000">
            <a:off x="4504177" y="3372299"/>
            <a:ext cx="2872013" cy="650301"/>
            <a:chOff x="1592989" y="2335472"/>
            <a:chExt cx="2872013" cy="650301"/>
          </a:xfrm>
        </p:grpSpPr>
        <p:sp>
          <p:nvSpPr>
            <p:cNvPr id="416" name="Google Shape;416;g3099a86a304_2_645"/>
            <p:cNvSpPr/>
            <p:nvPr/>
          </p:nvSpPr>
          <p:spPr>
            <a:xfrm flipH="1">
              <a:off x="2282988" y="2342788"/>
              <a:ext cx="1844400" cy="642600"/>
            </a:xfrm>
            <a:prstGeom prst="rect">
              <a:avLst/>
            </a:prstGeom>
            <a:solidFill>
              <a:srgbClr val="A729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g3099a86a304_2_645"/>
            <p:cNvSpPr/>
            <p:nvPr/>
          </p:nvSpPr>
          <p:spPr>
            <a:xfrm rot="-5400000">
              <a:off x="3433749" y="1954521"/>
              <a:ext cx="643356" cy="1419149"/>
            </a:xfrm>
            <a:prstGeom prst="flowChartOffpageConnector">
              <a:avLst/>
            </a:prstGeom>
            <a:solidFill>
              <a:srgbClr val="A729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g3099a86a304_2_645"/>
            <p:cNvSpPr/>
            <p:nvPr/>
          </p:nvSpPr>
          <p:spPr>
            <a:xfrm rot="10800000">
              <a:off x="2283003" y="2379547"/>
              <a:ext cx="1940700" cy="544200"/>
            </a:xfrm>
            <a:prstGeom prst="rect">
              <a:avLst/>
            </a:prstGeom>
            <a:noFill/>
            <a:ln>
              <a:noFill/>
            </a:ln>
          </p:spPr>
          <p:txBody>
            <a:bodyPr anchorCtr="0" anchor="ctr" bIns="91425" lIns="91425" spcFirstLastPara="1" rIns="91425" wrap="square" tIns="91425">
              <a:noAutofit/>
            </a:bodyPr>
            <a:lstStyle/>
            <a:p>
              <a:pPr indent="0" lvl="0" marL="0" marR="0" rtl="0" algn="r">
                <a:lnSpc>
                  <a:spcPct val="95000"/>
                </a:lnSpc>
                <a:spcBef>
                  <a:spcPts val="0"/>
                </a:spcBef>
                <a:spcAft>
                  <a:spcPts val="0"/>
                </a:spcAft>
                <a:buClr>
                  <a:srgbClr val="000000"/>
                </a:buClr>
                <a:buSzPts val="1400"/>
                <a:buFont typeface="Arial"/>
                <a:buNone/>
              </a:pPr>
              <a:r>
                <a:rPr b="0" i="0" lang="pt-PT" sz="1400" u="none" cap="none" strike="noStrike">
                  <a:solidFill>
                    <a:srgbClr val="FFFFFF"/>
                  </a:solidFill>
                  <a:latin typeface="Corbel"/>
                  <a:ea typeface="Corbel"/>
                  <a:cs typeface="Corbel"/>
                  <a:sym typeface="Corbel"/>
                </a:rPr>
                <a:t>Development standards</a:t>
              </a:r>
              <a:endParaRPr b="0" i="0" sz="1000" u="none" cap="none" strike="noStrike">
                <a:solidFill>
                  <a:srgbClr val="FFFFFF"/>
                </a:solidFill>
                <a:latin typeface="Roboto"/>
                <a:ea typeface="Roboto"/>
                <a:cs typeface="Roboto"/>
                <a:sym typeface="Roboto"/>
              </a:endParaRPr>
            </a:p>
          </p:txBody>
        </p:sp>
        <p:sp>
          <p:nvSpPr>
            <p:cNvPr id="419" name="Google Shape;419;g3099a86a304_2_645"/>
            <p:cNvSpPr/>
            <p:nvPr/>
          </p:nvSpPr>
          <p:spPr>
            <a:xfrm>
              <a:off x="1592991" y="2335472"/>
              <a:ext cx="690000" cy="629700"/>
            </a:xfrm>
            <a:prstGeom prst="rect">
              <a:avLst/>
            </a:prstGeom>
            <a:solidFill>
              <a:srgbClr val="B02B20"/>
            </a:solidFill>
            <a:ln>
              <a:noFill/>
            </a:ln>
            <a:effectLst>
              <a:outerShdw blurRad="71438" rotWithShape="0" algn="bl" dir="2700000" dist="28575">
                <a:srgbClr val="000000">
                  <a:alpha val="1686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g3099a86a304_2_645"/>
            <p:cNvSpPr/>
            <p:nvPr/>
          </p:nvSpPr>
          <p:spPr>
            <a:xfrm rot="10800000">
              <a:off x="1592989" y="2368971"/>
              <a:ext cx="690000" cy="616500"/>
            </a:xfrm>
            <a:prstGeom prst="rect">
              <a:avLst/>
            </a:prstGeom>
            <a:solidFill>
              <a:srgbClr val="BE2F2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0" lang="pt-PT" sz="2600" u="none" cap="none" strike="noStrike">
                  <a:solidFill>
                    <a:srgbClr val="FFFFFF"/>
                  </a:solidFill>
                  <a:latin typeface="Roboto Thin"/>
                  <a:ea typeface="Roboto Thin"/>
                  <a:cs typeface="Roboto Thin"/>
                  <a:sym typeface="Roboto Thin"/>
                </a:rPr>
                <a:t>07</a:t>
              </a:r>
              <a:endParaRPr b="0" i="0" sz="2600" u="none" cap="none" strike="noStrike">
                <a:solidFill>
                  <a:srgbClr val="FFFFFF"/>
                </a:solidFill>
                <a:latin typeface="Roboto Thin"/>
                <a:ea typeface="Roboto Thin"/>
                <a:cs typeface="Roboto Thin"/>
                <a:sym typeface="Roboto Thin"/>
              </a:endParaRPr>
            </a:p>
          </p:txBody>
        </p:sp>
      </p:grpSp>
      <p:grpSp>
        <p:nvGrpSpPr>
          <p:cNvPr id="421" name="Google Shape;421;g3099a86a304_2_645"/>
          <p:cNvGrpSpPr/>
          <p:nvPr/>
        </p:nvGrpSpPr>
        <p:grpSpPr>
          <a:xfrm rot="10800000">
            <a:off x="4504163" y="2610846"/>
            <a:ext cx="2872027" cy="650457"/>
            <a:chOff x="1593000" y="2314718"/>
            <a:chExt cx="2872027" cy="650457"/>
          </a:xfrm>
        </p:grpSpPr>
        <p:sp>
          <p:nvSpPr>
            <p:cNvPr id="422" name="Google Shape;422;g3099a86a304_2_645"/>
            <p:cNvSpPr/>
            <p:nvPr/>
          </p:nvSpPr>
          <p:spPr>
            <a:xfrm flipH="1">
              <a:off x="2283025" y="2322575"/>
              <a:ext cx="1844400" cy="642600"/>
            </a:xfrm>
            <a:prstGeom prst="rect">
              <a:avLst/>
            </a:prstGeom>
            <a:solidFill>
              <a:srgbClr val="0C36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g3099a86a304_2_645"/>
            <p:cNvSpPr/>
            <p:nvPr/>
          </p:nvSpPr>
          <p:spPr>
            <a:xfrm rot="-5400000">
              <a:off x="3433774" y="1926821"/>
              <a:ext cx="643356" cy="1419149"/>
            </a:xfrm>
            <a:prstGeom prst="flowChartOffpageConnector">
              <a:avLst/>
            </a:prstGeom>
            <a:solidFill>
              <a:srgbClr val="0C36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C363D"/>
                </a:solidFill>
                <a:latin typeface="Arial"/>
                <a:ea typeface="Arial"/>
                <a:cs typeface="Arial"/>
                <a:sym typeface="Arial"/>
              </a:endParaRPr>
            </a:p>
          </p:txBody>
        </p:sp>
        <p:sp>
          <p:nvSpPr>
            <p:cNvPr id="424" name="Google Shape;424;g3099a86a304_2_645"/>
            <p:cNvSpPr/>
            <p:nvPr/>
          </p:nvSpPr>
          <p:spPr>
            <a:xfrm rot="10800000">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marR="0" rtl="0" algn="r">
                <a:lnSpc>
                  <a:spcPct val="95000"/>
                </a:lnSpc>
                <a:spcBef>
                  <a:spcPts val="0"/>
                </a:spcBef>
                <a:spcAft>
                  <a:spcPts val="0"/>
                </a:spcAft>
                <a:buClr>
                  <a:srgbClr val="000000"/>
                </a:buClr>
                <a:buSzPts val="1400"/>
                <a:buFont typeface="Arial"/>
                <a:buNone/>
              </a:pPr>
              <a:r>
                <a:rPr b="0" i="0" lang="pt-PT" sz="1400" u="none" cap="none" strike="noStrike">
                  <a:solidFill>
                    <a:schemeClr val="lt1"/>
                  </a:solidFill>
                  <a:latin typeface="Corbel"/>
                  <a:ea typeface="Corbel"/>
                  <a:cs typeface="Corbel"/>
                  <a:sym typeface="Corbel"/>
                </a:rPr>
                <a:t>Security and privacy standards</a:t>
              </a:r>
              <a:endParaRPr b="0" i="0" sz="1000" u="none" cap="none" strike="noStrike">
                <a:solidFill>
                  <a:schemeClr val="lt1"/>
                </a:solidFill>
                <a:latin typeface="Roboto"/>
                <a:ea typeface="Roboto"/>
                <a:cs typeface="Roboto"/>
                <a:sym typeface="Roboto"/>
              </a:endParaRPr>
            </a:p>
          </p:txBody>
        </p:sp>
        <p:sp>
          <p:nvSpPr>
            <p:cNvPr id="425" name="Google Shape;425;g3099a86a304_2_645"/>
            <p:cNvSpPr/>
            <p:nvPr/>
          </p:nvSpPr>
          <p:spPr>
            <a:xfrm rot="10800000">
              <a:off x="1593000" y="2322575"/>
              <a:ext cx="690000" cy="642600"/>
            </a:xfrm>
            <a:prstGeom prst="rect">
              <a:avLst/>
            </a:prstGeom>
            <a:solidFill>
              <a:srgbClr val="134F5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0" lang="pt-PT" sz="2600" u="none" cap="none" strike="noStrike">
                  <a:solidFill>
                    <a:srgbClr val="FFFFFF"/>
                  </a:solidFill>
                  <a:latin typeface="Roboto Thin"/>
                  <a:ea typeface="Roboto Thin"/>
                  <a:cs typeface="Roboto Thin"/>
                  <a:sym typeface="Roboto Thin"/>
                </a:rPr>
                <a:t>06</a:t>
              </a:r>
              <a:endParaRPr b="0" i="0" sz="2600" u="none" cap="none" strike="noStrike">
                <a:solidFill>
                  <a:srgbClr val="FFFFFF"/>
                </a:solidFill>
                <a:latin typeface="Roboto Thin"/>
                <a:ea typeface="Roboto Thin"/>
                <a:cs typeface="Roboto Thin"/>
                <a:sym typeface="Roboto Thin"/>
              </a:endParaRPr>
            </a:p>
          </p:txBody>
        </p:sp>
      </p:grpSp>
      <p:grpSp>
        <p:nvGrpSpPr>
          <p:cNvPr id="426" name="Google Shape;426;g3099a86a304_2_645"/>
          <p:cNvGrpSpPr/>
          <p:nvPr/>
        </p:nvGrpSpPr>
        <p:grpSpPr>
          <a:xfrm>
            <a:off x="1734200" y="1534107"/>
            <a:ext cx="2939827" cy="643356"/>
            <a:chOff x="1593000" y="2322568"/>
            <a:chExt cx="2939827" cy="643356"/>
          </a:xfrm>
        </p:grpSpPr>
        <p:sp>
          <p:nvSpPr>
            <p:cNvPr id="427" name="Google Shape;427;g3099a86a304_2_645"/>
            <p:cNvSpPr/>
            <p:nvPr/>
          </p:nvSpPr>
          <p:spPr>
            <a:xfrm flipH="1">
              <a:off x="2283025" y="2322575"/>
              <a:ext cx="1844400" cy="642600"/>
            </a:xfrm>
            <a:prstGeom prst="rect">
              <a:avLst/>
            </a:prstGeom>
            <a:solidFill>
              <a:srgbClr val="A729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28" name="Google Shape;428;g3099a86a304_2_645"/>
            <p:cNvSpPr/>
            <p:nvPr/>
          </p:nvSpPr>
          <p:spPr>
            <a:xfrm rot="-5400000">
              <a:off x="3501574" y="1934671"/>
              <a:ext cx="643356" cy="1419149"/>
            </a:xfrm>
            <a:prstGeom prst="flowChartOffpageConnector">
              <a:avLst/>
            </a:prstGeom>
            <a:solidFill>
              <a:srgbClr val="A729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29" name="Google Shape;429;g3099a86a304_2_645"/>
            <p:cNvSpPr/>
            <p:nvPr/>
          </p:nvSpPr>
          <p:spPr>
            <a:xfrm>
              <a:off x="2283000" y="2399961"/>
              <a:ext cx="1940700" cy="495900"/>
            </a:xfrm>
            <a:prstGeom prst="rect">
              <a:avLst/>
            </a:prstGeom>
            <a:noFill/>
            <a:ln>
              <a:noFill/>
            </a:ln>
          </p:spPr>
          <p:txBody>
            <a:bodyPr anchorCtr="0" anchor="ctr" bIns="91425" lIns="91425" spcFirstLastPara="1" rIns="91425" wrap="square" tIns="91425">
              <a:noAutofit/>
            </a:bodyPr>
            <a:lstStyle/>
            <a:p>
              <a:pPr indent="0" lvl="0" marL="0" marR="0" rtl="0" algn="just">
                <a:lnSpc>
                  <a:spcPct val="95000"/>
                </a:lnSpc>
                <a:spcBef>
                  <a:spcPts val="0"/>
                </a:spcBef>
                <a:spcAft>
                  <a:spcPts val="0"/>
                </a:spcAft>
                <a:buClr>
                  <a:srgbClr val="000000"/>
                </a:buClr>
                <a:buSzPts val="1400"/>
                <a:buFont typeface="Arial"/>
                <a:buNone/>
              </a:pPr>
              <a:r>
                <a:rPr lang="pt-PT">
                  <a:solidFill>
                    <a:schemeClr val="lt1"/>
                  </a:solidFill>
                  <a:latin typeface="Corbel"/>
                  <a:ea typeface="Corbel"/>
                  <a:cs typeface="Corbel"/>
                  <a:sym typeface="Corbel"/>
                </a:rPr>
                <a:t>Mobile devices</a:t>
              </a:r>
              <a:endParaRPr b="0" i="0" sz="1000" u="none" cap="none" strike="noStrike">
                <a:solidFill>
                  <a:schemeClr val="lt1"/>
                </a:solidFill>
                <a:latin typeface="Roboto"/>
                <a:ea typeface="Roboto"/>
                <a:cs typeface="Roboto"/>
                <a:sym typeface="Roboto"/>
              </a:endParaRPr>
            </a:p>
          </p:txBody>
        </p:sp>
        <p:sp>
          <p:nvSpPr>
            <p:cNvPr id="430" name="Google Shape;430;g3099a86a304_2_645"/>
            <p:cNvSpPr/>
            <p:nvPr/>
          </p:nvSpPr>
          <p:spPr>
            <a:xfrm>
              <a:off x="1593000" y="2322568"/>
              <a:ext cx="690000" cy="642300"/>
            </a:xfrm>
            <a:prstGeom prst="rect">
              <a:avLst/>
            </a:prstGeom>
            <a:solidFill>
              <a:srgbClr val="B02B20"/>
            </a:solidFill>
            <a:ln>
              <a:noFill/>
            </a:ln>
            <a:effectLst>
              <a:outerShdw blurRad="71438" rotWithShape="0" algn="bl" dir="2700000" dist="28575">
                <a:srgbClr val="000000">
                  <a:alpha val="168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31" name="Google Shape;431;g3099a86a304_2_645"/>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0" lang="pt-PT" sz="2600" u="none" cap="none" strike="noStrike">
                  <a:solidFill>
                    <a:schemeClr val="lt1"/>
                  </a:solidFill>
                  <a:latin typeface="Roboto Thin"/>
                  <a:ea typeface="Roboto Thin"/>
                  <a:cs typeface="Roboto Thin"/>
                  <a:sym typeface="Roboto Thin"/>
                </a:rPr>
                <a:t>0</a:t>
              </a:r>
              <a:r>
                <a:rPr lang="pt-PT" sz="2600">
                  <a:solidFill>
                    <a:schemeClr val="lt1"/>
                  </a:solidFill>
                  <a:latin typeface="Roboto Thin"/>
                  <a:ea typeface="Roboto Thin"/>
                  <a:cs typeface="Roboto Thin"/>
                  <a:sym typeface="Roboto Thin"/>
                </a:rPr>
                <a:t>1</a:t>
              </a:r>
              <a:endParaRPr b="0" i="0" sz="2600" u="none" cap="none" strike="noStrike">
                <a:solidFill>
                  <a:schemeClr val="lt1"/>
                </a:solidFill>
                <a:latin typeface="Roboto Thin"/>
                <a:ea typeface="Roboto Thin"/>
                <a:cs typeface="Roboto Thin"/>
                <a:sym typeface="Roboto Thin"/>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g309c51d57b3_0_37"/>
          <p:cNvSpPr/>
          <p:nvPr/>
        </p:nvSpPr>
        <p:spPr>
          <a:xfrm>
            <a:off x="-99" y="126"/>
            <a:ext cx="9144300" cy="5199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37" name="Google Shape;437;g309c51d57b3_0_37"/>
          <p:cNvGrpSpPr/>
          <p:nvPr/>
        </p:nvGrpSpPr>
        <p:grpSpPr>
          <a:xfrm>
            <a:off x="-111" y="-4275"/>
            <a:ext cx="9144229" cy="5204305"/>
            <a:chOff x="0" y="0"/>
            <a:chExt cx="7772400" cy="9609131"/>
          </a:xfrm>
        </p:grpSpPr>
        <p:sp>
          <p:nvSpPr>
            <p:cNvPr id="438" name="Google Shape;438;g309c51d57b3_0_37"/>
            <p:cNvSpPr/>
            <p:nvPr/>
          </p:nvSpPr>
          <p:spPr>
            <a:xfrm>
              <a:off x="0" y="0"/>
              <a:ext cx="7772400" cy="9601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g309c51d57b3_0_37"/>
            <p:cNvSpPr/>
            <p:nvPr/>
          </p:nvSpPr>
          <p:spPr>
            <a:xfrm>
              <a:off x="0" y="0"/>
              <a:ext cx="7772400" cy="9601200"/>
            </a:xfrm>
            <a:prstGeom prst="rect">
              <a:avLst/>
            </a:prstGeom>
            <a:solidFill>
              <a:srgbClr val="F8E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g309c51d57b3_0_37"/>
            <p:cNvSpPr/>
            <p:nvPr/>
          </p:nvSpPr>
          <p:spPr>
            <a:xfrm>
              <a:off x="0" y="5006340"/>
              <a:ext cx="7772400" cy="4581000"/>
            </a:xfrm>
            <a:prstGeom prst="rect">
              <a:avLst/>
            </a:prstGeom>
            <a:solidFill>
              <a:srgbClr val="0C36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g309c51d57b3_0_37"/>
            <p:cNvSpPr/>
            <p:nvPr/>
          </p:nvSpPr>
          <p:spPr>
            <a:xfrm>
              <a:off x="571500" y="594360"/>
              <a:ext cx="6629400" cy="8403300"/>
            </a:xfrm>
            <a:prstGeom prst="rect">
              <a:avLst/>
            </a:prstGeom>
            <a:solidFill>
              <a:srgbClr val="FCF5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42" name="Google Shape;442;g309c51d57b3_0_37"/>
            <p:cNvGrpSpPr/>
            <p:nvPr/>
          </p:nvGrpSpPr>
          <p:grpSpPr>
            <a:xfrm rot="-5400000">
              <a:off x="2658748" y="5397267"/>
              <a:ext cx="3016539" cy="5407187"/>
              <a:chOff x="-8619" y="53341"/>
              <a:chExt cx="1074955" cy="1932795"/>
            </a:xfrm>
          </p:grpSpPr>
          <p:sp>
            <p:nvSpPr>
              <p:cNvPr id="443" name="Google Shape;443;g309c51d57b3_0_37"/>
              <p:cNvSpPr/>
              <p:nvPr/>
            </p:nvSpPr>
            <p:spPr>
              <a:xfrm>
                <a:off x="0" y="53341"/>
                <a:ext cx="875347" cy="537210"/>
              </a:xfrm>
              <a:custGeom>
                <a:rect b="b" l="l" r="r" t="t"/>
                <a:pathLst>
                  <a:path extrusionOk="0" h="537210" w="875347">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g309c51d57b3_0_37"/>
              <p:cNvSpPr/>
              <p:nvPr/>
            </p:nvSpPr>
            <p:spPr>
              <a:xfrm>
                <a:off x="0" y="160021"/>
                <a:ext cx="768667" cy="323850"/>
              </a:xfrm>
              <a:custGeom>
                <a:rect b="b" l="l" r="r" t="t"/>
                <a:pathLst>
                  <a:path extrusionOk="0" h="323850" w="768667">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g309c51d57b3_0_37"/>
              <p:cNvSpPr/>
              <p:nvPr/>
            </p:nvSpPr>
            <p:spPr>
              <a:xfrm>
                <a:off x="-8619" y="1609460"/>
                <a:ext cx="1074955" cy="376676"/>
              </a:xfrm>
              <a:custGeom>
                <a:rect b="b" l="l" r="r" t="t"/>
                <a:pathLst>
                  <a:path extrusionOk="0" h="643890" w="928687">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rgbClr val="CC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g309c51d57b3_0_37"/>
              <p:cNvSpPr/>
              <p:nvPr/>
            </p:nvSpPr>
            <p:spPr>
              <a:xfrm>
                <a:off x="-1072" y="1669712"/>
                <a:ext cx="877492" cy="256165"/>
              </a:xfrm>
              <a:custGeom>
                <a:rect b="b" l="l" r="r" t="t"/>
                <a:pathLst>
                  <a:path extrusionOk="0" h="430530" w="822007">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rgbClr val="CC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447" name="Google Shape;447;g309c51d57b3_0_37"/>
          <p:cNvSpPr txBox="1"/>
          <p:nvPr>
            <p:ph type="title"/>
          </p:nvPr>
        </p:nvSpPr>
        <p:spPr>
          <a:xfrm>
            <a:off x="657925" y="351675"/>
            <a:ext cx="7809900" cy="2220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3600"/>
              </a:spcAft>
              <a:buSzPts val="2800"/>
              <a:buNone/>
            </a:pPr>
            <a:r>
              <a:rPr b="1" lang="pt-PT" sz="3600" cap="small">
                <a:solidFill>
                  <a:srgbClr val="D73A2C"/>
                </a:solidFill>
                <a:latin typeface="Bookman Old Style"/>
                <a:ea typeface="Bookman Old Style"/>
                <a:cs typeface="Bookman Old Style"/>
                <a:sym typeface="Bookman Old Style"/>
              </a:rPr>
              <a:t>Thank for Your </a:t>
            </a:r>
            <a:r>
              <a:rPr b="1" lang="pt-PT" sz="3600" cap="small">
                <a:solidFill>
                  <a:srgbClr val="D73A2C"/>
                </a:solidFill>
                <a:latin typeface="Bookman Old Style"/>
                <a:ea typeface="Bookman Old Style"/>
                <a:cs typeface="Bookman Old Style"/>
                <a:sym typeface="Bookman Old Style"/>
              </a:rPr>
              <a:t>Attention</a:t>
            </a:r>
            <a:endParaRPr b="1" sz="3600" cap="small">
              <a:solidFill>
                <a:srgbClr val="D73A2C"/>
              </a:solidFill>
              <a:latin typeface="Bookman Old Style"/>
              <a:ea typeface="Bookman Old Style"/>
              <a:cs typeface="Bookman Old Style"/>
              <a:sym typeface="Bookman Old Style"/>
            </a:endParaRPr>
          </a:p>
        </p:txBody>
      </p:sp>
      <p:sp>
        <p:nvSpPr>
          <p:cNvPr id="448" name="Google Shape;448;g309c51d57b3_0_37"/>
          <p:cNvSpPr txBox="1"/>
          <p:nvPr>
            <p:ph idx="12" type="sldNum"/>
          </p:nvPr>
        </p:nvSpPr>
        <p:spPr>
          <a:xfrm>
            <a:off x="8595308" y="4793667"/>
            <a:ext cx="548700" cy="3936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1000"/>
              <a:buNone/>
            </a:pPr>
            <a:fld id="{00000000-1234-1234-1234-123412341234}" type="slidenum">
              <a:rPr b="1" lang="pt-PT">
                <a:solidFill>
                  <a:srgbClr val="F8E8D6"/>
                </a:solidFill>
                <a:latin typeface="Bookman Old Style"/>
                <a:ea typeface="Bookman Old Style"/>
                <a:cs typeface="Bookman Old Style"/>
                <a:sym typeface="Bookman Old Style"/>
              </a:rPr>
              <a:t>‹#›</a:t>
            </a:fld>
            <a:endParaRPr b="1">
              <a:solidFill>
                <a:srgbClr val="F8E8D6"/>
              </a:solidFill>
              <a:latin typeface="Bookman Old Style"/>
              <a:ea typeface="Bookman Old Style"/>
              <a:cs typeface="Bookman Old Style"/>
              <a:sym typeface="Bookman Old Style"/>
            </a:endParaRPr>
          </a:p>
        </p:txBody>
      </p:sp>
      <p:pic>
        <p:nvPicPr>
          <p:cNvPr id="449" name="Google Shape;449;g309c51d57b3_0_37"/>
          <p:cNvPicPr preferRelativeResize="0"/>
          <p:nvPr/>
        </p:nvPicPr>
        <p:blipFill rotWithShape="1">
          <a:blip r:embed="rId3">
            <a:alphaModFix/>
          </a:blip>
          <a:srcRect b="0" l="0" r="0" t="0"/>
          <a:stretch/>
        </p:blipFill>
        <p:spPr>
          <a:xfrm>
            <a:off x="0" y="-6"/>
            <a:ext cx="657925" cy="594096"/>
          </a:xfrm>
          <a:prstGeom prst="rect">
            <a:avLst/>
          </a:prstGeom>
          <a:noFill/>
          <a:ln>
            <a:noFill/>
          </a:ln>
        </p:spPr>
      </p:pic>
      <p:sp>
        <p:nvSpPr>
          <p:cNvPr id="450" name="Google Shape;450;g309c51d57b3_0_37"/>
          <p:cNvSpPr txBox="1"/>
          <p:nvPr/>
        </p:nvSpPr>
        <p:spPr>
          <a:xfrm>
            <a:off x="3540300" y="4868375"/>
            <a:ext cx="2063400" cy="318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pt-PT" sz="1000" u="none" cap="none" strike="noStrike">
                <a:solidFill>
                  <a:srgbClr val="F8E8D6"/>
                </a:solidFill>
                <a:latin typeface="Bookman Old Style"/>
                <a:ea typeface="Bookman Old Style"/>
                <a:cs typeface="Bookman Old Style"/>
                <a:sym typeface="Bookman Old Style"/>
              </a:rPr>
              <a:t>Academic Year 2024/2025</a:t>
            </a:r>
            <a:endParaRPr b="1" i="0" sz="1000" u="none" cap="none" strike="noStrike">
              <a:solidFill>
                <a:srgbClr val="F8E8D6"/>
              </a:solidFill>
              <a:latin typeface="Bookman Old Style"/>
              <a:ea typeface="Bookman Old Style"/>
              <a:cs typeface="Bookman Old Style"/>
              <a:sym typeface="Bookman Old Style"/>
            </a:endParaRPr>
          </a:p>
        </p:txBody>
      </p:sp>
      <p:sp>
        <p:nvSpPr>
          <p:cNvPr id="451" name="Google Shape;451;g309c51d57b3_0_37"/>
          <p:cNvSpPr txBox="1"/>
          <p:nvPr/>
        </p:nvSpPr>
        <p:spPr>
          <a:xfrm>
            <a:off x="0" y="4868375"/>
            <a:ext cx="849300" cy="318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pt-PT" sz="1000" u="none" cap="none" strike="noStrike">
                <a:solidFill>
                  <a:srgbClr val="F8E8D6"/>
                </a:solidFill>
                <a:latin typeface="Bookman Old Style"/>
                <a:ea typeface="Bookman Old Style"/>
                <a:cs typeface="Bookman Old Style"/>
                <a:sym typeface="Bookman Old Style"/>
              </a:rPr>
              <a:t>Team 03</a:t>
            </a:r>
            <a:endParaRPr b="1" i="0" sz="1000" u="none" cap="none" strike="noStrike">
              <a:solidFill>
                <a:srgbClr val="F8E8D6"/>
              </a:solidFill>
              <a:latin typeface="Bookman Old Style"/>
              <a:ea typeface="Bookman Old Style"/>
              <a:cs typeface="Bookman Old Style"/>
              <a:sym typeface="Bookman Old Style"/>
            </a:endParaRPr>
          </a:p>
        </p:txBody>
      </p:sp>
      <p:sp>
        <p:nvSpPr>
          <p:cNvPr id="452" name="Google Shape;452;g309c51d57b3_0_37"/>
          <p:cNvSpPr txBox="1"/>
          <p:nvPr>
            <p:ph idx="4294967295" type="subTitle"/>
          </p:nvPr>
        </p:nvSpPr>
        <p:spPr>
          <a:xfrm>
            <a:off x="669300" y="2834125"/>
            <a:ext cx="7803300" cy="20343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pt-PT" sz="1300">
                <a:solidFill>
                  <a:srgbClr val="0C363D"/>
                </a:solidFill>
                <a:latin typeface="Corbel"/>
                <a:ea typeface="Corbel"/>
                <a:cs typeface="Corbel"/>
                <a:sym typeface="Corbel"/>
              </a:rPr>
              <a:t>Master's in Telecommunications and Computer Engineering</a:t>
            </a:r>
            <a:endParaRPr sz="1300">
              <a:solidFill>
                <a:srgbClr val="0C363D"/>
              </a:solidFill>
              <a:latin typeface="Corbel"/>
              <a:ea typeface="Corbel"/>
              <a:cs typeface="Corbel"/>
              <a:sym typeface="Corbel"/>
            </a:endParaRPr>
          </a:p>
          <a:p>
            <a:pPr indent="0" lvl="0" marL="0" rtl="0" algn="ctr">
              <a:lnSpc>
                <a:spcPct val="100000"/>
              </a:lnSpc>
              <a:spcBef>
                <a:spcPts val="0"/>
              </a:spcBef>
              <a:spcAft>
                <a:spcPts val="0"/>
              </a:spcAft>
              <a:buSzPts val="2800"/>
              <a:buNone/>
            </a:pPr>
            <a:r>
              <a:rPr lang="pt-PT" sz="1300">
                <a:solidFill>
                  <a:srgbClr val="0C363D"/>
                </a:solidFill>
                <a:latin typeface="Corbel"/>
                <a:ea typeface="Corbel"/>
                <a:cs typeface="Corbel"/>
                <a:sym typeface="Corbel"/>
              </a:rPr>
              <a:t>Gestão de Projetos de Tecnologias de Informação</a:t>
            </a:r>
            <a:endParaRPr sz="1300">
              <a:solidFill>
                <a:srgbClr val="0C363D"/>
              </a:solidFill>
              <a:latin typeface="Corbel"/>
              <a:ea typeface="Corbel"/>
              <a:cs typeface="Corbel"/>
              <a:sym typeface="Corbel"/>
            </a:endParaRPr>
          </a:p>
          <a:p>
            <a:pPr indent="0" lvl="0" marL="0" rtl="0" algn="ctr">
              <a:lnSpc>
                <a:spcPct val="100000"/>
              </a:lnSpc>
              <a:spcBef>
                <a:spcPts val="0"/>
              </a:spcBef>
              <a:spcAft>
                <a:spcPts val="0"/>
              </a:spcAft>
              <a:buSzPts val="2800"/>
              <a:buNone/>
            </a:pPr>
            <a:r>
              <a:rPr lang="pt-PT" sz="1400">
                <a:solidFill>
                  <a:srgbClr val="0C363D"/>
                </a:solidFill>
                <a:latin typeface="Corbel"/>
                <a:ea typeface="Corbel"/>
                <a:cs typeface="Corbel"/>
                <a:sym typeface="Corbel"/>
              </a:rPr>
              <a:t>Lecturer</a:t>
            </a:r>
            <a:r>
              <a:rPr lang="pt-PT" sz="1300">
                <a:solidFill>
                  <a:srgbClr val="0C363D"/>
                </a:solidFill>
                <a:latin typeface="Corbel"/>
                <a:ea typeface="Corbel"/>
                <a:cs typeface="Corbel"/>
                <a:sym typeface="Corbel"/>
              </a:rPr>
              <a:t>: João Varajão</a:t>
            </a:r>
            <a:endParaRPr sz="1300">
              <a:solidFill>
                <a:srgbClr val="0C363D"/>
              </a:solidFill>
              <a:latin typeface="Corbel"/>
              <a:ea typeface="Corbel"/>
              <a:cs typeface="Corbel"/>
              <a:sym typeface="Corbel"/>
            </a:endParaRPr>
          </a:p>
          <a:p>
            <a:pPr indent="0" lvl="0" marL="0" rtl="0" algn="ctr">
              <a:lnSpc>
                <a:spcPct val="100000"/>
              </a:lnSpc>
              <a:spcBef>
                <a:spcPts val="0"/>
              </a:spcBef>
              <a:spcAft>
                <a:spcPts val="0"/>
              </a:spcAft>
              <a:buSzPts val="2800"/>
              <a:buNone/>
            </a:pPr>
            <a:r>
              <a:rPr lang="pt-PT" sz="1300">
                <a:solidFill>
                  <a:srgbClr val="0C363D"/>
                </a:solidFill>
                <a:latin typeface="Corbel"/>
                <a:ea typeface="Corbel"/>
                <a:cs typeface="Corbel"/>
                <a:sym typeface="Corbel"/>
              </a:rPr>
              <a:t>Team:</a:t>
            </a:r>
            <a:endParaRPr sz="1300">
              <a:solidFill>
                <a:srgbClr val="0C363D"/>
              </a:solidFill>
              <a:latin typeface="Corbel"/>
              <a:ea typeface="Corbel"/>
              <a:cs typeface="Corbel"/>
              <a:sym typeface="Corbel"/>
            </a:endParaRPr>
          </a:p>
          <a:p>
            <a:pPr indent="-311150" lvl="0" marL="457200" rtl="0" algn="ctr">
              <a:lnSpc>
                <a:spcPct val="100000"/>
              </a:lnSpc>
              <a:spcBef>
                <a:spcPts val="0"/>
              </a:spcBef>
              <a:spcAft>
                <a:spcPts val="0"/>
              </a:spcAft>
              <a:buClr>
                <a:srgbClr val="0C363D"/>
              </a:buClr>
              <a:buSzPts val="1300"/>
              <a:buFont typeface="Corbel"/>
              <a:buChar char="●"/>
            </a:pPr>
            <a:r>
              <a:rPr lang="pt-PT" sz="1300">
                <a:solidFill>
                  <a:srgbClr val="0C363D"/>
                </a:solidFill>
                <a:latin typeface="Corbel"/>
                <a:ea typeface="Corbel"/>
                <a:cs typeface="Corbel"/>
                <a:sym typeface="Corbel"/>
              </a:rPr>
              <a:t>Catarina Pereira</a:t>
            </a:r>
            <a:endParaRPr sz="1300">
              <a:solidFill>
                <a:srgbClr val="0C363D"/>
              </a:solidFill>
              <a:latin typeface="Corbel"/>
              <a:ea typeface="Corbel"/>
              <a:cs typeface="Corbel"/>
              <a:sym typeface="Corbel"/>
            </a:endParaRPr>
          </a:p>
          <a:p>
            <a:pPr indent="-311150" lvl="0" marL="457200" rtl="0" algn="ctr">
              <a:lnSpc>
                <a:spcPct val="100000"/>
              </a:lnSpc>
              <a:spcBef>
                <a:spcPts val="0"/>
              </a:spcBef>
              <a:spcAft>
                <a:spcPts val="0"/>
              </a:spcAft>
              <a:buClr>
                <a:srgbClr val="0C363D"/>
              </a:buClr>
              <a:buSzPts val="1300"/>
              <a:buFont typeface="Corbel"/>
              <a:buChar char="●"/>
            </a:pPr>
            <a:r>
              <a:rPr lang="pt-PT" sz="1300">
                <a:solidFill>
                  <a:srgbClr val="0C363D"/>
                </a:solidFill>
                <a:latin typeface="Corbel"/>
                <a:ea typeface="Corbel"/>
                <a:cs typeface="Corbel"/>
                <a:sym typeface="Corbel"/>
              </a:rPr>
              <a:t>Inês Neves</a:t>
            </a:r>
            <a:endParaRPr sz="1300">
              <a:solidFill>
                <a:srgbClr val="0C363D"/>
              </a:solidFill>
              <a:latin typeface="Corbel"/>
              <a:ea typeface="Corbel"/>
              <a:cs typeface="Corbel"/>
              <a:sym typeface="Corbel"/>
            </a:endParaRPr>
          </a:p>
          <a:p>
            <a:pPr indent="-311150" lvl="0" marL="457200" rtl="0" algn="ctr">
              <a:lnSpc>
                <a:spcPct val="100000"/>
              </a:lnSpc>
              <a:spcBef>
                <a:spcPts val="0"/>
              </a:spcBef>
              <a:spcAft>
                <a:spcPts val="0"/>
              </a:spcAft>
              <a:buClr>
                <a:srgbClr val="0C363D"/>
              </a:buClr>
              <a:buSzPts val="1300"/>
              <a:buFont typeface="Corbel"/>
              <a:buChar char="●"/>
            </a:pPr>
            <a:r>
              <a:rPr lang="pt-PT" sz="1300">
                <a:solidFill>
                  <a:srgbClr val="0C363D"/>
                </a:solidFill>
                <a:latin typeface="Corbel"/>
                <a:ea typeface="Corbel"/>
                <a:cs typeface="Corbel"/>
                <a:sym typeface="Corbel"/>
              </a:rPr>
              <a:t>Leonardo Martins</a:t>
            </a:r>
            <a:endParaRPr sz="1300">
              <a:solidFill>
                <a:srgbClr val="0C363D"/>
              </a:solidFill>
              <a:latin typeface="Corbel"/>
              <a:ea typeface="Corbel"/>
              <a:cs typeface="Corbel"/>
              <a:sym typeface="Corbel"/>
            </a:endParaRPr>
          </a:p>
          <a:p>
            <a:pPr indent="-311150" lvl="0" marL="457200" rtl="0" algn="ctr">
              <a:lnSpc>
                <a:spcPct val="100000"/>
              </a:lnSpc>
              <a:spcBef>
                <a:spcPts val="0"/>
              </a:spcBef>
              <a:spcAft>
                <a:spcPts val="0"/>
              </a:spcAft>
              <a:buClr>
                <a:srgbClr val="0C363D"/>
              </a:buClr>
              <a:buSzPts val="1300"/>
              <a:buFont typeface="Corbel"/>
              <a:buChar char="●"/>
            </a:pPr>
            <a:r>
              <a:rPr lang="pt-PT" sz="1300">
                <a:solidFill>
                  <a:srgbClr val="0C363D"/>
                </a:solidFill>
                <a:latin typeface="Corbel"/>
                <a:ea typeface="Corbel"/>
                <a:cs typeface="Corbel"/>
                <a:sym typeface="Corbel"/>
              </a:rPr>
              <a:t>Rodrigo Castillo</a:t>
            </a:r>
            <a:endParaRPr sz="1300">
              <a:solidFill>
                <a:srgbClr val="0C363D"/>
              </a:solidFill>
              <a:latin typeface="Corbel"/>
              <a:ea typeface="Corbel"/>
              <a:cs typeface="Corbel"/>
              <a:sym typeface="Corbe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grpSp>
        <p:nvGrpSpPr>
          <p:cNvPr id="77" name="Google Shape;77;p2"/>
          <p:cNvGrpSpPr/>
          <p:nvPr/>
        </p:nvGrpSpPr>
        <p:grpSpPr>
          <a:xfrm>
            <a:off x="-99" y="-47825"/>
            <a:ext cx="9144229" cy="5247718"/>
            <a:chOff x="1459800" y="-69716"/>
            <a:chExt cx="7772400" cy="7629716"/>
          </a:xfrm>
        </p:grpSpPr>
        <p:sp>
          <p:nvSpPr>
            <p:cNvPr id="78" name="Google Shape;78;p2"/>
            <p:cNvSpPr/>
            <p:nvPr/>
          </p:nvSpPr>
          <p:spPr>
            <a:xfrm>
              <a:off x="1459800" y="0"/>
              <a:ext cx="7772400" cy="756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9" name="Google Shape;79;p2"/>
            <p:cNvGrpSpPr/>
            <p:nvPr/>
          </p:nvGrpSpPr>
          <p:grpSpPr>
            <a:xfrm>
              <a:off x="1459800" y="-69716"/>
              <a:ext cx="7772400" cy="7629700"/>
              <a:chOff x="0" y="-88539"/>
              <a:chExt cx="7772400" cy="9689739"/>
            </a:xfrm>
          </p:grpSpPr>
          <p:sp>
            <p:nvSpPr>
              <p:cNvPr id="80" name="Google Shape;80;p2"/>
              <p:cNvSpPr/>
              <p:nvPr/>
            </p:nvSpPr>
            <p:spPr>
              <a:xfrm>
                <a:off x="0" y="0"/>
                <a:ext cx="7772400" cy="9601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
              <p:cNvSpPr/>
              <p:nvPr/>
            </p:nvSpPr>
            <p:spPr>
              <a:xfrm>
                <a:off x="0" y="0"/>
                <a:ext cx="7772400" cy="9601200"/>
              </a:xfrm>
              <a:prstGeom prst="rect">
                <a:avLst/>
              </a:prstGeom>
              <a:solidFill>
                <a:srgbClr val="F8E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
              <p:cNvSpPr/>
              <p:nvPr/>
            </p:nvSpPr>
            <p:spPr>
              <a:xfrm>
                <a:off x="0" y="5006340"/>
                <a:ext cx="7772400" cy="4581000"/>
              </a:xfrm>
              <a:prstGeom prst="rect">
                <a:avLst/>
              </a:prstGeom>
              <a:solidFill>
                <a:srgbClr val="0C36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
              <p:cNvSpPr/>
              <p:nvPr/>
            </p:nvSpPr>
            <p:spPr>
              <a:xfrm>
                <a:off x="571500" y="594360"/>
                <a:ext cx="6629400" cy="8403300"/>
              </a:xfrm>
              <a:prstGeom prst="rect">
                <a:avLst/>
              </a:prstGeom>
              <a:solidFill>
                <a:srgbClr val="FCF5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4" name="Google Shape;84;p2"/>
              <p:cNvGrpSpPr/>
              <p:nvPr/>
            </p:nvGrpSpPr>
            <p:grpSpPr>
              <a:xfrm rot="-5400000">
                <a:off x="-669725" y="2044609"/>
                <a:ext cx="9673483" cy="5407187"/>
                <a:chOff x="0" y="53341"/>
                <a:chExt cx="3447182" cy="1932795"/>
              </a:xfrm>
            </p:grpSpPr>
            <p:sp>
              <p:nvSpPr>
                <p:cNvPr id="85" name="Google Shape;85;p2"/>
                <p:cNvSpPr/>
                <p:nvPr/>
              </p:nvSpPr>
              <p:spPr>
                <a:xfrm>
                  <a:off x="0" y="53341"/>
                  <a:ext cx="875347" cy="537210"/>
                </a:xfrm>
                <a:custGeom>
                  <a:rect b="b" l="l" r="r" t="t"/>
                  <a:pathLst>
                    <a:path extrusionOk="0" h="537210" w="875347">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
                <p:cNvSpPr/>
                <p:nvPr/>
              </p:nvSpPr>
              <p:spPr>
                <a:xfrm>
                  <a:off x="0" y="160021"/>
                  <a:ext cx="768667" cy="323850"/>
                </a:xfrm>
                <a:custGeom>
                  <a:rect b="b" l="l" r="r" t="t"/>
                  <a:pathLst>
                    <a:path extrusionOk="0" h="323850" w="768667">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
                <p:cNvSpPr/>
                <p:nvPr/>
              </p:nvSpPr>
              <p:spPr>
                <a:xfrm rot="10800000">
                  <a:off x="2372227" y="1609460"/>
                  <a:ext cx="1074955" cy="376676"/>
                </a:xfrm>
                <a:custGeom>
                  <a:rect b="b" l="l" r="r" t="t"/>
                  <a:pathLst>
                    <a:path extrusionOk="0" h="643890" w="928687">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rgbClr val="CC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
                <p:cNvSpPr/>
                <p:nvPr/>
              </p:nvSpPr>
              <p:spPr>
                <a:xfrm rot="10800000">
                  <a:off x="2544085" y="1669716"/>
                  <a:ext cx="877492" cy="256165"/>
                </a:xfrm>
                <a:custGeom>
                  <a:rect b="b" l="l" r="r" t="t"/>
                  <a:pathLst>
                    <a:path extrusionOk="0" h="430530" w="822007">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rgbClr val="CC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
        <p:nvSpPr>
          <p:cNvPr id="89" name="Google Shape;89;p2"/>
          <p:cNvSpPr txBox="1"/>
          <p:nvPr>
            <p:ph type="title"/>
          </p:nvPr>
        </p:nvSpPr>
        <p:spPr>
          <a:xfrm>
            <a:off x="827475" y="298025"/>
            <a:ext cx="7645200" cy="719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pt-PT" sz="3600" cap="small">
                <a:solidFill>
                  <a:srgbClr val="D73A2C"/>
                </a:solidFill>
                <a:latin typeface="Bookman Old Style"/>
                <a:ea typeface="Bookman Old Style"/>
                <a:cs typeface="Bookman Old Style"/>
                <a:sym typeface="Bookman Old Style"/>
              </a:rPr>
              <a:t>Team 03</a:t>
            </a:r>
            <a:endParaRPr sz="3600"/>
          </a:p>
        </p:txBody>
      </p:sp>
      <p:sp>
        <p:nvSpPr>
          <p:cNvPr id="90" name="Google Shape;90;p2"/>
          <p:cNvSpPr txBox="1"/>
          <p:nvPr>
            <p:ph idx="1" type="body"/>
          </p:nvPr>
        </p:nvSpPr>
        <p:spPr>
          <a:xfrm>
            <a:off x="768300" y="3273100"/>
            <a:ext cx="1517400" cy="300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200"/>
              </a:spcAft>
              <a:buSzPts val="1800"/>
              <a:buNone/>
            </a:pPr>
            <a:r>
              <a:rPr b="1" lang="pt-PT" sz="1200">
                <a:latin typeface="Corbel"/>
                <a:ea typeface="Corbel"/>
                <a:cs typeface="Corbel"/>
                <a:sym typeface="Corbel"/>
              </a:rPr>
              <a:t>Catarina Pereira</a:t>
            </a:r>
            <a:endParaRPr b="1" sz="1200">
              <a:latin typeface="Corbel"/>
              <a:ea typeface="Corbel"/>
              <a:cs typeface="Corbel"/>
              <a:sym typeface="Corbel"/>
            </a:endParaRPr>
          </a:p>
        </p:txBody>
      </p:sp>
      <p:sp>
        <p:nvSpPr>
          <p:cNvPr id="91" name="Google Shape;91;p2"/>
          <p:cNvSpPr txBox="1"/>
          <p:nvPr>
            <p:ph idx="12" type="sldNum"/>
          </p:nvPr>
        </p:nvSpPr>
        <p:spPr>
          <a:xfrm>
            <a:off x="8595308" y="4793667"/>
            <a:ext cx="548700" cy="3936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1000"/>
              <a:buNone/>
            </a:pPr>
            <a:fld id="{00000000-1234-1234-1234-123412341234}" type="slidenum">
              <a:rPr b="1" lang="pt-PT">
                <a:solidFill>
                  <a:srgbClr val="F8E8D6"/>
                </a:solidFill>
                <a:latin typeface="Bookman Old Style"/>
                <a:ea typeface="Bookman Old Style"/>
                <a:cs typeface="Bookman Old Style"/>
                <a:sym typeface="Bookman Old Style"/>
              </a:rPr>
              <a:t>‹#›</a:t>
            </a:fld>
            <a:endParaRPr b="1">
              <a:solidFill>
                <a:srgbClr val="F8E8D6"/>
              </a:solidFill>
              <a:latin typeface="Bookman Old Style"/>
              <a:ea typeface="Bookman Old Style"/>
              <a:cs typeface="Bookman Old Style"/>
              <a:sym typeface="Bookman Old Style"/>
            </a:endParaRPr>
          </a:p>
        </p:txBody>
      </p:sp>
      <p:pic>
        <p:nvPicPr>
          <p:cNvPr id="92" name="Google Shape;92;p2"/>
          <p:cNvPicPr preferRelativeResize="0"/>
          <p:nvPr/>
        </p:nvPicPr>
        <p:blipFill rotWithShape="1">
          <a:blip r:embed="rId3">
            <a:alphaModFix/>
          </a:blip>
          <a:srcRect b="0" l="0" r="0" t="0"/>
          <a:stretch/>
        </p:blipFill>
        <p:spPr>
          <a:xfrm>
            <a:off x="0" y="-6"/>
            <a:ext cx="657925" cy="594096"/>
          </a:xfrm>
          <a:prstGeom prst="rect">
            <a:avLst/>
          </a:prstGeom>
          <a:noFill/>
          <a:ln>
            <a:noFill/>
          </a:ln>
        </p:spPr>
      </p:pic>
      <p:pic>
        <p:nvPicPr>
          <p:cNvPr id="93" name="Google Shape;93;p2"/>
          <p:cNvPicPr preferRelativeResize="0"/>
          <p:nvPr/>
        </p:nvPicPr>
        <p:blipFill rotWithShape="1">
          <a:blip r:embed="rId4">
            <a:alphaModFix/>
          </a:blip>
          <a:srcRect b="0" l="0" r="0" t="0"/>
          <a:stretch/>
        </p:blipFill>
        <p:spPr>
          <a:xfrm>
            <a:off x="768300" y="1755650"/>
            <a:ext cx="1517450" cy="1517450"/>
          </a:xfrm>
          <a:prstGeom prst="rect">
            <a:avLst/>
          </a:prstGeom>
          <a:noFill/>
          <a:ln>
            <a:noFill/>
          </a:ln>
        </p:spPr>
      </p:pic>
      <p:pic>
        <p:nvPicPr>
          <p:cNvPr id="94" name="Google Shape;94;p2"/>
          <p:cNvPicPr preferRelativeResize="0"/>
          <p:nvPr/>
        </p:nvPicPr>
        <p:blipFill rotWithShape="1">
          <a:blip r:embed="rId5">
            <a:alphaModFix/>
          </a:blip>
          <a:srcRect b="0" l="0" r="0" t="0"/>
          <a:stretch/>
        </p:blipFill>
        <p:spPr>
          <a:xfrm>
            <a:off x="2785900" y="1755650"/>
            <a:ext cx="1517450" cy="1517450"/>
          </a:xfrm>
          <a:prstGeom prst="rect">
            <a:avLst/>
          </a:prstGeom>
          <a:noFill/>
          <a:ln>
            <a:noFill/>
          </a:ln>
        </p:spPr>
      </p:pic>
      <p:pic>
        <p:nvPicPr>
          <p:cNvPr id="95" name="Google Shape;95;p2"/>
          <p:cNvPicPr preferRelativeResize="0"/>
          <p:nvPr/>
        </p:nvPicPr>
        <p:blipFill rotWithShape="1">
          <a:blip r:embed="rId6">
            <a:alphaModFix/>
          </a:blip>
          <a:srcRect b="0" l="0" r="0" t="0"/>
          <a:stretch/>
        </p:blipFill>
        <p:spPr>
          <a:xfrm>
            <a:off x="4803525" y="1755650"/>
            <a:ext cx="1517450" cy="1517450"/>
          </a:xfrm>
          <a:prstGeom prst="rect">
            <a:avLst/>
          </a:prstGeom>
          <a:noFill/>
          <a:ln>
            <a:noFill/>
          </a:ln>
        </p:spPr>
      </p:pic>
      <p:pic>
        <p:nvPicPr>
          <p:cNvPr id="96" name="Google Shape;96;p2"/>
          <p:cNvPicPr preferRelativeResize="0"/>
          <p:nvPr/>
        </p:nvPicPr>
        <p:blipFill rotWithShape="1">
          <a:blip r:embed="rId7">
            <a:alphaModFix/>
          </a:blip>
          <a:srcRect b="0" l="1996" r="2003" t="0"/>
          <a:stretch/>
        </p:blipFill>
        <p:spPr>
          <a:xfrm>
            <a:off x="6821150" y="1755650"/>
            <a:ext cx="1517450" cy="1517450"/>
          </a:xfrm>
          <a:prstGeom prst="rect">
            <a:avLst/>
          </a:prstGeom>
          <a:noFill/>
          <a:ln>
            <a:noFill/>
          </a:ln>
        </p:spPr>
      </p:pic>
      <p:sp>
        <p:nvSpPr>
          <p:cNvPr id="97" name="Google Shape;97;p2"/>
          <p:cNvSpPr txBox="1"/>
          <p:nvPr>
            <p:ph idx="1" type="body"/>
          </p:nvPr>
        </p:nvSpPr>
        <p:spPr>
          <a:xfrm>
            <a:off x="2785900" y="3273100"/>
            <a:ext cx="1314300" cy="300000"/>
          </a:xfrm>
          <a:prstGeom prst="rect">
            <a:avLst/>
          </a:prstGeom>
          <a:noFill/>
          <a:ln>
            <a:noFill/>
          </a:ln>
        </p:spPr>
        <p:txBody>
          <a:bodyPr anchorCtr="0" anchor="ctr" bIns="91425" lIns="91425" spcFirstLastPara="1" rIns="91425" wrap="square" tIns="91425">
            <a:noAutofit/>
          </a:bodyPr>
          <a:lstStyle/>
          <a:p>
            <a:pPr indent="0" lvl="0" marL="0" rtl="0" algn="ctr">
              <a:lnSpc>
                <a:spcPct val="95000"/>
              </a:lnSpc>
              <a:spcBef>
                <a:spcPts val="0"/>
              </a:spcBef>
              <a:spcAft>
                <a:spcPts val="1200"/>
              </a:spcAft>
              <a:buSzPts val="770"/>
              <a:buNone/>
            </a:pPr>
            <a:r>
              <a:rPr b="1" lang="pt-PT" sz="1200">
                <a:latin typeface="Corbel"/>
                <a:ea typeface="Corbel"/>
                <a:cs typeface="Corbel"/>
                <a:sym typeface="Corbel"/>
              </a:rPr>
              <a:t>Inês Neves</a:t>
            </a:r>
            <a:endParaRPr b="1" sz="1200">
              <a:latin typeface="Corbel"/>
              <a:ea typeface="Corbel"/>
              <a:cs typeface="Corbel"/>
              <a:sym typeface="Corbel"/>
            </a:endParaRPr>
          </a:p>
        </p:txBody>
      </p:sp>
      <p:sp>
        <p:nvSpPr>
          <p:cNvPr id="98" name="Google Shape;98;p2"/>
          <p:cNvSpPr txBox="1"/>
          <p:nvPr>
            <p:ph idx="1" type="body"/>
          </p:nvPr>
        </p:nvSpPr>
        <p:spPr>
          <a:xfrm>
            <a:off x="6821150" y="3273100"/>
            <a:ext cx="1517400" cy="300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200"/>
              </a:spcAft>
              <a:buSzPts val="1800"/>
              <a:buNone/>
            </a:pPr>
            <a:r>
              <a:rPr b="1" lang="pt-PT" sz="1200">
                <a:latin typeface="Corbel"/>
                <a:ea typeface="Corbel"/>
                <a:cs typeface="Corbel"/>
                <a:sym typeface="Corbel"/>
              </a:rPr>
              <a:t>Rodrigo Rocha</a:t>
            </a:r>
            <a:endParaRPr b="1" sz="1200">
              <a:latin typeface="Corbel"/>
              <a:ea typeface="Corbel"/>
              <a:cs typeface="Corbel"/>
              <a:sym typeface="Corbel"/>
            </a:endParaRPr>
          </a:p>
        </p:txBody>
      </p:sp>
      <p:sp>
        <p:nvSpPr>
          <p:cNvPr id="99" name="Google Shape;99;p2"/>
          <p:cNvSpPr txBox="1"/>
          <p:nvPr>
            <p:ph idx="1" type="body"/>
          </p:nvPr>
        </p:nvSpPr>
        <p:spPr>
          <a:xfrm>
            <a:off x="4751238" y="3273100"/>
            <a:ext cx="1609500" cy="300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200"/>
              </a:spcAft>
              <a:buSzPts val="1800"/>
              <a:buNone/>
            </a:pPr>
            <a:r>
              <a:rPr b="1" lang="pt-PT" sz="1200">
                <a:latin typeface="Corbel"/>
                <a:ea typeface="Corbel"/>
                <a:cs typeface="Corbel"/>
                <a:sym typeface="Corbel"/>
              </a:rPr>
              <a:t>Leonardo Martins</a:t>
            </a:r>
            <a:endParaRPr b="1" sz="1200">
              <a:latin typeface="Corbel"/>
              <a:ea typeface="Corbel"/>
              <a:cs typeface="Corbel"/>
              <a:sym typeface="Corbel"/>
            </a:endParaRPr>
          </a:p>
        </p:txBody>
      </p:sp>
      <p:sp>
        <p:nvSpPr>
          <p:cNvPr id="100" name="Google Shape;100;p2"/>
          <p:cNvSpPr txBox="1"/>
          <p:nvPr>
            <p:ph idx="1" type="body"/>
          </p:nvPr>
        </p:nvSpPr>
        <p:spPr>
          <a:xfrm>
            <a:off x="768375" y="3573200"/>
            <a:ext cx="1517400" cy="393600"/>
          </a:xfrm>
          <a:prstGeom prst="rect">
            <a:avLst/>
          </a:prstGeom>
          <a:noFill/>
          <a:ln>
            <a:noFill/>
          </a:ln>
        </p:spPr>
        <p:txBody>
          <a:bodyPr anchorCtr="0" anchor="ctr" bIns="91425" lIns="91425" spcFirstLastPara="1" rIns="91425" wrap="square" tIns="91425">
            <a:normAutofit/>
          </a:bodyPr>
          <a:lstStyle/>
          <a:p>
            <a:pPr indent="0" lvl="0" marL="0" rtl="0" algn="ctr">
              <a:lnSpc>
                <a:spcPct val="115000"/>
              </a:lnSpc>
              <a:spcBef>
                <a:spcPts val="0"/>
              </a:spcBef>
              <a:spcAft>
                <a:spcPts val="0"/>
              </a:spcAft>
              <a:buSzPts val="4500"/>
              <a:buNone/>
            </a:pPr>
            <a:r>
              <a:rPr lang="pt-PT" sz="1000">
                <a:latin typeface="Corbel"/>
                <a:ea typeface="Corbel"/>
                <a:cs typeface="Corbel"/>
                <a:sym typeface="Corbel"/>
              </a:rPr>
              <a:t>PG53733</a:t>
            </a:r>
            <a:endParaRPr sz="1000">
              <a:latin typeface="Corbel"/>
              <a:ea typeface="Corbel"/>
              <a:cs typeface="Corbel"/>
              <a:sym typeface="Corbel"/>
            </a:endParaRPr>
          </a:p>
        </p:txBody>
      </p:sp>
      <p:sp>
        <p:nvSpPr>
          <p:cNvPr id="101" name="Google Shape;101;p2"/>
          <p:cNvSpPr txBox="1"/>
          <p:nvPr>
            <p:ph idx="1" type="body"/>
          </p:nvPr>
        </p:nvSpPr>
        <p:spPr>
          <a:xfrm>
            <a:off x="2836550" y="3620000"/>
            <a:ext cx="1314300" cy="300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200"/>
              </a:spcAft>
              <a:buSzPts val="1800"/>
              <a:buNone/>
            </a:pPr>
            <a:r>
              <a:rPr lang="pt-PT" sz="1000">
                <a:latin typeface="Corbel"/>
                <a:ea typeface="Corbel"/>
                <a:cs typeface="Corbel"/>
                <a:sym typeface="Corbel"/>
              </a:rPr>
              <a:t>PG53864</a:t>
            </a:r>
            <a:endParaRPr sz="1000">
              <a:latin typeface="Corbel"/>
              <a:ea typeface="Corbel"/>
              <a:cs typeface="Corbel"/>
              <a:sym typeface="Corbel"/>
            </a:endParaRPr>
          </a:p>
        </p:txBody>
      </p:sp>
      <p:sp>
        <p:nvSpPr>
          <p:cNvPr id="102" name="Google Shape;102;p2"/>
          <p:cNvSpPr txBox="1"/>
          <p:nvPr>
            <p:ph idx="1" type="body"/>
          </p:nvPr>
        </p:nvSpPr>
        <p:spPr>
          <a:xfrm>
            <a:off x="4905100" y="3620000"/>
            <a:ext cx="1314300" cy="300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200"/>
              </a:spcAft>
              <a:buSzPts val="1800"/>
              <a:buNone/>
            </a:pPr>
            <a:r>
              <a:rPr lang="pt-PT" sz="1000">
                <a:latin typeface="Corbel"/>
                <a:ea typeface="Corbel"/>
                <a:cs typeface="Corbel"/>
                <a:sym typeface="Corbel"/>
              </a:rPr>
              <a:t>PG53996</a:t>
            </a:r>
            <a:endParaRPr sz="1000">
              <a:latin typeface="Corbel"/>
              <a:ea typeface="Corbel"/>
              <a:cs typeface="Corbel"/>
              <a:sym typeface="Corbel"/>
            </a:endParaRPr>
          </a:p>
        </p:txBody>
      </p:sp>
      <p:sp>
        <p:nvSpPr>
          <p:cNvPr id="103" name="Google Shape;103;p2"/>
          <p:cNvSpPr txBox="1"/>
          <p:nvPr>
            <p:ph idx="1" type="body"/>
          </p:nvPr>
        </p:nvSpPr>
        <p:spPr>
          <a:xfrm>
            <a:off x="6922700" y="3573100"/>
            <a:ext cx="1314300" cy="300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200"/>
              </a:spcAft>
              <a:buSzPts val="1800"/>
              <a:buNone/>
            </a:pPr>
            <a:r>
              <a:rPr lang="pt-PT" sz="1000">
                <a:latin typeface="Corbel"/>
                <a:ea typeface="Corbel"/>
                <a:cs typeface="Corbel"/>
                <a:sym typeface="Corbel"/>
              </a:rPr>
              <a:t>E12165</a:t>
            </a:r>
            <a:endParaRPr sz="1000">
              <a:latin typeface="Corbel"/>
              <a:ea typeface="Corbel"/>
              <a:cs typeface="Corbel"/>
              <a:sym typeface="Corbel"/>
            </a:endParaRPr>
          </a:p>
        </p:txBody>
      </p:sp>
      <p:pic>
        <p:nvPicPr>
          <p:cNvPr id="104" name="Google Shape;104;p2"/>
          <p:cNvPicPr preferRelativeResize="0"/>
          <p:nvPr/>
        </p:nvPicPr>
        <p:blipFill rotWithShape="1">
          <a:blip r:embed="rId8">
            <a:alphaModFix/>
          </a:blip>
          <a:srcRect b="29128" l="0" r="0" t="0"/>
          <a:stretch/>
        </p:blipFill>
        <p:spPr>
          <a:xfrm>
            <a:off x="2763125" y="1755650"/>
            <a:ext cx="1609500" cy="1517450"/>
          </a:xfrm>
          <a:prstGeom prst="rect">
            <a:avLst/>
          </a:prstGeom>
          <a:noFill/>
          <a:ln>
            <a:noFill/>
          </a:ln>
        </p:spPr>
      </p:pic>
      <p:sp>
        <p:nvSpPr>
          <p:cNvPr id="105" name="Google Shape;105;p2"/>
          <p:cNvSpPr txBox="1"/>
          <p:nvPr/>
        </p:nvSpPr>
        <p:spPr>
          <a:xfrm>
            <a:off x="3544050" y="4868375"/>
            <a:ext cx="2055900" cy="318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pt-PT" sz="1000" u="none" cap="none" strike="noStrike">
                <a:solidFill>
                  <a:srgbClr val="F8E8D6"/>
                </a:solidFill>
                <a:latin typeface="Bookman Old Style"/>
                <a:ea typeface="Bookman Old Style"/>
                <a:cs typeface="Bookman Old Style"/>
                <a:sym typeface="Bookman Old Style"/>
              </a:rPr>
              <a:t>Academic Year 2024/2025</a:t>
            </a:r>
            <a:endParaRPr b="1" i="0" sz="1000" u="none" cap="none" strike="noStrike">
              <a:solidFill>
                <a:srgbClr val="F8E8D6"/>
              </a:solidFill>
              <a:latin typeface="Bookman Old Style"/>
              <a:ea typeface="Bookman Old Style"/>
              <a:cs typeface="Bookman Old Style"/>
              <a:sym typeface="Bookman Old Style"/>
            </a:endParaRPr>
          </a:p>
        </p:txBody>
      </p:sp>
      <p:sp>
        <p:nvSpPr>
          <p:cNvPr id="106" name="Google Shape;106;p2"/>
          <p:cNvSpPr txBox="1"/>
          <p:nvPr/>
        </p:nvSpPr>
        <p:spPr>
          <a:xfrm>
            <a:off x="0" y="4868375"/>
            <a:ext cx="948900" cy="318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pt-PT" sz="1000" u="none" cap="none" strike="noStrike">
                <a:solidFill>
                  <a:srgbClr val="F8E8D6"/>
                </a:solidFill>
                <a:latin typeface="Bookman Old Style"/>
                <a:ea typeface="Bookman Old Style"/>
                <a:cs typeface="Bookman Old Style"/>
                <a:sym typeface="Bookman Old Style"/>
              </a:rPr>
              <a:t>Team 03</a:t>
            </a:r>
            <a:endParaRPr b="1" i="0" sz="1000" u="none" cap="none" strike="noStrike">
              <a:solidFill>
                <a:srgbClr val="F8E8D6"/>
              </a:solidFill>
              <a:latin typeface="Bookman Old Style"/>
              <a:ea typeface="Bookman Old Style"/>
              <a:cs typeface="Bookman Old Style"/>
              <a:sym typeface="Bookman Old Style"/>
            </a:endParaRPr>
          </a:p>
        </p:txBody>
      </p:sp>
      <p:pic>
        <p:nvPicPr>
          <p:cNvPr id="107" name="Google Shape;107;p2" title="Slide-2.mp3">
            <a:hlinkClick r:id="rId9"/>
          </p:cNvPr>
          <p:cNvPicPr preferRelativeResize="0"/>
          <p:nvPr/>
        </p:nvPicPr>
        <p:blipFill>
          <a:blip r:embed="rId10">
            <a:alphaModFix/>
          </a:blip>
          <a:stretch>
            <a:fillRect/>
          </a:stretch>
        </p:blipFill>
        <p:spPr>
          <a:xfrm>
            <a:off x="8641050" y="4336475"/>
            <a:ext cx="457200" cy="457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grpSp>
        <p:nvGrpSpPr>
          <p:cNvPr id="112" name="Google Shape;112;p3"/>
          <p:cNvGrpSpPr/>
          <p:nvPr/>
        </p:nvGrpSpPr>
        <p:grpSpPr>
          <a:xfrm>
            <a:off x="-99" y="-47825"/>
            <a:ext cx="9144229" cy="5247718"/>
            <a:chOff x="1459800" y="-69716"/>
            <a:chExt cx="7772400" cy="7629716"/>
          </a:xfrm>
        </p:grpSpPr>
        <p:sp>
          <p:nvSpPr>
            <p:cNvPr id="113" name="Google Shape;113;p3"/>
            <p:cNvSpPr/>
            <p:nvPr/>
          </p:nvSpPr>
          <p:spPr>
            <a:xfrm>
              <a:off x="1459800" y="0"/>
              <a:ext cx="7772400" cy="756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4" name="Google Shape;114;p3"/>
            <p:cNvGrpSpPr/>
            <p:nvPr/>
          </p:nvGrpSpPr>
          <p:grpSpPr>
            <a:xfrm>
              <a:off x="1459800" y="-69716"/>
              <a:ext cx="7772400" cy="7629700"/>
              <a:chOff x="0" y="-88539"/>
              <a:chExt cx="7772400" cy="9689739"/>
            </a:xfrm>
          </p:grpSpPr>
          <p:sp>
            <p:nvSpPr>
              <p:cNvPr id="115" name="Google Shape;115;p3"/>
              <p:cNvSpPr/>
              <p:nvPr/>
            </p:nvSpPr>
            <p:spPr>
              <a:xfrm>
                <a:off x="0" y="0"/>
                <a:ext cx="7772400" cy="9601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3"/>
              <p:cNvSpPr/>
              <p:nvPr/>
            </p:nvSpPr>
            <p:spPr>
              <a:xfrm>
                <a:off x="0" y="0"/>
                <a:ext cx="7772400" cy="9601200"/>
              </a:xfrm>
              <a:prstGeom prst="rect">
                <a:avLst/>
              </a:prstGeom>
              <a:solidFill>
                <a:srgbClr val="F8E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3"/>
              <p:cNvSpPr/>
              <p:nvPr/>
            </p:nvSpPr>
            <p:spPr>
              <a:xfrm>
                <a:off x="0" y="5006340"/>
                <a:ext cx="7772400" cy="4581000"/>
              </a:xfrm>
              <a:prstGeom prst="rect">
                <a:avLst/>
              </a:prstGeom>
              <a:solidFill>
                <a:srgbClr val="0C36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3"/>
              <p:cNvSpPr/>
              <p:nvPr/>
            </p:nvSpPr>
            <p:spPr>
              <a:xfrm>
                <a:off x="571500" y="594360"/>
                <a:ext cx="6629400" cy="8403300"/>
              </a:xfrm>
              <a:prstGeom prst="rect">
                <a:avLst/>
              </a:prstGeom>
              <a:solidFill>
                <a:srgbClr val="FCF5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9" name="Google Shape;119;p3"/>
              <p:cNvGrpSpPr/>
              <p:nvPr/>
            </p:nvGrpSpPr>
            <p:grpSpPr>
              <a:xfrm rot="-5400000">
                <a:off x="-669725" y="2044609"/>
                <a:ext cx="9673483" cy="5407187"/>
                <a:chOff x="0" y="53341"/>
                <a:chExt cx="3447182" cy="1932795"/>
              </a:xfrm>
            </p:grpSpPr>
            <p:sp>
              <p:nvSpPr>
                <p:cNvPr id="120" name="Google Shape;120;p3"/>
                <p:cNvSpPr/>
                <p:nvPr/>
              </p:nvSpPr>
              <p:spPr>
                <a:xfrm>
                  <a:off x="0" y="53341"/>
                  <a:ext cx="875347" cy="537210"/>
                </a:xfrm>
                <a:custGeom>
                  <a:rect b="b" l="l" r="r" t="t"/>
                  <a:pathLst>
                    <a:path extrusionOk="0" h="537210" w="875347">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3"/>
                <p:cNvSpPr/>
                <p:nvPr/>
              </p:nvSpPr>
              <p:spPr>
                <a:xfrm>
                  <a:off x="0" y="160021"/>
                  <a:ext cx="768667" cy="323850"/>
                </a:xfrm>
                <a:custGeom>
                  <a:rect b="b" l="l" r="r" t="t"/>
                  <a:pathLst>
                    <a:path extrusionOk="0" h="323850" w="768667">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3"/>
                <p:cNvSpPr/>
                <p:nvPr/>
              </p:nvSpPr>
              <p:spPr>
                <a:xfrm rot="10800000">
                  <a:off x="2372227" y="1609460"/>
                  <a:ext cx="1074955" cy="376676"/>
                </a:xfrm>
                <a:custGeom>
                  <a:rect b="b" l="l" r="r" t="t"/>
                  <a:pathLst>
                    <a:path extrusionOk="0" h="643890" w="928687">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rgbClr val="CC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3"/>
                <p:cNvSpPr/>
                <p:nvPr/>
              </p:nvSpPr>
              <p:spPr>
                <a:xfrm rot="10800000">
                  <a:off x="2544085" y="1669716"/>
                  <a:ext cx="877492" cy="256165"/>
                </a:xfrm>
                <a:custGeom>
                  <a:rect b="b" l="l" r="r" t="t"/>
                  <a:pathLst>
                    <a:path extrusionOk="0" h="430530" w="822007">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rgbClr val="CC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
        <p:nvSpPr>
          <p:cNvPr id="124" name="Google Shape;124;p3"/>
          <p:cNvSpPr txBox="1"/>
          <p:nvPr>
            <p:ph type="title"/>
          </p:nvPr>
        </p:nvSpPr>
        <p:spPr>
          <a:xfrm>
            <a:off x="657925" y="445025"/>
            <a:ext cx="81744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pt-PT" sz="3600" cap="small">
                <a:solidFill>
                  <a:srgbClr val="D73A2C"/>
                </a:solidFill>
                <a:latin typeface="Bookman Old Style"/>
                <a:ea typeface="Bookman Old Style"/>
                <a:cs typeface="Bookman Old Style"/>
                <a:sym typeface="Bookman Old Style"/>
              </a:rPr>
              <a:t>Introduction</a:t>
            </a:r>
            <a:endParaRPr sz="3600"/>
          </a:p>
        </p:txBody>
      </p:sp>
      <p:sp>
        <p:nvSpPr>
          <p:cNvPr id="125" name="Google Shape;125;p3"/>
          <p:cNvSpPr txBox="1"/>
          <p:nvPr>
            <p:ph idx="12" type="sldNum"/>
          </p:nvPr>
        </p:nvSpPr>
        <p:spPr>
          <a:xfrm>
            <a:off x="8595308" y="4793667"/>
            <a:ext cx="548700" cy="3936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1000"/>
              <a:buNone/>
            </a:pPr>
            <a:fld id="{00000000-1234-1234-1234-123412341234}" type="slidenum">
              <a:rPr b="1" lang="pt-PT">
                <a:solidFill>
                  <a:srgbClr val="F8E8D6"/>
                </a:solidFill>
                <a:latin typeface="Bookman Old Style"/>
                <a:ea typeface="Bookman Old Style"/>
                <a:cs typeface="Bookman Old Style"/>
                <a:sym typeface="Bookman Old Style"/>
              </a:rPr>
              <a:t>‹#›</a:t>
            </a:fld>
            <a:endParaRPr b="1">
              <a:solidFill>
                <a:srgbClr val="F8E8D6"/>
              </a:solidFill>
              <a:latin typeface="Bookman Old Style"/>
              <a:ea typeface="Bookman Old Style"/>
              <a:cs typeface="Bookman Old Style"/>
              <a:sym typeface="Bookman Old Style"/>
            </a:endParaRPr>
          </a:p>
        </p:txBody>
      </p:sp>
      <p:pic>
        <p:nvPicPr>
          <p:cNvPr id="126" name="Google Shape;126;p3"/>
          <p:cNvPicPr preferRelativeResize="0"/>
          <p:nvPr/>
        </p:nvPicPr>
        <p:blipFill rotWithShape="1">
          <a:blip r:embed="rId3">
            <a:alphaModFix/>
          </a:blip>
          <a:srcRect b="0" l="0" r="0" t="0"/>
          <a:stretch/>
        </p:blipFill>
        <p:spPr>
          <a:xfrm>
            <a:off x="0" y="-6"/>
            <a:ext cx="657925" cy="594096"/>
          </a:xfrm>
          <a:prstGeom prst="rect">
            <a:avLst/>
          </a:prstGeom>
          <a:noFill/>
          <a:ln>
            <a:noFill/>
          </a:ln>
        </p:spPr>
      </p:pic>
      <p:sp>
        <p:nvSpPr>
          <p:cNvPr id="127" name="Google Shape;127;p3"/>
          <p:cNvSpPr txBox="1"/>
          <p:nvPr>
            <p:ph idx="1" type="body"/>
          </p:nvPr>
        </p:nvSpPr>
        <p:spPr>
          <a:xfrm>
            <a:off x="856800" y="1838250"/>
            <a:ext cx="7430400" cy="1467000"/>
          </a:xfrm>
          <a:prstGeom prst="rect">
            <a:avLst/>
          </a:prstGeom>
          <a:noFill/>
          <a:ln>
            <a:noFill/>
          </a:ln>
        </p:spPr>
        <p:txBody>
          <a:bodyPr anchorCtr="0" anchor="ctr" bIns="91425" lIns="91425" spcFirstLastPara="1" rIns="91425" wrap="square" tIns="91425">
            <a:normAutofit fontScale="92500"/>
          </a:bodyPr>
          <a:lstStyle/>
          <a:p>
            <a:pPr indent="0" lvl="0" marL="0" rtl="0" algn="ctr">
              <a:lnSpc>
                <a:spcPct val="115000"/>
              </a:lnSpc>
              <a:spcBef>
                <a:spcPts val="0"/>
              </a:spcBef>
              <a:spcAft>
                <a:spcPts val="1200"/>
              </a:spcAft>
              <a:buSzPct val="129729"/>
              <a:buNone/>
            </a:pPr>
            <a:r>
              <a:rPr lang="pt-PT" sz="1500">
                <a:latin typeface="Corbel"/>
                <a:ea typeface="Corbel"/>
                <a:cs typeface="Corbel"/>
                <a:sym typeface="Corbel"/>
              </a:rPr>
              <a:t>This project aims to promote the history and evolution of mobile phones and smartphones by developing an application dedicated to the museum. With this, it is hoped not only to enrich the visitors' experience, but also to contribute to the greater visibility of the Telecommunications and Computer Engineering degree programmes at the University of Minho.</a:t>
            </a:r>
            <a:endParaRPr sz="1500">
              <a:latin typeface="Corbel"/>
              <a:ea typeface="Corbel"/>
              <a:cs typeface="Corbel"/>
              <a:sym typeface="Corbel"/>
            </a:endParaRPr>
          </a:p>
        </p:txBody>
      </p:sp>
      <p:sp>
        <p:nvSpPr>
          <p:cNvPr id="128" name="Google Shape;128;p3"/>
          <p:cNvSpPr txBox="1"/>
          <p:nvPr/>
        </p:nvSpPr>
        <p:spPr>
          <a:xfrm>
            <a:off x="3588900" y="4868375"/>
            <a:ext cx="1966200" cy="318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pt-PT" sz="1000" u="none" cap="none" strike="noStrike">
                <a:solidFill>
                  <a:srgbClr val="F8E8D6"/>
                </a:solidFill>
                <a:latin typeface="Bookman Old Style"/>
                <a:ea typeface="Bookman Old Style"/>
                <a:cs typeface="Bookman Old Style"/>
                <a:sym typeface="Bookman Old Style"/>
              </a:rPr>
              <a:t>Academic Year 2024/2025</a:t>
            </a:r>
            <a:endParaRPr b="1" i="0" sz="1000" u="none" cap="none" strike="noStrike">
              <a:solidFill>
                <a:srgbClr val="F8E8D6"/>
              </a:solidFill>
              <a:latin typeface="Bookman Old Style"/>
              <a:ea typeface="Bookman Old Style"/>
              <a:cs typeface="Bookman Old Style"/>
              <a:sym typeface="Bookman Old Style"/>
            </a:endParaRPr>
          </a:p>
        </p:txBody>
      </p:sp>
      <p:sp>
        <p:nvSpPr>
          <p:cNvPr id="129" name="Google Shape;129;p3"/>
          <p:cNvSpPr txBox="1"/>
          <p:nvPr/>
        </p:nvSpPr>
        <p:spPr>
          <a:xfrm>
            <a:off x="0" y="4868375"/>
            <a:ext cx="856800" cy="318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pt-PT" sz="1000" u="none" cap="none" strike="noStrike">
                <a:solidFill>
                  <a:srgbClr val="F8E8D6"/>
                </a:solidFill>
                <a:latin typeface="Bookman Old Style"/>
                <a:ea typeface="Bookman Old Style"/>
                <a:cs typeface="Bookman Old Style"/>
                <a:sym typeface="Bookman Old Style"/>
              </a:rPr>
              <a:t>Team 03</a:t>
            </a:r>
            <a:endParaRPr b="1" i="0" sz="1000" u="none" cap="none" strike="noStrike">
              <a:solidFill>
                <a:srgbClr val="F8E8D6"/>
              </a:solidFill>
              <a:latin typeface="Bookman Old Style"/>
              <a:ea typeface="Bookman Old Style"/>
              <a:cs typeface="Bookman Old Style"/>
              <a:sym typeface="Bookman Old Style"/>
            </a:endParaRPr>
          </a:p>
        </p:txBody>
      </p:sp>
      <p:pic>
        <p:nvPicPr>
          <p:cNvPr id="130" name="Google Shape;130;p3" title="Slide-3.mp3">
            <a:hlinkClick r:id="rId4"/>
          </p:cNvPr>
          <p:cNvPicPr preferRelativeResize="0"/>
          <p:nvPr/>
        </p:nvPicPr>
        <p:blipFill>
          <a:blip r:embed="rId5">
            <a:alphaModFix/>
          </a:blip>
          <a:stretch>
            <a:fillRect/>
          </a:stretch>
        </p:blipFill>
        <p:spPr>
          <a:xfrm>
            <a:off x="8641050" y="4336475"/>
            <a:ext cx="457200" cy="457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grpSp>
        <p:nvGrpSpPr>
          <p:cNvPr id="135" name="Google Shape;135;p12"/>
          <p:cNvGrpSpPr/>
          <p:nvPr/>
        </p:nvGrpSpPr>
        <p:grpSpPr>
          <a:xfrm>
            <a:off x="-99" y="-47825"/>
            <a:ext cx="9144229" cy="5247718"/>
            <a:chOff x="1459800" y="-69716"/>
            <a:chExt cx="7772400" cy="7629716"/>
          </a:xfrm>
        </p:grpSpPr>
        <p:sp>
          <p:nvSpPr>
            <p:cNvPr id="136" name="Google Shape;136;p12"/>
            <p:cNvSpPr/>
            <p:nvPr/>
          </p:nvSpPr>
          <p:spPr>
            <a:xfrm>
              <a:off x="1459800" y="0"/>
              <a:ext cx="7772400" cy="756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7" name="Google Shape;137;p12"/>
            <p:cNvGrpSpPr/>
            <p:nvPr/>
          </p:nvGrpSpPr>
          <p:grpSpPr>
            <a:xfrm>
              <a:off x="1459800" y="-69716"/>
              <a:ext cx="7772400" cy="7629700"/>
              <a:chOff x="0" y="-88539"/>
              <a:chExt cx="7772400" cy="9689739"/>
            </a:xfrm>
          </p:grpSpPr>
          <p:sp>
            <p:nvSpPr>
              <p:cNvPr id="138" name="Google Shape;138;p12"/>
              <p:cNvSpPr/>
              <p:nvPr/>
            </p:nvSpPr>
            <p:spPr>
              <a:xfrm>
                <a:off x="0" y="0"/>
                <a:ext cx="7772400" cy="9601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2"/>
              <p:cNvSpPr/>
              <p:nvPr/>
            </p:nvSpPr>
            <p:spPr>
              <a:xfrm>
                <a:off x="0" y="0"/>
                <a:ext cx="7772400" cy="9601200"/>
              </a:xfrm>
              <a:prstGeom prst="rect">
                <a:avLst/>
              </a:prstGeom>
              <a:solidFill>
                <a:srgbClr val="F8E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2"/>
              <p:cNvSpPr/>
              <p:nvPr/>
            </p:nvSpPr>
            <p:spPr>
              <a:xfrm>
                <a:off x="0" y="5006340"/>
                <a:ext cx="7772400" cy="4581000"/>
              </a:xfrm>
              <a:prstGeom prst="rect">
                <a:avLst/>
              </a:prstGeom>
              <a:solidFill>
                <a:srgbClr val="0C36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2"/>
              <p:cNvSpPr/>
              <p:nvPr/>
            </p:nvSpPr>
            <p:spPr>
              <a:xfrm>
                <a:off x="571500" y="594360"/>
                <a:ext cx="6629400" cy="8403300"/>
              </a:xfrm>
              <a:prstGeom prst="rect">
                <a:avLst/>
              </a:prstGeom>
              <a:solidFill>
                <a:srgbClr val="FCF5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2" name="Google Shape;142;p12"/>
              <p:cNvGrpSpPr/>
              <p:nvPr/>
            </p:nvGrpSpPr>
            <p:grpSpPr>
              <a:xfrm rot="-5400000">
                <a:off x="-669725" y="2044609"/>
                <a:ext cx="9673483" cy="5407187"/>
                <a:chOff x="0" y="53341"/>
                <a:chExt cx="3447182" cy="1932795"/>
              </a:xfrm>
            </p:grpSpPr>
            <p:sp>
              <p:nvSpPr>
                <p:cNvPr id="143" name="Google Shape;143;p12"/>
                <p:cNvSpPr/>
                <p:nvPr/>
              </p:nvSpPr>
              <p:spPr>
                <a:xfrm>
                  <a:off x="0" y="53341"/>
                  <a:ext cx="875347" cy="537210"/>
                </a:xfrm>
                <a:custGeom>
                  <a:rect b="b" l="l" r="r" t="t"/>
                  <a:pathLst>
                    <a:path extrusionOk="0" h="537210" w="875347">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2"/>
                <p:cNvSpPr/>
                <p:nvPr/>
              </p:nvSpPr>
              <p:spPr>
                <a:xfrm>
                  <a:off x="0" y="160021"/>
                  <a:ext cx="768667" cy="323850"/>
                </a:xfrm>
                <a:custGeom>
                  <a:rect b="b" l="l" r="r" t="t"/>
                  <a:pathLst>
                    <a:path extrusionOk="0" h="323850" w="768667">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2"/>
                <p:cNvSpPr/>
                <p:nvPr/>
              </p:nvSpPr>
              <p:spPr>
                <a:xfrm rot="10800000">
                  <a:off x="2372227" y="1609460"/>
                  <a:ext cx="1074955" cy="376676"/>
                </a:xfrm>
                <a:custGeom>
                  <a:rect b="b" l="l" r="r" t="t"/>
                  <a:pathLst>
                    <a:path extrusionOk="0" h="643890" w="928687">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rgbClr val="CC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2"/>
                <p:cNvSpPr/>
                <p:nvPr/>
              </p:nvSpPr>
              <p:spPr>
                <a:xfrm rot="10800000">
                  <a:off x="2544085" y="1669716"/>
                  <a:ext cx="877492" cy="256165"/>
                </a:xfrm>
                <a:custGeom>
                  <a:rect b="b" l="l" r="r" t="t"/>
                  <a:pathLst>
                    <a:path extrusionOk="0" h="430530" w="822007">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rgbClr val="CC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
        <p:nvSpPr>
          <p:cNvPr id="147" name="Google Shape;147;p12"/>
          <p:cNvSpPr txBox="1"/>
          <p:nvPr>
            <p:ph type="title"/>
          </p:nvPr>
        </p:nvSpPr>
        <p:spPr>
          <a:xfrm>
            <a:off x="657750" y="961575"/>
            <a:ext cx="78147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b="1" lang="pt-PT" sz="3600" cap="small">
                <a:solidFill>
                  <a:srgbClr val="D73A2C"/>
                </a:solidFill>
                <a:latin typeface="Bookman Old Style"/>
                <a:ea typeface="Bookman Old Style"/>
                <a:cs typeface="Bookman Old Style"/>
                <a:sym typeface="Bookman Old Style"/>
              </a:rPr>
              <a:t>14 Weeks</a:t>
            </a:r>
            <a:endParaRPr b="1" sz="3600"/>
          </a:p>
        </p:txBody>
      </p:sp>
      <p:sp>
        <p:nvSpPr>
          <p:cNvPr id="148" name="Google Shape;148;p12"/>
          <p:cNvSpPr txBox="1"/>
          <p:nvPr>
            <p:ph idx="12" type="sldNum"/>
          </p:nvPr>
        </p:nvSpPr>
        <p:spPr>
          <a:xfrm>
            <a:off x="8595308" y="4793667"/>
            <a:ext cx="548700" cy="3936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1000"/>
              <a:buNone/>
            </a:pPr>
            <a:fld id="{00000000-1234-1234-1234-123412341234}" type="slidenum">
              <a:rPr b="1" lang="pt-PT">
                <a:solidFill>
                  <a:srgbClr val="F8E8D6"/>
                </a:solidFill>
                <a:latin typeface="Bookman Old Style"/>
                <a:ea typeface="Bookman Old Style"/>
                <a:cs typeface="Bookman Old Style"/>
                <a:sym typeface="Bookman Old Style"/>
              </a:rPr>
              <a:t>‹#›</a:t>
            </a:fld>
            <a:endParaRPr b="1">
              <a:solidFill>
                <a:srgbClr val="F8E8D6"/>
              </a:solidFill>
              <a:latin typeface="Bookman Old Style"/>
              <a:ea typeface="Bookman Old Style"/>
              <a:cs typeface="Bookman Old Style"/>
              <a:sym typeface="Bookman Old Style"/>
            </a:endParaRPr>
          </a:p>
        </p:txBody>
      </p:sp>
      <p:pic>
        <p:nvPicPr>
          <p:cNvPr id="149" name="Google Shape;149;p12"/>
          <p:cNvPicPr preferRelativeResize="0"/>
          <p:nvPr/>
        </p:nvPicPr>
        <p:blipFill rotWithShape="1">
          <a:blip r:embed="rId3">
            <a:alphaModFix/>
          </a:blip>
          <a:srcRect b="0" l="0" r="0" t="0"/>
          <a:stretch/>
        </p:blipFill>
        <p:spPr>
          <a:xfrm>
            <a:off x="0" y="-6"/>
            <a:ext cx="657925" cy="594096"/>
          </a:xfrm>
          <a:prstGeom prst="rect">
            <a:avLst/>
          </a:prstGeom>
          <a:noFill/>
          <a:ln>
            <a:noFill/>
          </a:ln>
        </p:spPr>
      </p:pic>
      <p:sp>
        <p:nvSpPr>
          <p:cNvPr id="150" name="Google Shape;150;p12"/>
          <p:cNvSpPr txBox="1"/>
          <p:nvPr>
            <p:ph idx="1" type="body"/>
          </p:nvPr>
        </p:nvSpPr>
        <p:spPr>
          <a:xfrm>
            <a:off x="657925" y="1456013"/>
            <a:ext cx="7814700" cy="393600"/>
          </a:xfrm>
          <a:prstGeom prst="rect">
            <a:avLst/>
          </a:prstGeom>
          <a:noFill/>
          <a:ln>
            <a:noFill/>
          </a:ln>
        </p:spPr>
        <p:txBody>
          <a:bodyPr anchorCtr="0" anchor="ctr" bIns="91425" lIns="91425" spcFirstLastPara="1" rIns="91425" wrap="square" tIns="91425">
            <a:normAutofit/>
          </a:bodyPr>
          <a:lstStyle/>
          <a:p>
            <a:pPr indent="0" lvl="0" marL="0" rtl="0" algn="ctr">
              <a:lnSpc>
                <a:spcPct val="115000"/>
              </a:lnSpc>
              <a:spcBef>
                <a:spcPts val="0"/>
              </a:spcBef>
              <a:spcAft>
                <a:spcPts val="1200"/>
              </a:spcAft>
              <a:buSzPts val="22154"/>
              <a:buNone/>
            </a:pPr>
            <a:r>
              <a:rPr lang="pt-PT" sz="1200">
                <a:latin typeface="Corbel"/>
                <a:ea typeface="Corbel"/>
                <a:cs typeface="Corbel"/>
                <a:sym typeface="Corbel"/>
              </a:rPr>
              <a:t>Project duration</a:t>
            </a:r>
            <a:endParaRPr sz="1200">
              <a:latin typeface="Corbel"/>
              <a:ea typeface="Corbel"/>
              <a:cs typeface="Corbel"/>
              <a:sym typeface="Corbel"/>
            </a:endParaRPr>
          </a:p>
        </p:txBody>
      </p:sp>
      <p:sp>
        <p:nvSpPr>
          <p:cNvPr id="151" name="Google Shape;151;p12"/>
          <p:cNvSpPr txBox="1"/>
          <p:nvPr>
            <p:ph type="title"/>
          </p:nvPr>
        </p:nvSpPr>
        <p:spPr>
          <a:xfrm>
            <a:off x="657925" y="2217938"/>
            <a:ext cx="78147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b="1" lang="pt-PT" sz="3600" cap="small">
                <a:solidFill>
                  <a:srgbClr val="0C363D"/>
                </a:solidFill>
                <a:latin typeface="Bookman Old Style"/>
                <a:ea typeface="Bookman Old Style"/>
                <a:cs typeface="Bookman Old Style"/>
                <a:sym typeface="Bookman Old Style"/>
              </a:rPr>
              <a:t>10 Weekly Hours</a:t>
            </a:r>
            <a:endParaRPr b="1" sz="3600">
              <a:solidFill>
                <a:srgbClr val="0C363D"/>
              </a:solidFill>
            </a:endParaRPr>
          </a:p>
        </p:txBody>
      </p:sp>
      <p:sp>
        <p:nvSpPr>
          <p:cNvPr id="152" name="Google Shape;152;p12"/>
          <p:cNvSpPr txBox="1"/>
          <p:nvPr>
            <p:ph idx="1" type="body"/>
          </p:nvPr>
        </p:nvSpPr>
        <p:spPr>
          <a:xfrm>
            <a:off x="664650" y="2711513"/>
            <a:ext cx="7814700" cy="393600"/>
          </a:xfrm>
          <a:prstGeom prst="rect">
            <a:avLst/>
          </a:prstGeom>
          <a:noFill/>
          <a:ln>
            <a:noFill/>
          </a:ln>
        </p:spPr>
        <p:txBody>
          <a:bodyPr anchorCtr="0" anchor="ctr" bIns="91425" lIns="91425" spcFirstLastPara="1" rIns="91425" wrap="square" tIns="91425">
            <a:normAutofit/>
          </a:bodyPr>
          <a:lstStyle/>
          <a:p>
            <a:pPr indent="0" lvl="0" marL="0" rtl="0" algn="ctr">
              <a:lnSpc>
                <a:spcPct val="115000"/>
              </a:lnSpc>
              <a:spcBef>
                <a:spcPts val="0"/>
              </a:spcBef>
              <a:spcAft>
                <a:spcPts val="1200"/>
              </a:spcAft>
              <a:buSzPts val="22154"/>
              <a:buNone/>
            </a:pPr>
            <a:r>
              <a:rPr lang="pt-PT" sz="1200">
                <a:latin typeface="Corbel"/>
                <a:ea typeface="Corbel"/>
                <a:cs typeface="Corbel"/>
                <a:sym typeface="Corbel"/>
              </a:rPr>
              <a:t>Individual workloads</a:t>
            </a:r>
            <a:endParaRPr sz="1200">
              <a:latin typeface="Corbel"/>
              <a:ea typeface="Corbel"/>
              <a:cs typeface="Corbel"/>
              <a:sym typeface="Corbel"/>
            </a:endParaRPr>
          </a:p>
        </p:txBody>
      </p:sp>
      <p:sp>
        <p:nvSpPr>
          <p:cNvPr id="153" name="Google Shape;153;p12"/>
          <p:cNvSpPr txBox="1"/>
          <p:nvPr>
            <p:ph type="title"/>
          </p:nvPr>
        </p:nvSpPr>
        <p:spPr>
          <a:xfrm>
            <a:off x="664650" y="3474313"/>
            <a:ext cx="78147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b="1" lang="pt-PT" sz="3600" cap="small">
                <a:solidFill>
                  <a:srgbClr val="F9CB9C"/>
                </a:solidFill>
                <a:latin typeface="Bookman Old Style"/>
                <a:ea typeface="Bookman Old Style"/>
                <a:cs typeface="Bookman Old Style"/>
                <a:sym typeface="Bookman Old Style"/>
              </a:rPr>
              <a:t>11923.52€</a:t>
            </a:r>
            <a:endParaRPr b="1" sz="3600">
              <a:solidFill>
                <a:srgbClr val="F9CB9C"/>
              </a:solidFill>
            </a:endParaRPr>
          </a:p>
        </p:txBody>
      </p:sp>
      <p:sp>
        <p:nvSpPr>
          <p:cNvPr id="154" name="Google Shape;154;p12"/>
          <p:cNvSpPr txBox="1"/>
          <p:nvPr>
            <p:ph idx="1" type="body"/>
          </p:nvPr>
        </p:nvSpPr>
        <p:spPr>
          <a:xfrm>
            <a:off x="664663" y="3971738"/>
            <a:ext cx="7814700" cy="393600"/>
          </a:xfrm>
          <a:prstGeom prst="rect">
            <a:avLst/>
          </a:prstGeom>
          <a:noFill/>
          <a:ln>
            <a:noFill/>
          </a:ln>
        </p:spPr>
        <p:txBody>
          <a:bodyPr anchorCtr="0" anchor="ctr" bIns="91425" lIns="91425" spcFirstLastPara="1" rIns="91425" wrap="square" tIns="91425">
            <a:normAutofit/>
          </a:bodyPr>
          <a:lstStyle/>
          <a:p>
            <a:pPr indent="0" lvl="0" marL="0" rtl="0" algn="ctr">
              <a:lnSpc>
                <a:spcPct val="115000"/>
              </a:lnSpc>
              <a:spcBef>
                <a:spcPts val="0"/>
              </a:spcBef>
              <a:spcAft>
                <a:spcPts val="1200"/>
              </a:spcAft>
              <a:buSzPts val="22154"/>
              <a:buNone/>
            </a:pPr>
            <a:r>
              <a:rPr lang="pt-PT" sz="1200">
                <a:latin typeface="Corbel"/>
                <a:ea typeface="Corbel"/>
                <a:cs typeface="Corbel"/>
                <a:sym typeface="Corbel"/>
              </a:rPr>
              <a:t>Budget</a:t>
            </a:r>
            <a:endParaRPr sz="1200">
              <a:latin typeface="Corbel"/>
              <a:ea typeface="Corbel"/>
              <a:cs typeface="Corbel"/>
              <a:sym typeface="Corbel"/>
            </a:endParaRPr>
          </a:p>
        </p:txBody>
      </p:sp>
      <p:sp>
        <p:nvSpPr>
          <p:cNvPr id="155" name="Google Shape;155;p12"/>
          <p:cNvSpPr txBox="1"/>
          <p:nvPr/>
        </p:nvSpPr>
        <p:spPr>
          <a:xfrm>
            <a:off x="3514350" y="4868375"/>
            <a:ext cx="2115300" cy="318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pt-PT" sz="1000" u="none" cap="none" strike="noStrike">
                <a:solidFill>
                  <a:srgbClr val="F8E8D6"/>
                </a:solidFill>
                <a:latin typeface="Bookman Old Style"/>
                <a:ea typeface="Bookman Old Style"/>
                <a:cs typeface="Bookman Old Style"/>
                <a:sym typeface="Bookman Old Style"/>
              </a:rPr>
              <a:t>Academic Year 2024/2025</a:t>
            </a:r>
            <a:endParaRPr b="1" i="0" sz="1000" u="none" cap="none" strike="noStrike">
              <a:solidFill>
                <a:srgbClr val="F8E8D6"/>
              </a:solidFill>
              <a:latin typeface="Bookman Old Style"/>
              <a:ea typeface="Bookman Old Style"/>
              <a:cs typeface="Bookman Old Style"/>
              <a:sym typeface="Bookman Old Style"/>
            </a:endParaRPr>
          </a:p>
        </p:txBody>
      </p:sp>
      <p:sp>
        <p:nvSpPr>
          <p:cNvPr id="156" name="Google Shape;156;p12"/>
          <p:cNvSpPr txBox="1"/>
          <p:nvPr/>
        </p:nvSpPr>
        <p:spPr>
          <a:xfrm>
            <a:off x="-100" y="4868375"/>
            <a:ext cx="1297800" cy="318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pt-PT" sz="1000" u="none" cap="none" strike="noStrike">
                <a:solidFill>
                  <a:srgbClr val="F8E8D6"/>
                </a:solidFill>
                <a:latin typeface="Bookman Old Style"/>
                <a:ea typeface="Bookman Old Style"/>
                <a:cs typeface="Bookman Old Style"/>
                <a:sym typeface="Bookman Old Style"/>
              </a:rPr>
              <a:t>Team 03</a:t>
            </a:r>
            <a:endParaRPr b="1" i="0" sz="1000" u="none" cap="none" strike="noStrike">
              <a:solidFill>
                <a:srgbClr val="F8E8D6"/>
              </a:solidFill>
              <a:latin typeface="Bookman Old Style"/>
              <a:ea typeface="Bookman Old Style"/>
              <a:cs typeface="Bookman Old Style"/>
              <a:sym typeface="Bookman Old Style"/>
            </a:endParaRPr>
          </a:p>
        </p:txBody>
      </p:sp>
      <p:pic>
        <p:nvPicPr>
          <p:cNvPr id="157" name="Google Shape;157;p12" title="Slide-4.mp3">
            <a:hlinkClick r:id="rId4"/>
          </p:cNvPr>
          <p:cNvPicPr preferRelativeResize="0"/>
          <p:nvPr/>
        </p:nvPicPr>
        <p:blipFill>
          <a:blip r:embed="rId5">
            <a:alphaModFix/>
          </a:blip>
          <a:stretch>
            <a:fillRect/>
          </a:stretch>
        </p:blipFill>
        <p:spPr>
          <a:xfrm>
            <a:off x="8641050" y="4365350"/>
            <a:ext cx="457200" cy="457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grpSp>
        <p:nvGrpSpPr>
          <p:cNvPr id="162" name="Google Shape;162;g309baf28b06_0_0"/>
          <p:cNvGrpSpPr/>
          <p:nvPr/>
        </p:nvGrpSpPr>
        <p:grpSpPr>
          <a:xfrm>
            <a:off x="-99" y="-47825"/>
            <a:ext cx="9144229" cy="5247718"/>
            <a:chOff x="1459800" y="-69715"/>
            <a:chExt cx="7772400" cy="7629715"/>
          </a:xfrm>
        </p:grpSpPr>
        <p:sp>
          <p:nvSpPr>
            <p:cNvPr id="163" name="Google Shape;163;g309baf28b06_0_0"/>
            <p:cNvSpPr/>
            <p:nvPr/>
          </p:nvSpPr>
          <p:spPr>
            <a:xfrm>
              <a:off x="1459800" y="0"/>
              <a:ext cx="7772400" cy="756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4" name="Google Shape;164;g309baf28b06_0_0"/>
            <p:cNvGrpSpPr/>
            <p:nvPr/>
          </p:nvGrpSpPr>
          <p:grpSpPr>
            <a:xfrm>
              <a:off x="1459800" y="-69715"/>
              <a:ext cx="7772400" cy="7629700"/>
              <a:chOff x="0" y="-88539"/>
              <a:chExt cx="7772400" cy="9689739"/>
            </a:xfrm>
          </p:grpSpPr>
          <p:sp>
            <p:nvSpPr>
              <p:cNvPr id="165" name="Google Shape;165;g309baf28b06_0_0"/>
              <p:cNvSpPr/>
              <p:nvPr/>
            </p:nvSpPr>
            <p:spPr>
              <a:xfrm>
                <a:off x="0" y="0"/>
                <a:ext cx="7772400" cy="9601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g309baf28b06_0_0"/>
              <p:cNvSpPr/>
              <p:nvPr/>
            </p:nvSpPr>
            <p:spPr>
              <a:xfrm>
                <a:off x="0" y="0"/>
                <a:ext cx="7772400" cy="9601200"/>
              </a:xfrm>
              <a:prstGeom prst="rect">
                <a:avLst/>
              </a:prstGeom>
              <a:solidFill>
                <a:srgbClr val="F8E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g309baf28b06_0_0"/>
              <p:cNvSpPr/>
              <p:nvPr/>
            </p:nvSpPr>
            <p:spPr>
              <a:xfrm>
                <a:off x="0" y="5006340"/>
                <a:ext cx="7772400" cy="4581000"/>
              </a:xfrm>
              <a:prstGeom prst="rect">
                <a:avLst/>
              </a:prstGeom>
              <a:solidFill>
                <a:srgbClr val="0C36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g309baf28b06_0_0"/>
              <p:cNvSpPr/>
              <p:nvPr/>
            </p:nvSpPr>
            <p:spPr>
              <a:xfrm>
                <a:off x="571500" y="594360"/>
                <a:ext cx="6629400" cy="8403300"/>
              </a:xfrm>
              <a:prstGeom prst="rect">
                <a:avLst/>
              </a:prstGeom>
              <a:solidFill>
                <a:srgbClr val="FCF5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9" name="Google Shape;169;g309baf28b06_0_0"/>
              <p:cNvGrpSpPr/>
              <p:nvPr/>
            </p:nvGrpSpPr>
            <p:grpSpPr>
              <a:xfrm rot="-5400000">
                <a:off x="-669724" y="2044609"/>
                <a:ext cx="9673482" cy="5407187"/>
                <a:chOff x="0" y="53341"/>
                <a:chExt cx="3447182" cy="1932795"/>
              </a:xfrm>
            </p:grpSpPr>
            <p:sp>
              <p:nvSpPr>
                <p:cNvPr id="170" name="Google Shape;170;g309baf28b06_0_0"/>
                <p:cNvSpPr/>
                <p:nvPr/>
              </p:nvSpPr>
              <p:spPr>
                <a:xfrm>
                  <a:off x="0" y="53341"/>
                  <a:ext cx="875347" cy="537210"/>
                </a:xfrm>
                <a:custGeom>
                  <a:rect b="b" l="l" r="r" t="t"/>
                  <a:pathLst>
                    <a:path extrusionOk="0" h="537210" w="875347">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g309baf28b06_0_0"/>
                <p:cNvSpPr/>
                <p:nvPr/>
              </p:nvSpPr>
              <p:spPr>
                <a:xfrm>
                  <a:off x="0" y="160021"/>
                  <a:ext cx="768667" cy="323850"/>
                </a:xfrm>
                <a:custGeom>
                  <a:rect b="b" l="l" r="r" t="t"/>
                  <a:pathLst>
                    <a:path extrusionOk="0" h="323850" w="768667">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g309baf28b06_0_0"/>
                <p:cNvSpPr/>
                <p:nvPr/>
              </p:nvSpPr>
              <p:spPr>
                <a:xfrm rot="10800000">
                  <a:off x="2372227" y="1609460"/>
                  <a:ext cx="1074955" cy="376676"/>
                </a:xfrm>
                <a:custGeom>
                  <a:rect b="b" l="l" r="r" t="t"/>
                  <a:pathLst>
                    <a:path extrusionOk="0" h="643890" w="928687">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rgbClr val="CC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g309baf28b06_0_0"/>
                <p:cNvSpPr/>
                <p:nvPr/>
              </p:nvSpPr>
              <p:spPr>
                <a:xfrm rot="10800000">
                  <a:off x="2544085" y="1669716"/>
                  <a:ext cx="877492" cy="256165"/>
                </a:xfrm>
                <a:custGeom>
                  <a:rect b="b" l="l" r="r" t="t"/>
                  <a:pathLst>
                    <a:path extrusionOk="0" h="430530" w="822007">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rgbClr val="CC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
        <p:nvSpPr>
          <p:cNvPr id="174" name="Google Shape;174;g309baf28b06_0_0"/>
          <p:cNvSpPr txBox="1"/>
          <p:nvPr>
            <p:ph type="title"/>
          </p:nvPr>
        </p:nvSpPr>
        <p:spPr>
          <a:xfrm>
            <a:off x="657925" y="445025"/>
            <a:ext cx="81744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pt-PT" sz="3600" cap="small">
                <a:solidFill>
                  <a:srgbClr val="D73A2C"/>
                </a:solidFill>
                <a:latin typeface="Bookman Old Style"/>
                <a:ea typeface="Bookman Old Style"/>
                <a:cs typeface="Bookman Old Style"/>
                <a:sym typeface="Bookman Old Style"/>
              </a:rPr>
              <a:t>Deliverables</a:t>
            </a:r>
            <a:endParaRPr sz="3600"/>
          </a:p>
        </p:txBody>
      </p:sp>
      <p:sp>
        <p:nvSpPr>
          <p:cNvPr id="175" name="Google Shape;175;g309baf28b06_0_0"/>
          <p:cNvSpPr txBox="1"/>
          <p:nvPr>
            <p:ph idx="12" type="sldNum"/>
          </p:nvPr>
        </p:nvSpPr>
        <p:spPr>
          <a:xfrm>
            <a:off x="8595308" y="4793667"/>
            <a:ext cx="548700" cy="3936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1000"/>
              <a:buNone/>
            </a:pPr>
            <a:fld id="{00000000-1234-1234-1234-123412341234}" type="slidenum">
              <a:rPr b="1" lang="pt-PT">
                <a:solidFill>
                  <a:srgbClr val="F8E8D6"/>
                </a:solidFill>
                <a:latin typeface="Bookman Old Style"/>
                <a:ea typeface="Bookman Old Style"/>
                <a:cs typeface="Bookman Old Style"/>
                <a:sym typeface="Bookman Old Style"/>
              </a:rPr>
              <a:t>‹#›</a:t>
            </a:fld>
            <a:endParaRPr b="1">
              <a:solidFill>
                <a:srgbClr val="F8E8D6"/>
              </a:solidFill>
              <a:latin typeface="Bookman Old Style"/>
              <a:ea typeface="Bookman Old Style"/>
              <a:cs typeface="Bookman Old Style"/>
              <a:sym typeface="Bookman Old Style"/>
            </a:endParaRPr>
          </a:p>
        </p:txBody>
      </p:sp>
      <p:pic>
        <p:nvPicPr>
          <p:cNvPr id="176" name="Google Shape;176;g309baf28b06_0_0"/>
          <p:cNvPicPr preferRelativeResize="0"/>
          <p:nvPr/>
        </p:nvPicPr>
        <p:blipFill rotWithShape="1">
          <a:blip r:embed="rId3">
            <a:alphaModFix/>
          </a:blip>
          <a:srcRect b="0" l="0" r="0" t="0"/>
          <a:stretch/>
        </p:blipFill>
        <p:spPr>
          <a:xfrm>
            <a:off x="0" y="-6"/>
            <a:ext cx="657925" cy="594096"/>
          </a:xfrm>
          <a:prstGeom prst="rect">
            <a:avLst/>
          </a:prstGeom>
          <a:noFill/>
          <a:ln>
            <a:noFill/>
          </a:ln>
        </p:spPr>
      </p:pic>
      <p:sp>
        <p:nvSpPr>
          <p:cNvPr id="177" name="Google Shape;177;g309baf28b06_0_0"/>
          <p:cNvSpPr txBox="1"/>
          <p:nvPr/>
        </p:nvSpPr>
        <p:spPr>
          <a:xfrm>
            <a:off x="3588900" y="4868375"/>
            <a:ext cx="1966200" cy="318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pt-PT" sz="1000" u="none" cap="none" strike="noStrike">
                <a:solidFill>
                  <a:srgbClr val="F8E8D6"/>
                </a:solidFill>
                <a:latin typeface="Bookman Old Style"/>
                <a:ea typeface="Bookman Old Style"/>
                <a:cs typeface="Bookman Old Style"/>
                <a:sym typeface="Bookman Old Style"/>
              </a:rPr>
              <a:t>Academic Year 2024/2025</a:t>
            </a:r>
            <a:endParaRPr b="1" i="0" sz="1000" u="none" cap="none" strike="noStrike">
              <a:solidFill>
                <a:srgbClr val="F8E8D6"/>
              </a:solidFill>
              <a:latin typeface="Bookman Old Style"/>
              <a:ea typeface="Bookman Old Style"/>
              <a:cs typeface="Bookman Old Style"/>
              <a:sym typeface="Bookman Old Style"/>
            </a:endParaRPr>
          </a:p>
        </p:txBody>
      </p:sp>
      <p:sp>
        <p:nvSpPr>
          <p:cNvPr id="178" name="Google Shape;178;g309baf28b06_0_0"/>
          <p:cNvSpPr txBox="1"/>
          <p:nvPr/>
        </p:nvSpPr>
        <p:spPr>
          <a:xfrm>
            <a:off x="0" y="4868375"/>
            <a:ext cx="856800" cy="318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pt-PT" sz="1000" u="none" cap="none" strike="noStrike">
                <a:solidFill>
                  <a:srgbClr val="F8E8D6"/>
                </a:solidFill>
                <a:latin typeface="Bookman Old Style"/>
                <a:ea typeface="Bookman Old Style"/>
                <a:cs typeface="Bookman Old Style"/>
                <a:sym typeface="Bookman Old Style"/>
              </a:rPr>
              <a:t>Team 03</a:t>
            </a:r>
            <a:endParaRPr b="1" i="0" sz="1000" u="none" cap="none" strike="noStrike">
              <a:solidFill>
                <a:srgbClr val="F8E8D6"/>
              </a:solidFill>
              <a:latin typeface="Bookman Old Style"/>
              <a:ea typeface="Bookman Old Style"/>
              <a:cs typeface="Bookman Old Style"/>
              <a:sym typeface="Bookman Old Style"/>
            </a:endParaRPr>
          </a:p>
        </p:txBody>
      </p:sp>
      <p:grpSp>
        <p:nvGrpSpPr>
          <p:cNvPr id="179" name="Google Shape;179;g309baf28b06_0_0"/>
          <p:cNvGrpSpPr/>
          <p:nvPr/>
        </p:nvGrpSpPr>
        <p:grpSpPr>
          <a:xfrm>
            <a:off x="363524" y="1258050"/>
            <a:ext cx="2547000" cy="2547000"/>
            <a:chOff x="363524" y="1258050"/>
            <a:chExt cx="2547000" cy="2547000"/>
          </a:xfrm>
        </p:grpSpPr>
        <p:sp>
          <p:nvSpPr>
            <p:cNvPr id="180" name="Google Shape;180;g309baf28b06_0_0"/>
            <p:cNvSpPr/>
            <p:nvPr/>
          </p:nvSpPr>
          <p:spPr>
            <a:xfrm rot="2700000">
              <a:off x="1356161" y="1011412"/>
              <a:ext cx="561726" cy="3040276"/>
            </a:xfrm>
            <a:prstGeom prst="roundRect">
              <a:avLst>
                <a:gd fmla="val 50000" name="adj"/>
              </a:avLst>
            </a:prstGeom>
            <a:solidFill>
              <a:srgbClr val="801F1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g309baf28b06_0_0"/>
            <p:cNvSpPr/>
            <p:nvPr/>
          </p:nvSpPr>
          <p:spPr>
            <a:xfrm>
              <a:off x="580539" y="3205393"/>
              <a:ext cx="374100" cy="374100"/>
            </a:xfrm>
            <a:prstGeom prst="ellipse">
              <a:avLst/>
            </a:prstGeom>
            <a:solidFill>
              <a:srgbClr val="FFFFFF"/>
            </a:solidFill>
            <a:ln>
              <a:noFill/>
            </a:ln>
            <a:effectLst>
              <a:outerShdw blurRad="228600" rotWithShape="0" algn="tl" dir="5400000" dist="50800">
                <a:srgbClr val="000000">
                  <a:alpha val="54509"/>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pt-PT" sz="1200" u="none" cap="none" strike="noStrike">
                  <a:solidFill>
                    <a:srgbClr val="801F17"/>
                  </a:solidFill>
                  <a:latin typeface="Roboto"/>
                  <a:ea typeface="Roboto"/>
                  <a:cs typeface="Roboto"/>
                  <a:sym typeface="Roboto"/>
                </a:rPr>
                <a:t>1</a:t>
              </a:r>
              <a:endParaRPr b="1" i="0" sz="1200" u="none" cap="none" strike="noStrike">
                <a:solidFill>
                  <a:srgbClr val="801F17"/>
                </a:solidFill>
                <a:latin typeface="Roboto"/>
                <a:ea typeface="Roboto"/>
                <a:cs typeface="Roboto"/>
                <a:sym typeface="Roboto"/>
              </a:endParaRPr>
            </a:p>
          </p:txBody>
        </p:sp>
        <p:sp>
          <p:nvSpPr>
            <p:cNvPr id="182" name="Google Shape;182;g309baf28b06_0_0"/>
            <p:cNvSpPr txBox="1"/>
            <p:nvPr/>
          </p:nvSpPr>
          <p:spPr>
            <a:xfrm rot="-2700000">
              <a:off x="567889" y="2239754"/>
              <a:ext cx="2336422" cy="393293"/>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chemeClr val="dk1"/>
                </a:buClr>
                <a:buSzPts val="1100"/>
                <a:buFont typeface="Arial"/>
                <a:buNone/>
              </a:pPr>
              <a:r>
                <a:rPr b="0" i="0" lang="pt-PT" sz="1500" u="none" cap="none" strike="noStrike">
                  <a:solidFill>
                    <a:srgbClr val="FCF5ED"/>
                  </a:solidFill>
                  <a:latin typeface="Bookman Old Style"/>
                  <a:ea typeface="Bookman Old Style"/>
                  <a:cs typeface="Bookman Old Style"/>
                  <a:sym typeface="Bookman Old Style"/>
                </a:rPr>
                <a:t>Application Mockup</a:t>
              </a:r>
              <a:endParaRPr b="0" i="0" sz="1500" u="none" cap="none" strike="noStrike">
                <a:solidFill>
                  <a:srgbClr val="FCF5ED"/>
                </a:solidFill>
                <a:latin typeface="Bookman Old Style"/>
                <a:ea typeface="Bookman Old Style"/>
                <a:cs typeface="Bookman Old Style"/>
                <a:sym typeface="Bookman Old Styl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FFFFFF"/>
                </a:solidFill>
                <a:latin typeface="Roboto"/>
                <a:ea typeface="Roboto"/>
                <a:cs typeface="Roboto"/>
                <a:sym typeface="Roboto"/>
              </a:endParaRPr>
            </a:p>
          </p:txBody>
        </p:sp>
      </p:grpSp>
      <p:grpSp>
        <p:nvGrpSpPr>
          <p:cNvPr id="183" name="Google Shape;183;g309baf28b06_0_0"/>
          <p:cNvGrpSpPr/>
          <p:nvPr/>
        </p:nvGrpSpPr>
        <p:grpSpPr>
          <a:xfrm>
            <a:off x="2273746" y="1258050"/>
            <a:ext cx="2547000" cy="2547000"/>
            <a:chOff x="2273746" y="1258050"/>
            <a:chExt cx="2547000" cy="2547000"/>
          </a:xfrm>
        </p:grpSpPr>
        <p:sp>
          <p:nvSpPr>
            <p:cNvPr id="184" name="Google Shape;184;g309baf28b06_0_0"/>
            <p:cNvSpPr/>
            <p:nvPr/>
          </p:nvSpPr>
          <p:spPr>
            <a:xfrm rot="2700000">
              <a:off x="3266383" y="1011412"/>
              <a:ext cx="561726" cy="3040276"/>
            </a:xfrm>
            <a:prstGeom prst="roundRect">
              <a:avLst>
                <a:gd fmla="val 50000" name="adj"/>
              </a:avLst>
            </a:prstGeom>
            <a:solidFill>
              <a:srgbClr val="A729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g309baf28b06_0_0"/>
            <p:cNvSpPr/>
            <p:nvPr/>
          </p:nvSpPr>
          <p:spPr>
            <a:xfrm>
              <a:off x="2490761" y="3205393"/>
              <a:ext cx="374100" cy="374100"/>
            </a:xfrm>
            <a:prstGeom prst="ellipse">
              <a:avLst/>
            </a:prstGeom>
            <a:solidFill>
              <a:srgbClr val="FFFFFF"/>
            </a:solidFill>
            <a:ln>
              <a:noFill/>
            </a:ln>
            <a:effectLst>
              <a:outerShdw blurRad="228600" rotWithShape="0" algn="tl" dir="5400000" dist="50800">
                <a:srgbClr val="000000">
                  <a:alpha val="54509"/>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pt-PT" sz="1200" u="none" cap="none" strike="noStrike">
                  <a:solidFill>
                    <a:srgbClr val="A7291E"/>
                  </a:solidFill>
                  <a:latin typeface="Roboto"/>
                  <a:ea typeface="Roboto"/>
                  <a:cs typeface="Roboto"/>
                  <a:sym typeface="Roboto"/>
                </a:rPr>
                <a:t>2</a:t>
              </a:r>
              <a:endParaRPr b="1" i="0" sz="1200" u="none" cap="none" strike="noStrike">
                <a:solidFill>
                  <a:srgbClr val="A7291E"/>
                </a:solidFill>
                <a:latin typeface="Roboto"/>
                <a:ea typeface="Roboto"/>
                <a:cs typeface="Roboto"/>
                <a:sym typeface="Roboto"/>
              </a:endParaRPr>
            </a:p>
          </p:txBody>
        </p:sp>
        <p:sp>
          <p:nvSpPr>
            <p:cNvPr id="186" name="Google Shape;186;g309baf28b06_0_0"/>
            <p:cNvSpPr txBox="1"/>
            <p:nvPr/>
          </p:nvSpPr>
          <p:spPr>
            <a:xfrm rot="-2700000">
              <a:off x="2450092" y="2162540"/>
              <a:ext cx="2341513" cy="552392"/>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1200"/>
                </a:spcBef>
                <a:spcAft>
                  <a:spcPts val="0"/>
                </a:spcAft>
                <a:buClr>
                  <a:schemeClr val="dk1"/>
                </a:buClr>
                <a:buSzPts val="1100"/>
                <a:buFont typeface="Arial"/>
                <a:buNone/>
              </a:pPr>
              <a:r>
                <a:rPr b="0" i="0" lang="pt-PT" sz="1500" u="none" cap="none" strike="noStrike">
                  <a:solidFill>
                    <a:srgbClr val="FCF5ED"/>
                  </a:solidFill>
                  <a:latin typeface="Bookman Old Style"/>
                  <a:ea typeface="Bookman Old Style"/>
                  <a:cs typeface="Bookman Old Style"/>
                  <a:sym typeface="Bookman Old Style"/>
                </a:rPr>
                <a:t>Usar manual</a:t>
              </a:r>
              <a:endParaRPr b="1" i="0" sz="800" u="none" cap="none" strike="noStrike">
                <a:solidFill>
                  <a:srgbClr val="FFFFFF"/>
                </a:solidFill>
                <a:latin typeface="Roboto"/>
                <a:ea typeface="Roboto"/>
                <a:cs typeface="Roboto"/>
                <a:sym typeface="Roboto"/>
              </a:endParaRPr>
            </a:p>
          </p:txBody>
        </p:sp>
      </p:grpSp>
      <p:grpSp>
        <p:nvGrpSpPr>
          <p:cNvPr id="187" name="Google Shape;187;g309baf28b06_0_0"/>
          <p:cNvGrpSpPr/>
          <p:nvPr/>
        </p:nvGrpSpPr>
        <p:grpSpPr>
          <a:xfrm>
            <a:off x="4193764" y="1258050"/>
            <a:ext cx="2547000" cy="2547000"/>
            <a:chOff x="4193764" y="1258050"/>
            <a:chExt cx="2547000" cy="2547000"/>
          </a:xfrm>
        </p:grpSpPr>
        <p:sp>
          <p:nvSpPr>
            <p:cNvPr id="188" name="Google Shape;188;g309baf28b06_0_0"/>
            <p:cNvSpPr/>
            <p:nvPr/>
          </p:nvSpPr>
          <p:spPr>
            <a:xfrm rot="2700000">
              <a:off x="5186401" y="1011412"/>
              <a:ext cx="561726" cy="3040276"/>
            </a:xfrm>
            <a:prstGeom prst="roundRect">
              <a:avLst>
                <a:gd fmla="val 50000" name="adj"/>
              </a:avLst>
            </a:prstGeom>
            <a:solidFill>
              <a:srgbClr val="B02B2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g309baf28b06_0_0"/>
            <p:cNvSpPr/>
            <p:nvPr/>
          </p:nvSpPr>
          <p:spPr>
            <a:xfrm>
              <a:off x="4410780" y="3205393"/>
              <a:ext cx="374100" cy="374100"/>
            </a:xfrm>
            <a:prstGeom prst="ellipse">
              <a:avLst/>
            </a:prstGeom>
            <a:solidFill>
              <a:srgbClr val="FFFFFF"/>
            </a:solidFill>
            <a:ln>
              <a:noFill/>
            </a:ln>
            <a:effectLst>
              <a:outerShdw blurRad="228600" rotWithShape="0" algn="tl" dir="5400000" dist="50800">
                <a:srgbClr val="000000">
                  <a:alpha val="54509"/>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pt-PT" sz="1200" u="none" cap="none" strike="noStrike">
                  <a:solidFill>
                    <a:srgbClr val="B02B20"/>
                  </a:solidFill>
                  <a:latin typeface="Roboto"/>
                  <a:ea typeface="Roboto"/>
                  <a:cs typeface="Roboto"/>
                  <a:sym typeface="Roboto"/>
                </a:rPr>
                <a:t>3</a:t>
              </a:r>
              <a:endParaRPr b="1" i="0" sz="1200" u="none" cap="none" strike="noStrike">
                <a:solidFill>
                  <a:srgbClr val="B02B20"/>
                </a:solidFill>
                <a:latin typeface="Roboto"/>
                <a:ea typeface="Roboto"/>
                <a:cs typeface="Roboto"/>
                <a:sym typeface="Roboto"/>
              </a:endParaRPr>
            </a:p>
          </p:txBody>
        </p:sp>
        <p:sp>
          <p:nvSpPr>
            <p:cNvPr id="190" name="Google Shape;190;g309baf28b06_0_0"/>
            <p:cNvSpPr txBox="1"/>
            <p:nvPr/>
          </p:nvSpPr>
          <p:spPr>
            <a:xfrm rot="-2700000">
              <a:off x="4363949" y="2188120"/>
              <a:ext cx="2334301" cy="559604"/>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500"/>
                <a:buFont typeface="Arial"/>
                <a:buNone/>
              </a:pPr>
              <a:r>
                <a:t/>
              </a:r>
              <a:endParaRPr b="0" i="0" sz="1500" u="none" cap="none" strike="noStrike">
                <a:solidFill>
                  <a:srgbClr val="FCF5ED"/>
                </a:solidFill>
                <a:latin typeface="Bookman Old Style"/>
                <a:ea typeface="Bookman Old Style"/>
                <a:cs typeface="Bookman Old Style"/>
                <a:sym typeface="Bookman Old Style"/>
              </a:endParaRPr>
            </a:p>
            <a:p>
              <a:pPr indent="0" lvl="0" marL="0" marR="0" rtl="0" algn="l">
                <a:lnSpc>
                  <a:spcPct val="115000"/>
                </a:lnSpc>
                <a:spcBef>
                  <a:spcPts val="1200"/>
                </a:spcBef>
                <a:spcAft>
                  <a:spcPts val="0"/>
                </a:spcAft>
                <a:buClr>
                  <a:schemeClr val="dk1"/>
                </a:buClr>
                <a:buSzPts val="1100"/>
                <a:buFont typeface="Arial"/>
                <a:buNone/>
              </a:pPr>
              <a:r>
                <a:rPr b="0" i="0" lang="pt-PT" sz="1500" u="none" cap="none" strike="noStrike">
                  <a:solidFill>
                    <a:srgbClr val="FCF5ED"/>
                  </a:solidFill>
                  <a:latin typeface="Bookman Old Style"/>
                  <a:ea typeface="Bookman Old Style"/>
                  <a:cs typeface="Bookman Old Style"/>
                  <a:sym typeface="Bookman Old Style"/>
                </a:rPr>
                <a:t>Application maintenance manual</a:t>
              </a:r>
              <a:endParaRPr b="1" i="0" sz="800" u="none" cap="none" strike="noStrike">
                <a:solidFill>
                  <a:srgbClr val="FCF5ED"/>
                </a:solidFill>
                <a:latin typeface="Roboto"/>
                <a:ea typeface="Roboto"/>
                <a:cs typeface="Roboto"/>
                <a:sym typeface="Roboto"/>
              </a:endParaRPr>
            </a:p>
            <a:p>
              <a:pPr indent="0" lvl="0" marL="0" marR="0" rtl="0" algn="l">
                <a:lnSpc>
                  <a:spcPct val="115000"/>
                </a:lnSpc>
                <a:spcBef>
                  <a:spcPts val="1200"/>
                </a:spcBef>
                <a:spcAft>
                  <a:spcPts val="0"/>
                </a:spcAft>
                <a:buClr>
                  <a:srgbClr val="000000"/>
                </a:buClr>
                <a:buSzPts val="1200"/>
                <a:buFont typeface="Arial"/>
                <a:buNone/>
              </a:pPr>
              <a:r>
                <a:t/>
              </a:r>
              <a:endParaRPr b="1" i="0" sz="1200" u="none" cap="none" strike="noStrike">
                <a:solidFill>
                  <a:srgbClr val="FFFFFF"/>
                </a:solidFill>
                <a:latin typeface="Roboto"/>
                <a:ea typeface="Roboto"/>
                <a:cs typeface="Roboto"/>
                <a:sym typeface="Roboto"/>
              </a:endParaRPr>
            </a:p>
          </p:txBody>
        </p:sp>
      </p:grpSp>
      <p:grpSp>
        <p:nvGrpSpPr>
          <p:cNvPr id="191" name="Google Shape;191;g309baf28b06_0_0"/>
          <p:cNvGrpSpPr/>
          <p:nvPr/>
        </p:nvGrpSpPr>
        <p:grpSpPr>
          <a:xfrm>
            <a:off x="6103986" y="1258050"/>
            <a:ext cx="2547000" cy="2547000"/>
            <a:chOff x="6103986" y="1258050"/>
            <a:chExt cx="2547000" cy="2547000"/>
          </a:xfrm>
        </p:grpSpPr>
        <p:sp>
          <p:nvSpPr>
            <p:cNvPr id="192" name="Google Shape;192;g309baf28b06_0_0"/>
            <p:cNvSpPr/>
            <p:nvPr/>
          </p:nvSpPr>
          <p:spPr>
            <a:xfrm rot="2700000">
              <a:off x="7096623" y="1011412"/>
              <a:ext cx="561726" cy="3040276"/>
            </a:xfrm>
            <a:prstGeom prst="roundRect">
              <a:avLst>
                <a:gd fmla="val 50000" name="adj"/>
              </a:avLst>
            </a:prstGeom>
            <a:solidFill>
              <a:srgbClr val="BE2F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g309baf28b06_0_0"/>
            <p:cNvSpPr/>
            <p:nvPr/>
          </p:nvSpPr>
          <p:spPr>
            <a:xfrm>
              <a:off x="6321002" y="3205393"/>
              <a:ext cx="374100" cy="374100"/>
            </a:xfrm>
            <a:prstGeom prst="ellipse">
              <a:avLst/>
            </a:prstGeom>
            <a:solidFill>
              <a:srgbClr val="FFFFFF"/>
            </a:solidFill>
            <a:ln>
              <a:noFill/>
            </a:ln>
            <a:effectLst>
              <a:outerShdw blurRad="228600" rotWithShape="0" algn="tl" dir="5400000" dist="50800">
                <a:srgbClr val="000000">
                  <a:alpha val="5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pt-PT" sz="1200" u="none" cap="none" strike="noStrike">
                  <a:solidFill>
                    <a:srgbClr val="BE2F22"/>
                  </a:solidFill>
                  <a:latin typeface="Roboto"/>
                  <a:ea typeface="Roboto"/>
                  <a:cs typeface="Roboto"/>
                  <a:sym typeface="Roboto"/>
                </a:rPr>
                <a:t>4</a:t>
              </a:r>
              <a:endParaRPr b="1" i="0" sz="1200" u="none" cap="none" strike="noStrike">
                <a:solidFill>
                  <a:srgbClr val="BE2F22"/>
                </a:solidFill>
                <a:latin typeface="Roboto"/>
                <a:ea typeface="Roboto"/>
                <a:cs typeface="Roboto"/>
                <a:sym typeface="Roboto"/>
              </a:endParaRPr>
            </a:p>
          </p:txBody>
        </p:sp>
        <p:sp>
          <p:nvSpPr>
            <p:cNvPr id="194" name="Google Shape;194;g309baf28b06_0_0"/>
            <p:cNvSpPr txBox="1"/>
            <p:nvPr/>
          </p:nvSpPr>
          <p:spPr>
            <a:xfrm rot="-2700000">
              <a:off x="6274391" y="2199748"/>
              <a:ext cx="2338968" cy="538815"/>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1200"/>
                </a:spcBef>
                <a:spcAft>
                  <a:spcPts val="0"/>
                </a:spcAft>
                <a:buClr>
                  <a:schemeClr val="dk1"/>
                </a:buClr>
                <a:buSzPts val="1100"/>
                <a:buFont typeface="Arial"/>
                <a:buNone/>
              </a:pPr>
              <a:r>
                <a:rPr b="0" i="0" lang="pt-PT" sz="1500" u="none" cap="none" strike="noStrike">
                  <a:solidFill>
                    <a:srgbClr val="FCF5ED"/>
                  </a:solidFill>
                  <a:latin typeface="Bookman Old Style"/>
                  <a:ea typeface="Bookman Old Style"/>
                  <a:cs typeface="Bookman Old Style"/>
                  <a:sym typeface="Bookman Old Style"/>
                </a:rPr>
                <a:t>Fully functional mobile application</a:t>
              </a:r>
              <a:endParaRPr b="1" i="0" sz="800" u="none" cap="none" strike="noStrike">
                <a:solidFill>
                  <a:srgbClr val="FFFFFF"/>
                </a:solidFill>
                <a:latin typeface="Roboto"/>
                <a:ea typeface="Roboto"/>
                <a:cs typeface="Roboto"/>
                <a:sym typeface="Roboto"/>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grpSp>
        <p:nvGrpSpPr>
          <p:cNvPr id="199" name="Google Shape;199;p6"/>
          <p:cNvGrpSpPr/>
          <p:nvPr/>
        </p:nvGrpSpPr>
        <p:grpSpPr>
          <a:xfrm>
            <a:off x="0" y="-52109"/>
            <a:ext cx="9144229" cy="5247719"/>
            <a:chOff x="1459800" y="-69716"/>
            <a:chExt cx="7772400" cy="7629716"/>
          </a:xfrm>
        </p:grpSpPr>
        <p:sp>
          <p:nvSpPr>
            <p:cNvPr id="200" name="Google Shape;200;p6"/>
            <p:cNvSpPr/>
            <p:nvPr/>
          </p:nvSpPr>
          <p:spPr>
            <a:xfrm>
              <a:off x="1459800" y="0"/>
              <a:ext cx="7772400" cy="756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1" name="Google Shape;201;p6"/>
            <p:cNvGrpSpPr/>
            <p:nvPr/>
          </p:nvGrpSpPr>
          <p:grpSpPr>
            <a:xfrm>
              <a:off x="1459800" y="-69716"/>
              <a:ext cx="7772400" cy="7629700"/>
              <a:chOff x="0" y="-88539"/>
              <a:chExt cx="7772400" cy="9689739"/>
            </a:xfrm>
          </p:grpSpPr>
          <p:sp>
            <p:nvSpPr>
              <p:cNvPr id="202" name="Google Shape;202;p6"/>
              <p:cNvSpPr/>
              <p:nvPr/>
            </p:nvSpPr>
            <p:spPr>
              <a:xfrm>
                <a:off x="0" y="0"/>
                <a:ext cx="7772400" cy="9601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6"/>
              <p:cNvSpPr/>
              <p:nvPr/>
            </p:nvSpPr>
            <p:spPr>
              <a:xfrm>
                <a:off x="0" y="0"/>
                <a:ext cx="7772400" cy="9601200"/>
              </a:xfrm>
              <a:prstGeom prst="rect">
                <a:avLst/>
              </a:prstGeom>
              <a:solidFill>
                <a:srgbClr val="F8E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6"/>
              <p:cNvSpPr/>
              <p:nvPr/>
            </p:nvSpPr>
            <p:spPr>
              <a:xfrm>
                <a:off x="0" y="5006340"/>
                <a:ext cx="7772400" cy="4581000"/>
              </a:xfrm>
              <a:prstGeom prst="rect">
                <a:avLst/>
              </a:prstGeom>
              <a:solidFill>
                <a:srgbClr val="0C36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6"/>
              <p:cNvSpPr/>
              <p:nvPr/>
            </p:nvSpPr>
            <p:spPr>
              <a:xfrm>
                <a:off x="571500" y="594360"/>
                <a:ext cx="6629400" cy="8403300"/>
              </a:xfrm>
              <a:prstGeom prst="rect">
                <a:avLst/>
              </a:prstGeom>
              <a:solidFill>
                <a:srgbClr val="FCF5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6" name="Google Shape;206;p6"/>
              <p:cNvGrpSpPr/>
              <p:nvPr/>
            </p:nvGrpSpPr>
            <p:grpSpPr>
              <a:xfrm rot="-5400000">
                <a:off x="-669725" y="2044609"/>
                <a:ext cx="9673483" cy="5407187"/>
                <a:chOff x="0" y="53341"/>
                <a:chExt cx="3447182" cy="1932795"/>
              </a:xfrm>
            </p:grpSpPr>
            <p:sp>
              <p:nvSpPr>
                <p:cNvPr id="207" name="Google Shape;207;p6"/>
                <p:cNvSpPr/>
                <p:nvPr/>
              </p:nvSpPr>
              <p:spPr>
                <a:xfrm>
                  <a:off x="0" y="53341"/>
                  <a:ext cx="875347" cy="537210"/>
                </a:xfrm>
                <a:custGeom>
                  <a:rect b="b" l="l" r="r" t="t"/>
                  <a:pathLst>
                    <a:path extrusionOk="0" h="537210" w="875347">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6"/>
                <p:cNvSpPr/>
                <p:nvPr/>
              </p:nvSpPr>
              <p:spPr>
                <a:xfrm>
                  <a:off x="0" y="160021"/>
                  <a:ext cx="768667" cy="323850"/>
                </a:xfrm>
                <a:custGeom>
                  <a:rect b="b" l="l" r="r" t="t"/>
                  <a:pathLst>
                    <a:path extrusionOk="0" h="323850" w="768667">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6"/>
                <p:cNvSpPr/>
                <p:nvPr/>
              </p:nvSpPr>
              <p:spPr>
                <a:xfrm rot="10800000">
                  <a:off x="2372227" y="1609460"/>
                  <a:ext cx="1074955" cy="376676"/>
                </a:xfrm>
                <a:custGeom>
                  <a:rect b="b" l="l" r="r" t="t"/>
                  <a:pathLst>
                    <a:path extrusionOk="0" h="643890" w="928687">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rgbClr val="CC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6"/>
                <p:cNvSpPr/>
                <p:nvPr/>
              </p:nvSpPr>
              <p:spPr>
                <a:xfrm rot="10800000">
                  <a:off x="2544085" y="1669716"/>
                  <a:ext cx="877492" cy="256165"/>
                </a:xfrm>
                <a:custGeom>
                  <a:rect b="b" l="l" r="r" t="t"/>
                  <a:pathLst>
                    <a:path extrusionOk="0" h="430530" w="822007">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rgbClr val="CC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
        <p:nvSpPr>
          <p:cNvPr id="211" name="Google Shape;211;p6"/>
          <p:cNvSpPr txBox="1"/>
          <p:nvPr>
            <p:ph type="title"/>
          </p:nvPr>
        </p:nvSpPr>
        <p:spPr>
          <a:xfrm>
            <a:off x="657900" y="221050"/>
            <a:ext cx="8174400" cy="572700"/>
          </a:xfrm>
          <a:prstGeom prst="rect">
            <a:avLst/>
          </a:prstGeom>
          <a:noFill/>
          <a:ln>
            <a:noFill/>
          </a:ln>
        </p:spPr>
        <p:txBody>
          <a:bodyPr anchorCtr="0" anchor="ctr" bIns="91425" lIns="91425" spcFirstLastPara="1" rIns="91425" wrap="square" tIns="91425">
            <a:noAutofit/>
          </a:bodyPr>
          <a:lstStyle/>
          <a:p>
            <a:pPr indent="0" lvl="0" marL="0" rtl="0" algn="just">
              <a:lnSpc>
                <a:spcPct val="100000"/>
              </a:lnSpc>
              <a:spcBef>
                <a:spcPts val="0"/>
              </a:spcBef>
              <a:spcAft>
                <a:spcPts val="3600"/>
              </a:spcAft>
              <a:buSzPts val="2800"/>
              <a:buNone/>
            </a:pPr>
            <a:r>
              <a:rPr lang="pt-PT" sz="3600" cap="small">
                <a:solidFill>
                  <a:srgbClr val="D73A2C"/>
                </a:solidFill>
                <a:latin typeface="Bookman Old Style"/>
                <a:ea typeface="Bookman Old Style"/>
                <a:cs typeface="Bookman Old Style"/>
                <a:sym typeface="Bookman Old Style"/>
              </a:rPr>
              <a:t>Requirements</a:t>
            </a:r>
            <a:endParaRPr sz="3600"/>
          </a:p>
        </p:txBody>
      </p:sp>
      <p:sp>
        <p:nvSpPr>
          <p:cNvPr id="212" name="Google Shape;212;p6"/>
          <p:cNvSpPr txBox="1"/>
          <p:nvPr>
            <p:ph idx="12" type="sldNum"/>
          </p:nvPr>
        </p:nvSpPr>
        <p:spPr>
          <a:xfrm>
            <a:off x="8595308" y="4793667"/>
            <a:ext cx="548700" cy="3936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1000"/>
              <a:buNone/>
            </a:pPr>
            <a:fld id="{00000000-1234-1234-1234-123412341234}" type="slidenum">
              <a:rPr b="1" lang="pt-PT">
                <a:solidFill>
                  <a:srgbClr val="F8E8D6"/>
                </a:solidFill>
                <a:latin typeface="Bookman Old Style"/>
                <a:ea typeface="Bookman Old Style"/>
                <a:cs typeface="Bookman Old Style"/>
                <a:sym typeface="Bookman Old Style"/>
              </a:rPr>
              <a:t>‹#›</a:t>
            </a:fld>
            <a:endParaRPr b="1">
              <a:solidFill>
                <a:srgbClr val="F8E8D6"/>
              </a:solidFill>
              <a:latin typeface="Bookman Old Style"/>
              <a:ea typeface="Bookman Old Style"/>
              <a:cs typeface="Bookman Old Style"/>
              <a:sym typeface="Bookman Old Style"/>
            </a:endParaRPr>
          </a:p>
        </p:txBody>
      </p:sp>
      <p:pic>
        <p:nvPicPr>
          <p:cNvPr id="213" name="Google Shape;213;p6"/>
          <p:cNvPicPr preferRelativeResize="0"/>
          <p:nvPr/>
        </p:nvPicPr>
        <p:blipFill rotWithShape="1">
          <a:blip r:embed="rId3">
            <a:alphaModFix/>
          </a:blip>
          <a:srcRect b="0" l="0" r="0" t="0"/>
          <a:stretch/>
        </p:blipFill>
        <p:spPr>
          <a:xfrm>
            <a:off x="0" y="-6"/>
            <a:ext cx="657925" cy="594096"/>
          </a:xfrm>
          <a:prstGeom prst="rect">
            <a:avLst/>
          </a:prstGeom>
          <a:noFill/>
          <a:ln>
            <a:noFill/>
          </a:ln>
        </p:spPr>
      </p:pic>
      <p:sp>
        <p:nvSpPr>
          <p:cNvPr id="214" name="Google Shape;214;p6"/>
          <p:cNvSpPr txBox="1"/>
          <p:nvPr>
            <p:ph idx="1" type="body"/>
          </p:nvPr>
        </p:nvSpPr>
        <p:spPr>
          <a:xfrm>
            <a:off x="657900" y="1152475"/>
            <a:ext cx="78147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t/>
            </a:r>
            <a:endParaRPr sz="1500">
              <a:latin typeface="Corbel"/>
              <a:ea typeface="Corbel"/>
              <a:cs typeface="Corbel"/>
              <a:sym typeface="Corbel"/>
            </a:endParaRPr>
          </a:p>
          <a:p>
            <a:pPr indent="0" lvl="0" marL="0" rtl="0" algn="just">
              <a:lnSpc>
                <a:spcPct val="107916"/>
              </a:lnSpc>
              <a:spcBef>
                <a:spcPts val="1200"/>
              </a:spcBef>
              <a:spcAft>
                <a:spcPts val="800"/>
              </a:spcAft>
              <a:buSzPts val="1800"/>
              <a:buNone/>
            </a:pPr>
            <a:r>
              <a:t/>
            </a:r>
            <a:endParaRPr sz="1500">
              <a:latin typeface="Corbel"/>
              <a:ea typeface="Corbel"/>
              <a:cs typeface="Corbel"/>
              <a:sym typeface="Corbel"/>
            </a:endParaRPr>
          </a:p>
        </p:txBody>
      </p:sp>
      <p:sp>
        <p:nvSpPr>
          <p:cNvPr id="215" name="Google Shape;215;p6"/>
          <p:cNvSpPr txBox="1"/>
          <p:nvPr/>
        </p:nvSpPr>
        <p:spPr>
          <a:xfrm>
            <a:off x="3593850" y="4868375"/>
            <a:ext cx="1956300" cy="318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pt-PT" sz="1000" u="none" cap="none" strike="noStrike">
                <a:solidFill>
                  <a:srgbClr val="F8E8D6"/>
                </a:solidFill>
                <a:latin typeface="Bookman Old Style"/>
                <a:ea typeface="Bookman Old Style"/>
                <a:cs typeface="Bookman Old Style"/>
                <a:sym typeface="Bookman Old Style"/>
              </a:rPr>
              <a:t>Academic Year 2024/2025</a:t>
            </a:r>
            <a:endParaRPr b="1" i="0" sz="1000" u="none" cap="none" strike="noStrike">
              <a:solidFill>
                <a:srgbClr val="F8E8D6"/>
              </a:solidFill>
              <a:latin typeface="Bookman Old Style"/>
              <a:ea typeface="Bookman Old Style"/>
              <a:cs typeface="Bookman Old Style"/>
              <a:sym typeface="Bookman Old Style"/>
            </a:endParaRPr>
          </a:p>
        </p:txBody>
      </p:sp>
      <p:sp>
        <p:nvSpPr>
          <p:cNvPr id="216" name="Google Shape;216;p6"/>
          <p:cNvSpPr txBox="1"/>
          <p:nvPr/>
        </p:nvSpPr>
        <p:spPr>
          <a:xfrm>
            <a:off x="0" y="4868375"/>
            <a:ext cx="899100" cy="318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pt-PT" sz="1000" u="none" cap="none" strike="noStrike">
                <a:solidFill>
                  <a:srgbClr val="F8E8D6"/>
                </a:solidFill>
                <a:latin typeface="Bookman Old Style"/>
                <a:ea typeface="Bookman Old Style"/>
                <a:cs typeface="Bookman Old Style"/>
                <a:sym typeface="Bookman Old Style"/>
              </a:rPr>
              <a:t>Team 03</a:t>
            </a:r>
            <a:endParaRPr b="1" i="0" sz="1000" u="none" cap="none" strike="noStrike">
              <a:solidFill>
                <a:srgbClr val="F8E8D6"/>
              </a:solidFill>
              <a:latin typeface="Bookman Old Style"/>
              <a:ea typeface="Bookman Old Style"/>
              <a:cs typeface="Bookman Old Style"/>
              <a:sym typeface="Bookman Old Style"/>
            </a:endParaRPr>
          </a:p>
        </p:txBody>
      </p:sp>
      <p:grpSp>
        <p:nvGrpSpPr>
          <p:cNvPr id="217" name="Google Shape;217;p6"/>
          <p:cNvGrpSpPr/>
          <p:nvPr/>
        </p:nvGrpSpPr>
        <p:grpSpPr>
          <a:xfrm>
            <a:off x="1860351" y="714618"/>
            <a:ext cx="5423297" cy="4063856"/>
            <a:chOff x="336351" y="72"/>
            <a:chExt cx="5423297" cy="4063856"/>
          </a:xfrm>
        </p:grpSpPr>
        <p:sp>
          <p:nvSpPr>
            <p:cNvPr id="218" name="Google Shape;218;p6"/>
            <p:cNvSpPr/>
            <p:nvPr/>
          </p:nvSpPr>
          <p:spPr>
            <a:xfrm rot="5400000">
              <a:off x="2630104" y="97992"/>
              <a:ext cx="1506471" cy="1310630"/>
            </a:xfrm>
            <a:prstGeom prst="hexagon">
              <a:avLst>
                <a:gd fmla="val 25000" name="adj"/>
                <a:gd fmla="val 115470" name="vf"/>
              </a:avLst>
            </a:prstGeom>
            <a:solidFill>
              <a:srgbClr val="FEEDD8"/>
            </a:solidFill>
            <a:ln cap="flat" cmpd="sng" w="25400">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6"/>
            <p:cNvSpPr txBox="1"/>
            <p:nvPr/>
          </p:nvSpPr>
          <p:spPr>
            <a:xfrm>
              <a:off x="2932264" y="234830"/>
              <a:ext cx="902150" cy="1036955"/>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Clr>
                  <a:srgbClr val="000000"/>
                </a:buClr>
                <a:buSzPts val="1400"/>
                <a:buFont typeface="Arial"/>
                <a:buNone/>
              </a:pPr>
              <a:r>
                <a:rPr b="0" i="0" lang="pt-PT" sz="1400" u="none" cap="none" strike="noStrike">
                  <a:solidFill>
                    <a:schemeClr val="dk1"/>
                  </a:solidFill>
                  <a:latin typeface="Corbel"/>
                  <a:ea typeface="Corbel"/>
                  <a:cs typeface="Corbel"/>
                  <a:sym typeface="Corbel"/>
                </a:rPr>
                <a:t>Account </a:t>
              </a:r>
              <a:r>
                <a:rPr lang="pt-PT">
                  <a:solidFill>
                    <a:schemeClr val="dk1"/>
                  </a:solidFill>
                  <a:latin typeface="Corbel"/>
                  <a:ea typeface="Corbel"/>
                  <a:cs typeface="Corbel"/>
                  <a:sym typeface="Corbel"/>
                </a:rPr>
                <a:t>login</a:t>
              </a:r>
              <a:r>
                <a:rPr b="0" i="0" lang="pt-PT" sz="1400" u="none" cap="none" strike="noStrike">
                  <a:solidFill>
                    <a:schemeClr val="dk1"/>
                  </a:solidFill>
                  <a:latin typeface="Corbel"/>
                  <a:ea typeface="Corbel"/>
                  <a:cs typeface="Corbel"/>
                  <a:sym typeface="Corbel"/>
                </a:rPr>
                <a:t> for adults and children</a:t>
              </a:r>
              <a:endParaRPr b="0" i="0" sz="1400" u="none" cap="none" strike="noStrike">
                <a:solidFill>
                  <a:schemeClr val="dk1"/>
                </a:solidFill>
                <a:latin typeface="Arial"/>
                <a:ea typeface="Arial"/>
                <a:cs typeface="Arial"/>
                <a:sym typeface="Arial"/>
              </a:endParaRPr>
            </a:p>
          </p:txBody>
        </p:sp>
        <p:sp>
          <p:nvSpPr>
            <p:cNvPr id="220" name="Google Shape;220;p6"/>
            <p:cNvSpPr/>
            <p:nvPr/>
          </p:nvSpPr>
          <p:spPr>
            <a:xfrm>
              <a:off x="4078426" y="301365"/>
              <a:ext cx="1681222" cy="903882"/>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6"/>
            <p:cNvSpPr/>
            <p:nvPr/>
          </p:nvSpPr>
          <p:spPr>
            <a:xfrm rot="5400000">
              <a:off x="1214624" y="97992"/>
              <a:ext cx="1506471" cy="1310630"/>
            </a:xfrm>
            <a:prstGeom prst="hexagon">
              <a:avLst>
                <a:gd fmla="val 25000" name="adj"/>
                <a:gd fmla="val 115470" name="vf"/>
              </a:avLst>
            </a:prstGeom>
            <a:solidFill>
              <a:srgbClr val="FEEDD8"/>
            </a:solidFill>
            <a:ln cap="flat" cmpd="sng" w="25400">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6"/>
            <p:cNvSpPr txBox="1"/>
            <p:nvPr/>
          </p:nvSpPr>
          <p:spPr>
            <a:xfrm>
              <a:off x="1516784" y="234830"/>
              <a:ext cx="902150" cy="1036955"/>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3600"/>
                <a:buFont typeface="Arial"/>
                <a:buNone/>
              </a:pPr>
              <a:r>
                <a:t/>
              </a:r>
              <a:endParaRPr b="0" i="0" sz="3600" u="none" cap="none" strike="noStrike">
                <a:solidFill>
                  <a:schemeClr val="lt1"/>
                </a:solidFill>
                <a:latin typeface="Arial"/>
                <a:ea typeface="Arial"/>
                <a:cs typeface="Arial"/>
                <a:sym typeface="Arial"/>
              </a:endParaRPr>
            </a:p>
          </p:txBody>
        </p:sp>
        <p:sp>
          <p:nvSpPr>
            <p:cNvPr id="223" name="Google Shape;223;p6"/>
            <p:cNvSpPr/>
            <p:nvPr/>
          </p:nvSpPr>
          <p:spPr>
            <a:xfrm rot="5400000">
              <a:off x="1919652" y="1376684"/>
              <a:ext cx="1506471" cy="1310630"/>
            </a:xfrm>
            <a:prstGeom prst="hexagon">
              <a:avLst>
                <a:gd fmla="val 25000" name="adj"/>
                <a:gd fmla="val 115470" name="vf"/>
              </a:avLst>
            </a:prstGeom>
            <a:solidFill>
              <a:srgbClr val="FEEDD8"/>
            </a:solidFill>
            <a:ln cap="flat" cmpd="sng" w="25400">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6"/>
            <p:cNvSpPr txBox="1"/>
            <p:nvPr/>
          </p:nvSpPr>
          <p:spPr>
            <a:xfrm>
              <a:off x="2221812" y="1513522"/>
              <a:ext cx="902150" cy="1036955"/>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Clr>
                  <a:srgbClr val="000000"/>
                </a:buClr>
                <a:buSzPts val="1400"/>
                <a:buFont typeface="Arial"/>
                <a:buNone/>
              </a:pPr>
              <a:r>
                <a:rPr b="0" i="0" lang="pt-PT" sz="1400" u="none" cap="none" strike="noStrike">
                  <a:solidFill>
                    <a:schemeClr val="dk1"/>
                  </a:solidFill>
                  <a:latin typeface="Corbel"/>
                  <a:ea typeface="Corbel"/>
                  <a:cs typeface="Corbel"/>
                  <a:sym typeface="Corbel"/>
                </a:rPr>
                <a:t>QR code scanning</a:t>
              </a:r>
              <a:endParaRPr b="0" i="0" sz="1400" u="none" cap="none" strike="noStrike">
                <a:solidFill>
                  <a:schemeClr val="dk1"/>
                </a:solidFill>
                <a:latin typeface="Arial"/>
                <a:ea typeface="Arial"/>
                <a:cs typeface="Arial"/>
                <a:sym typeface="Arial"/>
              </a:endParaRPr>
            </a:p>
          </p:txBody>
        </p:sp>
        <p:sp>
          <p:nvSpPr>
            <p:cNvPr id="225" name="Google Shape;225;p6"/>
            <p:cNvSpPr/>
            <p:nvPr/>
          </p:nvSpPr>
          <p:spPr>
            <a:xfrm>
              <a:off x="336351" y="1580058"/>
              <a:ext cx="1626989" cy="903882"/>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6"/>
            <p:cNvSpPr/>
            <p:nvPr/>
          </p:nvSpPr>
          <p:spPr>
            <a:xfrm rot="5400000">
              <a:off x="3335133" y="1376684"/>
              <a:ext cx="1506471" cy="1310630"/>
            </a:xfrm>
            <a:prstGeom prst="hexagon">
              <a:avLst>
                <a:gd fmla="val 25000" name="adj"/>
                <a:gd fmla="val 115470" name="vf"/>
              </a:avLst>
            </a:prstGeom>
            <a:solidFill>
              <a:srgbClr val="FEEDD8"/>
            </a:solidFill>
            <a:ln cap="flat" cmpd="sng" w="25400">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6"/>
            <p:cNvSpPr txBox="1"/>
            <p:nvPr/>
          </p:nvSpPr>
          <p:spPr>
            <a:xfrm>
              <a:off x="3637293" y="1513522"/>
              <a:ext cx="902150" cy="1036955"/>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3600"/>
                <a:buFont typeface="Arial"/>
                <a:buNone/>
              </a:pPr>
              <a:r>
                <a:t/>
              </a:r>
              <a:endParaRPr b="0" i="0" sz="3600" u="none" cap="none" strike="noStrike">
                <a:solidFill>
                  <a:schemeClr val="lt1"/>
                </a:solidFill>
                <a:latin typeface="Arial"/>
                <a:ea typeface="Arial"/>
                <a:cs typeface="Arial"/>
                <a:sym typeface="Arial"/>
              </a:endParaRPr>
            </a:p>
          </p:txBody>
        </p:sp>
        <p:sp>
          <p:nvSpPr>
            <p:cNvPr id="228" name="Google Shape;228;p6"/>
            <p:cNvSpPr/>
            <p:nvPr/>
          </p:nvSpPr>
          <p:spPr>
            <a:xfrm rot="5400000">
              <a:off x="2630104" y="2655377"/>
              <a:ext cx="1506471" cy="1310630"/>
            </a:xfrm>
            <a:prstGeom prst="hexagon">
              <a:avLst>
                <a:gd fmla="val 25000" name="adj"/>
                <a:gd fmla="val 115470" name="vf"/>
              </a:avLst>
            </a:prstGeom>
            <a:solidFill>
              <a:srgbClr val="FEEDD8"/>
            </a:solidFill>
            <a:ln cap="flat" cmpd="sng" w="25400">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6"/>
            <p:cNvSpPr txBox="1"/>
            <p:nvPr/>
          </p:nvSpPr>
          <p:spPr>
            <a:xfrm>
              <a:off x="2715450" y="2936754"/>
              <a:ext cx="1310700" cy="758700"/>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Clr>
                  <a:srgbClr val="000000"/>
                </a:buClr>
                <a:buSzPts val="1400"/>
                <a:buFont typeface="Arial"/>
                <a:buNone/>
              </a:pPr>
              <a:r>
                <a:rPr b="0" i="0" lang="pt-PT" sz="1400" u="none" cap="none" strike="noStrike">
                  <a:solidFill>
                    <a:schemeClr val="dk1"/>
                  </a:solidFill>
                  <a:latin typeface="Corbel"/>
                  <a:ea typeface="Corbel"/>
                  <a:cs typeface="Corbel"/>
                  <a:sym typeface="Corbel"/>
                </a:rPr>
                <a:t>Audio guides</a:t>
              </a:r>
              <a:endParaRPr b="0" i="0" sz="1400" u="none" cap="none" strike="noStrike">
                <a:solidFill>
                  <a:schemeClr val="dk1"/>
                </a:solidFill>
                <a:latin typeface="Arial"/>
                <a:ea typeface="Arial"/>
                <a:cs typeface="Arial"/>
                <a:sym typeface="Arial"/>
              </a:endParaRPr>
            </a:p>
          </p:txBody>
        </p:sp>
        <p:sp>
          <p:nvSpPr>
            <p:cNvPr id="230" name="Google Shape;230;p6"/>
            <p:cNvSpPr/>
            <p:nvPr/>
          </p:nvSpPr>
          <p:spPr>
            <a:xfrm>
              <a:off x="4078426" y="2858751"/>
              <a:ext cx="1681222" cy="903882"/>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6"/>
            <p:cNvSpPr/>
            <p:nvPr/>
          </p:nvSpPr>
          <p:spPr>
            <a:xfrm rot="5400000">
              <a:off x="1214624" y="2655377"/>
              <a:ext cx="1506471" cy="1310630"/>
            </a:xfrm>
            <a:prstGeom prst="hexagon">
              <a:avLst>
                <a:gd fmla="val 25000" name="adj"/>
                <a:gd fmla="val 115470" name="vf"/>
              </a:avLst>
            </a:prstGeom>
            <a:solidFill>
              <a:srgbClr val="FEEDD8"/>
            </a:solidFill>
            <a:ln cap="flat" cmpd="sng" w="25400">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6"/>
            <p:cNvSpPr txBox="1"/>
            <p:nvPr/>
          </p:nvSpPr>
          <p:spPr>
            <a:xfrm>
              <a:off x="1516784" y="2792215"/>
              <a:ext cx="902150" cy="1036955"/>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3600"/>
                <a:buFont typeface="Arial"/>
                <a:buNone/>
              </a:pPr>
              <a:r>
                <a:t/>
              </a:r>
              <a:endParaRPr b="0" i="0" sz="3600" u="none" cap="none" strike="noStrike">
                <a:solidFill>
                  <a:schemeClr val="lt1"/>
                </a:solidFill>
                <a:latin typeface="Arial"/>
                <a:ea typeface="Arial"/>
                <a:cs typeface="Arial"/>
                <a:sym typeface="Arial"/>
              </a:endParaRPr>
            </a:p>
          </p:txBody>
        </p:sp>
      </p:grpSp>
      <p:sp>
        <p:nvSpPr>
          <p:cNvPr id="233" name="Google Shape;233;p6"/>
          <p:cNvSpPr txBox="1"/>
          <p:nvPr/>
        </p:nvSpPr>
        <p:spPr>
          <a:xfrm>
            <a:off x="2817050" y="1069904"/>
            <a:ext cx="1310700" cy="8475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pt-PT" sz="1400" u="none" cap="none" strike="noStrike">
                <a:solidFill>
                  <a:srgbClr val="000000"/>
                </a:solidFill>
                <a:latin typeface="Corbel"/>
                <a:ea typeface="Corbel"/>
                <a:cs typeface="Corbel"/>
                <a:sym typeface="Corbel"/>
              </a:rPr>
              <a:t>Themed quizzes</a:t>
            </a:r>
            <a:endParaRPr b="0" i="0" sz="1400" u="none" cap="none" strike="noStrike">
              <a:solidFill>
                <a:srgbClr val="000000"/>
              </a:solidFill>
              <a:latin typeface="Arial"/>
              <a:ea typeface="Arial"/>
              <a:cs typeface="Arial"/>
              <a:sym typeface="Arial"/>
            </a:endParaRPr>
          </a:p>
        </p:txBody>
      </p:sp>
      <p:sp>
        <p:nvSpPr>
          <p:cNvPr id="234" name="Google Shape;234;p6"/>
          <p:cNvSpPr txBox="1"/>
          <p:nvPr/>
        </p:nvSpPr>
        <p:spPr>
          <a:xfrm>
            <a:off x="2817050" y="3715475"/>
            <a:ext cx="1310700" cy="523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pt-PT" sz="1400" u="none" cap="none" strike="noStrike">
                <a:solidFill>
                  <a:srgbClr val="000000"/>
                </a:solidFill>
                <a:latin typeface="Corbel"/>
                <a:ea typeface="Corbel"/>
                <a:cs typeface="Corbel"/>
                <a:sym typeface="Corbel"/>
              </a:rPr>
              <a:t>Quality certification</a:t>
            </a:r>
            <a:endParaRPr b="0" i="0" sz="1400" u="none" cap="none" strike="noStrike">
              <a:solidFill>
                <a:srgbClr val="000000"/>
              </a:solidFill>
              <a:latin typeface="Arial"/>
              <a:ea typeface="Arial"/>
              <a:cs typeface="Arial"/>
              <a:sym typeface="Arial"/>
            </a:endParaRPr>
          </a:p>
        </p:txBody>
      </p:sp>
      <p:sp>
        <p:nvSpPr>
          <p:cNvPr id="235" name="Google Shape;235;p6"/>
          <p:cNvSpPr txBox="1"/>
          <p:nvPr/>
        </p:nvSpPr>
        <p:spPr>
          <a:xfrm>
            <a:off x="5051421" y="2269492"/>
            <a:ext cx="1159727" cy="95410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pt-PT" sz="1400" u="none" cap="none" strike="noStrike">
                <a:solidFill>
                  <a:srgbClr val="000000"/>
                </a:solidFill>
                <a:latin typeface="Corbel"/>
                <a:ea typeface="Corbel"/>
                <a:cs typeface="Corbel"/>
                <a:sym typeface="Corbel"/>
              </a:rPr>
              <a:t>User feedback collection</a:t>
            </a:r>
            <a:endParaRPr b="0" i="0" sz="1400" u="none" cap="none" strike="noStrike">
              <a:solidFill>
                <a:srgbClr val="000000"/>
              </a:solidFill>
              <a:latin typeface="Arial"/>
              <a:ea typeface="Arial"/>
              <a:cs typeface="Arial"/>
              <a:sym typeface="Arial"/>
            </a:endParaRPr>
          </a:p>
        </p:txBody>
      </p:sp>
      <p:sp>
        <p:nvSpPr>
          <p:cNvPr id="236" name="Google Shape;236;p6"/>
          <p:cNvSpPr/>
          <p:nvPr/>
        </p:nvSpPr>
        <p:spPr>
          <a:xfrm rot="5400000">
            <a:off x="2054425" y="2091205"/>
            <a:ext cx="1506600" cy="1310700"/>
          </a:xfrm>
          <a:prstGeom prst="hexagon">
            <a:avLst>
              <a:gd fmla="val 25000" name="adj"/>
              <a:gd fmla="val 115470" name="vf"/>
            </a:avLst>
          </a:prstGeom>
          <a:solidFill>
            <a:srgbClr val="FEEDD8"/>
          </a:solidFill>
          <a:ln cap="flat" cmpd="sng" w="25400">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6"/>
          <p:cNvSpPr txBox="1"/>
          <p:nvPr/>
        </p:nvSpPr>
        <p:spPr>
          <a:xfrm>
            <a:off x="2152375" y="2314675"/>
            <a:ext cx="1310700" cy="903900"/>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Clr>
                <a:srgbClr val="000000"/>
              </a:buClr>
              <a:buSzPts val="1400"/>
              <a:buFont typeface="Arial"/>
              <a:buNone/>
            </a:pPr>
            <a:r>
              <a:rPr i="0" lang="pt-PT" sz="1400" u="none" cap="none" strike="noStrike">
                <a:solidFill>
                  <a:srgbClr val="000000"/>
                </a:solidFill>
                <a:latin typeface="Corbel"/>
                <a:ea typeface="Corbel"/>
                <a:cs typeface="Corbel"/>
                <a:sym typeface="Corbel"/>
              </a:rPr>
              <a:t>Room buttons/ Interactive virtual map of the museum</a:t>
            </a:r>
            <a:endParaRPr i="0" sz="1400" u="none" cap="none" strike="noStrike">
              <a:solidFill>
                <a:srgbClr val="000000"/>
              </a:solidFill>
              <a:latin typeface="Corbel"/>
              <a:ea typeface="Corbel"/>
              <a:cs typeface="Corbel"/>
              <a:sym typeface="Corbel"/>
            </a:endParaRPr>
          </a:p>
        </p:txBody>
      </p:sp>
      <p:sp>
        <p:nvSpPr>
          <p:cNvPr id="238" name="Google Shape;238;p6"/>
          <p:cNvSpPr/>
          <p:nvPr/>
        </p:nvSpPr>
        <p:spPr>
          <a:xfrm rot="5400000">
            <a:off x="1312274" y="3366668"/>
            <a:ext cx="1506600" cy="1310700"/>
          </a:xfrm>
          <a:prstGeom prst="hexagon">
            <a:avLst>
              <a:gd fmla="val 25000" name="adj"/>
              <a:gd fmla="val 115470" name="vf"/>
            </a:avLst>
          </a:prstGeom>
          <a:solidFill>
            <a:srgbClr val="FEEDD8"/>
          </a:solidFill>
          <a:ln cap="flat" cmpd="sng" w="25400">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6"/>
          <p:cNvSpPr txBox="1"/>
          <p:nvPr/>
        </p:nvSpPr>
        <p:spPr>
          <a:xfrm>
            <a:off x="1410375" y="3606625"/>
            <a:ext cx="1310700" cy="8475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pt-PT" sz="1400" u="none" cap="none" strike="noStrike">
                <a:solidFill>
                  <a:srgbClr val="000000"/>
                </a:solidFill>
                <a:latin typeface="Corbel"/>
                <a:ea typeface="Corbel"/>
                <a:cs typeface="Corbel"/>
                <a:sym typeface="Corbel"/>
              </a:rPr>
              <a:t>Links to the museum website</a:t>
            </a:r>
            <a:endParaRPr b="0" i="0" sz="1400" u="none" cap="none" strike="noStrike">
              <a:solidFill>
                <a:srgbClr val="000000"/>
              </a:solidFill>
              <a:latin typeface="Arial"/>
              <a:ea typeface="Arial"/>
              <a:cs typeface="Arial"/>
              <a:sym typeface="Arial"/>
            </a:endParaRPr>
          </a:p>
        </p:txBody>
      </p:sp>
      <p:sp>
        <p:nvSpPr>
          <p:cNvPr id="240" name="Google Shape;240;p6"/>
          <p:cNvSpPr/>
          <p:nvPr/>
        </p:nvSpPr>
        <p:spPr>
          <a:xfrm rot="5400000">
            <a:off x="5547074" y="3366680"/>
            <a:ext cx="1506600" cy="1310700"/>
          </a:xfrm>
          <a:prstGeom prst="hexagon">
            <a:avLst>
              <a:gd fmla="val 25000" name="adj"/>
              <a:gd fmla="val 115470" name="vf"/>
            </a:avLst>
          </a:prstGeom>
          <a:solidFill>
            <a:srgbClr val="FEEDD8"/>
          </a:solidFill>
          <a:ln cap="flat" cmpd="sng" w="25400">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6"/>
          <p:cNvSpPr txBox="1"/>
          <p:nvPr/>
        </p:nvSpPr>
        <p:spPr>
          <a:xfrm>
            <a:off x="5645025" y="3606625"/>
            <a:ext cx="1310700" cy="847500"/>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Clr>
                <a:srgbClr val="000000"/>
              </a:buClr>
              <a:buSzPts val="1400"/>
              <a:buFont typeface="Arial"/>
              <a:buNone/>
            </a:pPr>
            <a:r>
              <a:rPr b="0" i="0" lang="pt-PT" sz="1400" u="none" cap="none" strike="noStrike">
                <a:solidFill>
                  <a:srgbClr val="000000"/>
                </a:solidFill>
                <a:latin typeface="Corbel"/>
                <a:ea typeface="Corbel"/>
                <a:cs typeface="Corbel"/>
                <a:sym typeface="Corbel"/>
              </a:rPr>
              <a:t>Available on Google Store</a:t>
            </a:r>
            <a:endParaRPr b="0" i="0" sz="1400" u="none" cap="none" strike="noStrike">
              <a:solidFill>
                <a:srgbClr val="000000"/>
              </a:solidFill>
              <a:latin typeface="Arial"/>
              <a:ea typeface="Arial"/>
              <a:cs typeface="Arial"/>
              <a:sym typeface="Arial"/>
            </a:endParaRPr>
          </a:p>
        </p:txBody>
      </p:sp>
      <p:sp>
        <p:nvSpPr>
          <p:cNvPr id="242" name="Google Shape;242;p6"/>
          <p:cNvSpPr/>
          <p:nvPr/>
        </p:nvSpPr>
        <p:spPr>
          <a:xfrm rot="5400000">
            <a:off x="6253399" y="2091205"/>
            <a:ext cx="1506600" cy="1310700"/>
          </a:xfrm>
          <a:prstGeom prst="hexagon">
            <a:avLst>
              <a:gd fmla="val 25000" name="adj"/>
              <a:gd fmla="val 115470" name="vf"/>
            </a:avLst>
          </a:prstGeom>
          <a:solidFill>
            <a:srgbClr val="FEEDD8"/>
          </a:solidFill>
          <a:ln cap="flat" cmpd="sng" w="25400">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6"/>
          <p:cNvSpPr txBox="1"/>
          <p:nvPr/>
        </p:nvSpPr>
        <p:spPr>
          <a:xfrm>
            <a:off x="6351350" y="2364875"/>
            <a:ext cx="1310700" cy="782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pt-PT" sz="1400" u="none" cap="none" strike="noStrike">
                <a:solidFill>
                  <a:srgbClr val="000000"/>
                </a:solidFill>
                <a:latin typeface="Corbel"/>
                <a:ea typeface="Corbel"/>
                <a:cs typeface="Corbel"/>
                <a:sym typeface="Corbel"/>
              </a:rPr>
              <a:t>Built using App Inventor</a:t>
            </a:r>
            <a:endParaRPr b="0" i="0" sz="1400" u="none" cap="none" strike="noStrike">
              <a:solidFill>
                <a:srgbClr val="000000"/>
              </a:solidFill>
              <a:latin typeface="Arial"/>
              <a:ea typeface="Arial"/>
              <a:cs typeface="Arial"/>
              <a:sym typeface="Arial"/>
            </a:endParaRPr>
          </a:p>
        </p:txBody>
      </p:sp>
      <p:sp>
        <p:nvSpPr>
          <p:cNvPr id="244" name="Google Shape;244;p6"/>
          <p:cNvSpPr/>
          <p:nvPr/>
        </p:nvSpPr>
        <p:spPr>
          <a:xfrm rot="5400000">
            <a:off x="5547074" y="815730"/>
            <a:ext cx="1506600" cy="1310700"/>
          </a:xfrm>
          <a:prstGeom prst="hexagon">
            <a:avLst>
              <a:gd fmla="val 25000" name="adj"/>
              <a:gd fmla="val 115470" name="vf"/>
            </a:avLst>
          </a:prstGeom>
          <a:solidFill>
            <a:srgbClr val="FEEDD8"/>
          </a:solidFill>
          <a:ln cap="flat" cmpd="sng" w="25400">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6"/>
          <p:cNvSpPr txBox="1"/>
          <p:nvPr/>
        </p:nvSpPr>
        <p:spPr>
          <a:xfrm>
            <a:off x="5645025" y="1079675"/>
            <a:ext cx="1310700" cy="782400"/>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Clr>
                <a:srgbClr val="000000"/>
              </a:buClr>
              <a:buSzPts val="1400"/>
              <a:buFont typeface="Arial"/>
              <a:buNone/>
            </a:pPr>
            <a:r>
              <a:rPr b="0" i="0" lang="pt-PT" sz="1400" u="none" cap="none" strike="noStrike">
                <a:solidFill>
                  <a:srgbClr val="000000"/>
                </a:solidFill>
                <a:latin typeface="Corbel"/>
                <a:ea typeface="Corbel"/>
                <a:cs typeface="Corbel"/>
                <a:sym typeface="Corbel"/>
              </a:rPr>
              <a:t>Fully functional on android</a:t>
            </a:r>
            <a:endParaRPr b="0" i="0" sz="1400" u="none" cap="none" strike="noStrike">
              <a:solidFill>
                <a:srgbClr val="000000"/>
              </a:solidFill>
              <a:latin typeface="Arial"/>
              <a:ea typeface="Arial"/>
              <a:cs typeface="Arial"/>
              <a:sym typeface="Arial"/>
            </a:endParaRPr>
          </a:p>
        </p:txBody>
      </p:sp>
      <p:sp>
        <p:nvSpPr>
          <p:cNvPr id="246" name="Google Shape;246;p6"/>
          <p:cNvSpPr/>
          <p:nvPr/>
        </p:nvSpPr>
        <p:spPr>
          <a:xfrm rot="5400000">
            <a:off x="6953299" y="3375018"/>
            <a:ext cx="1506600" cy="1310700"/>
          </a:xfrm>
          <a:prstGeom prst="hexagon">
            <a:avLst>
              <a:gd fmla="val 25000" name="adj"/>
              <a:gd fmla="val 115470" name="vf"/>
            </a:avLst>
          </a:prstGeom>
          <a:solidFill>
            <a:srgbClr val="FEEDD8"/>
          </a:solidFill>
          <a:ln cap="flat" cmpd="sng" w="25400">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6"/>
          <p:cNvSpPr txBox="1"/>
          <p:nvPr/>
        </p:nvSpPr>
        <p:spPr>
          <a:xfrm>
            <a:off x="7051250" y="3606625"/>
            <a:ext cx="1310700" cy="8475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lang="pt-PT">
                <a:latin typeface="Corbel"/>
                <a:ea typeface="Corbel"/>
                <a:cs typeface="Corbel"/>
                <a:sym typeface="Corbel"/>
              </a:rPr>
              <a:t>iOS version covered in the manual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grpSp>
        <p:nvGrpSpPr>
          <p:cNvPr id="252" name="Google Shape;252;p9"/>
          <p:cNvGrpSpPr/>
          <p:nvPr/>
        </p:nvGrpSpPr>
        <p:grpSpPr>
          <a:xfrm>
            <a:off x="-99" y="-47825"/>
            <a:ext cx="9144229" cy="5247718"/>
            <a:chOff x="1459800" y="-69716"/>
            <a:chExt cx="7772400" cy="7629716"/>
          </a:xfrm>
        </p:grpSpPr>
        <p:sp>
          <p:nvSpPr>
            <p:cNvPr id="253" name="Google Shape;253;p9"/>
            <p:cNvSpPr/>
            <p:nvPr/>
          </p:nvSpPr>
          <p:spPr>
            <a:xfrm>
              <a:off x="1459800" y="0"/>
              <a:ext cx="7772400" cy="756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4" name="Google Shape;254;p9"/>
            <p:cNvGrpSpPr/>
            <p:nvPr/>
          </p:nvGrpSpPr>
          <p:grpSpPr>
            <a:xfrm>
              <a:off x="1459800" y="-69716"/>
              <a:ext cx="7772400" cy="7629700"/>
              <a:chOff x="0" y="-88539"/>
              <a:chExt cx="7772400" cy="9689739"/>
            </a:xfrm>
          </p:grpSpPr>
          <p:sp>
            <p:nvSpPr>
              <p:cNvPr id="255" name="Google Shape;255;p9"/>
              <p:cNvSpPr/>
              <p:nvPr/>
            </p:nvSpPr>
            <p:spPr>
              <a:xfrm>
                <a:off x="0" y="0"/>
                <a:ext cx="7772400" cy="9601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9"/>
              <p:cNvSpPr/>
              <p:nvPr/>
            </p:nvSpPr>
            <p:spPr>
              <a:xfrm>
                <a:off x="0" y="0"/>
                <a:ext cx="7772400" cy="9601200"/>
              </a:xfrm>
              <a:prstGeom prst="rect">
                <a:avLst/>
              </a:prstGeom>
              <a:solidFill>
                <a:srgbClr val="F8E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9"/>
              <p:cNvSpPr/>
              <p:nvPr/>
            </p:nvSpPr>
            <p:spPr>
              <a:xfrm>
                <a:off x="0" y="5006340"/>
                <a:ext cx="7772400" cy="4581000"/>
              </a:xfrm>
              <a:prstGeom prst="rect">
                <a:avLst/>
              </a:prstGeom>
              <a:solidFill>
                <a:srgbClr val="0C36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9"/>
              <p:cNvSpPr/>
              <p:nvPr/>
            </p:nvSpPr>
            <p:spPr>
              <a:xfrm>
                <a:off x="571500" y="594360"/>
                <a:ext cx="6629400" cy="8403300"/>
              </a:xfrm>
              <a:prstGeom prst="rect">
                <a:avLst/>
              </a:prstGeom>
              <a:solidFill>
                <a:srgbClr val="FCF5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9" name="Google Shape;259;p9"/>
              <p:cNvGrpSpPr/>
              <p:nvPr/>
            </p:nvGrpSpPr>
            <p:grpSpPr>
              <a:xfrm rot="-5400000">
                <a:off x="-669725" y="2044609"/>
                <a:ext cx="9673483" cy="5407187"/>
                <a:chOff x="0" y="53341"/>
                <a:chExt cx="3447182" cy="1932795"/>
              </a:xfrm>
            </p:grpSpPr>
            <p:sp>
              <p:nvSpPr>
                <p:cNvPr id="260" name="Google Shape;260;p9"/>
                <p:cNvSpPr/>
                <p:nvPr/>
              </p:nvSpPr>
              <p:spPr>
                <a:xfrm>
                  <a:off x="0" y="53341"/>
                  <a:ext cx="875347" cy="537210"/>
                </a:xfrm>
                <a:custGeom>
                  <a:rect b="b" l="l" r="r" t="t"/>
                  <a:pathLst>
                    <a:path extrusionOk="0" h="537210" w="875347">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9"/>
                <p:cNvSpPr/>
                <p:nvPr/>
              </p:nvSpPr>
              <p:spPr>
                <a:xfrm>
                  <a:off x="0" y="160021"/>
                  <a:ext cx="768667" cy="323850"/>
                </a:xfrm>
                <a:custGeom>
                  <a:rect b="b" l="l" r="r" t="t"/>
                  <a:pathLst>
                    <a:path extrusionOk="0" h="323850" w="768667">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9"/>
                <p:cNvSpPr/>
                <p:nvPr/>
              </p:nvSpPr>
              <p:spPr>
                <a:xfrm rot="10800000">
                  <a:off x="2372227" y="1609460"/>
                  <a:ext cx="1074955" cy="376676"/>
                </a:xfrm>
                <a:custGeom>
                  <a:rect b="b" l="l" r="r" t="t"/>
                  <a:pathLst>
                    <a:path extrusionOk="0" h="643890" w="928687">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rgbClr val="CC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9"/>
                <p:cNvSpPr/>
                <p:nvPr/>
              </p:nvSpPr>
              <p:spPr>
                <a:xfrm rot="10800000">
                  <a:off x="2544085" y="1669716"/>
                  <a:ext cx="877492" cy="256165"/>
                </a:xfrm>
                <a:custGeom>
                  <a:rect b="b" l="l" r="r" t="t"/>
                  <a:pathLst>
                    <a:path extrusionOk="0" h="430530" w="822007">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rgbClr val="CC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
        <p:nvSpPr>
          <p:cNvPr id="264" name="Google Shape;264;p9"/>
          <p:cNvSpPr txBox="1"/>
          <p:nvPr>
            <p:ph type="title"/>
          </p:nvPr>
        </p:nvSpPr>
        <p:spPr>
          <a:xfrm>
            <a:off x="657925" y="445025"/>
            <a:ext cx="8174400" cy="572700"/>
          </a:xfrm>
          <a:prstGeom prst="rect">
            <a:avLst/>
          </a:prstGeom>
          <a:noFill/>
          <a:ln>
            <a:noFill/>
          </a:ln>
        </p:spPr>
        <p:txBody>
          <a:bodyPr anchorCtr="0" anchor="ctr" bIns="91425" lIns="91425" spcFirstLastPara="1" rIns="91425" wrap="square" tIns="91425">
            <a:noAutofit/>
          </a:bodyPr>
          <a:lstStyle/>
          <a:p>
            <a:pPr indent="0" lvl="0" marL="0" rtl="0" algn="just">
              <a:lnSpc>
                <a:spcPct val="100000"/>
              </a:lnSpc>
              <a:spcBef>
                <a:spcPts val="0"/>
              </a:spcBef>
              <a:spcAft>
                <a:spcPts val="3600"/>
              </a:spcAft>
              <a:buSzPts val="2800"/>
              <a:buNone/>
            </a:pPr>
            <a:r>
              <a:rPr lang="pt-PT" sz="3600" cap="small">
                <a:solidFill>
                  <a:srgbClr val="D73A2C"/>
                </a:solidFill>
                <a:latin typeface="Bookman Old Style"/>
                <a:ea typeface="Bookman Old Style"/>
                <a:cs typeface="Bookman Old Style"/>
                <a:sym typeface="Bookman Old Style"/>
              </a:rPr>
              <a:t>Purpose/Objectives</a:t>
            </a:r>
            <a:endParaRPr sz="3600"/>
          </a:p>
        </p:txBody>
      </p:sp>
      <p:sp>
        <p:nvSpPr>
          <p:cNvPr id="265" name="Google Shape;265;p9"/>
          <p:cNvSpPr txBox="1"/>
          <p:nvPr>
            <p:ph idx="12" type="sldNum"/>
          </p:nvPr>
        </p:nvSpPr>
        <p:spPr>
          <a:xfrm>
            <a:off x="8595308" y="4793667"/>
            <a:ext cx="548700" cy="3936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1000"/>
              <a:buNone/>
            </a:pPr>
            <a:fld id="{00000000-1234-1234-1234-123412341234}" type="slidenum">
              <a:rPr b="1" lang="pt-PT">
                <a:solidFill>
                  <a:srgbClr val="F8E8D6"/>
                </a:solidFill>
                <a:latin typeface="Bookman Old Style"/>
                <a:ea typeface="Bookman Old Style"/>
                <a:cs typeface="Bookman Old Style"/>
                <a:sym typeface="Bookman Old Style"/>
              </a:rPr>
              <a:t>‹#›</a:t>
            </a:fld>
            <a:endParaRPr b="1">
              <a:solidFill>
                <a:srgbClr val="F8E8D6"/>
              </a:solidFill>
              <a:latin typeface="Bookman Old Style"/>
              <a:ea typeface="Bookman Old Style"/>
              <a:cs typeface="Bookman Old Style"/>
              <a:sym typeface="Bookman Old Style"/>
            </a:endParaRPr>
          </a:p>
        </p:txBody>
      </p:sp>
      <p:pic>
        <p:nvPicPr>
          <p:cNvPr id="266" name="Google Shape;266;p9"/>
          <p:cNvPicPr preferRelativeResize="0"/>
          <p:nvPr/>
        </p:nvPicPr>
        <p:blipFill rotWithShape="1">
          <a:blip r:embed="rId3">
            <a:alphaModFix/>
          </a:blip>
          <a:srcRect b="0" l="0" r="0" t="0"/>
          <a:stretch/>
        </p:blipFill>
        <p:spPr>
          <a:xfrm>
            <a:off x="0" y="-6"/>
            <a:ext cx="657925" cy="594096"/>
          </a:xfrm>
          <a:prstGeom prst="rect">
            <a:avLst/>
          </a:prstGeom>
          <a:noFill/>
          <a:ln>
            <a:noFill/>
          </a:ln>
        </p:spPr>
      </p:pic>
      <p:sp>
        <p:nvSpPr>
          <p:cNvPr id="267" name="Google Shape;267;p9"/>
          <p:cNvSpPr txBox="1"/>
          <p:nvPr/>
        </p:nvSpPr>
        <p:spPr>
          <a:xfrm>
            <a:off x="3583800" y="4868375"/>
            <a:ext cx="1976400" cy="318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pt-PT" sz="1000" u="none" cap="none" strike="noStrike">
                <a:solidFill>
                  <a:srgbClr val="F8E8D6"/>
                </a:solidFill>
                <a:latin typeface="Bookman Old Style"/>
                <a:ea typeface="Bookman Old Style"/>
                <a:cs typeface="Bookman Old Style"/>
                <a:sym typeface="Bookman Old Style"/>
              </a:rPr>
              <a:t>Academic Year 2024/2025</a:t>
            </a:r>
            <a:endParaRPr b="1" i="0" sz="1000" u="none" cap="none" strike="noStrike">
              <a:solidFill>
                <a:srgbClr val="F8E8D6"/>
              </a:solidFill>
              <a:latin typeface="Bookman Old Style"/>
              <a:ea typeface="Bookman Old Style"/>
              <a:cs typeface="Bookman Old Style"/>
              <a:sym typeface="Bookman Old Style"/>
            </a:endParaRPr>
          </a:p>
        </p:txBody>
      </p:sp>
      <p:sp>
        <p:nvSpPr>
          <p:cNvPr id="268" name="Google Shape;268;p9"/>
          <p:cNvSpPr txBox="1"/>
          <p:nvPr/>
        </p:nvSpPr>
        <p:spPr>
          <a:xfrm>
            <a:off x="0" y="4868375"/>
            <a:ext cx="849300" cy="318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pt-PT" sz="1000" u="none" cap="none" strike="noStrike">
                <a:solidFill>
                  <a:srgbClr val="F8E8D6"/>
                </a:solidFill>
                <a:latin typeface="Bookman Old Style"/>
                <a:ea typeface="Bookman Old Style"/>
                <a:cs typeface="Bookman Old Style"/>
                <a:sym typeface="Bookman Old Style"/>
              </a:rPr>
              <a:t>Team 03</a:t>
            </a:r>
            <a:endParaRPr b="1" i="0" sz="1000" u="none" cap="none" strike="noStrike">
              <a:solidFill>
                <a:srgbClr val="F8E8D6"/>
              </a:solidFill>
              <a:latin typeface="Bookman Old Style"/>
              <a:ea typeface="Bookman Old Style"/>
              <a:cs typeface="Bookman Old Style"/>
              <a:sym typeface="Bookman Old Style"/>
            </a:endParaRPr>
          </a:p>
        </p:txBody>
      </p:sp>
      <p:grpSp>
        <p:nvGrpSpPr>
          <p:cNvPr id="269" name="Google Shape;269;p9"/>
          <p:cNvGrpSpPr/>
          <p:nvPr/>
        </p:nvGrpSpPr>
        <p:grpSpPr>
          <a:xfrm>
            <a:off x="1525785" y="1932923"/>
            <a:ext cx="6092428" cy="1791890"/>
            <a:chOff x="1785" y="1136054"/>
            <a:chExt cx="6092428" cy="1791890"/>
          </a:xfrm>
        </p:grpSpPr>
        <p:sp>
          <p:nvSpPr>
            <p:cNvPr id="270" name="Google Shape;270;p9"/>
            <p:cNvSpPr/>
            <p:nvPr/>
          </p:nvSpPr>
          <p:spPr>
            <a:xfrm>
              <a:off x="1785" y="1136054"/>
              <a:ext cx="1791890" cy="1791890"/>
            </a:xfrm>
            <a:prstGeom prst="ellipse">
              <a:avLst/>
            </a:prstGeom>
            <a:solidFill>
              <a:srgbClr val="FEEDD8">
                <a:alpha val="49019"/>
              </a:srgbClr>
            </a:solidFill>
            <a:ln cap="flat" cmpd="sng" w="25400">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9"/>
            <p:cNvSpPr txBox="1"/>
            <p:nvPr/>
          </p:nvSpPr>
          <p:spPr>
            <a:xfrm>
              <a:off x="264201" y="1398470"/>
              <a:ext cx="1267058" cy="1267058"/>
            </a:xfrm>
            <a:prstGeom prst="rect">
              <a:avLst/>
            </a:prstGeom>
            <a:noFill/>
            <a:ln>
              <a:noFill/>
            </a:ln>
          </p:spPr>
          <p:txBody>
            <a:bodyPr anchorCtr="0" anchor="ctr" bIns="17775" lIns="98600" spcFirstLastPara="1" rIns="98600" wrap="square" tIns="17775">
              <a:noAutofit/>
            </a:bodyPr>
            <a:lstStyle/>
            <a:p>
              <a:pPr indent="0" lvl="0" marL="0" marR="0" rtl="0" algn="ctr">
                <a:lnSpc>
                  <a:spcPct val="90000"/>
                </a:lnSpc>
                <a:spcBef>
                  <a:spcPts val="0"/>
                </a:spcBef>
                <a:spcAft>
                  <a:spcPts val="0"/>
                </a:spcAft>
                <a:buClr>
                  <a:srgbClr val="000000"/>
                </a:buClr>
                <a:buSzPts val="1400"/>
                <a:buFont typeface="Arial"/>
                <a:buNone/>
              </a:pPr>
              <a:r>
                <a:rPr b="0" i="0" lang="pt-PT" sz="1400" u="none" cap="none" strike="noStrike">
                  <a:solidFill>
                    <a:srgbClr val="11232B"/>
                  </a:solidFill>
                  <a:latin typeface="Corbel"/>
                  <a:ea typeface="Corbel"/>
                  <a:cs typeface="Corbel"/>
                  <a:sym typeface="Corbel"/>
                </a:rPr>
                <a:t>Obtain feedback from customers</a:t>
              </a:r>
              <a:endParaRPr b="0" i="0" sz="1400" u="none" cap="none" strike="noStrike">
                <a:solidFill>
                  <a:schemeClr val="dk1"/>
                </a:solidFill>
                <a:latin typeface="Arial"/>
                <a:ea typeface="Arial"/>
                <a:cs typeface="Arial"/>
                <a:sym typeface="Arial"/>
              </a:endParaRPr>
            </a:p>
          </p:txBody>
        </p:sp>
        <p:sp>
          <p:nvSpPr>
            <p:cNvPr id="272" name="Google Shape;272;p9"/>
            <p:cNvSpPr/>
            <p:nvPr/>
          </p:nvSpPr>
          <p:spPr>
            <a:xfrm>
              <a:off x="1435298" y="1136054"/>
              <a:ext cx="1791890" cy="1791890"/>
            </a:xfrm>
            <a:prstGeom prst="ellipse">
              <a:avLst/>
            </a:prstGeom>
            <a:solidFill>
              <a:srgbClr val="FEEDD8">
                <a:alpha val="49019"/>
              </a:srgbClr>
            </a:solidFill>
            <a:ln cap="flat" cmpd="sng" w="25400">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9"/>
            <p:cNvSpPr txBox="1"/>
            <p:nvPr/>
          </p:nvSpPr>
          <p:spPr>
            <a:xfrm>
              <a:off x="1697714" y="1398470"/>
              <a:ext cx="1267058" cy="1267058"/>
            </a:xfrm>
            <a:prstGeom prst="rect">
              <a:avLst/>
            </a:prstGeom>
            <a:noFill/>
            <a:ln>
              <a:noFill/>
            </a:ln>
          </p:spPr>
          <p:txBody>
            <a:bodyPr anchorCtr="0" anchor="ctr" bIns="17775" lIns="98600" spcFirstLastPara="1" rIns="98600" wrap="square" tIns="17775">
              <a:noAutofit/>
            </a:bodyPr>
            <a:lstStyle/>
            <a:p>
              <a:pPr indent="0" lvl="0" marL="0" marR="0" rtl="0" algn="ctr">
                <a:lnSpc>
                  <a:spcPct val="90000"/>
                </a:lnSpc>
                <a:spcBef>
                  <a:spcPts val="0"/>
                </a:spcBef>
                <a:spcAft>
                  <a:spcPts val="0"/>
                </a:spcAft>
                <a:buClr>
                  <a:srgbClr val="11232B"/>
                </a:buClr>
                <a:buSzPts val="1800"/>
                <a:buFont typeface="Corbel"/>
                <a:buNone/>
              </a:pPr>
              <a:r>
                <a:rPr b="0" i="0" lang="pt-PT" sz="1400" u="none" cap="none" strike="noStrike">
                  <a:solidFill>
                    <a:srgbClr val="11232B"/>
                  </a:solidFill>
                  <a:latin typeface="Corbel"/>
                  <a:ea typeface="Corbel"/>
                  <a:cs typeface="Corbel"/>
                  <a:sym typeface="Corbel"/>
                </a:rPr>
                <a:t>Identify the application's requirements</a:t>
              </a:r>
              <a:endParaRPr b="0" i="0" sz="1400" u="none" cap="none" strike="noStrike">
                <a:solidFill>
                  <a:schemeClr val="dk1"/>
                </a:solidFill>
                <a:latin typeface="Arial"/>
                <a:ea typeface="Arial"/>
                <a:cs typeface="Arial"/>
                <a:sym typeface="Arial"/>
              </a:endParaRPr>
            </a:p>
          </p:txBody>
        </p:sp>
        <p:sp>
          <p:nvSpPr>
            <p:cNvPr id="274" name="Google Shape;274;p9"/>
            <p:cNvSpPr/>
            <p:nvPr/>
          </p:nvSpPr>
          <p:spPr>
            <a:xfrm>
              <a:off x="2868810" y="1136054"/>
              <a:ext cx="1791890" cy="1791890"/>
            </a:xfrm>
            <a:prstGeom prst="ellipse">
              <a:avLst/>
            </a:prstGeom>
            <a:solidFill>
              <a:srgbClr val="FEEDD8">
                <a:alpha val="49019"/>
              </a:srgbClr>
            </a:solidFill>
            <a:ln cap="flat" cmpd="sng" w="25400">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9"/>
            <p:cNvSpPr txBox="1"/>
            <p:nvPr/>
          </p:nvSpPr>
          <p:spPr>
            <a:xfrm>
              <a:off x="3131226" y="1398470"/>
              <a:ext cx="1267058" cy="1267058"/>
            </a:xfrm>
            <a:prstGeom prst="rect">
              <a:avLst/>
            </a:prstGeom>
            <a:noFill/>
            <a:ln>
              <a:noFill/>
            </a:ln>
          </p:spPr>
          <p:txBody>
            <a:bodyPr anchorCtr="0" anchor="ctr" bIns="17775" lIns="98600" spcFirstLastPara="1" rIns="98600" wrap="square" tIns="17775">
              <a:noAutofit/>
            </a:bodyPr>
            <a:lstStyle/>
            <a:p>
              <a:pPr indent="0" lvl="0" marL="0" marR="0" rtl="0" algn="ctr">
                <a:lnSpc>
                  <a:spcPct val="90000"/>
                </a:lnSpc>
                <a:spcBef>
                  <a:spcPts val="0"/>
                </a:spcBef>
                <a:spcAft>
                  <a:spcPts val="0"/>
                </a:spcAft>
                <a:buClr>
                  <a:srgbClr val="000000"/>
                </a:buClr>
                <a:buSzPts val="1400"/>
                <a:buFont typeface="Arial"/>
                <a:buNone/>
              </a:pPr>
              <a:r>
                <a:rPr b="0" i="0" lang="pt-PT" sz="1400" u="none" cap="none" strike="noStrike">
                  <a:solidFill>
                    <a:srgbClr val="11232B"/>
                  </a:solidFill>
                  <a:latin typeface="Corbel"/>
                  <a:ea typeface="Corbel"/>
                  <a:cs typeface="Corbel"/>
                  <a:sym typeface="Corbel"/>
                </a:rPr>
                <a:t>Develop the application for the museum</a:t>
              </a:r>
              <a:endParaRPr b="0" i="0" sz="1400" u="none" cap="none" strike="noStrike">
                <a:solidFill>
                  <a:schemeClr val="dk1"/>
                </a:solidFill>
                <a:latin typeface="Arial"/>
                <a:ea typeface="Arial"/>
                <a:cs typeface="Arial"/>
                <a:sym typeface="Arial"/>
              </a:endParaRPr>
            </a:p>
          </p:txBody>
        </p:sp>
        <p:sp>
          <p:nvSpPr>
            <p:cNvPr id="276" name="Google Shape;276;p9"/>
            <p:cNvSpPr/>
            <p:nvPr/>
          </p:nvSpPr>
          <p:spPr>
            <a:xfrm>
              <a:off x="4302323" y="1136054"/>
              <a:ext cx="1791890" cy="1791890"/>
            </a:xfrm>
            <a:prstGeom prst="ellipse">
              <a:avLst/>
            </a:prstGeom>
            <a:solidFill>
              <a:srgbClr val="FEEDD8">
                <a:alpha val="49019"/>
              </a:srgbClr>
            </a:solidFill>
            <a:ln cap="flat" cmpd="sng" w="25400">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9"/>
            <p:cNvSpPr txBox="1"/>
            <p:nvPr/>
          </p:nvSpPr>
          <p:spPr>
            <a:xfrm>
              <a:off x="4564739" y="1398470"/>
              <a:ext cx="1267058" cy="1267058"/>
            </a:xfrm>
            <a:prstGeom prst="rect">
              <a:avLst/>
            </a:prstGeom>
            <a:noFill/>
            <a:ln>
              <a:noFill/>
            </a:ln>
          </p:spPr>
          <p:txBody>
            <a:bodyPr anchorCtr="0" anchor="ctr" bIns="17775" lIns="98600" spcFirstLastPara="1" rIns="98600" wrap="square" tIns="17775">
              <a:noAutofit/>
            </a:bodyPr>
            <a:lstStyle/>
            <a:p>
              <a:pPr indent="0" lvl="0" marL="0" marR="0" rtl="0" algn="ctr">
                <a:lnSpc>
                  <a:spcPct val="90000"/>
                </a:lnSpc>
                <a:spcBef>
                  <a:spcPts val="0"/>
                </a:spcBef>
                <a:spcAft>
                  <a:spcPts val="0"/>
                </a:spcAft>
                <a:buClr>
                  <a:srgbClr val="000000"/>
                </a:buClr>
                <a:buSzPts val="1400"/>
                <a:buFont typeface="Arial"/>
                <a:buNone/>
              </a:pPr>
              <a:r>
                <a:rPr b="0" i="0" lang="pt-PT" sz="1400" u="none" cap="none" strike="noStrike">
                  <a:solidFill>
                    <a:srgbClr val="11232B"/>
                  </a:solidFill>
                  <a:latin typeface="Corbel"/>
                  <a:ea typeface="Corbel"/>
                  <a:cs typeface="Corbel"/>
                  <a:sym typeface="Corbel"/>
                </a:rPr>
                <a:t>Programming, documenting and testing the application</a:t>
              </a:r>
              <a:endParaRPr b="0" i="0" sz="1400" u="none" cap="none" strike="noStrike">
                <a:solidFill>
                  <a:schemeClr val="dk1"/>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grpSp>
        <p:nvGrpSpPr>
          <p:cNvPr id="282" name="Google Shape;282;p10"/>
          <p:cNvGrpSpPr/>
          <p:nvPr/>
        </p:nvGrpSpPr>
        <p:grpSpPr>
          <a:xfrm>
            <a:off x="-99" y="-47825"/>
            <a:ext cx="9144229" cy="5247718"/>
            <a:chOff x="1459800" y="-69716"/>
            <a:chExt cx="7772400" cy="7629716"/>
          </a:xfrm>
        </p:grpSpPr>
        <p:sp>
          <p:nvSpPr>
            <p:cNvPr id="283" name="Google Shape;283;p10"/>
            <p:cNvSpPr/>
            <p:nvPr/>
          </p:nvSpPr>
          <p:spPr>
            <a:xfrm>
              <a:off x="1459800" y="0"/>
              <a:ext cx="7772400" cy="756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84" name="Google Shape;284;p10"/>
            <p:cNvGrpSpPr/>
            <p:nvPr/>
          </p:nvGrpSpPr>
          <p:grpSpPr>
            <a:xfrm>
              <a:off x="1459800" y="-69716"/>
              <a:ext cx="7772400" cy="7629700"/>
              <a:chOff x="0" y="-88539"/>
              <a:chExt cx="7772400" cy="9689739"/>
            </a:xfrm>
          </p:grpSpPr>
          <p:sp>
            <p:nvSpPr>
              <p:cNvPr id="285" name="Google Shape;285;p10"/>
              <p:cNvSpPr/>
              <p:nvPr/>
            </p:nvSpPr>
            <p:spPr>
              <a:xfrm>
                <a:off x="0" y="0"/>
                <a:ext cx="7772400" cy="9601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10"/>
              <p:cNvSpPr/>
              <p:nvPr/>
            </p:nvSpPr>
            <p:spPr>
              <a:xfrm>
                <a:off x="0" y="0"/>
                <a:ext cx="7772400" cy="9601200"/>
              </a:xfrm>
              <a:prstGeom prst="rect">
                <a:avLst/>
              </a:prstGeom>
              <a:solidFill>
                <a:srgbClr val="F8E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10"/>
              <p:cNvSpPr/>
              <p:nvPr/>
            </p:nvSpPr>
            <p:spPr>
              <a:xfrm>
                <a:off x="0" y="5006340"/>
                <a:ext cx="7772400" cy="4581000"/>
              </a:xfrm>
              <a:prstGeom prst="rect">
                <a:avLst/>
              </a:prstGeom>
              <a:solidFill>
                <a:srgbClr val="0C36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10"/>
              <p:cNvSpPr/>
              <p:nvPr/>
            </p:nvSpPr>
            <p:spPr>
              <a:xfrm>
                <a:off x="571500" y="594360"/>
                <a:ext cx="6629400" cy="8403300"/>
              </a:xfrm>
              <a:prstGeom prst="rect">
                <a:avLst/>
              </a:prstGeom>
              <a:solidFill>
                <a:srgbClr val="FCF5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89" name="Google Shape;289;p10"/>
              <p:cNvGrpSpPr/>
              <p:nvPr/>
            </p:nvGrpSpPr>
            <p:grpSpPr>
              <a:xfrm rot="-5400000">
                <a:off x="-669725" y="2044609"/>
                <a:ext cx="9673483" cy="5407187"/>
                <a:chOff x="0" y="53341"/>
                <a:chExt cx="3447182" cy="1932795"/>
              </a:xfrm>
            </p:grpSpPr>
            <p:sp>
              <p:nvSpPr>
                <p:cNvPr id="290" name="Google Shape;290;p10"/>
                <p:cNvSpPr/>
                <p:nvPr/>
              </p:nvSpPr>
              <p:spPr>
                <a:xfrm>
                  <a:off x="0" y="53341"/>
                  <a:ext cx="875347" cy="537210"/>
                </a:xfrm>
                <a:custGeom>
                  <a:rect b="b" l="l" r="r" t="t"/>
                  <a:pathLst>
                    <a:path extrusionOk="0" h="537210" w="875347">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10"/>
                <p:cNvSpPr/>
                <p:nvPr/>
              </p:nvSpPr>
              <p:spPr>
                <a:xfrm rot="10800000">
                  <a:off x="2372227" y="1609460"/>
                  <a:ext cx="1074955" cy="376676"/>
                </a:xfrm>
                <a:custGeom>
                  <a:rect b="b" l="l" r="r" t="t"/>
                  <a:pathLst>
                    <a:path extrusionOk="0" h="643890" w="928687">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rgbClr val="CC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10"/>
                <p:cNvSpPr/>
                <p:nvPr/>
              </p:nvSpPr>
              <p:spPr>
                <a:xfrm rot="10800000">
                  <a:off x="2544085" y="1669716"/>
                  <a:ext cx="877492" cy="256165"/>
                </a:xfrm>
                <a:custGeom>
                  <a:rect b="b" l="l" r="r" t="t"/>
                  <a:pathLst>
                    <a:path extrusionOk="0" h="430530" w="822007">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rgbClr val="CC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
        <p:nvSpPr>
          <p:cNvPr id="293" name="Google Shape;293;p10"/>
          <p:cNvSpPr txBox="1"/>
          <p:nvPr>
            <p:ph type="title"/>
          </p:nvPr>
        </p:nvSpPr>
        <p:spPr>
          <a:xfrm>
            <a:off x="657925" y="445025"/>
            <a:ext cx="8174400" cy="572700"/>
          </a:xfrm>
          <a:prstGeom prst="rect">
            <a:avLst/>
          </a:prstGeom>
          <a:noFill/>
          <a:ln>
            <a:noFill/>
          </a:ln>
        </p:spPr>
        <p:txBody>
          <a:bodyPr anchorCtr="0" anchor="ctr" bIns="91425" lIns="91425" spcFirstLastPara="1" rIns="91425" wrap="square" tIns="91425">
            <a:noAutofit/>
          </a:bodyPr>
          <a:lstStyle/>
          <a:p>
            <a:pPr indent="0" lvl="0" marL="0" rtl="0" algn="just">
              <a:lnSpc>
                <a:spcPct val="100000"/>
              </a:lnSpc>
              <a:spcBef>
                <a:spcPts val="0"/>
              </a:spcBef>
              <a:spcAft>
                <a:spcPts val="3600"/>
              </a:spcAft>
              <a:buSzPts val="2800"/>
              <a:buNone/>
            </a:pPr>
            <a:r>
              <a:rPr lang="pt-PT" sz="3600" cap="small">
                <a:solidFill>
                  <a:srgbClr val="D73A2C"/>
                </a:solidFill>
                <a:latin typeface="Bookman Old Style"/>
                <a:ea typeface="Bookman Old Style"/>
                <a:cs typeface="Bookman Old Style"/>
                <a:sym typeface="Bookman Old Style"/>
              </a:rPr>
              <a:t>Stakeholders</a:t>
            </a:r>
            <a:endParaRPr sz="3600"/>
          </a:p>
        </p:txBody>
      </p:sp>
      <p:sp>
        <p:nvSpPr>
          <p:cNvPr id="294" name="Google Shape;294;p10"/>
          <p:cNvSpPr txBox="1"/>
          <p:nvPr>
            <p:ph idx="12" type="sldNum"/>
          </p:nvPr>
        </p:nvSpPr>
        <p:spPr>
          <a:xfrm>
            <a:off x="8595433" y="4793667"/>
            <a:ext cx="548700" cy="3936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1000"/>
              <a:buNone/>
            </a:pPr>
            <a:fld id="{00000000-1234-1234-1234-123412341234}" type="slidenum">
              <a:rPr b="1" lang="pt-PT">
                <a:solidFill>
                  <a:srgbClr val="F8E8D6"/>
                </a:solidFill>
                <a:latin typeface="Bookman Old Style"/>
                <a:ea typeface="Bookman Old Style"/>
                <a:cs typeface="Bookman Old Style"/>
                <a:sym typeface="Bookman Old Style"/>
              </a:rPr>
              <a:t>‹#›</a:t>
            </a:fld>
            <a:endParaRPr b="1">
              <a:solidFill>
                <a:srgbClr val="F8E8D6"/>
              </a:solidFill>
              <a:latin typeface="Bookman Old Style"/>
              <a:ea typeface="Bookman Old Style"/>
              <a:cs typeface="Bookman Old Style"/>
              <a:sym typeface="Bookman Old Style"/>
            </a:endParaRPr>
          </a:p>
        </p:txBody>
      </p:sp>
      <p:pic>
        <p:nvPicPr>
          <p:cNvPr id="295" name="Google Shape;295;p10"/>
          <p:cNvPicPr preferRelativeResize="0"/>
          <p:nvPr/>
        </p:nvPicPr>
        <p:blipFill rotWithShape="1">
          <a:blip r:embed="rId3">
            <a:alphaModFix/>
          </a:blip>
          <a:srcRect b="0" l="0" r="0" t="0"/>
          <a:stretch/>
        </p:blipFill>
        <p:spPr>
          <a:xfrm>
            <a:off x="0" y="-6"/>
            <a:ext cx="657925" cy="594096"/>
          </a:xfrm>
          <a:prstGeom prst="rect">
            <a:avLst/>
          </a:prstGeom>
          <a:noFill/>
          <a:ln>
            <a:noFill/>
          </a:ln>
        </p:spPr>
      </p:pic>
      <p:sp>
        <p:nvSpPr>
          <p:cNvPr id="296" name="Google Shape;296;p10"/>
          <p:cNvSpPr txBox="1"/>
          <p:nvPr>
            <p:ph idx="1" type="body"/>
          </p:nvPr>
        </p:nvSpPr>
        <p:spPr>
          <a:xfrm>
            <a:off x="657925" y="1516350"/>
            <a:ext cx="2159100" cy="2110800"/>
          </a:xfrm>
          <a:prstGeom prst="rect">
            <a:avLst/>
          </a:prstGeom>
          <a:noFill/>
          <a:ln>
            <a:noFill/>
          </a:ln>
        </p:spPr>
        <p:txBody>
          <a:bodyPr anchorCtr="0" anchor="ctr" bIns="91425" lIns="91425" spcFirstLastPara="1" rIns="91425" wrap="square" tIns="91425">
            <a:normAutofit/>
          </a:bodyPr>
          <a:lstStyle/>
          <a:p>
            <a:pPr indent="-311150" lvl="0" marL="457200" rtl="0" algn="l">
              <a:lnSpc>
                <a:spcPct val="115000"/>
              </a:lnSpc>
              <a:spcBef>
                <a:spcPts val="0"/>
              </a:spcBef>
              <a:spcAft>
                <a:spcPts val="0"/>
              </a:spcAft>
              <a:buSzPts val="1300"/>
              <a:buFont typeface="Corbel"/>
              <a:buChar char="●"/>
            </a:pPr>
            <a:r>
              <a:rPr lang="pt-PT" sz="1300">
                <a:latin typeface="Corbel"/>
                <a:ea typeface="Corbel"/>
                <a:cs typeface="Corbel"/>
                <a:sym typeface="Corbel"/>
              </a:rPr>
              <a:t>METI students;</a:t>
            </a:r>
            <a:endParaRPr sz="1300">
              <a:latin typeface="Corbel"/>
              <a:ea typeface="Corbel"/>
              <a:cs typeface="Corbel"/>
              <a:sym typeface="Corbel"/>
            </a:endParaRPr>
          </a:p>
          <a:p>
            <a:pPr indent="-311150" lvl="0" marL="457200" rtl="0" algn="l">
              <a:lnSpc>
                <a:spcPct val="115000"/>
              </a:lnSpc>
              <a:spcBef>
                <a:spcPts val="0"/>
              </a:spcBef>
              <a:spcAft>
                <a:spcPts val="0"/>
              </a:spcAft>
              <a:buSzPts val="1300"/>
              <a:buFont typeface="Corbel"/>
              <a:buChar char="●"/>
            </a:pPr>
            <a:r>
              <a:rPr lang="pt-PT" sz="1300">
                <a:latin typeface="Corbel"/>
                <a:ea typeface="Corbel"/>
                <a:cs typeface="Corbel"/>
                <a:sym typeface="Corbel"/>
              </a:rPr>
              <a:t>Client;</a:t>
            </a:r>
            <a:endParaRPr sz="1300">
              <a:latin typeface="Corbel"/>
              <a:ea typeface="Corbel"/>
              <a:cs typeface="Corbel"/>
              <a:sym typeface="Corbel"/>
            </a:endParaRPr>
          </a:p>
          <a:p>
            <a:pPr indent="-311150" lvl="0" marL="457200" rtl="0" algn="l">
              <a:lnSpc>
                <a:spcPct val="115000"/>
              </a:lnSpc>
              <a:spcBef>
                <a:spcPts val="0"/>
              </a:spcBef>
              <a:spcAft>
                <a:spcPts val="0"/>
              </a:spcAft>
              <a:buSzPts val="1300"/>
              <a:buFont typeface="Corbel"/>
              <a:buChar char="●"/>
            </a:pPr>
            <a:r>
              <a:rPr lang="pt-PT" sz="1300">
                <a:latin typeface="Corbel"/>
                <a:ea typeface="Corbel"/>
                <a:cs typeface="Corbel"/>
                <a:sym typeface="Corbel"/>
              </a:rPr>
              <a:t>METI direction;</a:t>
            </a:r>
            <a:endParaRPr sz="1300">
              <a:latin typeface="Corbel"/>
              <a:ea typeface="Corbel"/>
              <a:cs typeface="Corbel"/>
              <a:sym typeface="Corbel"/>
            </a:endParaRPr>
          </a:p>
          <a:p>
            <a:pPr indent="-311150" lvl="0" marL="457200" rtl="0" algn="l">
              <a:lnSpc>
                <a:spcPct val="115000"/>
              </a:lnSpc>
              <a:spcBef>
                <a:spcPts val="0"/>
              </a:spcBef>
              <a:spcAft>
                <a:spcPts val="0"/>
              </a:spcAft>
              <a:buSzPts val="1300"/>
              <a:buFont typeface="Corbel"/>
              <a:buChar char="●"/>
            </a:pPr>
            <a:r>
              <a:rPr lang="pt-PT" sz="1300">
                <a:latin typeface="Corbel"/>
                <a:ea typeface="Corbel"/>
                <a:cs typeface="Corbel"/>
                <a:sym typeface="Corbel"/>
              </a:rPr>
              <a:t>GPTI Professor;</a:t>
            </a:r>
            <a:endParaRPr sz="1300">
              <a:latin typeface="Corbel"/>
              <a:ea typeface="Corbel"/>
              <a:cs typeface="Corbel"/>
              <a:sym typeface="Corbel"/>
            </a:endParaRPr>
          </a:p>
          <a:p>
            <a:pPr indent="-311150" lvl="0" marL="457200" rtl="0" algn="l">
              <a:lnSpc>
                <a:spcPct val="115000"/>
              </a:lnSpc>
              <a:spcBef>
                <a:spcPts val="0"/>
              </a:spcBef>
              <a:spcAft>
                <a:spcPts val="0"/>
              </a:spcAft>
              <a:buSzPts val="1300"/>
              <a:buFont typeface="Corbel"/>
              <a:buChar char="●"/>
            </a:pPr>
            <a:r>
              <a:rPr lang="pt-PT" sz="1300">
                <a:latin typeface="Corbel"/>
                <a:ea typeface="Corbel"/>
                <a:cs typeface="Corbel"/>
                <a:sym typeface="Corbel"/>
              </a:rPr>
              <a:t>General public;</a:t>
            </a:r>
            <a:endParaRPr sz="1300">
              <a:latin typeface="Corbel"/>
              <a:ea typeface="Corbel"/>
              <a:cs typeface="Corbel"/>
              <a:sym typeface="Corbel"/>
            </a:endParaRPr>
          </a:p>
          <a:p>
            <a:pPr indent="-311150" lvl="0" marL="457200" rtl="0" algn="l">
              <a:lnSpc>
                <a:spcPct val="115000"/>
              </a:lnSpc>
              <a:spcBef>
                <a:spcPts val="0"/>
              </a:spcBef>
              <a:spcAft>
                <a:spcPts val="0"/>
              </a:spcAft>
              <a:buSzPts val="1300"/>
              <a:buFont typeface="Corbel"/>
              <a:buChar char="●"/>
            </a:pPr>
            <a:r>
              <a:rPr lang="pt-PT" sz="1300">
                <a:latin typeface="Corbel"/>
                <a:ea typeface="Corbel"/>
                <a:cs typeface="Corbel"/>
                <a:sym typeface="Corbel"/>
              </a:rPr>
              <a:t>DSI of UM;</a:t>
            </a:r>
            <a:endParaRPr sz="1300">
              <a:latin typeface="Corbel"/>
              <a:ea typeface="Corbel"/>
              <a:cs typeface="Corbel"/>
              <a:sym typeface="Corbel"/>
            </a:endParaRPr>
          </a:p>
          <a:p>
            <a:pPr indent="-311150" lvl="0" marL="457200" rtl="0" algn="l">
              <a:lnSpc>
                <a:spcPct val="115000"/>
              </a:lnSpc>
              <a:spcBef>
                <a:spcPts val="0"/>
              </a:spcBef>
              <a:spcAft>
                <a:spcPts val="0"/>
              </a:spcAft>
              <a:buSzPts val="1300"/>
              <a:buFont typeface="Corbel"/>
              <a:buChar char="●"/>
            </a:pPr>
            <a:r>
              <a:rPr lang="pt-PT" sz="1300">
                <a:latin typeface="Corbel"/>
                <a:ea typeface="Corbel"/>
                <a:cs typeface="Corbel"/>
                <a:sym typeface="Corbel"/>
              </a:rPr>
              <a:t>GPTI Group.</a:t>
            </a:r>
            <a:endParaRPr sz="1300">
              <a:latin typeface="Corbel"/>
              <a:ea typeface="Corbel"/>
              <a:cs typeface="Corbel"/>
              <a:sym typeface="Corbel"/>
            </a:endParaRPr>
          </a:p>
        </p:txBody>
      </p:sp>
      <p:pic>
        <p:nvPicPr>
          <p:cNvPr id="297" name="Google Shape;297;p10"/>
          <p:cNvPicPr preferRelativeResize="0"/>
          <p:nvPr/>
        </p:nvPicPr>
        <p:blipFill rotWithShape="1">
          <a:blip r:embed="rId4">
            <a:alphaModFix/>
          </a:blip>
          <a:srcRect b="0" l="0" r="0" t="0"/>
          <a:stretch/>
        </p:blipFill>
        <p:spPr>
          <a:xfrm>
            <a:off x="2615388" y="1167538"/>
            <a:ext cx="5810250" cy="3495675"/>
          </a:xfrm>
          <a:prstGeom prst="rect">
            <a:avLst/>
          </a:prstGeom>
          <a:noFill/>
          <a:ln>
            <a:noFill/>
          </a:ln>
        </p:spPr>
      </p:pic>
      <p:sp>
        <p:nvSpPr>
          <p:cNvPr id="298" name="Google Shape;298;p10"/>
          <p:cNvSpPr txBox="1"/>
          <p:nvPr/>
        </p:nvSpPr>
        <p:spPr>
          <a:xfrm>
            <a:off x="3593850" y="4868375"/>
            <a:ext cx="1956300" cy="318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pt-PT" sz="1000" u="none" cap="none" strike="noStrike">
                <a:solidFill>
                  <a:srgbClr val="F8E8D6"/>
                </a:solidFill>
                <a:latin typeface="Bookman Old Style"/>
                <a:ea typeface="Bookman Old Style"/>
                <a:cs typeface="Bookman Old Style"/>
                <a:sym typeface="Bookman Old Style"/>
              </a:rPr>
              <a:t>Academic Year 2024/2025</a:t>
            </a:r>
            <a:endParaRPr b="1" i="0" sz="1000" u="none" cap="none" strike="noStrike">
              <a:solidFill>
                <a:srgbClr val="F8E8D6"/>
              </a:solidFill>
              <a:latin typeface="Bookman Old Style"/>
              <a:ea typeface="Bookman Old Style"/>
              <a:cs typeface="Bookman Old Style"/>
              <a:sym typeface="Bookman Old Style"/>
            </a:endParaRPr>
          </a:p>
        </p:txBody>
      </p:sp>
      <p:sp>
        <p:nvSpPr>
          <p:cNvPr id="299" name="Google Shape;299;p10"/>
          <p:cNvSpPr txBox="1"/>
          <p:nvPr/>
        </p:nvSpPr>
        <p:spPr>
          <a:xfrm>
            <a:off x="0" y="4868375"/>
            <a:ext cx="849300" cy="318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pt-PT" sz="1000" u="none" cap="none" strike="noStrike">
                <a:solidFill>
                  <a:srgbClr val="F8E8D6"/>
                </a:solidFill>
                <a:latin typeface="Bookman Old Style"/>
                <a:ea typeface="Bookman Old Style"/>
                <a:cs typeface="Bookman Old Style"/>
                <a:sym typeface="Bookman Old Style"/>
              </a:rPr>
              <a:t>Team 03</a:t>
            </a:r>
            <a:endParaRPr b="1" i="0" sz="1000" u="none" cap="none" strike="noStrike">
              <a:solidFill>
                <a:srgbClr val="F8E8D6"/>
              </a:solidFill>
              <a:latin typeface="Bookman Old Style"/>
              <a:ea typeface="Bookman Old Style"/>
              <a:cs typeface="Bookman Old Style"/>
              <a:sym typeface="Bookman Old Style"/>
            </a:endParaRPr>
          </a:p>
        </p:txBody>
      </p:sp>
      <p:sp>
        <p:nvSpPr>
          <p:cNvPr id="300" name="Google Shape;300;p10"/>
          <p:cNvSpPr txBox="1"/>
          <p:nvPr/>
        </p:nvSpPr>
        <p:spPr>
          <a:xfrm>
            <a:off x="2907500" y="4588475"/>
            <a:ext cx="5369700" cy="20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PT" sz="1000">
                <a:solidFill>
                  <a:schemeClr val="dk2"/>
                </a:solidFill>
                <a:latin typeface="Corbel"/>
                <a:ea typeface="Corbel"/>
                <a:cs typeface="Corbel"/>
                <a:sym typeface="Corbel"/>
              </a:rPr>
              <a:t>Figure 1: </a:t>
            </a:r>
            <a:r>
              <a:rPr lang="pt-PT" sz="1000">
                <a:solidFill>
                  <a:schemeClr val="dk2"/>
                </a:solidFill>
                <a:latin typeface="Corbel"/>
                <a:ea typeface="Corbel"/>
                <a:cs typeface="Corbel"/>
                <a:sym typeface="Corbel"/>
              </a:rPr>
              <a:t>Stakeholders</a:t>
            </a:r>
            <a:r>
              <a:rPr lang="pt-PT" sz="1000">
                <a:solidFill>
                  <a:schemeClr val="dk2"/>
                </a:solidFill>
                <a:latin typeface="Corbel"/>
                <a:ea typeface="Corbel"/>
                <a:cs typeface="Corbel"/>
                <a:sym typeface="Corbel"/>
              </a:rPr>
              <a:t> Matrix.</a:t>
            </a:r>
            <a:endParaRPr sz="1000">
              <a:solidFill>
                <a:schemeClr val="dk2"/>
              </a:solidFill>
              <a:latin typeface="Corbel"/>
              <a:ea typeface="Corbel"/>
              <a:cs typeface="Corbel"/>
              <a:sym typeface="Corbe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grpSp>
        <p:nvGrpSpPr>
          <p:cNvPr id="305" name="Google Shape;305;p11"/>
          <p:cNvGrpSpPr/>
          <p:nvPr/>
        </p:nvGrpSpPr>
        <p:grpSpPr>
          <a:xfrm>
            <a:off x="-99" y="-47825"/>
            <a:ext cx="9144229" cy="5247718"/>
            <a:chOff x="1459800" y="-69716"/>
            <a:chExt cx="7772400" cy="7629716"/>
          </a:xfrm>
        </p:grpSpPr>
        <p:sp>
          <p:nvSpPr>
            <p:cNvPr id="306" name="Google Shape;306;p11"/>
            <p:cNvSpPr/>
            <p:nvPr/>
          </p:nvSpPr>
          <p:spPr>
            <a:xfrm>
              <a:off x="1459800" y="0"/>
              <a:ext cx="7772400" cy="756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07" name="Google Shape;307;p11"/>
            <p:cNvGrpSpPr/>
            <p:nvPr/>
          </p:nvGrpSpPr>
          <p:grpSpPr>
            <a:xfrm>
              <a:off x="1459800" y="-69716"/>
              <a:ext cx="7772400" cy="7629700"/>
              <a:chOff x="0" y="-88539"/>
              <a:chExt cx="7772400" cy="9689739"/>
            </a:xfrm>
          </p:grpSpPr>
          <p:sp>
            <p:nvSpPr>
              <p:cNvPr id="308" name="Google Shape;308;p11"/>
              <p:cNvSpPr/>
              <p:nvPr/>
            </p:nvSpPr>
            <p:spPr>
              <a:xfrm>
                <a:off x="0" y="0"/>
                <a:ext cx="7772400" cy="9601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11"/>
              <p:cNvSpPr/>
              <p:nvPr/>
            </p:nvSpPr>
            <p:spPr>
              <a:xfrm>
                <a:off x="0" y="0"/>
                <a:ext cx="7772400" cy="9601200"/>
              </a:xfrm>
              <a:prstGeom prst="rect">
                <a:avLst/>
              </a:prstGeom>
              <a:solidFill>
                <a:srgbClr val="F8E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11"/>
              <p:cNvSpPr/>
              <p:nvPr/>
            </p:nvSpPr>
            <p:spPr>
              <a:xfrm>
                <a:off x="0" y="5006340"/>
                <a:ext cx="7772400" cy="4581000"/>
              </a:xfrm>
              <a:prstGeom prst="rect">
                <a:avLst/>
              </a:prstGeom>
              <a:solidFill>
                <a:srgbClr val="0C36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11"/>
              <p:cNvSpPr/>
              <p:nvPr/>
            </p:nvSpPr>
            <p:spPr>
              <a:xfrm>
                <a:off x="571500" y="594360"/>
                <a:ext cx="6629400" cy="8403300"/>
              </a:xfrm>
              <a:prstGeom prst="rect">
                <a:avLst/>
              </a:prstGeom>
              <a:solidFill>
                <a:srgbClr val="FCF5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2" name="Google Shape;312;p11"/>
              <p:cNvGrpSpPr/>
              <p:nvPr/>
            </p:nvGrpSpPr>
            <p:grpSpPr>
              <a:xfrm rot="-5400000">
                <a:off x="-669725" y="2044609"/>
                <a:ext cx="9673483" cy="5407187"/>
                <a:chOff x="0" y="53341"/>
                <a:chExt cx="3447182" cy="1932795"/>
              </a:xfrm>
            </p:grpSpPr>
            <p:sp>
              <p:nvSpPr>
                <p:cNvPr id="313" name="Google Shape;313;p11"/>
                <p:cNvSpPr/>
                <p:nvPr/>
              </p:nvSpPr>
              <p:spPr>
                <a:xfrm>
                  <a:off x="0" y="53341"/>
                  <a:ext cx="875347" cy="537210"/>
                </a:xfrm>
                <a:custGeom>
                  <a:rect b="b" l="l" r="r" t="t"/>
                  <a:pathLst>
                    <a:path extrusionOk="0" h="537210" w="875347">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11"/>
                <p:cNvSpPr/>
                <p:nvPr/>
              </p:nvSpPr>
              <p:spPr>
                <a:xfrm>
                  <a:off x="0" y="160021"/>
                  <a:ext cx="768667" cy="323850"/>
                </a:xfrm>
                <a:custGeom>
                  <a:rect b="b" l="l" r="r" t="t"/>
                  <a:pathLst>
                    <a:path extrusionOk="0" h="323850" w="768667">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11"/>
                <p:cNvSpPr/>
                <p:nvPr/>
              </p:nvSpPr>
              <p:spPr>
                <a:xfrm rot="10800000">
                  <a:off x="2372227" y="1609460"/>
                  <a:ext cx="1074955" cy="376676"/>
                </a:xfrm>
                <a:custGeom>
                  <a:rect b="b" l="l" r="r" t="t"/>
                  <a:pathLst>
                    <a:path extrusionOk="0" h="643890" w="928687">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rgbClr val="CC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11"/>
                <p:cNvSpPr/>
                <p:nvPr/>
              </p:nvSpPr>
              <p:spPr>
                <a:xfrm rot="10800000">
                  <a:off x="2544085" y="1669716"/>
                  <a:ext cx="877492" cy="256165"/>
                </a:xfrm>
                <a:custGeom>
                  <a:rect b="b" l="l" r="r" t="t"/>
                  <a:pathLst>
                    <a:path extrusionOk="0" h="430530" w="822007">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rgbClr val="CC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
        <p:nvSpPr>
          <p:cNvPr id="317" name="Google Shape;317;p11"/>
          <p:cNvSpPr txBox="1"/>
          <p:nvPr>
            <p:ph type="title"/>
          </p:nvPr>
        </p:nvSpPr>
        <p:spPr>
          <a:xfrm>
            <a:off x="657925" y="445025"/>
            <a:ext cx="8174400" cy="572700"/>
          </a:xfrm>
          <a:prstGeom prst="rect">
            <a:avLst/>
          </a:prstGeom>
          <a:noFill/>
          <a:ln>
            <a:noFill/>
          </a:ln>
        </p:spPr>
        <p:txBody>
          <a:bodyPr anchorCtr="0" anchor="ctr" bIns="91425" lIns="91425" spcFirstLastPara="1" rIns="91425" wrap="square" tIns="91425">
            <a:noAutofit/>
          </a:bodyPr>
          <a:lstStyle/>
          <a:p>
            <a:pPr indent="0" lvl="0" marL="0" rtl="0" algn="just">
              <a:lnSpc>
                <a:spcPct val="100000"/>
              </a:lnSpc>
              <a:spcBef>
                <a:spcPts val="0"/>
              </a:spcBef>
              <a:spcAft>
                <a:spcPts val="3600"/>
              </a:spcAft>
              <a:buSzPts val="2800"/>
              <a:buNone/>
            </a:pPr>
            <a:r>
              <a:rPr lang="pt-PT" sz="3600" cap="small">
                <a:solidFill>
                  <a:srgbClr val="D73A2C"/>
                </a:solidFill>
                <a:latin typeface="Bookman Old Style"/>
                <a:ea typeface="Bookman Old Style"/>
                <a:cs typeface="Bookman Old Style"/>
                <a:sym typeface="Bookman Old Style"/>
              </a:rPr>
              <a:t>Timelines &amp; Milestones</a:t>
            </a:r>
            <a:endParaRPr sz="3600" cap="small">
              <a:solidFill>
                <a:srgbClr val="D73A2C"/>
              </a:solidFill>
              <a:latin typeface="Bookman Old Style"/>
              <a:ea typeface="Bookman Old Style"/>
              <a:cs typeface="Bookman Old Style"/>
              <a:sym typeface="Bookman Old Style"/>
            </a:endParaRPr>
          </a:p>
        </p:txBody>
      </p:sp>
      <p:sp>
        <p:nvSpPr>
          <p:cNvPr id="318" name="Google Shape;318;p11"/>
          <p:cNvSpPr txBox="1"/>
          <p:nvPr>
            <p:ph idx="12" type="sldNum"/>
          </p:nvPr>
        </p:nvSpPr>
        <p:spPr>
          <a:xfrm>
            <a:off x="8595308" y="4793667"/>
            <a:ext cx="548700" cy="3936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1000"/>
              <a:buNone/>
            </a:pPr>
            <a:fld id="{00000000-1234-1234-1234-123412341234}" type="slidenum">
              <a:rPr b="1" lang="pt-PT">
                <a:solidFill>
                  <a:srgbClr val="F8E8D6"/>
                </a:solidFill>
                <a:latin typeface="Bookman Old Style"/>
                <a:ea typeface="Bookman Old Style"/>
                <a:cs typeface="Bookman Old Style"/>
                <a:sym typeface="Bookman Old Style"/>
              </a:rPr>
              <a:t>‹#›</a:t>
            </a:fld>
            <a:endParaRPr b="1">
              <a:solidFill>
                <a:srgbClr val="F8E8D6"/>
              </a:solidFill>
              <a:latin typeface="Bookman Old Style"/>
              <a:ea typeface="Bookman Old Style"/>
              <a:cs typeface="Bookman Old Style"/>
              <a:sym typeface="Bookman Old Style"/>
            </a:endParaRPr>
          </a:p>
        </p:txBody>
      </p:sp>
      <p:pic>
        <p:nvPicPr>
          <p:cNvPr id="319" name="Google Shape;319;p11"/>
          <p:cNvPicPr preferRelativeResize="0"/>
          <p:nvPr/>
        </p:nvPicPr>
        <p:blipFill rotWithShape="1">
          <a:blip r:embed="rId3">
            <a:alphaModFix/>
          </a:blip>
          <a:srcRect b="0" l="0" r="0" t="0"/>
          <a:stretch/>
        </p:blipFill>
        <p:spPr>
          <a:xfrm>
            <a:off x="0" y="-6"/>
            <a:ext cx="657925" cy="594096"/>
          </a:xfrm>
          <a:prstGeom prst="rect">
            <a:avLst/>
          </a:prstGeom>
          <a:noFill/>
          <a:ln>
            <a:noFill/>
          </a:ln>
        </p:spPr>
      </p:pic>
      <p:sp>
        <p:nvSpPr>
          <p:cNvPr id="320" name="Google Shape;320;p11"/>
          <p:cNvSpPr txBox="1"/>
          <p:nvPr>
            <p:ph idx="1" type="body"/>
          </p:nvPr>
        </p:nvSpPr>
        <p:spPr>
          <a:xfrm>
            <a:off x="657925" y="1557863"/>
            <a:ext cx="6893400" cy="758400"/>
          </a:xfrm>
          <a:prstGeom prst="rect">
            <a:avLst/>
          </a:prstGeom>
          <a:noFill/>
          <a:ln>
            <a:noFill/>
          </a:ln>
        </p:spPr>
        <p:txBody>
          <a:bodyPr anchorCtr="0" anchor="ctr" bIns="91425" lIns="91425" spcFirstLastPara="1" rIns="91425" wrap="square" tIns="91425">
            <a:noAutofit/>
          </a:bodyPr>
          <a:lstStyle/>
          <a:p>
            <a:pPr indent="-323850" lvl="0" marL="457200" rtl="0" algn="l">
              <a:lnSpc>
                <a:spcPct val="115000"/>
              </a:lnSpc>
              <a:spcBef>
                <a:spcPts val="0"/>
              </a:spcBef>
              <a:spcAft>
                <a:spcPts val="0"/>
              </a:spcAft>
              <a:buSzPts val="1500"/>
              <a:buFont typeface="Bookman Old Style"/>
              <a:buChar char="●"/>
            </a:pPr>
            <a:r>
              <a:rPr b="1" lang="pt-PT" sz="1500">
                <a:latin typeface="Corbel"/>
                <a:ea typeface="Corbel"/>
                <a:cs typeface="Corbel"/>
                <a:sym typeface="Corbel"/>
              </a:rPr>
              <a:t>External Milestones:</a:t>
            </a:r>
            <a:r>
              <a:rPr lang="pt-PT" sz="1500">
                <a:latin typeface="Corbel"/>
                <a:ea typeface="Corbel"/>
                <a:cs typeface="Corbel"/>
                <a:sym typeface="Corbel"/>
              </a:rPr>
              <a:t> The project developed for the client;</a:t>
            </a:r>
            <a:endParaRPr sz="1500">
              <a:latin typeface="Corbel"/>
              <a:ea typeface="Corbel"/>
              <a:cs typeface="Corbel"/>
              <a:sym typeface="Corbel"/>
            </a:endParaRPr>
          </a:p>
          <a:p>
            <a:pPr indent="-323850" lvl="0" marL="457200" rtl="0" algn="l">
              <a:lnSpc>
                <a:spcPct val="115000"/>
              </a:lnSpc>
              <a:spcBef>
                <a:spcPts val="0"/>
              </a:spcBef>
              <a:spcAft>
                <a:spcPts val="0"/>
              </a:spcAft>
              <a:buSzPts val="1500"/>
              <a:buFont typeface="Bookman Old Style"/>
              <a:buChar char="●"/>
            </a:pPr>
            <a:r>
              <a:rPr b="1" lang="pt-PT" sz="1500">
                <a:latin typeface="Corbel"/>
                <a:ea typeface="Corbel"/>
                <a:cs typeface="Corbel"/>
                <a:sym typeface="Corbel"/>
              </a:rPr>
              <a:t>Internal Milestones:</a:t>
            </a:r>
            <a:r>
              <a:rPr lang="pt-PT" sz="1500">
                <a:latin typeface="Corbel"/>
                <a:ea typeface="Corbel"/>
                <a:cs typeface="Corbel"/>
                <a:sym typeface="Corbel"/>
              </a:rPr>
              <a:t> The deliverables related to the curricular unit.</a:t>
            </a:r>
            <a:endParaRPr sz="1500">
              <a:latin typeface="Corbel"/>
              <a:ea typeface="Corbel"/>
              <a:cs typeface="Corbel"/>
              <a:sym typeface="Corbel"/>
            </a:endParaRPr>
          </a:p>
        </p:txBody>
      </p:sp>
      <p:sp>
        <p:nvSpPr>
          <p:cNvPr id="321" name="Google Shape;321;p11"/>
          <p:cNvSpPr txBox="1"/>
          <p:nvPr/>
        </p:nvSpPr>
        <p:spPr>
          <a:xfrm>
            <a:off x="3573900" y="4868375"/>
            <a:ext cx="1996200" cy="318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pt-PT" sz="1000" u="none" cap="none" strike="noStrike">
                <a:solidFill>
                  <a:srgbClr val="F8E8D6"/>
                </a:solidFill>
                <a:latin typeface="Bookman Old Style"/>
                <a:ea typeface="Bookman Old Style"/>
                <a:cs typeface="Bookman Old Style"/>
                <a:sym typeface="Bookman Old Style"/>
              </a:rPr>
              <a:t>Academic Year 2024/2025</a:t>
            </a:r>
            <a:endParaRPr b="1" i="0" sz="1000" u="none" cap="none" strike="noStrike">
              <a:solidFill>
                <a:srgbClr val="F8E8D6"/>
              </a:solidFill>
              <a:latin typeface="Bookman Old Style"/>
              <a:ea typeface="Bookman Old Style"/>
              <a:cs typeface="Bookman Old Style"/>
              <a:sym typeface="Bookman Old Style"/>
            </a:endParaRPr>
          </a:p>
        </p:txBody>
      </p:sp>
      <p:sp>
        <p:nvSpPr>
          <p:cNvPr id="322" name="Google Shape;322;p11"/>
          <p:cNvSpPr txBox="1"/>
          <p:nvPr/>
        </p:nvSpPr>
        <p:spPr>
          <a:xfrm>
            <a:off x="0" y="4868375"/>
            <a:ext cx="829500" cy="318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pt-PT" sz="1000" u="none" cap="none" strike="noStrike">
                <a:solidFill>
                  <a:srgbClr val="F8E8D6"/>
                </a:solidFill>
                <a:latin typeface="Bookman Old Style"/>
                <a:ea typeface="Bookman Old Style"/>
                <a:cs typeface="Bookman Old Style"/>
                <a:sym typeface="Bookman Old Style"/>
              </a:rPr>
              <a:t>Team 03</a:t>
            </a:r>
            <a:endParaRPr b="1" i="0" sz="1000" u="none" cap="none" strike="noStrike">
              <a:solidFill>
                <a:srgbClr val="F8E8D6"/>
              </a:solidFill>
              <a:latin typeface="Bookman Old Style"/>
              <a:ea typeface="Bookman Old Style"/>
              <a:cs typeface="Bookman Old Style"/>
              <a:sym typeface="Bookman Old Style"/>
            </a:endParaRPr>
          </a:p>
        </p:txBody>
      </p:sp>
      <p:sp>
        <p:nvSpPr>
          <p:cNvPr id="323" name="Google Shape;323;p11"/>
          <p:cNvSpPr txBox="1"/>
          <p:nvPr/>
        </p:nvSpPr>
        <p:spPr>
          <a:xfrm>
            <a:off x="657925" y="4663175"/>
            <a:ext cx="7814400" cy="20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PT" sz="1000">
                <a:solidFill>
                  <a:schemeClr val="dk2"/>
                </a:solidFill>
                <a:latin typeface="Corbel"/>
                <a:ea typeface="Corbel"/>
                <a:cs typeface="Corbel"/>
                <a:sym typeface="Corbel"/>
              </a:rPr>
              <a:t>Figure 2: Milestones.</a:t>
            </a:r>
            <a:endParaRPr sz="1000">
              <a:solidFill>
                <a:schemeClr val="dk2"/>
              </a:solidFill>
              <a:latin typeface="Corbel"/>
              <a:ea typeface="Corbel"/>
              <a:cs typeface="Corbel"/>
              <a:sym typeface="Corbel"/>
            </a:endParaRPr>
          </a:p>
        </p:txBody>
      </p:sp>
      <p:pic>
        <p:nvPicPr>
          <p:cNvPr id="324" name="Google Shape;324;p11"/>
          <p:cNvPicPr preferRelativeResize="0"/>
          <p:nvPr/>
        </p:nvPicPr>
        <p:blipFill>
          <a:blip r:embed="rId4">
            <a:alphaModFix/>
          </a:blip>
          <a:stretch>
            <a:fillRect/>
          </a:stretch>
        </p:blipFill>
        <p:spPr>
          <a:xfrm>
            <a:off x="664812" y="2263094"/>
            <a:ext cx="7814400" cy="240008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