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12801600" cx="9601200"/>
  <p:notesSz cx="9866300" cy="14295425"/>
  <p:embeddedFontLst>
    <p:embeddedFont>
      <p:font typeface="Corbel"/>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3024">
          <p15:clr>
            <a:srgbClr val="A4A3A4"/>
          </p15:clr>
        </p15:guide>
      </p15:sldGuideLst>
    </p:ext>
    <p:ext uri="{2D200454-40CA-4A62-9FC3-DE9A4176ACB9}">
      <p15:notesGuideLst>
        <p15:guide id="1" orient="horz" pos="4503">
          <p15:clr>
            <a:srgbClr val="A4A3A4"/>
          </p15:clr>
        </p15:guide>
        <p15:guide id="2" pos="3108">
          <p15:clr>
            <a:srgbClr val="A4A3A4"/>
          </p15:clr>
        </p15:guide>
      </p15:notesGuideLst>
    </p:ext>
    <p:ext uri="GoogleSlidesCustomDataVersion2">
      <go:slidesCustomData xmlns:go="http://customooxmlschemas.google.com/" r:id="rId11" roundtripDataSignature="AMtx7mjte8mMbgznQwesd0cgXTdHUifZ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3024"/>
      </p:guideLst>
    </p:cSldViewPr>
  </p:slideViewPr>
  <p:notesViewPr>
    <p:cSldViewPr snapToGrid="0">
      <p:cViewPr varScale="1">
        <p:scale>
          <a:sx n="100" d="100"/>
          <a:sy n="100" d="100"/>
        </p:scale>
        <p:origin x="0" y="0"/>
      </p:cViewPr>
      <p:guideLst>
        <p:guide pos="4503" orient="horz"/>
        <p:guide pos="3108"/>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Corbel-boldItalic.fntdata"/><Relationship Id="rId9" Type="http://schemas.openxmlformats.org/officeDocument/2006/relationships/font" Target="fonts/Corbel-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rbel-regular.fntdata"/><Relationship Id="rId8" Type="http://schemas.openxmlformats.org/officeDocument/2006/relationships/font" Target="fonts/Corbel-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4275696" cy="713996"/>
          </a:xfrm>
          <a:prstGeom prst="rect">
            <a:avLst/>
          </a:prstGeom>
          <a:noFill/>
          <a:ln>
            <a:noFill/>
          </a:ln>
        </p:spPr>
        <p:txBody>
          <a:bodyPr anchorCtr="0" anchor="t" bIns="70700" lIns="141425" spcFirstLastPara="1" rIns="141425" wrap="square" tIns="70700">
            <a:noAutofit/>
          </a:bodyPr>
          <a:lstStyle>
            <a:lvl1pPr lvl="0"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588413" y="1"/>
            <a:ext cx="4275696" cy="713996"/>
          </a:xfrm>
          <a:prstGeom prst="rect">
            <a:avLst/>
          </a:prstGeom>
          <a:noFill/>
          <a:ln>
            <a:noFill/>
          </a:ln>
        </p:spPr>
        <p:txBody>
          <a:bodyPr anchorCtr="0" anchor="t" bIns="70700" lIns="141425" spcFirstLastPara="1" rIns="141425" wrap="square" tIns="70700">
            <a:noAutofit/>
          </a:bodyPr>
          <a:lstStyle>
            <a:lvl1pPr lvl="0" marR="0" rtl="0" algn="r">
              <a:spcBef>
                <a:spcPts val="0"/>
              </a:spcBef>
              <a:spcAft>
                <a:spcPts val="0"/>
              </a:spcAft>
              <a:buSzPts val="1400"/>
              <a:buNone/>
              <a:defRPr b="0" i="0" sz="1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922588" y="1071563"/>
            <a:ext cx="4021137" cy="5359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86191" y="6789613"/>
            <a:ext cx="7893932" cy="6432616"/>
          </a:xfrm>
          <a:prstGeom prst="rect">
            <a:avLst/>
          </a:prstGeom>
          <a:noFill/>
          <a:ln>
            <a:noFill/>
          </a:ln>
        </p:spPr>
        <p:txBody>
          <a:bodyPr anchorCtr="0" anchor="t" bIns="70700" lIns="141425" spcFirstLastPara="1" rIns="141425" wrap="square" tIns="70700">
            <a:normAutofit/>
          </a:bodyPr>
          <a:lstStyle>
            <a:lvl1pPr indent="-228600" lvl="0" marL="457200" marR="0" rtl="0" algn="l">
              <a:spcBef>
                <a:spcPts val="504"/>
              </a:spcBef>
              <a:spcAft>
                <a:spcPts val="0"/>
              </a:spcAft>
              <a:buSzPts val="1400"/>
              <a:buNone/>
              <a:defRPr b="0" i="0" sz="1679" u="none" cap="none" strike="noStrike">
                <a:solidFill>
                  <a:schemeClr val="dk1"/>
                </a:solidFill>
                <a:latin typeface="Calibri"/>
                <a:ea typeface="Calibri"/>
                <a:cs typeface="Calibri"/>
                <a:sym typeface="Calibri"/>
              </a:defRPr>
            </a:lvl1pPr>
            <a:lvl2pPr indent="-228600" lvl="1" marL="914400" marR="0" rtl="0" algn="l">
              <a:spcBef>
                <a:spcPts val="504"/>
              </a:spcBef>
              <a:spcAft>
                <a:spcPts val="0"/>
              </a:spcAft>
              <a:buSzPts val="1400"/>
              <a:buNone/>
              <a:defRPr b="0" i="0" sz="1679" u="none" cap="none" strike="noStrike">
                <a:solidFill>
                  <a:schemeClr val="dk1"/>
                </a:solidFill>
                <a:latin typeface="Calibri"/>
                <a:ea typeface="Calibri"/>
                <a:cs typeface="Calibri"/>
                <a:sym typeface="Calibri"/>
              </a:defRPr>
            </a:lvl2pPr>
            <a:lvl3pPr indent="-228600" lvl="2" marL="1371600" marR="0" rtl="0" algn="l">
              <a:spcBef>
                <a:spcPts val="504"/>
              </a:spcBef>
              <a:spcAft>
                <a:spcPts val="0"/>
              </a:spcAft>
              <a:buSzPts val="1400"/>
              <a:buNone/>
              <a:defRPr b="0" i="0" sz="1679" u="none" cap="none" strike="noStrike">
                <a:solidFill>
                  <a:schemeClr val="dk1"/>
                </a:solidFill>
                <a:latin typeface="Calibri"/>
                <a:ea typeface="Calibri"/>
                <a:cs typeface="Calibri"/>
                <a:sym typeface="Calibri"/>
              </a:defRPr>
            </a:lvl3pPr>
            <a:lvl4pPr indent="-228600" lvl="3" marL="1828800" marR="0" rtl="0" algn="l">
              <a:spcBef>
                <a:spcPts val="504"/>
              </a:spcBef>
              <a:spcAft>
                <a:spcPts val="0"/>
              </a:spcAft>
              <a:buSzPts val="1400"/>
              <a:buNone/>
              <a:defRPr b="0" i="0" sz="1679" u="none" cap="none" strike="noStrike">
                <a:solidFill>
                  <a:schemeClr val="dk1"/>
                </a:solidFill>
                <a:latin typeface="Calibri"/>
                <a:ea typeface="Calibri"/>
                <a:cs typeface="Calibri"/>
                <a:sym typeface="Calibri"/>
              </a:defRPr>
            </a:lvl4pPr>
            <a:lvl5pPr indent="-228600" lvl="4" marL="2286000" marR="0" rtl="0" algn="l">
              <a:spcBef>
                <a:spcPts val="504"/>
              </a:spcBef>
              <a:spcAft>
                <a:spcPts val="0"/>
              </a:spcAft>
              <a:buSzPts val="1400"/>
              <a:buNone/>
              <a:defRPr b="0" i="0" sz="1679"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79"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79"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79"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7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13579225"/>
            <a:ext cx="4275696" cy="713996"/>
          </a:xfrm>
          <a:prstGeom prst="rect">
            <a:avLst/>
          </a:prstGeom>
          <a:noFill/>
          <a:ln>
            <a:noFill/>
          </a:ln>
        </p:spPr>
        <p:txBody>
          <a:bodyPr anchorCtr="0" anchor="b" bIns="70700" lIns="141425" spcFirstLastPara="1" rIns="141425" wrap="square" tIns="70700">
            <a:noAutofit/>
          </a:bodyPr>
          <a:lstStyle>
            <a:lvl1pPr lvl="0"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588413" y="13579225"/>
            <a:ext cx="4275696" cy="713996"/>
          </a:xfrm>
          <a:prstGeom prst="rect">
            <a:avLst/>
          </a:prstGeom>
          <a:noFill/>
          <a:ln>
            <a:noFill/>
          </a:ln>
        </p:spPr>
        <p:txBody>
          <a:bodyPr anchorCtr="0" anchor="b" bIns="70700" lIns="141425" spcFirstLastPara="1" rIns="141425" wrap="square" tIns="70700">
            <a:noAutofit/>
          </a:bodyPr>
          <a:lstStyle/>
          <a:p>
            <a:pPr indent="0" lvl="0" marL="0" marR="0" rtl="0" algn="r">
              <a:spcBef>
                <a:spcPts val="0"/>
              </a:spcBef>
              <a:spcAft>
                <a:spcPts val="0"/>
              </a:spcAft>
              <a:buNone/>
            </a:pPr>
            <a:fld id="{00000000-1234-1234-1234-123412341234}" type="slidenum">
              <a:rPr b="0" i="0" lang="pt-PT" sz="1900" u="none" cap="none" strike="noStrike">
                <a:solidFill>
                  <a:schemeClr val="dk1"/>
                </a:solidFill>
                <a:latin typeface="Calibri"/>
                <a:ea typeface="Calibri"/>
                <a:cs typeface="Calibri"/>
                <a:sym typeface="Calibri"/>
              </a:rPr>
              <a:t>‹#›</a:t>
            </a:fld>
            <a:endParaRPr b="0" i="0" sz="19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922588" y="1071563"/>
            <a:ext cx="4021137" cy="535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86191" y="6789613"/>
            <a:ext cx="7893932" cy="6432616"/>
          </a:xfrm>
          <a:prstGeom prst="rect">
            <a:avLst/>
          </a:prstGeom>
          <a:noFill/>
          <a:ln>
            <a:noFill/>
          </a:ln>
        </p:spPr>
        <p:txBody>
          <a:bodyPr anchorCtr="0" anchor="t" bIns="70700" lIns="141425" spcFirstLastPara="1" rIns="141425" wrap="square" tIns="70700">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588413" y="13579225"/>
            <a:ext cx="4275696" cy="713996"/>
          </a:xfrm>
          <a:prstGeom prst="rect">
            <a:avLst/>
          </a:prstGeom>
          <a:noFill/>
          <a:ln>
            <a:noFill/>
          </a:ln>
        </p:spPr>
        <p:txBody>
          <a:bodyPr anchorCtr="0" anchor="b" bIns="70700" lIns="141425" spcFirstLastPara="1" rIns="141425" wrap="square" tIns="70700">
            <a:noAutofit/>
          </a:body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uminho.pt/default.aspx" TargetMode="External"/><Relationship Id="rId3" Type="http://schemas.openxmlformats.org/officeDocument/2006/relationships/image" Target="../media/image4.gif"/><Relationship Id="rId4" Type="http://schemas.openxmlformats.org/officeDocument/2006/relationships/hyperlink" Target="http://www.eng.uminho.pt/" TargetMode="External"/><Relationship Id="rId5" Type="http://schemas.openxmlformats.org/officeDocument/2006/relationships/image" Target="../media/image2.gif"/><Relationship Id="rId6"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o de título">
  <p:cSld name="Diapositivo de título">
    <p:spTree>
      <p:nvGrpSpPr>
        <p:cNvPr id="15" name="Shape 15"/>
        <p:cNvGrpSpPr/>
        <p:nvPr/>
      </p:nvGrpSpPr>
      <p:grpSpPr>
        <a:xfrm>
          <a:off x="0" y="0"/>
          <a:ext cx="0" cy="0"/>
          <a:chOff x="0" y="0"/>
          <a:chExt cx="0" cy="0"/>
        </a:xfrm>
      </p:grpSpPr>
      <p:sp>
        <p:nvSpPr>
          <p:cNvPr id="16" name="Google Shape;16;p3"/>
          <p:cNvSpPr txBox="1"/>
          <p:nvPr/>
        </p:nvSpPr>
        <p:spPr>
          <a:xfrm>
            <a:off x="2275146" y="119745"/>
            <a:ext cx="7326054" cy="84084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2E00"/>
              </a:buClr>
              <a:buSzPts val="2200"/>
              <a:buFont typeface="Calibri"/>
              <a:buNone/>
            </a:pPr>
            <a:r>
              <a:rPr b="1" i="0" lang="pt-PT" sz="2200" u="none" cap="none" strike="noStrike">
                <a:solidFill>
                  <a:srgbClr val="C02E00"/>
                </a:solidFill>
                <a:latin typeface="Calibri"/>
                <a:ea typeface="Calibri"/>
                <a:cs typeface="Calibri"/>
                <a:sym typeface="Calibri"/>
              </a:rPr>
              <a:t>Gestão de Projetos de Tecnologias de Informação</a:t>
            </a:r>
            <a:endParaRPr/>
          </a:p>
          <a:p>
            <a:pPr indent="0" lvl="0" marL="0" marR="0" rtl="0" algn="l">
              <a:lnSpc>
                <a:spcPct val="100000"/>
              </a:lnSpc>
              <a:spcBef>
                <a:spcPts val="0"/>
              </a:spcBef>
              <a:spcAft>
                <a:spcPts val="0"/>
              </a:spcAft>
              <a:buClr>
                <a:srgbClr val="C02E00"/>
              </a:buClr>
              <a:buSzPts val="1600"/>
              <a:buFont typeface="Calibri"/>
              <a:buNone/>
            </a:pPr>
            <a:r>
              <a:rPr b="0" i="0" lang="pt-PT" sz="1600" u="none" cap="none" strike="noStrike">
                <a:solidFill>
                  <a:srgbClr val="C02E00"/>
                </a:solidFill>
                <a:latin typeface="Calibri"/>
                <a:ea typeface="Calibri"/>
                <a:cs typeface="Calibri"/>
                <a:sym typeface="Calibri"/>
              </a:rPr>
              <a:t>NOME DO CURSO</a:t>
            </a:r>
            <a:endParaRPr/>
          </a:p>
          <a:p>
            <a:pPr indent="0" lvl="0" marL="0" marR="0" rtl="0" algn="l">
              <a:lnSpc>
                <a:spcPct val="150000"/>
              </a:lnSpc>
              <a:spcBef>
                <a:spcPts val="0"/>
              </a:spcBef>
              <a:spcAft>
                <a:spcPts val="0"/>
              </a:spcAft>
              <a:buClr>
                <a:srgbClr val="A5A5A5"/>
              </a:buClr>
              <a:buSzPts val="1200"/>
              <a:buFont typeface="Calibri"/>
              <a:buNone/>
            </a:pPr>
            <a:r>
              <a:rPr b="0" i="0" lang="pt-PT" sz="1200" u="none" cap="none" strike="noStrike">
                <a:solidFill>
                  <a:srgbClr val="A5A5A5"/>
                </a:solidFill>
                <a:latin typeface="Calibri"/>
                <a:ea typeface="Calibri"/>
                <a:cs typeface="Calibri"/>
                <a:sym typeface="Calibri"/>
              </a:rPr>
              <a:t>Departamento de Sistemas de Informação – Escola de Engenharia</a:t>
            </a:r>
            <a:endParaRPr/>
          </a:p>
        </p:txBody>
      </p:sp>
      <p:pic>
        <p:nvPicPr>
          <p:cNvPr descr="Universidade do Minho" id="17" name="Google Shape;17;p3">
            <a:hlinkClick r:id="rId2"/>
          </p:cNvPr>
          <p:cNvPicPr preferRelativeResize="0"/>
          <p:nvPr/>
        </p:nvPicPr>
        <p:blipFill rotWithShape="1">
          <a:blip r:embed="rId3">
            <a:alphaModFix/>
          </a:blip>
          <a:srcRect b="0" l="0" r="0" t="0"/>
          <a:stretch/>
        </p:blipFill>
        <p:spPr>
          <a:xfrm>
            <a:off x="203177" y="-1735"/>
            <a:ext cx="999653" cy="962025"/>
          </a:xfrm>
          <a:prstGeom prst="rect">
            <a:avLst/>
          </a:prstGeom>
          <a:noFill/>
          <a:ln>
            <a:noFill/>
          </a:ln>
        </p:spPr>
      </p:pic>
      <p:pic>
        <p:nvPicPr>
          <p:cNvPr descr="Escola de Engenharia" id="18" name="Google Shape;18;p3">
            <a:hlinkClick r:id="rId4"/>
          </p:cNvPr>
          <p:cNvPicPr preferRelativeResize="0"/>
          <p:nvPr/>
        </p:nvPicPr>
        <p:blipFill rotWithShape="1">
          <a:blip r:embed="rId5">
            <a:alphaModFix/>
          </a:blip>
          <a:srcRect b="0" l="0" r="0" t="0"/>
          <a:stretch/>
        </p:blipFill>
        <p:spPr>
          <a:xfrm>
            <a:off x="1202830" y="0"/>
            <a:ext cx="962025" cy="962025"/>
          </a:xfrm>
          <a:prstGeom prst="rect">
            <a:avLst/>
          </a:prstGeom>
          <a:noFill/>
          <a:ln>
            <a:noFill/>
          </a:ln>
        </p:spPr>
      </p:pic>
      <p:pic>
        <p:nvPicPr>
          <p:cNvPr descr="Universidade do Minho" id="19" name="Google Shape;19;p3"/>
          <p:cNvPicPr preferRelativeResize="0"/>
          <p:nvPr/>
        </p:nvPicPr>
        <p:blipFill rotWithShape="1">
          <a:blip r:embed="rId6">
            <a:alphaModFix/>
          </a:blip>
          <a:srcRect b="0" l="0" r="0" t="0"/>
          <a:stretch/>
        </p:blipFill>
        <p:spPr>
          <a:xfrm>
            <a:off x="203177" y="1072208"/>
            <a:ext cx="1876425" cy="114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2"/>
          <p:cNvSpPr txBox="1"/>
          <p:nvPr>
            <p:ph idx="1" type="body"/>
          </p:nvPr>
        </p:nvSpPr>
        <p:spPr>
          <a:xfrm rot="5400000">
            <a:off x="576368" y="2890733"/>
            <a:ext cx="8448464" cy="864108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e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579581" y="4893949"/>
            <a:ext cx="10922847" cy="216027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3"/>
          <p:cNvSpPr txBox="1"/>
          <p:nvPr>
            <p:ph idx="1" type="body"/>
          </p:nvPr>
        </p:nvSpPr>
        <p:spPr>
          <a:xfrm rot="5400000">
            <a:off x="-1820968" y="2813688"/>
            <a:ext cx="10922847" cy="632079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objecto">
  <p:cSld name="Título e objecto">
    <p:spTree>
      <p:nvGrpSpPr>
        <p:cNvPr id="20" name="Shape 20"/>
        <p:cNvGrpSpPr/>
        <p:nvPr/>
      </p:nvGrpSpPr>
      <p:grpSpPr>
        <a:xfrm>
          <a:off x="0" y="0"/>
          <a:ext cx="0" cy="0"/>
          <a:chOff x="0" y="0"/>
          <a:chExt cx="0" cy="0"/>
        </a:xfrm>
      </p:grpSpPr>
      <p:sp>
        <p:nvSpPr>
          <p:cNvPr id="21" name="Google Shape;21;p4"/>
          <p:cNvSpPr txBox="1"/>
          <p:nvPr>
            <p:ph idx="1" type="body"/>
          </p:nvPr>
        </p:nvSpPr>
        <p:spPr>
          <a:xfrm>
            <a:off x="480060" y="2987041"/>
            <a:ext cx="8641080" cy="844846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4"/>
          <p:cNvSpPr txBox="1"/>
          <p:nvPr>
            <p:ph idx="12" type="sldNum"/>
          </p:nvPr>
        </p:nvSpPr>
        <p:spPr>
          <a:xfrm>
            <a:off x="-113946" y="12120036"/>
            <a:ext cx="604867"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
        <p:nvSpPr>
          <p:cNvPr id="23" name="Google Shape;23;p4"/>
          <p:cNvSpPr/>
          <p:nvPr/>
        </p:nvSpPr>
        <p:spPr>
          <a:xfrm>
            <a:off x="0" y="0"/>
            <a:ext cx="9715146" cy="1427447"/>
          </a:xfrm>
          <a:prstGeom prst="rect">
            <a:avLst/>
          </a:prstGeom>
          <a:solidFill>
            <a:srgbClr val="C02E00"/>
          </a:solidFill>
          <a:ln>
            <a:noFill/>
          </a:ln>
          <a:effectLst>
            <a:outerShdw blurRad="190500" sx="101000" algn="ctr" dir="8460000" dist="241300" sy="101000">
              <a:srgbClr val="000000">
                <a:alpha val="2196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teste estrela" id="24" name="Google Shape;24;p4"/>
          <p:cNvPicPr preferRelativeResize="0"/>
          <p:nvPr/>
        </p:nvPicPr>
        <p:blipFill rotWithShape="1">
          <a:blip r:embed="rId2">
            <a:alphaModFix/>
          </a:blip>
          <a:srcRect b="0" l="0" r="0" t="0"/>
          <a:stretch/>
        </p:blipFill>
        <p:spPr>
          <a:xfrm>
            <a:off x="112881" y="83298"/>
            <a:ext cx="543269" cy="1142400"/>
          </a:xfrm>
          <a:prstGeom prst="rect">
            <a:avLst/>
          </a:prstGeom>
          <a:noFill/>
          <a:ln>
            <a:noFill/>
          </a:ln>
          <a:effectLst>
            <a:outerShdw blurRad="63500" sx="102000" rotWithShape="0" algn="bl" dir="18900000" dist="63500" sy="102000">
              <a:srgbClr val="0C0C0C">
                <a:alpha val="40000"/>
              </a:srgbClr>
            </a:outerShdw>
          </a:effectLst>
        </p:spPr>
      </p:pic>
      <p:sp>
        <p:nvSpPr>
          <p:cNvPr id="25" name="Google Shape;25;p4"/>
          <p:cNvSpPr/>
          <p:nvPr/>
        </p:nvSpPr>
        <p:spPr>
          <a:xfrm flipH="1">
            <a:off x="2834781" y="12583887"/>
            <a:ext cx="6274118" cy="73920"/>
          </a:xfrm>
          <a:prstGeom prst="roundRect">
            <a:avLst>
              <a:gd fmla="val 16667" name="adj"/>
            </a:avLst>
          </a:prstGeom>
          <a:gradFill>
            <a:gsLst>
              <a:gs pos="0">
                <a:srgbClr val="F0EBD5"/>
              </a:gs>
              <a:gs pos="100000">
                <a:srgbClr val="CC3300"/>
              </a:gs>
            </a:gsLst>
            <a:lin ang="0" scaled="0"/>
          </a:gradFill>
          <a:ln>
            <a:noFill/>
          </a:ln>
          <a:effectLst>
            <a:outerShdw blurRad="50800" rotWithShape="0" algn="bl" dir="18900000" dist="63500">
              <a:srgbClr val="3F3F3F">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teste estrela" id="26" name="Google Shape;26;p4"/>
          <p:cNvPicPr preferRelativeResize="0"/>
          <p:nvPr/>
        </p:nvPicPr>
        <p:blipFill rotWithShape="1">
          <a:blip r:embed="rId2">
            <a:alphaModFix/>
          </a:blip>
          <a:srcRect b="0" l="0" r="0" t="0"/>
          <a:stretch/>
        </p:blipFill>
        <p:spPr>
          <a:xfrm>
            <a:off x="9185887" y="12046227"/>
            <a:ext cx="378000" cy="792523"/>
          </a:xfrm>
          <a:prstGeom prst="rect">
            <a:avLst/>
          </a:prstGeom>
          <a:noFill/>
          <a:ln>
            <a:noFill/>
          </a:ln>
          <a:effectLst>
            <a:outerShdw blurRad="50800" rotWithShape="0" algn="bl" dir="18900000" dist="63500">
              <a:srgbClr val="3F3F3F">
                <a:alpha val="40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cção"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58429" y="8226214"/>
            <a:ext cx="8161020" cy="254254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5"/>
          <p:cNvSpPr txBox="1"/>
          <p:nvPr>
            <p:ph idx="1" type="body"/>
          </p:nvPr>
        </p:nvSpPr>
        <p:spPr>
          <a:xfrm>
            <a:off x="758429" y="5425867"/>
            <a:ext cx="8161020" cy="2800349"/>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Duplo"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
          <p:cNvSpPr txBox="1"/>
          <p:nvPr>
            <p:ph idx="1" type="body"/>
          </p:nvPr>
        </p:nvSpPr>
        <p:spPr>
          <a:xfrm>
            <a:off x="480060" y="2987041"/>
            <a:ext cx="4240530" cy="8448464"/>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880610" y="2987041"/>
            <a:ext cx="4240530" cy="8448464"/>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7"/>
          <p:cNvSpPr txBox="1"/>
          <p:nvPr>
            <p:ph idx="1" type="body"/>
          </p:nvPr>
        </p:nvSpPr>
        <p:spPr>
          <a:xfrm>
            <a:off x="480060" y="2865544"/>
            <a:ext cx="4242197" cy="11942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80060" y="4059766"/>
            <a:ext cx="4242197" cy="737573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877278" y="2865544"/>
            <a:ext cx="4243864" cy="11942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877278" y="4059766"/>
            <a:ext cx="4243864" cy="737573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8"/>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480061" y="509693"/>
            <a:ext cx="3158729" cy="21691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0"/>
          <p:cNvSpPr txBox="1"/>
          <p:nvPr>
            <p:ph idx="1" type="body"/>
          </p:nvPr>
        </p:nvSpPr>
        <p:spPr>
          <a:xfrm>
            <a:off x="3753802" y="509696"/>
            <a:ext cx="5367338" cy="10925811"/>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10"/>
          <p:cNvSpPr txBox="1"/>
          <p:nvPr>
            <p:ph idx="2" type="body"/>
          </p:nvPr>
        </p:nvSpPr>
        <p:spPr>
          <a:xfrm>
            <a:off x="480061" y="2678856"/>
            <a:ext cx="3158729" cy="8756651"/>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10"/>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881902" y="8961120"/>
            <a:ext cx="5760720" cy="105791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1"/>
          <p:cNvSpPr/>
          <p:nvPr>
            <p:ph idx="2" type="pic"/>
          </p:nvPr>
        </p:nvSpPr>
        <p:spPr>
          <a:xfrm>
            <a:off x="1881902" y="1143847"/>
            <a:ext cx="5760720" cy="7680960"/>
          </a:xfrm>
          <a:prstGeom prst="rect">
            <a:avLst/>
          </a:prstGeom>
          <a:noFill/>
          <a:ln>
            <a:noFill/>
          </a:ln>
        </p:spPr>
      </p:sp>
      <p:sp>
        <p:nvSpPr>
          <p:cNvPr id="68" name="Google Shape;68;p11"/>
          <p:cNvSpPr txBox="1"/>
          <p:nvPr>
            <p:ph idx="1" type="body"/>
          </p:nvPr>
        </p:nvSpPr>
        <p:spPr>
          <a:xfrm>
            <a:off x="1881902" y="10019031"/>
            <a:ext cx="5760720" cy="1502409"/>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1"/>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480060" y="2987041"/>
            <a:ext cx="8641080" cy="8448464"/>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1" y="-3"/>
            <a:ext cx="9601246" cy="13378386"/>
            <a:chOff x="1459800" y="75950"/>
            <a:chExt cx="7772400" cy="7900777"/>
          </a:xfrm>
        </p:grpSpPr>
        <p:sp>
          <p:nvSpPr>
            <p:cNvPr id="90" name="Google Shape;90;p1"/>
            <p:cNvSpPr/>
            <p:nvPr/>
          </p:nvSpPr>
          <p:spPr>
            <a:xfrm>
              <a:off x="1459800" y="75950"/>
              <a:ext cx="7772400" cy="756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
            <p:cNvGrpSpPr/>
            <p:nvPr/>
          </p:nvGrpSpPr>
          <p:grpSpPr>
            <a:xfrm>
              <a:off x="1459800" y="75950"/>
              <a:ext cx="7772400" cy="7900777"/>
              <a:chOff x="0" y="0"/>
              <a:chExt cx="7772400" cy="10034007"/>
            </a:xfrm>
          </p:grpSpPr>
          <p:sp>
            <p:nvSpPr>
              <p:cNvPr id="92" name="Google Shape;92;p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3" name="Google Shape;93;p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4" name="Google Shape;94;p1"/>
              <p:cNvSpPr/>
              <p:nvPr/>
            </p:nvSpPr>
            <p:spPr>
              <a:xfrm>
                <a:off x="0" y="5006340"/>
                <a:ext cx="7772400" cy="45810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5" name="Google Shape;95;p1"/>
              <p:cNvSpPr/>
              <p:nvPr/>
            </p:nvSpPr>
            <p:spPr>
              <a:xfrm>
                <a:off x="155509" y="177362"/>
                <a:ext cx="7461300" cy="9309300"/>
              </a:xfrm>
              <a:prstGeom prst="rect">
                <a:avLst/>
              </a:prstGeom>
              <a:solidFill>
                <a:srgbClr val="FFF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nvGrpSpPr>
              <p:cNvPr id="96" name="Google Shape;96;p1"/>
              <p:cNvGrpSpPr/>
              <p:nvPr/>
            </p:nvGrpSpPr>
            <p:grpSpPr>
              <a:xfrm rot="-5400000">
                <a:off x="245297" y="7312983"/>
                <a:ext cx="2905462" cy="2536587"/>
                <a:chOff x="-160025" y="-316150"/>
                <a:chExt cx="1035372" cy="906701"/>
              </a:xfrm>
            </p:grpSpPr>
            <p:sp>
              <p:nvSpPr>
                <p:cNvPr id="97" name="Google Shape;97;p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8" name="Google Shape;98;p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99" name="Google Shape;99;p1"/>
                <p:cNvSpPr/>
                <p:nvPr/>
              </p:nvSpPr>
              <p:spPr>
                <a:xfrm>
                  <a:off x="-160025" y="-316150"/>
                  <a:ext cx="928687" cy="643890"/>
                </a:xfrm>
                <a:custGeom>
                  <a:rect b="b" l="l" r="r" t="t"/>
                  <a:pathLst>
                    <a:path extrusionOk="0" h="643890" w="928687">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rgbClr val="D73A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0" name="Google Shape;100;p1"/>
                <p:cNvSpPr/>
                <p:nvPr/>
              </p:nvSpPr>
              <p:spPr>
                <a:xfrm>
                  <a:off x="-160022" y="-209469"/>
                  <a:ext cx="822007" cy="430530"/>
                </a:xfrm>
                <a:custGeom>
                  <a:rect b="b" l="l" r="r" t="t"/>
                  <a:pathLst>
                    <a:path extrusionOk="0" h="430530" w="822007">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rgbClr val="D73A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grpSp>
        </p:grpSp>
      </p:grpSp>
      <p:sp>
        <p:nvSpPr>
          <p:cNvPr id="101" name="Google Shape;101;p1"/>
          <p:cNvSpPr txBox="1"/>
          <p:nvPr/>
        </p:nvSpPr>
        <p:spPr>
          <a:xfrm>
            <a:off x="0" y="1504256"/>
            <a:ext cx="9601200" cy="719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2E00"/>
              </a:buClr>
              <a:buSzPts val="4000"/>
              <a:buFont typeface="Calibri"/>
              <a:buNone/>
            </a:pPr>
            <a:r>
              <a:rPr b="1" lang="pt-PT" sz="4000">
                <a:solidFill>
                  <a:srgbClr val="C02E00"/>
                </a:solidFill>
                <a:latin typeface="Bookman Old Style"/>
                <a:ea typeface="Bookman Old Style"/>
                <a:cs typeface="Bookman Old Style"/>
                <a:sym typeface="Bookman Old Style"/>
              </a:rPr>
              <a:t>Smartphone MuseUM App</a:t>
            </a:r>
            <a:endParaRPr i="0" sz="3600" u="none" cap="none" strike="noStrike">
              <a:solidFill>
                <a:srgbClr val="C02E00"/>
              </a:solidFill>
              <a:latin typeface="Bookman Old Style"/>
              <a:ea typeface="Bookman Old Style"/>
              <a:cs typeface="Bookman Old Style"/>
              <a:sym typeface="Bookman Old Style"/>
            </a:endParaRPr>
          </a:p>
        </p:txBody>
      </p:sp>
      <p:sp>
        <p:nvSpPr>
          <p:cNvPr id="102" name="Google Shape;102;p1"/>
          <p:cNvSpPr txBox="1"/>
          <p:nvPr/>
        </p:nvSpPr>
        <p:spPr>
          <a:xfrm>
            <a:off x="192000" y="2218025"/>
            <a:ext cx="9217200" cy="11367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Font typeface="Arial"/>
              <a:buNone/>
            </a:pPr>
            <a:r>
              <a:rPr b="1" lang="pt-PT">
                <a:solidFill>
                  <a:srgbClr val="7F7F7F"/>
                </a:solidFill>
                <a:latin typeface="Corbel"/>
                <a:ea typeface="Corbel"/>
                <a:cs typeface="Corbel"/>
                <a:sym typeface="Corbel"/>
              </a:rPr>
              <a:t>Project Team: </a:t>
            </a:r>
            <a:r>
              <a:rPr lang="pt-PT">
                <a:solidFill>
                  <a:srgbClr val="7F7F7F"/>
                </a:solidFill>
                <a:latin typeface="Corbel"/>
                <a:ea typeface="Corbel"/>
                <a:cs typeface="Corbel"/>
                <a:sym typeface="Corbel"/>
              </a:rPr>
              <a:t>Catarina Pereira, pg53733@alunos.uminho.pt | Inês Neves, pg53864@alunos.uminho.pt | Leonardo Martins, pg53996@alunos.uminho.pt | Rodrigo Rocha, e12164@alunos.uminho.pt</a:t>
            </a:r>
            <a:endParaRPr>
              <a:solidFill>
                <a:schemeClr val="dk1"/>
              </a:solidFill>
              <a:latin typeface="Corbel"/>
              <a:ea typeface="Corbel"/>
              <a:cs typeface="Corbel"/>
              <a:sym typeface="Corbel"/>
            </a:endParaRPr>
          </a:p>
          <a:p>
            <a:pPr indent="0" lvl="0" marL="0" rtl="0" algn="ctr">
              <a:spcBef>
                <a:spcPts val="0"/>
              </a:spcBef>
              <a:spcAft>
                <a:spcPts val="0"/>
              </a:spcAft>
              <a:buClr>
                <a:schemeClr val="dk1"/>
              </a:buClr>
              <a:buFont typeface="Arial"/>
              <a:buNone/>
            </a:pPr>
            <a:r>
              <a:t/>
            </a:r>
            <a:endParaRPr b="1">
              <a:solidFill>
                <a:srgbClr val="7F7F7F"/>
              </a:solidFill>
              <a:latin typeface="Corbel"/>
              <a:ea typeface="Corbel"/>
              <a:cs typeface="Corbel"/>
              <a:sym typeface="Corbel"/>
            </a:endParaRPr>
          </a:p>
          <a:p>
            <a:pPr indent="0" lvl="0" marL="0" rtl="0" algn="ctr">
              <a:spcBef>
                <a:spcPts val="0"/>
              </a:spcBef>
              <a:spcAft>
                <a:spcPts val="0"/>
              </a:spcAft>
              <a:buClr>
                <a:schemeClr val="dk1"/>
              </a:buClr>
              <a:buFont typeface="Arial"/>
              <a:buNone/>
            </a:pPr>
            <a:r>
              <a:rPr b="1" lang="pt-PT">
                <a:solidFill>
                  <a:srgbClr val="7F7F7F"/>
                </a:solidFill>
                <a:latin typeface="Corbel"/>
                <a:ea typeface="Corbel"/>
                <a:cs typeface="Corbel"/>
                <a:sym typeface="Corbel"/>
              </a:rPr>
              <a:t>Project proponent: </a:t>
            </a:r>
            <a:r>
              <a:rPr lang="pt-PT">
                <a:solidFill>
                  <a:srgbClr val="7F7F7F"/>
                </a:solidFill>
                <a:latin typeface="Corbel"/>
                <a:ea typeface="Corbel"/>
                <a:cs typeface="Corbel"/>
                <a:sym typeface="Corbel"/>
              </a:rPr>
              <a:t>GPTI </a:t>
            </a:r>
            <a:r>
              <a:rPr b="1" lang="pt-PT">
                <a:solidFill>
                  <a:srgbClr val="7F7F7F"/>
                </a:solidFill>
                <a:latin typeface="Corbel"/>
                <a:ea typeface="Corbel"/>
                <a:cs typeface="Corbel"/>
                <a:sym typeface="Corbel"/>
              </a:rPr>
              <a:t>| Lecturer: </a:t>
            </a:r>
            <a:r>
              <a:rPr lang="pt-PT">
                <a:solidFill>
                  <a:srgbClr val="7F7F7F"/>
                </a:solidFill>
                <a:latin typeface="Corbel"/>
                <a:ea typeface="Corbel"/>
                <a:cs typeface="Corbel"/>
                <a:sym typeface="Corbel"/>
              </a:rPr>
              <a:t>João Varajão</a:t>
            </a:r>
            <a:endParaRPr>
              <a:solidFill>
                <a:srgbClr val="7F7F7F"/>
              </a:solidFill>
              <a:latin typeface="Corbel"/>
              <a:ea typeface="Corbel"/>
              <a:cs typeface="Corbel"/>
              <a:sym typeface="Corbel"/>
            </a:endParaRPr>
          </a:p>
        </p:txBody>
      </p:sp>
      <p:sp>
        <p:nvSpPr>
          <p:cNvPr id="103" name="Google Shape;103;p1"/>
          <p:cNvSpPr txBox="1"/>
          <p:nvPr/>
        </p:nvSpPr>
        <p:spPr>
          <a:xfrm>
            <a:off x="273425" y="3582750"/>
            <a:ext cx="4464600" cy="26433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pt-PT" sz="1800">
                <a:solidFill>
                  <a:srgbClr val="333333"/>
                </a:solidFill>
                <a:latin typeface="Bookman Old Style"/>
                <a:ea typeface="Bookman Old Style"/>
                <a:cs typeface="Bookman Old Style"/>
                <a:sym typeface="Bookman Old Style"/>
              </a:rPr>
              <a:t>Framework</a:t>
            </a:r>
            <a:endParaRPr>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i="0" sz="1400" u="none" cap="none" strike="noStrike">
              <a:solidFill>
                <a:srgbClr val="333333"/>
              </a:solidFill>
              <a:latin typeface="Bookman Old Style"/>
              <a:ea typeface="Bookman Old Style"/>
              <a:cs typeface="Bookman Old Style"/>
              <a:sym typeface="Bookman Old Style"/>
            </a:endParaRPr>
          </a:p>
          <a:p>
            <a:pPr indent="0" lvl="0" marL="0" marR="0" rtl="0" algn="just">
              <a:spcBef>
                <a:spcPts val="0"/>
              </a:spcBef>
              <a:spcAft>
                <a:spcPts val="0"/>
              </a:spcAft>
              <a:buNone/>
            </a:pPr>
            <a:r>
              <a:rPr lang="pt-PT" sz="1200">
                <a:solidFill>
                  <a:srgbClr val="333333"/>
                </a:solidFill>
                <a:latin typeface="Corbel"/>
                <a:ea typeface="Corbel"/>
                <a:cs typeface="Corbel"/>
                <a:sym typeface="Corbel"/>
              </a:rPr>
              <a:t>As part of the Information Technology Project Management curricular unit, the Smartphone museUM app project is being carried out. The project is about the rapid technological evolution of smartphones, devices that have become central to modern life. As smartphones and computers evolve, older models become obsolete, emphasising the importance of preserving their history. Smartphone MuseUM aims to document this evolution, ensuring that the history and significance of smartphones are preserved and shared with the public. The mobile application developed will reinforce this mission, offering interactive and autonomous museum experiences to visitors.</a:t>
            </a:r>
            <a:endParaRPr sz="1200">
              <a:solidFill>
                <a:srgbClr val="333333"/>
              </a:solidFill>
              <a:latin typeface="Corbel"/>
              <a:ea typeface="Corbel"/>
              <a:cs typeface="Corbel"/>
              <a:sym typeface="Corbel"/>
            </a:endParaRPr>
          </a:p>
          <a:p>
            <a:pPr indent="0" lvl="0" marL="0" rtl="0" algn="just">
              <a:spcBef>
                <a:spcPts val="0"/>
              </a:spcBef>
              <a:spcAft>
                <a:spcPts val="0"/>
              </a:spcAft>
              <a:buClr>
                <a:schemeClr val="dk1"/>
              </a:buClr>
              <a:buSzPts val="1100"/>
              <a:buFont typeface="Arial"/>
              <a:buNone/>
            </a:pPr>
            <a:r>
              <a:t/>
            </a:r>
            <a:endParaRPr sz="1200">
              <a:solidFill>
                <a:srgbClr val="333333"/>
              </a:solidFill>
              <a:latin typeface="Corbel"/>
              <a:ea typeface="Corbel"/>
              <a:cs typeface="Corbel"/>
              <a:sym typeface="Corbel"/>
            </a:endParaRPr>
          </a:p>
          <a:p>
            <a:pPr indent="0" lvl="0" marL="0" marR="0" rtl="0" algn="just">
              <a:spcBef>
                <a:spcPts val="0"/>
              </a:spcBef>
              <a:spcAft>
                <a:spcPts val="0"/>
              </a:spcAft>
              <a:buNone/>
            </a:pPr>
            <a:r>
              <a:t/>
            </a:r>
            <a:endParaRPr sz="1200">
              <a:solidFill>
                <a:srgbClr val="333333"/>
              </a:solidFill>
              <a:latin typeface="Corbel"/>
              <a:ea typeface="Corbel"/>
              <a:cs typeface="Corbel"/>
              <a:sym typeface="Corbel"/>
            </a:endParaRPr>
          </a:p>
        </p:txBody>
      </p:sp>
      <p:sp>
        <p:nvSpPr>
          <p:cNvPr id="104" name="Google Shape;104;p1"/>
          <p:cNvSpPr txBox="1"/>
          <p:nvPr/>
        </p:nvSpPr>
        <p:spPr>
          <a:xfrm>
            <a:off x="273425" y="6331764"/>
            <a:ext cx="4464600" cy="17265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pt-PT" sz="1800">
                <a:solidFill>
                  <a:srgbClr val="333333"/>
                </a:solidFill>
                <a:latin typeface="Bookman Old Style"/>
                <a:ea typeface="Bookman Old Style"/>
                <a:cs typeface="Bookman Old Style"/>
                <a:sym typeface="Bookman Old Style"/>
              </a:rPr>
              <a:t>Purpose</a:t>
            </a:r>
            <a:endParaRPr>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i="0" sz="1400" u="none" cap="none" strike="noStrike">
              <a:solidFill>
                <a:srgbClr val="333333"/>
              </a:solidFill>
              <a:latin typeface="Calibri"/>
              <a:ea typeface="Calibri"/>
              <a:cs typeface="Calibri"/>
              <a:sym typeface="Calibri"/>
            </a:endParaRPr>
          </a:p>
          <a:p>
            <a:pPr indent="0" lvl="0" marL="0" rtl="0" algn="just">
              <a:spcBef>
                <a:spcPts val="0"/>
              </a:spcBef>
              <a:spcAft>
                <a:spcPts val="0"/>
              </a:spcAft>
              <a:buSzPts val="1100"/>
              <a:buNone/>
            </a:pPr>
            <a:r>
              <a:rPr lang="pt-PT" sz="1200">
                <a:solidFill>
                  <a:srgbClr val="333333"/>
                </a:solidFill>
                <a:latin typeface="Corbel"/>
                <a:ea typeface="Corbel"/>
                <a:cs typeface="Corbel"/>
                <a:sym typeface="Corbel"/>
              </a:rPr>
              <a:t>The main aim of the project is to improve visitor engagement with the museum. It aims to create a more interactive and personalised experience, allowing visitors to explore the exhibitions at their own pace using a mobile application. The app will also allow visitors to provide direct feedback, helping the museum to adapt future experiences based on visitor preferences.</a:t>
            </a:r>
            <a:endParaRPr sz="1200">
              <a:solidFill>
                <a:srgbClr val="333333"/>
              </a:solidFill>
              <a:latin typeface="Corbel"/>
              <a:ea typeface="Corbel"/>
              <a:cs typeface="Corbel"/>
              <a:sym typeface="Corbel"/>
            </a:endParaRPr>
          </a:p>
        </p:txBody>
      </p:sp>
      <p:sp>
        <p:nvSpPr>
          <p:cNvPr id="105" name="Google Shape;105;p1"/>
          <p:cNvSpPr txBox="1"/>
          <p:nvPr/>
        </p:nvSpPr>
        <p:spPr>
          <a:xfrm>
            <a:off x="273425" y="8164000"/>
            <a:ext cx="4464600" cy="14769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pt-PT" sz="1800">
                <a:solidFill>
                  <a:srgbClr val="333333"/>
                </a:solidFill>
                <a:latin typeface="Bookman Old Style"/>
                <a:ea typeface="Bookman Old Style"/>
                <a:cs typeface="Bookman Old Style"/>
                <a:sym typeface="Bookman Old Style"/>
              </a:rPr>
              <a:t>Project management</a:t>
            </a:r>
            <a:endParaRPr>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i="0" sz="1400" u="none" cap="none" strike="noStrike">
              <a:solidFill>
                <a:srgbClr val="333333"/>
              </a:solidFill>
              <a:latin typeface="Bookman Old Style"/>
              <a:ea typeface="Bookman Old Style"/>
              <a:cs typeface="Bookman Old Style"/>
              <a:sym typeface="Bookman Old Style"/>
            </a:endParaRPr>
          </a:p>
          <a:p>
            <a:pPr indent="0" lvl="0" marL="0" marR="0" rtl="0" algn="just">
              <a:spcBef>
                <a:spcPts val="0"/>
              </a:spcBef>
              <a:spcAft>
                <a:spcPts val="0"/>
              </a:spcAft>
              <a:buNone/>
            </a:pPr>
            <a:r>
              <a:rPr lang="pt-PT" sz="1200">
                <a:solidFill>
                  <a:srgbClr val="333333"/>
                </a:solidFill>
                <a:latin typeface="Corbel"/>
                <a:ea typeface="Corbel"/>
                <a:cs typeface="Corbel"/>
                <a:sym typeface="Corbel"/>
              </a:rPr>
              <a:t>During the execution of this project, the Project Charter and Project Plan were drawn up, which will contain information on time, cost, stakeholders, factors and success criteria. The project will be managed using the ISO 21502, PMBOK and PM2 methodologies.</a:t>
            </a:r>
            <a:endParaRPr>
              <a:latin typeface="Corbel"/>
              <a:ea typeface="Corbel"/>
              <a:cs typeface="Corbel"/>
              <a:sym typeface="Corbel"/>
            </a:endParaRPr>
          </a:p>
        </p:txBody>
      </p:sp>
      <p:sp>
        <p:nvSpPr>
          <p:cNvPr id="106" name="Google Shape;106;p1"/>
          <p:cNvSpPr txBox="1"/>
          <p:nvPr/>
        </p:nvSpPr>
        <p:spPr>
          <a:xfrm>
            <a:off x="0" y="12166067"/>
            <a:ext cx="9601200" cy="311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pt-PT" sz="1200">
                <a:solidFill>
                  <a:srgbClr val="C02E00"/>
                </a:solidFill>
                <a:latin typeface="Bookman Old Style"/>
                <a:ea typeface="Bookman Old Style"/>
                <a:cs typeface="Bookman Old Style"/>
                <a:sym typeface="Bookman Old Style"/>
              </a:rPr>
              <a:t>Academic year</a:t>
            </a:r>
            <a:r>
              <a:rPr b="1" i="0" lang="pt-PT" sz="1200" u="none" cap="none" strike="noStrike">
                <a:solidFill>
                  <a:srgbClr val="C02E00"/>
                </a:solidFill>
                <a:latin typeface="Bookman Old Style"/>
                <a:ea typeface="Bookman Old Style"/>
                <a:cs typeface="Bookman Old Style"/>
                <a:sym typeface="Bookman Old Style"/>
              </a:rPr>
              <a:t>: 2024/2025</a:t>
            </a:r>
            <a:endParaRPr b="1" i="0" sz="1200" u="none" cap="none" strike="noStrike">
              <a:solidFill>
                <a:srgbClr val="C02E00"/>
              </a:solidFill>
              <a:latin typeface="Bookman Old Style"/>
              <a:ea typeface="Bookman Old Style"/>
              <a:cs typeface="Bookman Old Style"/>
              <a:sym typeface="Bookman Old Style"/>
            </a:endParaRPr>
          </a:p>
        </p:txBody>
      </p:sp>
      <p:sp>
        <p:nvSpPr>
          <p:cNvPr id="107" name="Google Shape;107;p1"/>
          <p:cNvSpPr txBox="1"/>
          <p:nvPr/>
        </p:nvSpPr>
        <p:spPr>
          <a:xfrm>
            <a:off x="4851700" y="3582750"/>
            <a:ext cx="4464600" cy="22719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pt-PT" sz="1800">
                <a:solidFill>
                  <a:srgbClr val="333333"/>
                </a:solidFill>
                <a:latin typeface="Bookman Old Style"/>
                <a:ea typeface="Bookman Old Style"/>
                <a:cs typeface="Bookman Old Style"/>
                <a:sym typeface="Bookman Old Style"/>
              </a:rPr>
              <a:t>Expected Results</a:t>
            </a:r>
            <a:endParaRPr>
              <a:latin typeface="Bookman Old Style"/>
              <a:ea typeface="Bookman Old Style"/>
              <a:cs typeface="Bookman Old Style"/>
              <a:sym typeface="Bookman Old Style"/>
            </a:endParaRPr>
          </a:p>
          <a:p>
            <a:pPr indent="0" lvl="0" marL="0" marR="0" rtl="0" algn="just">
              <a:spcBef>
                <a:spcPts val="0"/>
              </a:spcBef>
              <a:spcAft>
                <a:spcPts val="0"/>
              </a:spcAft>
              <a:buNone/>
            </a:pPr>
            <a:r>
              <a:t/>
            </a:r>
            <a:endParaRPr b="1" i="0" sz="1400" u="none" cap="none" strike="noStrike">
              <a:solidFill>
                <a:srgbClr val="333333"/>
              </a:solidFill>
              <a:latin typeface="Bookman Old Style"/>
              <a:ea typeface="Bookman Old Style"/>
              <a:cs typeface="Bookman Old Style"/>
              <a:sym typeface="Bookman Old Style"/>
            </a:endParaRPr>
          </a:p>
          <a:p>
            <a:pPr indent="0" lvl="0" marL="0" rtl="0" algn="just">
              <a:spcBef>
                <a:spcPts val="0"/>
              </a:spcBef>
              <a:spcAft>
                <a:spcPts val="0"/>
              </a:spcAft>
              <a:buClr>
                <a:schemeClr val="dk1"/>
              </a:buClr>
              <a:buSzPts val="1100"/>
              <a:buFont typeface="Arial"/>
              <a:buNone/>
            </a:pPr>
            <a:r>
              <a:rPr lang="pt-PT" sz="1200">
                <a:solidFill>
                  <a:srgbClr val="333333"/>
                </a:solidFill>
                <a:latin typeface="Corbel"/>
                <a:ea typeface="Corbel"/>
                <a:cs typeface="Corbel"/>
                <a:sym typeface="Corbel"/>
              </a:rPr>
              <a:t>The main results expected from the project are:</a:t>
            </a:r>
            <a:endParaRPr sz="1200">
              <a:solidFill>
                <a:srgbClr val="333333"/>
              </a:solidFill>
              <a:latin typeface="Corbel"/>
              <a:ea typeface="Corbel"/>
              <a:cs typeface="Corbel"/>
              <a:sym typeface="Corbel"/>
            </a:endParaRPr>
          </a:p>
          <a:p>
            <a:pPr indent="-171450" lvl="0" marL="179999" rtl="0" algn="just">
              <a:spcBef>
                <a:spcPts val="0"/>
              </a:spcBef>
              <a:spcAft>
                <a:spcPts val="0"/>
              </a:spcAft>
              <a:buClr>
                <a:srgbClr val="333333"/>
              </a:buClr>
              <a:buSzPts val="1200"/>
              <a:buFont typeface="Corbel"/>
              <a:buChar char="●"/>
            </a:pPr>
            <a:r>
              <a:rPr lang="pt-PT" sz="1200">
                <a:solidFill>
                  <a:srgbClr val="333333"/>
                </a:solidFill>
                <a:latin typeface="Corbel"/>
                <a:ea typeface="Corbel"/>
                <a:cs typeface="Corbel"/>
                <a:sym typeface="Corbel"/>
              </a:rPr>
              <a:t>Fully functional mobile application: The final functional application for museum visitors;</a:t>
            </a:r>
            <a:endParaRPr sz="1200">
              <a:solidFill>
                <a:srgbClr val="333333"/>
              </a:solidFill>
              <a:latin typeface="Corbel"/>
              <a:ea typeface="Corbel"/>
              <a:cs typeface="Corbel"/>
              <a:sym typeface="Corbel"/>
            </a:endParaRPr>
          </a:p>
          <a:p>
            <a:pPr indent="-171450" lvl="0" marL="179999" rtl="0" algn="just">
              <a:spcBef>
                <a:spcPts val="0"/>
              </a:spcBef>
              <a:spcAft>
                <a:spcPts val="0"/>
              </a:spcAft>
              <a:buClr>
                <a:srgbClr val="333333"/>
              </a:buClr>
              <a:buSzPts val="1200"/>
              <a:buFont typeface="Corbel"/>
              <a:buChar char="●"/>
            </a:pPr>
            <a:r>
              <a:rPr lang="pt-PT" sz="1200">
                <a:solidFill>
                  <a:srgbClr val="333333"/>
                </a:solidFill>
                <a:latin typeface="Corbel"/>
                <a:ea typeface="Corbel"/>
                <a:cs typeface="Corbel"/>
                <a:sym typeface="Corbel"/>
              </a:rPr>
              <a:t>User manual: A guide for users to navigate and use the application;</a:t>
            </a:r>
            <a:endParaRPr sz="1200">
              <a:solidFill>
                <a:srgbClr val="333333"/>
              </a:solidFill>
              <a:latin typeface="Corbel"/>
              <a:ea typeface="Corbel"/>
              <a:cs typeface="Corbel"/>
              <a:sym typeface="Corbel"/>
            </a:endParaRPr>
          </a:p>
          <a:p>
            <a:pPr indent="-171450" lvl="0" marL="179999" rtl="0" algn="just">
              <a:spcBef>
                <a:spcPts val="0"/>
              </a:spcBef>
              <a:spcAft>
                <a:spcPts val="0"/>
              </a:spcAft>
              <a:buClr>
                <a:srgbClr val="333333"/>
              </a:buClr>
              <a:buSzPts val="1200"/>
              <a:buFont typeface="Corbel"/>
              <a:buChar char="●"/>
            </a:pPr>
            <a:r>
              <a:rPr lang="pt-PT" sz="1200">
                <a:solidFill>
                  <a:srgbClr val="333333"/>
                </a:solidFill>
                <a:latin typeface="Corbel"/>
                <a:ea typeface="Corbel"/>
                <a:cs typeface="Corbel"/>
                <a:sym typeface="Corbel"/>
              </a:rPr>
              <a:t>Application maintenance manual: A technical guide for maintaining the application;</a:t>
            </a:r>
            <a:endParaRPr sz="1200">
              <a:solidFill>
                <a:srgbClr val="333333"/>
              </a:solidFill>
              <a:latin typeface="Corbel"/>
              <a:ea typeface="Corbel"/>
              <a:cs typeface="Corbel"/>
              <a:sym typeface="Corbel"/>
            </a:endParaRPr>
          </a:p>
          <a:p>
            <a:pPr indent="-171450" lvl="0" marL="179999" rtl="0" algn="just">
              <a:spcBef>
                <a:spcPts val="0"/>
              </a:spcBef>
              <a:spcAft>
                <a:spcPts val="0"/>
              </a:spcAft>
              <a:buClr>
                <a:srgbClr val="333333"/>
              </a:buClr>
              <a:buSzPts val="1200"/>
              <a:buFont typeface="Corbel"/>
              <a:buChar char="●"/>
            </a:pPr>
            <a:r>
              <a:rPr lang="pt-PT" sz="1200">
                <a:solidFill>
                  <a:srgbClr val="333333"/>
                </a:solidFill>
                <a:latin typeface="Corbel"/>
                <a:ea typeface="Corbel"/>
                <a:cs typeface="Corbel"/>
                <a:sym typeface="Corbel"/>
              </a:rPr>
              <a:t>User analysis report: Data on app downloads and feedback responses to evaluate success.</a:t>
            </a:r>
            <a:endParaRPr sz="1200">
              <a:solidFill>
                <a:srgbClr val="333333"/>
              </a:solidFill>
              <a:latin typeface="Corbel"/>
              <a:ea typeface="Corbel"/>
              <a:cs typeface="Corbel"/>
              <a:sym typeface="Corbel"/>
            </a:endParaRPr>
          </a:p>
        </p:txBody>
      </p:sp>
      <p:sp>
        <p:nvSpPr>
          <p:cNvPr id="108" name="Google Shape;108;p1"/>
          <p:cNvSpPr txBox="1"/>
          <p:nvPr/>
        </p:nvSpPr>
        <p:spPr>
          <a:xfrm>
            <a:off x="4851700" y="5931550"/>
            <a:ext cx="4464600" cy="61341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spcBef>
                <a:spcPts val="0"/>
              </a:spcBef>
              <a:spcAft>
                <a:spcPts val="0"/>
              </a:spcAft>
              <a:buNone/>
            </a:pPr>
            <a:r>
              <a:rPr b="1" lang="pt-PT" sz="1800">
                <a:solidFill>
                  <a:srgbClr val="333333"/>
                </a:solidFill>
                <a:latin typeface="Bookman Old Style"/>
                <a:ea typeface="Bookman Old Style"/>
                <a:cs typeface="Bookman Old Style"/>
                <a:sym typeface="Bookman Old Style"/>
              </a:rPr>
              <a:t>Timelines and Milestones</a:t>
            </a:r>
            <a:endParaRPr b="1" sz="1800">
              <a:solidFill>
                <a:srgbClr val="333333"/>
              </a:solidFill>
              <a:latin typeface="Bookman Old Style"/>
              <a:ea typeface="Bookman Old Style"/>
              <a:cs typeface="Bookman Old Style"/>
              <a:sym typeface="Bookman Old Style"/>
            </a:endParaRPr>
          </a:p>
          <a:p>
            <a:pPr indent="0" lvl="0" marL="0" marR="0" rtl="0" algn="just">
              <a:spcBef>
                <a:spcPts val="0"/>
              </a:spcBef>
              <a:spcAft>
                <a:spcPts val="0"/>
              </a:spcAft>
              <a:buNone/>
            </a:pPr>
            <a:r>
              <a:t/>
            </a:r>
            <a:endParaRPr sz="1200">
              <a:solidFill>
                <a:srgbClr val="333333"/>
              </a:solidFill>
              <a:latin typeface="Corbel"/>
              <a:ea typeface="Corbel"/>
              <a:cs typeface="Corbel"/>
              <a:sym typeface="Corbel"/>
            </a:endParaRPr>
          </a:p>
        </p:txBody>
      </p:sp>
      <p:pic>
        <p:nvPicPr>
          <p:cNvPr id="109" name="Google Shape;109;p1"/>
          <p:cNvPicPr preferRelativeResize="0"/>
          <p:nvPr/>
        </p:nvPicPr>
        <p:blipFill>
          <a:blip r:embed="rId3">
            <a:alphaModFix/>
          </a:blip>
          <a:stretch>
            <a:fillRect/>
          </a:stretch>
        </p:blipFill>
        <p:spPr>
          <a:xfrm>
            <a:off x="192100" y="221544"/>
            <a:ext cx="1368755" cy="719700"/>
          </a:xfrm>
          <a:prstGeom prst="rect">
            <a:avLst/>
          </a:prstGeom>
          <a:noFill/>
          <a:ln>
            <a:noFill/>
          </a:ln>
        </p:spPr>
      </p:pic>
      <p:sp>
        <p:nvSpPr>
          <p:cNvPr id="110" name="Google Shape;110;p1"/>
          <p:cNvSpPr txBox="1"/>
          <p:nvPr/>
        </p:nvSpPr>
        <p:spPr>
          <a:xfrm>
            <a:off x="1560850" y="221550"/>
            <a:ext cx="7848300" cy="719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2E00"/>
              </a:buClr>
              <a:buSzPts val="4000"/>
              <a:buFont typeface="Calibri"/>
              <a:buNone/>
            </a:pPr>
            <a:r>
              <a:rPr b="1" lang="pt-PT" sz="2000">
                <a:solidFill>
                  <a:srgbClr val="C02E00"/>
                </a:solidFill>
                <a:latin typeface="Corbel"/>
                <a:ea typeface="Corbel"/>
                <a:cs typeface="Corbel"/>
                <a:sym typeface="Corbel"/>
              </a:rPr>
              <a:t>Gestão de Projetos de Tecnologias e Informática (GPTI)</a:t>
            </a:r>
            <a:endParaRPr b="1" sz="2000">
              <a:solidFill>
                <a:srgbClr val="C02E00"/>
              </a:solidFill>
              <a:latin typeface="Corbel"/>
              <a:ea typeface="Corbel"/>
              <a:cs typeface="Corbel"/>
              <a:sym typeface="Corbel"/>
            </a:endParaRPr>
          </a:p>
          <a:p>
            <a:pPr indent="0" lvl="0" marL="0" marR="0" rtl="0" algn="l">
              <a:lnSpc>
                <a:spcPct val="100000"/>
              </a:lnSpc>
              <a:spcBef>
                <a:spcPts val="0"/>
              </a:spcBef>
              <a:spcAft>
                <a:spcPts val="0"/>
              </a:spcAft>
              <a:buClr>
                <a:srgbClr val="C02E00"/>
              </a:buClr>
              <a:buSzPts val="4000"/>
              <a:buFont typeface="Calibri"/>
              <a:buNone/>
            </a:pPr>
            <a:r>
              <a:rPr lang="pt-PT" sz="1600">
                <a:solidFill>
                  <a:srgbClr val="C02E00"/>
                </a:solidFill>
                <a:latin typeface="Corbel"/>
                <a:ea typeface="Corbel"/>
                <a:cs typeface="Corbel"/>
                <a:sym typeface="Corbel"/>
              </a:rPr>
              <a:t>Engenharia de Telecomunicações e Informática</a:t>
            </a:r>
            <a:endParaRPr sz="1600">
              <a:solidFill>
                <a:srgbClr val="C02E00"/>
              </a:solidFill>
              <a:latin typeface="Corbel"/>
              <a:ea typeface="Corbel"/>
              <a:cs typeface="Corbel"/>
              <a:sym typeface="Corbel"/>
            </a:endParaRPr>
          </a:p>
          <a:p>
            <a:pPr indent="0" lvl="0" marL="0" marR="0" rtl="0" algn="l">
              <a:lnSpc>
                <a:spcPct val="100000"/>
              </a:lnSpc>
              <a:spcBef>
                <a:spcPts val="0"/>
              </a:spcBef>
              <a:spcAft>
                <a:spcPts val="0"/>
              </a:spcAft>
              <a:buClr>
                <a:srgbClr val="C02E00"/>
              </a:buClr>
              <a:buSzPts val="4000"/>
              <a:buFont typeface="Calibri"/>
              <a:buNone/>
            </a:pPr>
            <a:r>
              <a:rPr lang="pt-PT" sz="1200">
                <a:solidFill>
                  <a:srgbClr val="A5A5A5"/>
                </a:solidFill>
                <a:latin typeface="Corbel"/>
                <a:ea typeface="Corbel"/>
                <a:cs typeface="Corbel"/>
                <a:sym typeface="Corbel"/>
              </a:rPr>
              <a:t>Departamento de Sistemas de Informação - Escola de Engenharia</a:t>
            </a:r>
            <a:endParaRPr sz="1200">
              <a:solidFill>
                <a:srgbClr val="A5A5A5"/>
              </a:solidFill>
              <a:latin typeface="Corbel"/>
              <a:ea typeface="Corbel"/>
              <a:cs typeface="Corbel"/>
              <a:sym typeface="Corbel"/>
            </a:endParaRPr>
          </a:p>
        </p:txBody>
      </p:sp>
      <p:pic>
        <p:nvPicPr>
          <p:cNvPr id="111" name="Google Shape;111;p1"/>
          <p:cNvPicPr preferRelativeResize="0"/>
          <p:nvPr/>
        </p:nvPicPr>
        <p:blipFill rotWithShape="1">
          <a:blip r:embed="rId4">
            <a:alphaModFix/>
          </a:blip>
          <a:srcRect b="1529" l="6778" r="7088" t="2886"/>
          <a:stretch/>
        </p:blipFill>
        <p:spPr>
          <a:xfrm>
            <a:off x="5824450" y="6400800"/>
            <a:ext cx="2519100" cy="55200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_Aula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2010-09-27T20:32:55Z</dcterms:created>
  <dc:creator>Delfina de Sá-Soares</dc:creator>
</cp:coreProperties>
</file>