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Thin"/>
      <p:regular r:id="rId26"/>
      <p:bold r:id="rId27"/>
      <p:italic r:id="rId28"/>
      <p:boldItalic r:id="rId29"/>
    </p:embeddedFont>
    <p:embeddedFont>
      <p:font typeface="Roboto"/>
      <p:regular r:id="rId30"/>
      <p:bold r:id="rId31"/>
      <p:italic r:id="rId32"/>
      <p:boldItalic r:id="rId33"/>
    </p:embeddedFont>
    <p:embeddedFont>
      <p:font typeface="Corbel"/>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iifZdqKg0gOgmbt2MD2t6q72i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F0283D-E0D2-4634-BAEF-CF800C5C6E4A}">
  <a:tblStyle styleId="{9FF0283D-E0D2-4634-BAEF-CF800C5C6E4A}" styleName="Table_0">
    <a:wholeTbl>
      <a:tcTxStyle>
        <a:font>
          <a:latin typeface="Bookman Old Style"/>
          <a:ea typeface="Bookman Old Style"/>
          <a:cs typeface="Bookman Old Style"/>
        </a:font>
        <a:srgbClr val="D73A2C"/>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0E932B-A422-43A3-B235-3EB762CDA28B}"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EF"/>
          </a:solidFill>
        </a:fill>
      </a:tcStyle>
    </a:wholeTbl>
    <a:band1H>
      <a:tcTxStyle b="off" i="off"/>
      <a:tcStyle>
        <a:fill>
          <a:solidFill>
            <a:srgbClr val="D5DBDE"/>
          </a:solidFill>
        </a:fill>
      </a:tcStyle>
    </a:band1H>
    <a:band2H>
      <a:tcTxStyle b="off" i="off"/>
    </a:band2H>
    <a:band1V>
      <a:tcTxStyle b="off" i="off"/>
      <a:tcStyle>
        <a:fill>
          <a:solidFill>
            <a:srgbClr val="D5DBDE"/>
          </a:solidFill>
        </a:fill>
      </a:tcStyle>
    </a:band1V>
    <a:band2V>
      <a:tcTxStyle b="off" i="off"/>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 styleId="{57C32DCE-C808-458D-AA3D-D68CEE1208C8}" styleName="Table_2">
    <a:wholeTbl>
      <a:tcTxStyle>
        <a:font>
          <a:latin typeface="Bookman Old Style"/>
          <a:ea typeface="Bookman Old Style"/>
          <a:cs typeface="Bookman Old Style"/>
        </a:font>
        <a:srgbClr val="D73A2C"/>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regular.fntdata"/><Relationship Id="rId25" Type="http://schemas.openxmlformats.org/officeDocument/2006/relationships/slide" Target="slides/slide19.xml"/><Relationship Id="rId28" Type="http://schemas.openxmlformats.org/officeDocument/2006/relationships/font" Target="fonts/RobotoThin-italic.fntdata"/><Relationship Id="rId27" Type="http://schemas.openxmlformats.org/officeDocument/2006/relationships/font" Target="fonts/RobotoThi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Corbel-bold.fntdata"/><Relationship Id="rId12" Type="http://schemas.openxmlformats.org/officeDocument/2006/relationships/slide" Target="slides/slide6.xml"/><Relationship Id="rId34" Type="http://schemas.openxmlformats.org/officeDocument/2006/relationships/font" Target="fonts/Corbel-regular.fntdata"/><Relationship Id="rId15" Type="http://schemas.openxmlformats.org/officeDocument/2006/relationships/slide" Target="slides/slide9.xml"/><Relationship Id="rId37" Type="http://schemas.openxmlformats.org/officeDocument/2006/relationships/font" Target="fonts/Corbel-boldItalic.fntdata"/><Relationship Id="rId14" Type="http://schemas.openxmlformats.org/officeDocument/2006/relationships/slide" Target="slides/slide8.xml"/><Relationship Id="rId36" Type="http://schemas.openxmlformats.org/officeDocument/2006/relationships/font" Target="fonts/Corbel-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sz="1200">
                <a:solidFill>
                  <a:schemeClr val="dk1"/>
                </a:solidFill>
                <a:latin typeface="Calibri"/>
                <a:ea typeface="Calibri"/>
                <a:cs typeface="Calibri"/>
                <a:sym typeface="Calibri"/>
              </a:rPr>
              <a:t>Buenas tardes, </a:t>
            </a:r>
            <a:r>
              <a:rPr lang="pt-PT" sz="1200">
                <a:solidFill>
                  <a:schemeClr val="dk1"/>
                </a:solidFill>
                <a:latin typeface="Calibri"/>
                <a:ea typeface="Calibri"/>
                <a:cs typeface="Calibri"/>
                <a:sym typeface="Calibri"/>
              </a:rPr>
              <a:t>estamos aquí hoy para presentar el proyecto </a:t>
            </a:r>
            <a:r>
              <a:rPr lang="pt-PT" sz="1200">
                <a:solidFill>
                  <a:schemeClr val="dk1"/>
                </a:solidFill>
                <a:latin typeface="Calibri"/>
                <a:ea typeface="Calibri"/>
                <a:cs typeface="Calibri"/>
                <a:sym typeface="Calibri"/>
              </a:rPr>
              <a:t>Information Technology MuseUM app en el que tenemos como personal docente al cargo al profesor João Varajão.</a:t>
            </a: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4808e4975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314808e4975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As restrições do projeto são as seguintes: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Horário de funcionamento do museu: O museu está aberto apenas entre as 10h e as 17h, limitando o período de interação direta com o espaço físico durante o desenvolvimento e os testes.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Número de membros da equipa: A equipa é constituída apenas por quatro elementos, o que limita os recursos humanos disponíveis para o desenvolvimento e pode ter impacto na distribuição das tarefas.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Horário de trabalho semanal: Cada membro da equipa tem um limite de 12 horas por semana dedicadas ao projeto, o que pode restringir a quantidade de trabalho que pode ser concluída num determinado período.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Os diferentes horários dos membros da equipa: A equipa tem horários de aulas e compromissos diferentes, o que dificulta a marcação de reuniões semanais e sessões de trabalho conjuntas.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Orçamento limitado: O orçamento total do projeto é de 11923,52 euros, o que pode limitar a aquisição de recursos ou a contratação de serviços externos.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Prazo fixo: O projeto deve estar concluído até 10 de dezembro de 2024, o que impõe um calendário apertado para o desenvolvimento, os testes e a entrega.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Tecnologias definidas: A aplicação tem de ser compatível com Android e iOS, o que limita as escolhas de ferramentas e tecnologias que podem ser utilizadas no desenvolvimento.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Não discutir o projeto com terceiros: Esta é uma restrição que impede a equipa de partilhar detalhes do projeto com terceiros, o que pode limitar a obtenção de feedback ou apoio de fora do grupo.</a:t>
            </a:r>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t>Como mencionado anteriormente, a criação da aplicação visa tornar a visita ao museu mais interativa e permitir melhorias contínuas com base no feedback dos utilizadores. Foram identificadas vários pontos considerados não ambito:</a:t>
            </a:r>
            <a:endParaRPr sz="1200"/>
          </a:p>
          <a:p>
            <a:pPr indent="-304800" lvl="0" marL="457200" rtl="0" algn="l">
              <a:lnSpc>
                <a:spcPct val="115000"/>
              </a:lnSpc>
              <a:spcBef>
                <a:spcPts val="0"/>
              </a:spcBef>
              <a:spcAft>
                <a:spcPts val="0"/>
              </a:spcAft>
              <a:buSzPts val="1200"/>
              <a:buChar char="●"/>
            </a:pPr>
            <a:r>
              <a:rPr lang="pt-PT" sz="1200"/>
              <a:t>Desenvolvimento para iOS e a sua instalação na App Store</a:t>
            </a:r>
            <a:endParaRPr sz="1200"/>
          </a:p>
          <a:p>
            <a:pPr indent="-304800" lvl="0" marL="457200" rtl="0" algn="l">
              <a:lnSpc>
                <a:spcPct val="115000"/>
              </a:lnSpc>
              <a:spcBef>
                <a:spcPts val="0"/>
              </a:spcBef>
              <a:spcAft>
                <a:spcPts val="0"/>
              </a:spcAft>
              <a:buSzPts val="1200"/>
              <a:buChar char="●"/>
            </a:pPr>
            <a:r>
              <a:rPr lang="pt-PT" sz="1200"/>
              <a:t>Meter a aplicação no Google Play</a:t>
            </a:r>
            <a:endParaRPr sz="1200"/>
          </a:p>
          <a:p>
            <a:pPr indent="-304800" lvl="0" marL="457200" rtl="0" algn="l">
              <a:lnSpc>
                <a:spcPct val="115000"/>
              </a:lnSpc>
              <a:spcBef>
                <a:spcPts val="0"/>
              </a:spcBef>
              <a:spcAft>
                <a:spcPts val="0"/>
              </a:spcAft>
              <a:buSzPts val="1200"/>
              <a:buChar char="●"/>
            </a:pPr>
            <a:r>
              <a:rPr lang="pt-PT" sz="1200"/>
              <a:t>Exclusão da Funcionalidade do Login</a:t>
            </a:r>
            <a:endParaRPr sz="1200"/>
          </a:p>
          <a:p>
            <a:pPr indent="-304800" lvl="0" marL="457200" rtl="0" algn="l">
              <a:lnSpc>
                <a:spcPct val="115000"/>
              </a:lnSpc>
              <a:spcBef>
                <a:spcPts val="0"/>
              </a:spcBef>
              <a:spcAft>
                <a:spcPts val="0"/>
              </a:spcAft>
              <a:buSzPts val="1200"/>
              <a:buChar char="●"/>
            </a:pPr>
            <a:r>
              <a:rPr lang="pt-PT" sz="1200"/>
              <a:t>Não suporte do após a finalização do projeto</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 objetivo da Stakeholders Matrix é identificar as diferentes partes interessadas de acordo com o seu nível de influência numa decisão ou do projeto. A matriz ajuda a equipa a determinar quem tem mais influência e interesse</a:t>
            </a: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 diagrama abaixo mostra todas as datas dos objectivos que o grupo se comprometeu a desenvolver. Na parte inferior do diagrama estão os objectivos internos, correspondentes aos resultados relacionados com a unidade curricular. No topo estão os marcos externos, que se relacionam com o projeto desenvolvido para o cliente. É importante notar que o cliente terá acesso a todos os documentos entregues pela equipa no contexto do curso.</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200"/>
              <a:t>O atual estado do projeto é o seguinte</a:t>
            </a:r>
            <a:endParaRPr sz="1200"/>
          </a:p>
          <a:p>
            <a:pPr indent="0" lvl="0" marL="0" rtl="0" algn="l">
              <a:lnSpc>
                <a:spcPct val="115000"/>
              </a:lnSpc>
              <a:spcBef>
                <a:spcPts val="0"/>
              </a:spcBef>
              <a:spcAft>
                <a:spcPts val="0"/>
              </a:spcAft>
              <a:buNone/>
            </a:pPr>
            <a:r>
              <a:rPr lang="pt-PT" sz="1200"/>
              <a:t>ALTERAÇÃO DE AMBITO</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PT" sz="1200">
                <a:solidFill>
                  <a:schemeClr val="dk1"/>
                </a:solidFill>
                <a:latin typeface="Calibri"/>
                <a:ea typeface="Calibri"/>
                <a:cs typeface="Calibri"/>
                <a:sym typeface="Calibri"/>
              </a:rPr>
              <a:t>O diagrama de Gantt foi desenvolvido com o uso da ferramenta ProjectLibre para gerir o cronograma das atividades do projeto. A Figura 2 apresenta uma visão parcial do diagrama. Como pode ser observado, as atividades estão destacadas em duas cores: azul e vermelho. A cor vermelha identifica as atividades críticas do projeto.</a:t>
            </a:r>
            <a:endParaRPr sz="13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41fcd926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3141fcd9263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PT" sz="1200"/>
              <a:t>Através da Work Breakdown Structure (WBS), é possível identificar todas as atividades consideradas críticas, que também estão destacadas no diagrama de Gantt. Esta estrutura permite visualizar a decomposição do projeto em atividades específicas, facilitando a identificação das tarefas críticas que exigem atenção prioritária para garantir o cumprimento dos prazos estabelecidos.</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O orçamento calculado para o projeto é de 6007,75€.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Na estimativa pessimista, considerou-se que cada membro da equipe trabalharia 10 horas por semana, com 16 viagens a um custo de 0,21 €/Km e a necessidade de 5 computadores.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pt-PT" sz="1200">
                <a:solidFill>
                  <a:schemeClr val="dk1"/>
                </a:solidFill>
                <a:latin typeface="Calibri"/>
                <a:ea typeface="Calibri"/>
                <a:cs typeface="Calibri"/>
                <a:sym typeface="Calibri"/>
              </a:rPr>
              <a:t>No cenário otimista, o custo foi reduzido, assumindo 4 horas de trabalho semanais por membro, viagens a 0,18 €/Km e apenas três computadores.</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Considerando os custos estimados do projeto, juntamente com as reservas calculadas, o orçamento total para este projeto ascende a 6549,72 euros.</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rgbClr val="000000"/>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41fcd926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3141fcd926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O calendário orçamental é apresentado na Tabela 4. O certificado de qualidade e os custos de marketing estão previstos para a última semana do projeto, uma vez que o certificado de qualidade avaliará o resultado do projeto e a campanha de marketing será lançada após a conclusão do projeto.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Iniciation: 953.6</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Planeamento: 1124</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Monitorização: 640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Execução 3107.20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Finalização: 182.95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rgbClr val="000000"/>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09c51d57b3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309c51d57b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Para concluir, agradecemos a todos pela atenção e pelo interesse no projeto. Muito obrigada!</a:t>
            </a:r>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El equipo del proyecto está compuesto por mis compañeros Catarina Pereira, </a:t>
            </a:r>
            <a:r>
              <a:rPr lang="pt-PT" sz="1200">
                <a:solidFill>
                  <a:schemeClr val="dk1"/>
                </a:solidFill>
                <a:latin typeface="Calibri"/>
                <a:ea typeface="Calibri"/>
                <a:cs typeface="Calibri"/>
                <a:sym typeface="Calibri"/>
              </a:rPr>
              <a:t>Inês Neves, Leonardo Martins y yo, Rodrigo Rocha.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Todos cumplimos con los mismos papeles siguiendo una lógica rotativa entre semanas. A pesar de ello, es mi compañera Catarina Pereira quien está tomando la mayor iniciativa como líder.</a:t>
            </a: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A continuación hablaremos sobre los puntos más importantes de nuestro trabajo, desde los </a:t>
            </a:r>
            <a:r>
              <a:rPr lang="pt-PT" sz="1200">
                <a:solidFill>
                  <a:schemeClr val="dk1"/>
                </a:solidFill>
                <a:latin typeface="Calibri"/>
                <a:ea typeface="Calibri"/>
                <a:cs typeface="Calibri"/>
                <a:sym typeface="Calibri"/>
              </a:rPr>
              <a:t>entregables</a:t>
            </a:r>
            <a:r>
              <a:rPr lang="pt-PT" sz="1200">
                <a:solidFill>
                  <a:schemeClr val="dk1"/>
                </a:solidFill>
                <a:latin typeface="Calibri"/>
                <a:ea typeface="Calibri"/>
                <a:cs typeface="Calibri"/>
                <a:sym typeface="Calibri"/>
              </a:rPr>
              <a:t>, hasta el presupuesto.</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2d9c07f0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12d9c07f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E</a:t>
            </a:r>
            <a:r>
              <a:rPr lang="pt-PT" sz="1200">
                <a:solidFill>
                  <a:schemeClr val="dk1"/>
                </a:solidFill>
                <a:latin typeface="Calibri"/>
                <a:ea typeface="Calibri"/>
                <a:cs typeface="Calibri"/>
                <a:sym typeface="Calibri"/>
              </a:rPr>
              <a:t>l objetivo principal a seguir durante este proyecto es el desarrollo de una aplicación que enriquece la experiencia de los usuarios que visiten el museo, ofreciendo una visita única e interactiva.</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Para llegar a cumplir este objetivo, se han marcado una serie de metas que </a:t>
            </a:r>
            <a:r>
              <a:rPr lang="pt-PT" sz="1200">
                <a:solidFill>
                  <a:schemeClr val="dk1"/>
                </a:solidFill>
                <a:latin typeface="Calibri"/>
                <a:ea typeface="Calibri"/>
                <a:cs typeface="Calibri"/>
                <a:sym typeface="Calibri"/>
              </a:rPr>
              <a:t>permiten</a:t>
            </a:r>
            <a:r>
              <a:rPr lang="pt-PT" sz="1200">
                <a:solidFill>
                  <a:schemeClr val="dk1"/>
                </a:solidFill>
                <a:latin typeface="Calibri"/>
                <a:ea typeface="Calibri"/>
                <a:cs typeface="Calibri"/>
                <a:sym typeface="Calibri"/>
              </a:rPr>
              <a:t> lograr el objetivo comentado, estas son:</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Desarrollo de una aplicación para el museo.</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Desarrollo de la documentación y arquitectura del sistema para una plataforma intuitiva.	</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Recopilar el feedback de los visitantes para monitorizar y mejorar la aplicación.	</a:t>
            </a:r>
            <a:endParaRPr sz="1200">
              <a:solidFill>
                <a:schemeClr val="dk1"/>
              </a:solidFill>
              <a:latin typeface="Calibri"/>
              <a:ea typeface="Calibri"/>
              <a:cs typeface="Calibri"/>
              <a:sym typeface="Calibri"/>
            </a:endParaRPr>
          </a:p>
          <a:p>
            <a:pPr indent="0" lvl="0" marL="139700" rtl="0" algn="just">
              <a:lnSpc>
                <a:spcPct val="107000"/>
              </a:lnSpc>
              <a:spcBef>
                <a:spcPts val="800"/>
              </a:spcBef>
              <a:spcAft>
                <a:spcPts val="0"/>
              </a:spcAft>
              <a:buSzPts val="1100"/>
              <a:buNone/>
            </a:pPr>
            <a:r>
              <a:rPr lang="pt-PT" sz="1200">
                <a:solidFill>
                  <a:schemeClr val="dk1"/>
                </a:solidFill>
                <a:latin typeface="Calibri"/>
                <a:ea typeface="Calibri"/>
                <a:cs typeface="Calibri"/>
                <a:sym typeface="Calibri"/>
              </a:rPr>
              <a:t>Cumplir con los requisitos establecidos con el cliente. </a:t>
            </a:r>
            <a:endParaRPr sz="1200">
              <a:solidFill>
                <a:schemeClr val="dk1"/>
              </a:solidFill>
              <a:latin typeface="Calibri"/>
              <a:ea typeface="Calibri"/>
              <a:cs typeface="Calibri"/>
              <a:sym typeface="Calibri"/>
            </a:endParaRPr>
          </a:p>
          <a:p>
            <a:pPr indent="0" lvl="0" marL="0" rtl="0" algn="just">
              <a:lnSpc>
                <a:spcPct val="107000"/>
              </a:lnSpc>
              <a:spcBef>
                <a:spcPts val="800"/>
              </a:spcBef>
              <a:spcAft>
                <a:spcPts val="800"/>
              </a:spcAft>
              <a:buSzPts val="1100"/>
              <a:buNone/>
            </a:pPr>
            <a:r>
              <a:rPr lang="pt-PT" sz="1200">
                <a:solidFill>
                  <a:schemeClr val="dk1"/>
                </a:solidFill>
                <a:latin typeface="Calibri"/>
                <a:ea typeface="Calibri"/>
                <a:cs typeface="Calibri"/>
                <a:sym typeface="Calibri"/>
              </a:rPr>
              <a:t>    Probar la plataforma para una optimización previa a su puesta en marcha.</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El proyecto tendrá una duración de unas 14 semanas y cada miembro del equipo se compromete a dedicar 6 horas semanales.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El presupuesto </a:t>
            </a:r>
            <a:r>
              <a:rPr lang="pt-PT" sz="1200">
                <a:solidFill>
                  <a:schemeClr val="dk1"/>
                </a:solidFill>
                <a:latin typeface="Calibri"/>
                <a:ea typeface="Calibri"/>
                <a:cs typeface="Calibri"/>
                <a:sym typeface="Calibri"/>
              </a:rPr>
              <a:t>aproximado</a:t>
            </a:r>
            <a:r>
              <a:rPr lang="pt-PT" sz="1200">
                <a:solidFill>
                  <a:schemeClr val="dk1"/>
                </a:solidFill>
                <a:latin typeface="Calibri"/>
                <a:ea typeface="Calibri"/>
                <a:cs typeface="Calibri"/>
                <a:sym typeface="Calibri"/>
              </a:rPr>
              <a:t> del proyecto es de 6007.75 €</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9baf28b0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09baf28b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Os deliverables tem como principal objetivo identificar todos os materiais que o cliente pretende que lhe sejam entregues no final do projeto. </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Assim sendo, apresentamos os seguintes:</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Mockup da aplicação</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Manual do Utilizador</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Manual de manutenção da aplicação</a:t>
            </a:r>
            <a:endParaRPr sz="1200">
              <a:solidFill>
                <a:schemeClr val="dk1"/>
              </a:solidFill>
              <a:latin typeface="Calibri"/>
              <a:ea typeface="Calibri"/>
              <a:cs typeface="Calibri"/>
              <a:sym typeface="Calibri"/>
            </a:endParaRPr>
          </a:p>
          <a:p>
            <a:pPr indent="0" lvl="0" marL="139700" rtl="0" algn="just">
              <a:lnSpc>
                <a:spcPct val="107000"/>
              </a:lnSpc>
              <a:spcBef>
                <a:spcPts val="0"/>
              </a:spcBef>
              <a:spcAft>
                <a:spcPts val="0"/>
              </a:spcAft>
              <a:buSzPts val="1100"/>
              <a:buNone/>
            </a:pPr>
            <a:r>
              <a:rPr lang="pt-PT" sz="1200">
                <a:solidFill>
                  <a:schemeClr val="dk1"/>
                </a:solidFill>
                <a:latin typeface="Calibri"/>
                <a:ea typeface="Calibri"/>
                <a:cs typeface="Calibri"/>
                <a:sym typeface="Calibri"/>
              </a:rPr>
              <a:t>Aplicação de telemóvel completamente funcional.</a:t>
            </a:r>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t>Esta tabela representa a tabela dos requisitos funcionais a depender dos deliverables. Como requisito criar botões…</a:t>
            </a:r>
            <a:endParaRPr sz="1200"/>
          </a:p>
          <a:p>
            <a:pPr indent="0" lvl="0" marL="0" rtl="0" algn="l">
              <a:lnSpc>
                <a:spcPct val="115000"/>
              </a:lnSpc>
              <a:spcBef>
                <a:spcPts val="0"/>
              </a:spcBef>
              <a:spcAft>
                <a:spcPts val="0"/>
              </a:spcAft>
              <a:buSzPts val="1100"/>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41fcd926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141fcd926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200">
                <a:solidFill>
                  <a:schemeClr val="dk1"/>
                </a:solidFill>
              </a:rPr>
              <a:t>Esta tabela representa a tabela dos requisitos não funcionais a depender dos deliverables. Como…</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99a86a304_2_6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099a86a304_2_6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pt-PT" sz="1200">
                <a:solidFill>
                  <a:schemeClr val="dk1"/>
                </a:solidFill>
                <a:latin typeface="Calibri"/>
                <a:ea typeface="Calibri"/>
                <a:cs typeface="Calibri"/>
                <a:sym typeface="Calibri"/>
              </a:rPr>
              <a:t>Os pressupostos do projeto representam tudo o que foi definido previamente, em conjunto com o cliente, para o desenvolvimento deste projeto. Os pressupostos existentes são os seguintes: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Dispositivos móveis: Todos os visitantes dispõem de um dispositivo móvel com o qual podem instalar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Acesso à Internet: Todos os visitantes do museu terão acesso à Internet (Wi-Fi ou dados móveis) para descarregar e utilizar a aplicação.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Compatibilidade dos dispositivos: Os dispositivos móveis dos visitantes são compatíveis com os requisitos mínimos da aplicação, tanto em Android como em iOS.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Disponibilidade das partes interessadas: O cliente e outras partes interessadas estarão disponíveis para fornecer feedback durante o ciclo de desenvolvimento.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Conteúdos e informações do museu: O museu fornecerá todo o conteúdo necessário (textos, imagens, descrições de exposições) para a aplicação dentro dos prazos estipulados.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pt-PT" sz="1200">
                <a:solidFill>
                  <a:schemeClr val="dk1"/>
                </a:solidFill>
                <a:latin typeface="Calibri"/>
                <a:ea typeface="Calibri"/>
                <a:cs typeface="Calibri"/>
                <a:sym typeface="Calibri"/>
              </a:rPr>
              <a:t>Normas de segurança e privacidade: O cliente concorda em seguir as recomendações de segurança e privacidade dos dados da aplicação, tais como a recolha e armazenamento seguros dos comentários dos visitantes.</a:t>
            </a: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6.jpg"/><Relationship Id="rId8"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99" y="125"/>
            <a:ext cx="9144229" cy="5231500"/>
            <a:chOff x="1459800" y="0"/>
            <a:chExt cx="7772400" cy="7606136"/>
          </a:xfrm>
        </p:grpSpPr>
        <p:sp>
          <p:nvSpPr>
            <p:cNvPr id="55" name="Google Shape;55;p1"/>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
            <p:cNvGrpSpPr/>
            <p:nvPr/>
          </p:nvGrpSpPr>
          <p:grpSpPr>
            <a:xfrm>
              <a:off x="1459800" y="0"/>
              <a:ext cx="7772400" cy="7606136"/>
              <a:chOff x="0" y="0"/>
              <a:chExt cx="7772400" cy="9659812"/>
            </a:xfrm>
          </p:grpSpPr>
          <p:sp>
            <p:nvSpPr>
              <p:cNvPr id="57" name="Google Shape;57;p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1"/>
              <p:cNvGrpSpPr/>
              <p:nvPr/>
            </p:nvGrpSpPr>
            <p:grpSpPr>
              <a:xfrm rot="-5400000">
                <a:off x="2557839" y="5366430"/>
                <a:ext cx="3198965" cy="5387798"/>
                <a:chOff x="-26679" y="53341"/>
                <a:chExt cx="1139963" cy="1925864"/>
              </a:xfrm>
            </p:grpSpPr>
            <p:sp>
              <p:nvSpPr>
                <p:cNvPr id="62" name="Google Shape;62;p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6679" y="1584822"/>
                  <a:ext cx="1139963" cy="394383"/>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 y="1647472"/>
                  <a:ext cx="961748" cy="269081"/>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6" name="Google Shape;66;p1"/>
          <p:cNvSpPr txBox="1"/>
          <p:nvPr>
            <p:ph type="ctrTitle"/>
          </p:nvPr>
        </p:nvSpPr>
        <p:spPr>
          <a:xfrm>
            <a:off x="669225" y="744575"/>
            <a:ext cx="7803300" cy="205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t-PT" sz="7200" cap="small">
                <a:solidFill>
                  <a:srgbClr val="D73A2C"/>
                </a:solidFill>
                <a:latin typeface="Bookman Old Style"/>
                <a:ea typeface="Bookman Old Style"/>
                <a:cs typeface="Bookman Old Style"/>
                <a:sym typeface="Bookman Old Style"/>
              </a:rPr>
              <a:t>IT </a:t>
            </a:r>
            <a:r>
              <a:rPr lang="pt-PT" sz="7200" cap="small">
                <a:solidFill>
                  <a:srgbClr val="D73A2C"/>
                </a:solidFill>
                <a:latin typeface="Bookman Old Style"/>
                <a:ea typeface="Bookman Old Style"/>
                <a:cs typeface="Bookman Old Style"/>
                <a:sym typeface="Bookman Old Style"/>
              </a:rPr>
              <a:t>MuseUM App</a:t>
            </a:r>
            <a:endParaRPr sz="7200"/>
          </a:p>
        </p:txBody>
      </p:sp>
      <p:sp>
        <p:nvSpPr>
          <p:cNvPr id="67" name="Google Shape;67;p1"/>
          <p:cNvSpPr txBox="1"/>
          <p:nvPr>
            <p:ph idx="1" type="subTitle"/>
          </p:nvPr>
        </p:nvSpPr>
        <p:spPr>
          <a:xfrm>
            <a:off x="669300" y="2834125"/>
            <a:ext cx="7803300" cy="1319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Master's in Telecommunications and Computer Engineering</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300">
                <a:solidFill>
                  <a:srgbClr val="0C363D"/>
                </a:solidFill>
                <a:latin typeface="Corbel"/>
                <a:ea typeface="Corbel"/>
                <a:cs typeface="Corbel"/>
                <a:sym typeface="Corbel"/>
              </a:rPr>
              <a:t>Gestão de Projetos de Tecnologias de Informação</a:t>
            </a:r>
            <a:endParaRPr sz="1300">
              <a:solidFill>
                <a:srgbClr val="0C363D"/>
              </a:solidFill>
              <a:latin typeface="Corbel"/>
              <a:ea typeface="Corbel"/>
              <a:cs typeface="Corbel"/>
              <a:sym typeface="Corbel"/>
            </a:endParaRPr>
          </a:p>
          <a:p>
            <a:pPr indent="0" lvl="0" marL="0" rtl="0" algn="ctr">
              <a:lnSpc>
                <a:spcPct val="100000"/>
              </a:lnSpc>
              <a:spcBef>
                <a:spcPts val="0"/>
              </a:spcBef>
              <a:spcAft>
                <a:spcPts val="0"/>
              </a:spcAft>
              <a:buSzPts val="2800"/>
              <a:buNone/>
            </a:pPr>
            <a:r>
              <a:rPr lang="pt-PT" sz="1400">
                <a:solidFill>
                  <a:srgbClr val="0C363D"/>
                </a:solidFill>
                <a:latin typeface="Corbel"/>
                <a:ea typeface="Corbel"/>
                <a:cs typeface="Corbel"/>
                <a:sym typeface="Corbel"/>
              </a:rPr>
              <a:t>Lecturer</a:t>
            </a:r>
            <a:r>
              <a:rPr lang="pt-PT" sz="1300">
                <a:solidFill>
                  <a:srgbClr val="0C363D"/>
                </a:solidFill>
                <a:latin typeface="Corbel"/>
                <a:ea typeface="Corbel"/>
                <a:cs typeface="Corbel"/>
                <a:sym typeface="Corbel"/>
              </a:rPr>
              <a:t>: João Varajão</a:t>
            </a:r>
            <a:endParaRPr sz="1300">
              <a:solidFill>
                <a:srgbClr val="0C363D"/>
              </a:solidFill>
              <a:latin typeface="Corbel"/>
              <a:ea typeface="Corbel"/>
              <a:cs typeface="Corbel"/>
              <a:sym typeface="Corbel"/>
            </a:endParaRPr>
          </a:p>
        </p:txBody>
      </p:sp>
      <p:sp>
        <p:nvSpPr>
          <p:cNvPr id="68" name="Google Shape;68;p1"/>
          <p:cNvSpPr txBox="1"/>
          <p:nvPr>
            <p:ph idx="12" type="sldNum"/>
          </p:nvPr>
        </p:nvSpPr>
        <p:spPr>
          <a:xfrm>
            <a:off x="8595433"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69" name="Google Shape;69;p1"/>
          <p:cNvPicPr preferRelativeResize="0"/>
          <p:nvPr/>
        </p:nvPicPr>
        <p:blipFill rotWithShape="1">
          <a:blip r:embed="rId3">
            <a:alphaModFix/>
          </a:blip>
          <a:srcRect b="0" l="0" r="0" t="0"/>
          <a:stretch/>
        </p:blipFill>
        <p:spPr>
          <a:xfrm>
            <a:off x="0" y="-6"/>
            <a:ext cx="669300" cy="604368"/>
          </a:xfrm>
          <a:prstGeom prst="rect">
            <a:avLst/>
          </a:prstGeom>
          <a:noFill/>
          <a:ln>
            <a:noFill/>
          </a:ln>
        </p:spPr>
      </p:pic>
      <p:sp>
        <p:nvSpPr>
          <p:cNvPr id="70" name="Google Shape;70;p1"/>
          <p:cNvSpPr txBox="1"/>
          <p:nvPr/>
        </p:nvSpPr>
        <p:spPr>
          <a:xfrm>
            <a:off x="3463350" y="4868375"/>
            <a:ext cx="22173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71" name="Google Shape;71;p1"/>
          <p:cNvSpPr txBox="1"/>
          <p:nvPr/>
        </p:nvSpPr>
        <p:spPr>
          <a:xfrm>
            <a:off x="0" y="4868375"/>
            <a:ext cx="9390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g314808e4975_1_4"/>
          <p:cNvGrpSpPr/>
          <p:nvPr/>
        </p:nvGrpSpPr>
        <p:grpSpPr>
          <a:xfrm>
            <a:off x="-112" y="-52113"/>
            <a:ext cx="9144229" cy="5247718"/>
            <a:chOff x="1459800" y="-69715"/>
            <a:chExt cx="7772400" cy="7629715"/>
          </a:xfrm>
        </p:grpSpPr>
        <p:sp>
          <p:nvSpPr>
            <p:cNvPr id="324" name="Google Shape;324;g314808e4975_1_4"/>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g314808e4975_1_4"/>
            <p:cNvGrpSpPr/>
            <p:nvPr/>
          </p:nvGrpSpPr>
          <p:grpSpPr>
            <a:xfrm>
              <a:off x="1459800" y="-69715"/>
              <a:ext cx="7772400" cy="7629700"/>
              <a:chOff x="0" y="-88538"/>
              <a:chExt cx="7772400" cy="9689738"/>
            </a:xfrm>
          </p:grpSpPr>
          <p:sp>
            <p:nvSpPr>
              <p:cNvPr id="326" name="Google Shape;326;g314808e4975_1_4"/>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314808e4975_1_4"/>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314808e4975_1_4"/>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14808e4975_1_4"/>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g314808e4975_1_4"/>
              <p:cNvGrpSpPr/>
              <p:nvPr/>
            </p:nvGrpSpPr>
            <p:grpSpPr>
              <a:xfrm rot="-5400000">
                <a:off x="-669724" y="2044609"/>
                <a:ext cx="9673482" cy="5407187"/>
                <a:chOff x="0" y="53341"/>
                <a:chExt cx="3447182" cy="1932795"/>
              </a:xfrm>
            </p:grpSpPr>
            <p:sp>
              <p:nvSpPr>
                <p:cNvPr id="331" name="Google Shape;331;g314808e4975_1_4"/>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314808e4975_1_4"/>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314808e4975_1_4"/>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314808e4975_1_4"/>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35" name="Google Shape;335;g314808e4975_1_4"/>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Restrictions</a:t>
            </a:r>
            <a:endParaRPr sz="3600" cap="small">
              <a:solidFill>
                <a:srgbClr val="D73A2C"/>
              </a:solidFill>
              <a:latin typeface="Bookman Old Style"/>
              <a:ea typeface="Bookman Old Style"/>
              <a:cs typeface="Bookman Old Style"/>
              <a:sym typeface="Bookman Old Style"/>
            </a:endParaRPr>
          </a:p>
        </p:txBody>
      </p:sp>
      <p:sp>
        <p:nvSpPr>
          <p:cNvPr id="336" name="Google Shape;336;g314808e4975_1_4"/>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pt-PT"/>
              <a:t>‹#›</a:t>
            </a:fld>
            <a:endParaRPr/>
          </a:p>
        </p:txBody>
      </p:sp>
      <p:pic>
        <p:nvPicPr>
          <p:cNvPr id="337" name="Google Shape;337;g314808e4975_1_4"/>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38" name="Google Shape;338;g314808e4975_1_4"/>
          <p:cNvSpPr txBox="1"/>
          <p:nvPr/>
        </p:nvSpPr>
        <p:spPr>
          <a:xfrm>
            <a:off x="0" y="4868375"/>
            <a:ext cx="87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339" name="Google Shape;339;g314808e4975_1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graphicFrame>
        <p:nvGraphicFramePr>
          <p:cNvPr id="340" name="Google Shape;340;g314808e4975_1_4"/>
          <p:cNvGraphicFramePr/>
          <p:nvPr/>
        </p:nvGraphicFramePr>
        <p:xfrm>
          <a:off x="1242525" y="1801125"/>
          <a:ext cx="3000000" cy="3000000"/>
        </p:xfrm>
        <a:graphic>
          <a:graphicData uri="http://schemas.openxmlformats.org/drawingml/2006/table">
            <a:tbl>
              <a:tblPr bandRow="1" firstRow="1">
                <a:noFill/>
                <a:tableStyleId>{850E932B-A422-43A3-B235-3EB762CDA28B}</a:tableStyleId>
              </a:tblPr>
              <a:tblGrid>
                <a:gridCol w="2219650"/>
                <a:gridCol w="2219650"/>
                <a:gridCol w="2219650"/>
              </a:tblGrid>
              <a:tr h="770625">
                <a:tc>
                  <a:txBody>
                    <a:bodyPr/>
                    <a:lstStyle/>
                    <a:p>
                      <a:pPr indent="0" lvl="0" marL="0" marR="0" rtl="0" algn="ctr">
                        <a:lnSpc>
                          <a:spcPct val="100000"/>
                        </a:lnSpc>
                        <a:spcBef>
                          <a:spcPts val="0"/>
                        </a:spcBef>
                        <a:spcAft>
                          <a:spcPts val="0"/>
                        </a:spcAft>
                        <a:buClr>
                          <a:srgbClr val="000000"/>
                        </a:buClr>
                        <a:buSzPts val="1400"/>
                        <a:buFont typeface="Arial"/>
                        <a:buNone/>
                      </a:pPr>
                      <a:r>
                        <a:rPr b="0" lang="pt-PT">
                          <a:solidFill>
                            <a:srgbClr val="F8E8D6"/>
                          </a:solidFill>
                          <a:latin typeface="Corbel"/>
                          <a:ea typeface="Corbel"/>
                          <a:cs typeface="Corbel"/>
                          <a:sym typeface="Corbel"/>
                        </a:rPr>
                        <a:t>Restricted times for </a:t>
                      </a:r>
                      <a:r>
                        <a:rPr b="0" lang="pt-PT">
                          <a:solidFill>
                            <a:srgbClr val="F8E8D6"/>
                          </a:solidFill>
                          <a:latin typeface="Corbel"/>
                          <a:ea typeface="Corbel"/>
                          <a:cs typeface="Corbel"/>
                          <a:sym typeface="Corbel"/>
                        </a:rPr>
                        <a:t>schedules meetings</a:t>
                      </a:r>
                      <a:endParaRPr b="0"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pt-PT">
                          <a:solidFill>
                            <a:srgbClr val="F8E8D6"/>
                          </a:solidFill>
                          <a:latin typeface="Corbel"/>
                          <a:ea typeface="Corbel"/>
                          <a:cs typeface="Corbel"/>
                          <a:sym typeface="Corbel"/>
                        </a:rPr>
                        <a:t>Work number of hours’ of each member</a:t>
                      </a:r>
                      <a:endParaRPr b="0"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pt-PT" sz="1400" u="none" cap="none" strike="noStrike">
                          <a:solidFill>
                            <a:srgbClr val="F8E8D6"/>
                          </a:solidFill>
                          <a:latin typeface="Corbel"/>
                          <a:ea typeface="Corbel"/>
                          <a:cs typeface="Corbel"/>
                          <a:sym typeface="Corbel"/>
                        </a:rPr>
                        <a:t>Technologies defined</a:t>
                      </a:r>
                      <a:endParaRPr sz="1400" u="none" cap="none" strike="noStrike">
                        <a:solidFill>
                          <a:srgbClr val="F8E8D6"/>
                        </a:solidFill>
                        <a:latin typeface="Corbel"/>
                        <a:ea typeface="Corbel"/>
                        <a:cs typeface="Corbel"/>
                        <a:sym typeface="Corbel"/>
                      </a:endParaRPr>
                    </a:p>
                  </a:txBody>
                  <a:tcPr marT="45725" marB="45725" marR="91450" marL="91450" anchor="ctr">
                    <a:solidFill>
                      <a:srgbClr val="0C363D"/>
                    </a:solidFill>
                  </a:tcPr>
                </a:tc>
              </a:tr>
              <a:tr h="770625">
                <a:tc>
                  <a:txBody>
                    <a:bodyPr/>
                    <a:lstStyle/>
                    <a:p>
                      <a:pPr indent="0" lvl="0" marL="0" marR="0" rtl="0" algn="ctr">
                        <a:lnSpc>
                          <a:spcPct val="100000"/>
                        </a:lnSpc>
                        <a:spcBef>
                          <a:spcPts val="0"/>
                        </a:spcBef>
                        <a:spcAft>
                          <a:spcPts val="0"/>
                        </a:spcAft>
                        <a:buClr>
                          <a:srgbClr val="000000"/>
                        </a:buClr>
                        <a:buSzPts val="1400"/>
                        <a:buFont typeface="Arial"/>
                        <a:buNone/>
                      </a:pPr>
                      <a:r>
                        <a:rPr lang="pt-PT">
                          <a:solidFill>
                            <a:srgbClr val="F8E8D6"/>
                          </a:solidFill>
                          <a:latin typeface="Corbel"/>
                          <a:ea typeface="Corbel"/>
                          <a:cs typeface="Corbel"/>
                          <a:sym typeface="Corbel"/>
                        </a:rPr>
                        <a:t>Delivery date for each deliverable</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sz="1400" u="none" cap="none" strike="noStrike">
                          <a:solidFill>
                            <a:srgbClr val="F8E8D6"/>
                          </a:solidFill>
                          <a:latin typeface="Corbel"/>
                          <a:ea typeface="Corbel"/>
                          <a:cs typeface="Corbel"/>
                          <a:sym typeface="Corbel"/>
                        </a:rPr>
                        <a:t>Limited budget</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pt-PT">
                          <a:solidFill>
                            <a:srgbClr val="F8E8D6"/>
                          </a:solidFill>
                          <a:latin typeface="Corbel"/>
                          <a:ea typeface="Corbel"/>
                          <a:cs typeface="Corbel"/>
                          <a:sym typeface="Corbel"/>
                        </a:rPr>
                        <a:t>Final delivery on 10th December</a:t>
                      </a:r>
                      <a:endParaRPr sz="1400" u="none" cap="none" strike="noStrike">
                        <a:solidFill>
                          <a:srgbClr val="F8E8D6"/>
                        </a:solidFill>
                        <a:latin typeface="Corbel"/>
                        <a:ea typeface="Corbel"/>
                        <a:cs typeface="Corbel"/>
                        <a:sym typeface="Corbel"/>
                      </a:endParaRPr>
                    </a:p>
                  </a:txBody>
                  <a:tcPr marT="45725" marB="45725" marR="91450" marL="91450" anchor="ctr">
                    <a:solidFill>
                      <a:srgbClr val="C0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4"/>
          <p:cNvGrpSpPr/>
          <p:nvPr/>
        </p:nvGrpSpPr>
        <p:grpSpPr>
          <a:xfrm>
            <a:off x="-99" y="-47825"/>
            <a:ext cx="9144229" cy="5247719"/>
            <a:chOff x="1459800" y="-69716"/>
            <a:chExt cx="7772400" cy="7629716"/>
          </a:xfrm>
        </p:grpSpPr>
        <p:sp>
          <p:nvSpPr>
            <p:cNvPr id="346" name="Google Shape;346;p4"/>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4"/>
            <p:cNvGrpSpPr/>
            <p:nvPr/>
          </p:nvGrpSpPr>
          <p:grpSpPr>
            <a:xfrm>
              <a:off x="1459800" y="-69716"/>
              <a:ext cx="7772400" cy="7629700"/>
              <a:chOff x="0" y="-88539"/>
              <a:chExt cx="7772400" cy="9689739"/>
            </a:xfrm>
          </p:grpSpPr>
          <p:sp>
            <p:nvSpPr>
              <p:cNvPr id="348" name="Google Shape;348;p4"/>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2" name="Google Shape;352;p4"/>
              <p:cNvGrpSpPr/>
              <p:nvPr/>
            </p:nvGrpSpPr>
            <p:grpSpPr>
              <a:xfrm rot="-5400000">
                <a:off x="-669725" y="2044609"/>
                <a:ext cx="9673483" cy="5407187"/>
                <a:chOff x="0" y="53341"/>
                <a:chExt cx="3447182" cy="1932795"/>
              </a:xfrm>
            </p:grpSpPr>
            <p:sp>
              <p:nvSpPr>
                <p:cNvPr id="353" name="Google Shape;353;p4"/>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57" name="Google Shape;357;p4"/>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No Scope</a:t>
            </a:r>
            <a:endParaRPr sz="3600"/>
          </a:p>
        </p:txBody>
      </p:sp>
      <p:sp>
        <p:nvSpPr>
          <p:cNvPr id="358" name="Google Shape;358;p4"/>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59" name="Google Shape;359;p4"/>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60" name="Google Shape;360;p4"/>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361" name="Google Shape;361;p4"/>
          <p:cNvGrpSpPr/>
          <p:nvPr/>
        </p:nvGrpSpPr>
        <p:grpSpPr>
          <a:xfrm>
            <a:off x="2468377" y="1057997"/>
            <a:ext cx="4207246" cy="3432055"/>
            <a:chOff x="796163" y="336"/>
            <a:chExt cx="4207246" cy="3432055"/>
          </a:xfrm>
        </p:grpSpPr>
        <p:sp>
          <p:nvSpPr>
            <p:cNvPr id="362" name="Google Shape;362;p4"/>
            <p:cNvSpPr/>
            <p:nvPr/>
          </p:nvSpPr>
          <p:spPr>
            <a:xfrm rot="10800000">
              <a:off x="1146693" y="336"/>
              <a:ext cx="3856716" cy="701060"/>
            </a:xfrm>
            <a:prstGeom prst="homePlate">
              <a:avLst>
                <a:gd fmla="val 50000" name="adj"/>
              </a:avLst>
            </a:prstGeom>
            <a:solidFill>
              <a:srgbClr val="A7291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txBox="1"/>
            <p:nvPr/>
          </p:nvSpPr>
          <p:spPr>
            <a:xfrm>
              <a:off x="1321958" y="336"/>
              <a:ext cx="3681451" cy="701060"/>
            </a:xfrm>
            <a:prstGeom prst="rect">
              <a:avLst/>
            </a:prstGeom>
            <a:noFill/>
            <a:ln>
              <a:noFill/>
            </a:ln>
          </p:spPr>
          <p:txBody>
            <a:bodyPr anchorCtr="0" anchor="ctr" bIns="60950" lIns="309125" spcFirstLastPara="1" rIns="113775"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pt-PT" sz="1600" u="none" cap="none" strike="noStrike">
                  <a:solidFill>
                    <a:schemeClr val="lt1"/>
                  </a:solidFill>
                  <a:latin typeface="Corbel"/>
                  <a:ea typeface="Corbel"/>
                  <a:cs typeface="Corbel"/>
                  <a:sym typeface="Corbel"/>
                </a:rPr>
                <a:t>Development for iOS and installation in the App Store</a:t>
              </a:r>
              <a:endParaRPr b="0" i="0" sz="1600" u="none" cap="none" strike="noStrike">
                <a:solidFill>
                  <a:schemeClr val="lt1"/>
                </a:solidFill>
                <a:latin typeface="Corbel"/>
                <a:ea typeface="Corbel"/>
                <a:cs typeface="Corbel"/>
                <a:sym typeface="Corbel"/>
              </a:endParaRPr>
            </a:p>
          </p:txBody>
        </p:sp>
        <p:sp>
          <p:nvSpPr>
            <p:cNvPr id="364" name="Google Shape;364;p4"/>
            <p:cNvSpPr/>
            <p:nvPr/>
          </p:nvSpPr>
          <p:spPr>
            <a:xfrm>
              <a:off x="796163" y="336"/>
              <a:ext cx="701060" cy="701060"/>
            </a:xfrm>
            <a:prstGeom prst="ellipse">
              <a:avLst/>
            </a:prstGeom>
            <a:solidFill>
              <a:srgbClr val="FCE5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rot="10800000">
              <a:off x="1146693" y="910667"/>
              <a:ext cx="3856716" cy="701060"/>
            </a:xfrm>
            <a:prstGeom prst="homePlate">
              <a:avLst>
                <a:gd fmla="val 50000" name="adj"/>
              </a:avLst>
            </a:prstGeom>
            <a:solidFill>
              <a:srgbClr val="0C3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txBox="1"/>
            <p:nvPr/>
          </p:nvSpPr>
          <p:spPr>
            <a:xfrm>
              <a:off x="1321958" y="910667"/>
              <a:ext cx="3681451" cy="701060"/>
            </a:xfrm>
            <a:prstGeom prst="rect">
              <a:avLst/>
            </a:prstGeom>
            <a:noFill/>
            <a:ln>
              <a:noFill/>
            </a:ln>
          </p:spPr>
          <p:txBody>
            <a:bodyPr anchorCtr="0" anchor="ctr" bIns="60950" lIns="309125" spcFirstLastPara="1" rIns="113775"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pt-PT" sz="1600" u="none" cap="none" strike="noStrike">
                  <a:solidFill>
                    <a:schemeClr val="lt1"/>
                  </a:solidFill>
                  <a:latin typeface="Corbel"/>
                  <a:ea typeface="Corbel"/>
                  <a:cs typeface="Corbel"/>
                  <a:sym typeface="Corbel"/>
                </a:rPr>
                <a:t>Installation in the Google Play </a:t>
              </a:r>
              <a:endParaRPr/>
            </a:p>
          </p:txBody>
        </p:sp>
        <p:sp>
          <p:nvSpPr>
            <p:cNvPr id="367" name="Google Shape;367;p4"/>
            <p:cNvSpPr/>
            <p:nvPr/>
          </p:nvSpPr>
          <p:spPr>
            <a:xfrm>
              <a:off x="796163" y="910667"/>
              <a:ext cx="701060" cy="701060"/>
            </a:xfrm>
            <a:prstGeom prst="ellipse">
              <a:avLst/>
            </a:prstGeom>
            <a:solidFill>
              <a:srgbClr val="FCE5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rot="10800000">
              <a:off x="1146693" y="1820999"/>
              <a:ext cx="3856716" cy="701060"/>
            </a:xfrm>
            <a:prstGeom prst="homePlate">
              <a:avLst>
                <a:gd fmla="val 50000" name="adj"/>
              </a:avLst>
            </a:prstGeom>
            <a:solidFill>
              <a:srgbClr val="A7291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txBox="1"/>
            <p:nvPr/>
          </p:nvSpPr>
          <p:spPr>
            <a:xfrm>
              <a:off x="1321958" y="1820999"/>
              <a:ext cx="3681451" cy="701060"/>
            </a:xfrm>
            <a:prstGeom prst="rect">
              <a:avLst/>
            </a:prstGeom>
            <a:noFill/>
            <a:ln>
              <a:noFill/>
            </a:ln>
          </p:spPr>
          <p:txBody>
            <a:bodyPr anchorCtr="0" anchor="ctr" bIns="60950" lIns="309125" spcFirstLastPara="1" rIns="113775"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pt-PT" sz="1600" u="none" cap="none" strike="noStrike">
                  <a:solidFill>
                    <a:schemeClr val="lt1"/>
                  </a:solidFill>
                  <a:latin typeface="Corbel"/>
                  <a:ea typeface="Corbel"/>
                  <a:cs typeface="Corbel"/>
                  <a:sym typeface="Corbel"/>
                </a:rPr>
                <a:t>Exclusion of Login Functionality</a:t>
              </a:r>
              <a:endParaRPr b="0" i="0" sz="1600" u="none" cap="none" strike="noStrike">
                <a:solidFill>
                  <a:schemeClr val="lt1"/>
                </a:solidFill>
                <a:latin typeface="Corbel"/>
                <a:ea typeface="Corbel"/>
                <a:cs typeface="Corbel"/>
                <a:sym typeface="Corbel"/>
              </a:endParaRPr>
            </a:p>
          </p:txBody>
        </p:sp>
        <p:sp>
          <p:nvSpPr>
            <p:cNvPr id="370" name="Google Shape;370;p4"/>
            <p:cNvSpPr/>
            <p:nvPr/>
          </p:nvSpPr>
          <p:spPr>
            <a:xfrm>
              <a:off x="796163" y="1820999"/>
              <a:ext cx="701060" cy="701060"/>
            </a:xfrm>
            <a:prstGeom prst="ellipse">
              <a:avLst/>
            </a:prstGeom>
            <a:solidFill>
              <a:srgbClr val="FCE5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rot="10800000">
              <a:off x="1146693" y="2731331"/>
              <a:ext cx="3856716" cy="701060"/>
            </a:xfrm>
            <a:prstGeom prst="homePlate">
              <a:avLst>
                <a:gd fmla="val 50000" name="adj"/>
              </a:avLst>
            </a:prstGeom>
            <a:solidFill>
              <a:srgbClr val="0C3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txBox="1"/>
            <p:nvPr/>
          </p:nvSpPr>
          <p:spPr>
            <a:xfrm>
              <a:off x="1321958" y="2731331"/>
              <a:ext cx="3681451" cy="701060"/>
            </a:xfrm>
            <a:prstGeom prst="rect">
              <a:avLst/>
            </a:prstGeom>
            <a:noFill/>
            <a:ln>
              <a:noFill/>
            </a:ln>
          </p:spPr>
          <p:txBody>
            <a:bodyPr anchorCtr="0" anchor="ctr" bIns="60950" lIns="309125" spcFirstLastPara="1" rIns="113775"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pt-PT" sz="1600" u="none" cap="none" strike="noStrike">
                  <a:solidFill>
                    <a:schemeClr val="lt1"/>
                  </a:solidFill>
                  <a:latin typeface="Corbel"/>
                  <a:ea typeface="Corbel"/>
                  <a:cs typeface="Corbel"/>
                  <a:sym typeface="Corbel"/>
                </a:rPr>
                <a:t>No Post-Project Technical Support</a:t>
              </a:r>
              <a:endParaRPr b="0" i="0" sz="1600" u="none" cap="none" strike="noStrike">
                <a:solidFill>
                  <a:schemeClr val="lt1"/>
                </a:solidFill>
                <a:latin typeface="Corbel"/>
                <a:ea typeface="Corbel"/>
                <a:cs typeface="Corbel"/>
                <a:sym typeface="Corbel"/>
              </a:endParaRPr>
            </a:p>
          </p:txBody>
        </p:sp>
        <p:sp>
          <p:nvSpPr>
            <p:cNvPr id="373" name="Google Shape;373;p4"/>
            <p:cNvSpPr/>
            <p:nvPr/>
          </p:nvSpPr>
          <p:spPr>
            <a:xfrm>
              <a:off x="796163" y="2731331"/>
              <a:ext cx="701060" cy="701060"/>
            </a:xfrm>
            <a:prstGeom prst="ellipse">
              <a:avLst/>
            </a:prstGeom>
            <a:solidFill>
              <a:srgbClr val="FCE5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4" name="Google Shape;374;p4"/>
          <p:cNvPicPr preferRelativeResize="0"/>
          <p:nvPr/>
        </p:nvPicPr>
        <p:blipFill>
          <a:blip r:embed="rId4">
            <a:alphaModFix/>
          </a:blip>
          <a:stretch>
            <a:fillRect/>
          </a:stretch>
        </p:blipFill>
        <p:spPr>
          <a:xfrm>
            <a:off x="2641950" y="1220000"/>
            <a:ext cx="381000" cy="342900"/>
          </a:xfrm>
          <a:prstGeom prst="rect">
            <a:avLst/>
          </a:prstGeom>
          <a:noFill/>
          <a:ln>
            <a:noFill/>
          </a:ln>
        </p:spPr>
      </p:pic>
      <p:pic>
        <p:nvPicPr>
          <p:cNvPr id="375" name="Google Shape;375;p4"/>
          <p:cNvPicPr preferRelativeResize="0"/>
          <p:nvPr/>
        </p:nvPicPr>
        <p:blipFill>
          <a:blip r:embed="rId5">
            <a:alphaModFix/>
          </a:blip>
          <a:stretch>
            <a:fillRect/>
          </a:stretch>
        </p:blipFill>
        <p:spPr>
          <a:xfrm>
            <a:off x="2680050" y="2166850"/>
            <a:ext cx="304800" cy="323850"/>
          </a:xfrm>
          <a:prstGeom prst="rect">
            <a:avLst/>
          </a:prstGeom>
          <a:noFill/>
          <a:ln>
            <a:noFill/>
          </a:ln>
        </p:spPr>
      </p:pic>
      <p:pic>
        <p:nvPicPr>
          <p:cNvPr id="376" name="Google Shape;376;p4"/>
          <p:cNvPicPr preferRelativeResize="0"/>
          <p:nvPr/>
        </p:nvPicPr>
        <p:blipFill>
          <a:blip r:embed="rId6">
            <a:alphaModFix/>
          </a:blip>
          <a:stretch>
            <a:fillRect/>
          </a:stretch>
        </p:blipFill>
        <p:spPr>
          <a:xfrm>
            <a:off x="2680050" y="3094650"/>
            <a:ext cx="304800" cy="304800"/>
          </a:xfrm>
          <a:prstGeom prst="rect">
            <a:avLst/>
          </a:prstGeom>
          <a:noFill/>
          <a:ln>
            <a:noFill/>
          </a:ln>
        </p:spPr>
      </p:pic>
      <p:pic>
        <p:nvPicPr>
          <p:cNvPr id="377" name="Google Shape;377;p4"/>
          <p:cNvPicPr preferRelativeResize="0"/>
          <p:nvPr/>
        </p:nvPicPr>
        <p:blipFill>
          <a:blip r:embed="rId7">
            <a:alphaModFix/>
          </a:blip>
          <a:stretch>
            <a:fillRect/>
          </a:stretch>
        </p:blipFill>
        <p:spPr>
          <a:xfrm>
            <a:off x="2680050" y="4003400"/>
            <a:ext cx="304800" cy="30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pSp>
        <p:nvGrpSpPr>
          <p:cNvPr id="382" name="Google Shape;382;p10"/>
          <p:cNvGrpSpPr/>
          <p:nvPr/>
        </p:nvGrpSpPr>
        <p:grpSpPr>
          <a:xfrm>
            <a:off x="-99" y="-47825"/>
            <a:ext cx="9144229" cy="5247718"/>
            <a:chOff x="1459800" y="-69716"/>
            <a:chExt cx="7772400" cy="7629716"/>
          </a:xfrm>
        </p:grpSpPr>
        <p:sp>
          <p:nvSpPr>
            <p:cNvPr id="383" name="Google Shape;383;p1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4" name="Google Shape;384;p10"/>
            <p:cNvGrpSpPr/>
            <p:nvPr/>
          </p:nvGrpSpPr>
          <p:grpSpPr>
            <a:xfrm>
              <a:off x="1459800" y="-69716"/>
              <a:ext cx="7772400" cy="7629700"/>
              <a:chOff x="0" y="-88539"/>
              <a:chExt cx="7772400" cy="9689739"/>
            </a:xfrm>
          </p:grpSpPr>
          <p:sp>
            <p:nvSpPr>
              <p:cNvPr id="385" name="Google Shape;385;p1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p10"/>
              <p:cNvGrpSpPr/>
              <p:nvPr/>
            </p:nvGrpSpPr>
            <p:grpSpPr>
              <a:xfrm rot="-5400000">
                <a:off x="-669725" y="2044609"/>
                <a:ext cx="9673483" cy="5407187"/>
                <a:chOff x="0" y="53341"/>
                <a:chExt cx="3447182" cy="1932795"/>
              </a:xfrm>
            </p:grpSpPr>
            <p:sp>
              <p:nvSpPr>
                <p:cNvPr id="390" name="Google Shape;390;p1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93" name="Google Shape;393;p10"/>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Stakeholders</a:t>
            </a:r>
            <a:endParaRPr sz="3600"/>
          </a:p>
        </p:txBody>
      </p:sp>
      <p:sp>
        <p:nvSpPr>
          <p:cNvPr id="394" name="Google Shape;394;p10"/>
          <p:cNvSpPr txBox="1"/>
          <p:nvPr>
            <p:ph idx="12" type="sldNum"/>
          </p:nvPr>
        </p:nvSpPr>
        <p:spPr>
          <a:xfrm>
            <a:off x="8595433"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395" name="Google Shape;395;p1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396" name="Google Shape;396;p10"/>
          <p:cNvSpPr txBox="1"/>
          <p:nvPr>
            <p:ph idx="1" type="body"/>
          </p:nvPr>
        </p:nvSpPr>
        <p:spPr>
          <a:xfrm>
            <a:off x="657925" y="1516350"/>
            <a:ext cx="2159100" cy="2110800"/>
          </a:xfrm>
          <a:prstGeom prst="rect">
            <a:avLst/>
          </a:prstGeom>
          <a:noFill/>
          <a:ln>
            <a:noFill/>
          </a:ln>
        </p:spPr>
        <p:txBody>
          <a:bodyPr anchorCtr="0" anchor="ctr" bIns="91425" lIns="91425" spcFirstLastPara="1" rIns="91425" wrap="square" tIns="91425">
            <a:normAutofit lnSpcReduction="10000"/>
          </a:bodyPr>
          <a:lstStyle/>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METI students;</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Client;</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METI direction;</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GPTI Professor;</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General public;</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DSI of UM;</a:t>
            </a:r>
            <a:endParaRPr sz="1600">
              <a:latin typeface="Corbel"/>
              <a:ea typeface="Corbel"/>
              <a:cs typeface="Corbel"/>
              <a:sym typeface="Corbel"/>
            </a:endParaRPr>
          </a:p>
          <a:p>
            <a:pPr indent="-311150" lvl="0" marL="457200" rtl="0" algn="l">
              <a:lnSpc>
                <a:spcPct val="115000"/>
              </a:lnSpc>
              <a:spcBef>
                <a:spcPts val="0"/>
              </a:spcBef>
              <a:spcAft>
                <a:spcPts val="0"/>
              </a:spcAft>
              <a:buSzPts val="1300"/>
              <a:buFont typeface="Corbel"/>
              <a:buChar char="●"/>
            </a:pPr>
            <a:r>
              <a:rPr lang="pt-PT" sz="1600">
                <a:latin typeface="Corbel"/>
                <a:ea typeface="Corbel"/>
                <a:cs typeface="Corbel"/>
                <a:sym typeface="Corbel"/>
              </a:rPr>
              <a:t>GPTI Group.</a:t>
            </a:r>
            <a:endParaRPr sz="1600">
              <a:latin typeface="Corbel"/>
              <a:ea typeface="Corbel"/>
              <a:cs typeface="Corbel"/>
              <a:sym typeface="Corbel"/>
            </a:endParaRPr>
          </a:p>
        </p:txBody>
      </p:sp>
      <p:pic>
        <p:nvPicPr>
          <p:cNvPr id="397" name="Google Shape;397;p10"/>
          <p:cNvPicPr preferRelativeResize="0"/>
          <p:nvPr/>
        </p:nvPicPr>
        <p:blipFill rotWithShape="1">
          <a:blip r:embed="rId4">
            <a:alphaModFix/>
          </a:blip>
          <a:srcRect b="0" l="0" r="0" t="0"/>
          <a:stretch/>
        </p:blipFill>
        <p:spPr>
          <a:xfrm>
            <a:off x="2615388" y="1167538"/>
            <a:ext cx="5810250" cy="3495675"/>
          </a:xfrm>
          <a:prstGeom prst="rect">
            <a:avLst/>
          </a:prstGeom>
          <a:noFill/>
          <a:ln>
            <a:noFill/>
          </a:ln>
        </p:spPr>
      </p:pic>
      <p:sp>
        <p:nvSpPr>
          <p:cNvPr id="398" name="Google Shape;398;p10"/>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399" name="Google Shape;399;p10"/>
          <p:cNvSpPr txBox="1"/>
          <p:nvPr/>
        </p:nvSpPr>
        <p:spPr>
          <a:xfrm>
            <a:off x="2907500" y="4588475"/>
            <a:ext cx="5369700" cy="20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pt-PT" sz="1300" u="none" cap="none" strike="noStrike">
                <a:solidFill>
                  <a:schemeClr val="dk2"/>
                </a:solidFill>
                <a:latin typeface="Corbel"/>
                <a:ea typeface="Corbel"/>
                <a:cs typeface="Corbel"/>
                <a:sym typeface="Corbel"/>
              </a:rPr>
              <a:t>Figure 1: Stakeholders Matrix.</a:t>
            </a:r>
            <a:endParaRPr b="0" i="0" sz="1300" u="none" cap="none" strike="noStrike">
              <a:solidFill>
                <a:schemeClr val="dk2"/>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11"/>
          <p:cNvGrpSpPr/>
          <p:nvPr/>
        </p:nvGrpSpPr>
        <p:grpSpPr>
          <a:xfrm>
            <a:off x="-99" y="-47825"/>
            <a:ext cx="9144229" cy="5247718"/>
            <a:chOff x="1459800" y="-69716"/>
            <a:chExt cx="7772400" cy="7629716"/>
          </a:xfrm>
        </p:grpSpPr>
        <p:sp>
          <p:nvSpPr>
            <p:cNvPr id="405" name="Google Shape;405;p11"/>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11"/>
            <p:cNvGrpSpPr/>
            <p:nvPr/>
          </p:nvGrpSpPr>
          <p:grpSpPr>
            <a:xfrm>
              <a:off x="1459800" y="-69716"/>
              <a:ext cx="7772400" cy="7629700"/>
              <a:chOff x="0" y="-88539"/>
              <a:chExt cx="7772400" cy="9689739"/>
            </a:xfrm>
          </p:grpSpPr>
          <p:sp>
            <p:nvSpPr>
              <p:cNvPr id="407" name="Google Shape;407;p1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11"/>
              <p:cNvGrpSpPr/>
              <p:nvPr/>
            </p:nvGrpSpPr>
            <p:grpSpPr>
              <a:xfrm rot="-5400000">
                <a:off x="-669725" y="2044609"/>
                <a:ext cx="9673483" cy="5407187"/>
                <a:chOff x="0" y="53341"/>
                <a:chExt cx="3447182" cy="1932795"/>
              </a:xfrm>
            </p:grpSpPr>
            <p:sp>
              <p:nvSpPr>
                <p:cNvPr id="412" name="Google Shape;412;p1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416" name="Google Shape;416;p11"/>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Timelines &amp; Milestones</a:t>
            </a:r>
            <a:endParaRPr sz="3600" cap="small">
              <a:solidFill>
                <a:srgbClr val="D73A2C"/>
              </a:solidFill>
              <a:latin typeface="Bookman Old Style"/>
              <a:ea typeface="Bookman Old Style"/>
              <a:cs typeface="Bookman Old Style"/>
              <a:sym typeface="Bookman Old Style"/>
            </a:endParaRPr>
          </a:p>
        </p:txBody>
      </p:sp>
      <p:sp>
        <p:nvSpPr>
          <p:cNvPr id="417" name="Google Shape;417;p11"/>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418" name="Google Shape;418;p11"/>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419" name="Google Shape;419;p11"/>
          <p:cNvSpPr txBox="1"/>
          <p:nvPr>
            <p:ph idx="1" type="body"/>
          </p:nvPr>
        </p:nvSpPr>
        <p:spPr>
          <a:xfrm>
            <a:off x="664800" y="1202713"/>
            <a:ext cx="6893400" cy="7584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Bookman Old Style"/>
              <a:buChar char="●"/>
            </a:pPr>
            <a:r>
              <a:rPr b="1" lang="pt-PT" sz="1600">
                <a:latin typeface="Corbel"/>
                <a:ea typeface="Corbel"/>
                <a:cs typeface="Corbel"/>
                <a:sym typeface="Corbel"/>
              </a:rPr>
              <a:t>External Milestones:</a:t>
            </a:r>
            <a:r>
              <a:rPr lang="pt-PT" sz="1600">
                <a:latin typeface="Corbel"/>
                <a:ea typeface="Corbel"/>
                <a:cs typeface="Corbel"/>
                <a:sym typeface="Corbel"/>
              </a:rPr>
              <a:t> The project developed for the client;</a:t>
            </a:r>
            <a:endParaRPr sz="1600">
              <a:latin typeface="Corbel"/>
              <a:ea typeface="Corbel"/>
              <a:cs typeface="Corbel"/>
              <a:sym typeface="Corbel"/>
            </a:endParaRPr>
          </a:p>
          <a:p>
            <a:pPr indent="-323850" lvl="0" marL="457200" rtl="0" algn="l">
              <a:lnSpc>
                <a:spcPct val="115000"/>
              </a:lnSpc>
              <a:spcBef>
                <a:spcPts val="0"/>
              </a:spcBef>
              <a:spcAft>
                <a:spcPts val="0"/>
              </a:spcAft>
              <a:buSzPts val="1500"/>
              <a:buFont typeface="Bookman Old Style"/>
              <a:buChar char="●"/>
            </a:pPr>
            <a:r>
              <a:rPr b="1" lang="pt-PT" sz="1600">
                <a:latin typeface="Corbel"/>
                <a:ea typeface="Corbel"/>
                <a:cs typeface="Corbel"/>
                <a:sym typeface="Corbel"/>
              </a:rPr>
              <a:t>Internal Milestones:</a:t>
            </a:r>
            <a:r>
              <a:rPr lang="pt-PT" sz="1600">
                <a:latin typeface="Corbel"/>
                <a:ea typeface="Corbel"/>
                <a:cs typeface="Corbel"/>
                <a:sym typeface="Corbel"/>
              </a:rPr>
              <a:t> The deliverables related to the curricular unit.</a:t>
            </a:r>
            <a:endParaRPr sz="1600">
              <a:latin typeface="Corbel"/>
              <a:ea typeface="Corbel"/>
              <a:cs typeface="Corbel"/>
              <a:sym typeface="Corbel"/>
            </a:endParaRPr>
          </a:p>
        </p:txBody>
      </p:sp>
      <p:sp>
        <p:nvSpPr>
          <p:cNvPr id="420" name="Google Shape;420;p11"/>
          <p:cNvSpPr txBox="1"/>
          <p:nvPr/>
        </p:nvSpPr>
        <p:spPr>
          <a:xfrm>
            <a:off x="0" y="4868375"/>
            <a:ext cx="8295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421" name="Google Shape;421;p11"/>
          <p:cNvPicPr preferRelativeResize="0"/>
          <p:nvPr/>
        </p:nvPicPr>
        <p:blipFill>
          <a:blip r:embed="rId4">
            <a:alphaModFix/>
          </a:blip>
          <a:stretch>
            <a:fillRect/>
          </a:stretch>
        </p:blipFill>
        <p:spPr>
          <a:xfrm>
            <a:off x="664812" y="2146125"/>
            <a:ext cx="7814401" cy="2722250"/>
          </a:xfrm>
          <a:prstGeom prst="rect">
            <a:avLst/>
          </a:prstGeom>
          <a:noFill/>
          <a:ln>
            <a:noFill/>
          </a:ln>
        </p:spPr>
      </p:pic>
      <p:sp>
        <p:nvSpPr>
          <p:cNvPr id="422" name="Google Shape;422;p11"/>
          <p:cNvSpPr txBox="1"/>
          <p:nvPr/>
        </p:nvSpPr>
        <p:spPr>
          <a:xfrm>
            <a:off x="657925" y="4663175"/>
            <a:ext cx="7814400" cy="20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pt-PT" sz="1500" u="none" cap="none" strike="noStrike">
                <a:solidFill>
                  <a:schemeClr val="dk2"/>
                </a:solidFill>
                <a:latin typeface="Corbel"/>
                <a:ea typeface="Corbel"/>
                <a:cs typeface="Corbel"/>
                <a:sym typeface="Corbel"/>
              </a:rPr>
              <a:t>Figure 2: Milestones.</a:t>
            </a:r>
            <a:endParaRPr b="0" i="0" sz="1500" u="none" cap="none" strike="noStrike">
              <a:solidFill>
                <a:schemeClr val="dk2"/>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7"/>
          <p:cNvGrpSpPr/>
          <p:nvPr/>
        </p:nvGrpSpPr>
        <p:grpSpPr>
          <a:xfrm>
            <a:off x="-99" y="-47825"/>
            <a:ext cx="9144229" cy="5247718"/>
            <a:chOff x="1459800" y="-69716"/>
            <a:chExt cx="7772400" cy="7629716"/>
          </a:xfrm>
        </p:grpSpPr>
        <p:sp>
          <p:nvSpPr>
            <p:cNvPr id="428" name="Google Shape;428;p7"/>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7"/>
            <p:cNvGrpSpPr/>
            <p:nvPr/>
          </p:nvGrpSpPr>
          <p:grpSpPr>
            <a:xfrm>
              <a:off x="1459800" y="-69716"/>
              <a:ext cx="7772400" cy="7629700"/>
              <a:chOff x="0" y="-88539"/>
              <a:chExt cx="7772400" cy="9689739"/>
            </a:xfrm>
          </p:grpSpPr>
          <p:sp>
            <p:nvSpPr>
              <p:cNvPr id="430" name="Google Shape;430;p7"/>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571500" y="594360"/>
                <a:ext cx="6629400" cy="8403301"/>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4" name="Google Shape;434;p7"/>
              <p:cNvGrpSpPr/>
              <p:nvPr/>
            </p:nvGrpSpPr>
            <p:grpSpPr>
              <a:xfrm rot="-5400000">
                <a:off x="-669725" y="2044609"/>
                <a:ext cx="9673483" cy="5407187"/>
                <a:chOff x="0" y="53341"/>
                <a:chExt cx="3447182" cy="1932795"/>
              </a:xfrm>
            </p:grpSpPr>
            <p:sp>
              <p:nvSpPr>
                <p:cNvPr id="435" name="Google Shape;435;p7"/>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439" name="Google Shape;439;p7"/>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Current Status</a:t>
            </a:r>
            <a:endParaRPr sz="3600"/>
          </a:p>
        </p:txBody>
      </p:sp>
      <p:sp>
        <p:nvSpPr>
          <p:cNvPr id="440" name="Google Shape;440;p7"/>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441" name="Google Shape;441;p7"/>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442" name="Google Shape;442;p7"/>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443" name="Google Shape;443;p7" title="Points scored"/>
          <p:cNvPicPr preferRelativeResize="0"/>
          <p:nvPr/>
        </p:nvPicPr>
        <p:blipFill>
          <a:blip r:embed="rId4">
            <a:alphaModFix/>
          </a:blip>
          <a:stretch>
            <a:fillRect/>
          </a:stretch>
        </p:blipFill>
        <p:spPr>
          <a:xfrm>
            <a:off x="1419200" y="969400"/>
            <a:ext cx="6305625" cy="3898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pSp>
        <p:nvGrpSpPr>
          <p:cNvPr id="448" name="Google Shape;448;p8"/>
          <p:cNvGrpSpPr/>
          <p:nvPr/>
        </p:nvGrpSpPr>
        <p:grpSpPr>
          <a:xfrm>
            <a:off x="-99" y="-47825"/>
            <a:ext cx="9144229" cy="5247718"/>
            <a:chOff x="1459800" y="-69716"/>
            <a:chExt cx="7772400" cy="7629716"/>
          </a:xfrm>
        </p:grpSpPr>
        <p:sp>
          <p:nvSpPr>
            <p:cNvPr id="449" name="Google Shape;449;p8"/>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8"/>
            <p:cNvGrpSpPr/>
            <p:nvPr/>
          </p:nvGrpSpPr>
          <p:grpSpPr>
            <a:xfrm>
              <a:off x="1459800" y="-69716"/>
              <a:ext cx="7772400" cy="7629700"/>
              <a:chOff x="0" y="-88539"/>
              <a:chExt cx="7772400" cy="9689739"/>
            </a:xfrm>
          </p:grpSpPr>
          <p:sp>
            <p:nvSpPr>
              <p:cNvPr id="451" name="Google Shape;451;p8"/>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8"/>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8"/>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8"/>
              <p:cNvSpPr/>
              <p:nvPr/>
            </p:nvSpPr>
            <p:spPr>
              <a:xfrm>
                <a:off x="571500" y="594360"/>
                <a:ext cx="6629400" cy="8403301"/>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5" name="Google Shape;455;p8"/>
              <p:cNvGrpSpPr/>
              <p:nvPr/>
            </p:nvGrpSpPr>
            <p:grpSpPr>
              <a:xfrm rot="-5400000">
                <a:off x="-669725" y="2044609"/>
                <a:ext cx="9673483" cy="5407187"/>
                <a:chOff x="0" y="53341"/>
                <a:chExt cx="3447182" cy="1932795"/>
              </a:xfrm>
            </p:grpSpPr>
            <p:sp>
              <p:nvSpPr>
                <p:cNvPr id="456" name="Google Shape;456;p8"/>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8"/>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460" name="Google Shape;460;p8"/>
          <p:cNvSpPr txBox="1"/>
          <p:nvPr>
            <p:ph type="title"/>
          </p:nvPr>
        </p:nvSpPr>
        <p:spPr>
          <a:xfrm>
            <a:off x="657925" y="252400"/>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Gantt Diagram</a:t>
            </a:r>
            <a:endParaRPr sz="3600"/>
          </a:p>
        </p:txBody>
      </p:sp>
      <p:sp>
        <p:nvSpPr>
          <p:cNvPr id="461" name="Google Shape;461;p8"/>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462" name="Google Shape;462;p8"/>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463" name="Google Shape;463;p8"/>
          <p:cNvSpPr txBox="1"/>
          <p:nvPr/>
        </p:nvSpPr>
        <p:spPr>
          <a:xfrm>
            <a:off x="3583800" y="4868375"/>
            <a:ext cx="19764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464" name="Google Shape;464;p8"/>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465" name="Google Shape;465;p8"/>
          <p:cNvPicPr preferRelativeResize="0"/>
          <p:nvPr/>
        </p:nvPicPr>
        <p:blipFill>
          <a:blip r:embed="rId4">
            <a:alphaModFix/>
          </a:blip>
          <a:stretch>
            <a:fillRect/>
          </a:stretch>
        </p:blipFill>
        <p:spPr>
          <a:xfrm>
            <a:off x="753100" y="758025"/>
            <a:ext cx="7637825" cy="4441874"/>
          </a:xfrm>
          <a:prstGeom prst="rect">
            <a:avLst/>
          </a:prstGeom>
          <a:noFill/>
          <a:ln>
            <a:noFill/>
          </a:ln>
        </p:spPr>
      </p:pic>
      <p:sp>
        <p:nvSpPr>
          <p:cNvPr id="466" name="Google Shape;466;p8"/>
          <p:cNvSpPr txBox="1"/>
          <p:nvPr/>
        </p:nvSpPr>
        <p:spPr>
          <a:xfrm>
            <a:off x="4572000" y="439125"/>
            <a:ext cx="2292900" cy="318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300">
                <a:solidFill>
                  <a:srgbClr val="0C363D"/>
                </a:solidFill>
                <a:latin typeface="Corbel"/>
                <a:ea typeface="Corbel"/>
                <a:cs typeface="Corbel"/>
                <a:sym typeface="Corbel"/>
              </a:rPr>
              <a:t>Table 4: ProjectLibre.</a:t>
            </a:r>
            <a:endParaRPr sz="1300">
              <a:solidFill>
                <a:srgbClr val="0C363D"/>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g3141fcd9263_3_0"/>
          <p:cNvGrpSpPr/>
          <p:nvPr/>
        </p:nvGrpSpPr>
        <p:grpSpPr>
          <a:xfrm>
            <a:off x="-99" y="-47825"/>
            <a:ext cx="9144229" cy="5247718"/>
            <a:chOff x="1459800" y="-69715"/>
            <a:chExt cx="7772400" cy="7629715"/>
          </a:xfrm>
        </p:grpSpPr>
        <p:sp>
          <p:nvSpPr>
            <p:cNvPr id="472" name="Google Shape;472;g3141fcd9263_3_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g3141fcd9263_3_0"/>
            <p:cNvGrpSpPr/>
            <p:nvPr/>
          </p:nvGrpSpPr>
          <p:grpSpPr>
            <a:xfrm>
              <a:off x="1459800" y="-69715"/>
              <a:ext cx="7772400" cy="7629700"/>
              <a:chOff x="0" y="-88538"/>
              <a:chExt cx="7772400" cy="9689738"/>
            </a:xfrm>
          </p:grpSpPr>
          <p:sp>
            <p:nvSpPr>
              <p:cNvPr id="474" name="Google Shape;474;g3141fcd9263_3_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3141fcd9263_3_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141fcd9263_3_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141fcd9263_3_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g3141fcd9263_3_0"/>
              <p:cNvGrpSpPr/>
              <p:nvPr/>
            </p:nvGrpSpPr>
            <p:grpSpPr>
              <a:xfrm rot="-5400000">
                <a:off x="-669724" y="2044609"/>
                <a:ext cx="9673482" cy="5407187"/>
                <a:chOff x="0" y="53341"/>
                <a:chExt cx="3447182" cy="1932795"/>
              </a:xfrm>
            </p:grpSpPr>
            <p:sp>
              <p:nvSpPr>
                <p:cNvPr id="479" name="Google Shape;479;g3141fcd9263_3_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3141fcd9263_3_0"/>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3141fcd9263_3_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141fcd9263_3_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483" name="Google Shape;483;g3141fcd9263_3_0"/>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Gantt Diagram</a:t>
            </a:r>
            <a:endParaRPr sz="3600"/>
          </a:p>
        </p:txBody>
      </p:sp>
      <p:sp>
        <p:nvSpPr>
          <p:cNvPr id="484" name="Google Shape;484;g3141fcd9263_3_0"/>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485" name="Google Shape;485;g3141fcd9263_3_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486" name="Google Shape;486;g3141fcd9263_3_0"/>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487" name="Google Shape;487;g3141fcd9263_3_0"/>
          <p:cNvPicPr preferRelativeResize="0"/>
          <p:nvPr/>
        </p:nvPicPr>
        <p:blipFill>
          <a:blip r:embed="rId4">
            <a:alphaModFix/>
          </a:blip>
          <a:stretch>
            <a:fillRect/>
          </a:stretch>
        </p:blipFill>
        <p:spPr>
          <a:xfrm>
            <a:off x="0" y="1390998"/>
            <a:ext cx="9144000" cy="3320503"/>
          </a:xfrm>
          <a:prstGeom prst="rect">
            <a:avLst/>
          </a:prstGeom>
          <a:noFill/>
          <a:ln>
            <a:noFill/>
          </a:ln>
        </p:spPr>
      </p:pic>
      <p:sp>
        <p:nvSpPr>
          <p:cNvPr id="488" name="Google Shape;488;g3141fcd9263_3_0"/>
          <p:cNvSpPr txBox="1"/>
          <p:nvPr/>
        </p:nvSpPr>
        <p:spPr>
          <a:xfrm>
            <a:off x="3425550" y="1126675"/>
            <a:ext cx="2292900" cy="3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300">
                <a:solidFill>
                  <a:srgbClr val="0C363D"/>
                </a:solidFill>
                <a:latin typeface="Corbel"/>
                <a:ea typeface="Corbel"/>
                <a:cs typeface="Corbel"/>
                <a:sym typeface="Corbel"/>
              </a:rPr>
              <a:t>Table 3: WBS.</a:t>
            </a:r>
            <a:endParaRPr sz="1300">
              <a:solidFill>
                <a:srgbClr val="0C363D"/>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grpSp>
        <p:nvGrpSpPr>
          <p:cNvPr id="493" name="Google Shape;493;p13"/>
          <p:cNvGrpSpPr/>
          <p:nvPr/>
        </p:nvGrpSpPr>
        <p:grpSpPr>
          <a:xfrm>
            <a:off x="-99" y="-47825"/>
            <a:ext cx="9144229" cy="5247718"/>
            <a:chOff x="1459800" y="-69715"/>
            <a:chExt cx="7772400" cy="7629715"/>
          </a:xfrm>
        </p:grpSpPr>
        <p:sp>
          <p:nvSpPr>
            <p:cNvPr id="494" name="Google Shape;494;p13"/>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13"/>
            <p:cNvGrpSpPr/>
            <p:nvPr/>
          </p:nvGrpSpPr>
          <p:grpSpPr>
            <a:xfrm>
              <a:off x="1459800" y="-69715"/>
              <a:ext cx="7772400" cy="7629700"/>
              <a:chOff x="0" y="-88539"/>
              <a:chExt cx="7772400" cy="9689739"/>
            </a:xfrm>
          </p:grpSpPr>
          <p:sp>
            <p:nvSpPr>
              <p:cNvPr id="496" name="Google Shape;496;p13"/>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3"/>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3"/>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3"/>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13"/>
              <p:cNvGrpSpPr/>
              <p:nvPr/>
            </p:nvGrpSpPr>
            <p:grpSpPr>
              <a:xfrm rot="-5400000">
                <a:off x="-669724" y="2044609"/>
                <a:ext cx="9673482" cy="5407187"/>
                <a:chOff x="0" y="53341"/>
                <a:chExt cx="3447182" cy="1932795"/>
              </a:xfrm>
            </p:grpSpPr>
            <p:sp>
              <p:nvSpPr>
                <p:cNvPr id="501" name="Google Shape;501;p13"/>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505" name="Google Shape;505;p13"/>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Resources &amp; Budget</a:t>
            </a:r>
            <a:endParaRPr sz="3600" cap="small">
              <a:solidFill>
                <a:srgbClr val="D73A2C"/>
              </a:solidFill>
              <a:latin typeface="Bookman Old Style"/>
              <a:ea typeface="Bookman Old Style"/>
              <a:cs typeface="Bookman Old Style"/>
              <a:sym typeface="Bookman Old Style"/>
            </a:endParaRPr>
          </a:p>
        </p:txBody>
      </p:sp>
      <p:sp>
        <p:nvSpPr>
          <p:cNvPr id="506" name="Google Shape;506;p13"/>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507" name="Google Shape;507;p13"/>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508" name="Google Shape;508;p13"/>
          <p:cNvSpPr txBox="1"/>
          <p:nvPr/>
        </p:nvSpPr>
        <p:spPr>
          <a:xfrm>
            <a:off x="0" y="4868375"/>
            <a:ext cx="8295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aphicFrame>
        <p:nvGraphicFramePr>
          <p:cNvPr id="509" name="Google Shape;509;p13"/>
          <p:cNvGraphicFramePr/>
          <p:nvPr/>
        </p:nvGraphicFramePr>
        <p:xfrm>
          <a:off x="760088" y="1470688"/>
          <a:ext cx="3000000" cy="3000000"/>
        </p:xfrm>
        <a:graphic>
          <a:graphicData uri="http://schemas.openxmlformats.org/drawingml/2006/table">
            <a:tbl>
              <a:tblPr>
                <a:noFill/>
                <a:tableStyleId>{57C32DCE-C808-458D-AA3D-D68CEE1208C8}</a:tableStyleId>
              </a:tblPr>
              <a:tblGrid>
                <a:gridCol w="1238750"/>
                <a:gridCol w="1208075"/>
                <a:gridCol w="1266550"/>
                <a:gridCol w="1340950"/>
                <a:gridCol w="1244450"/>
                <a:gridCol w="1325050"/>
              </a:tblGrid>
              <a:tr h="315350">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Description</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Optimistic Cost</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Probable cost</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Pessimistic cost</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PERT</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Reservation</a:t>
                      </a:r>
                      <a:endParaRPr b="1" sz="1500">
                        <a:solidFill>
                          <a:srgbClr val="FFF8F0"/>
                        </a:solidFill>
                        <a:latin typeface="Corbel"/>
                        <a:ea typeface="Corbel"/>
                        <a:cs typeface="Corbel"/>
                        <a:sym typeface="Corbel"/>
                      </a:endParaRPr>
                    </a:p>
                  </a:txBody>
                  <a:tcPr marT="25400" marB="25400" marR="76200" marL="76200" anchor="ctr">
                    <a:lnL cap="flat" cmpd="sng" w="7950">
                      <a:solidFill>
                        <a:srgbClr val="FFF8F0"/>
                      </a:solidFill>
                      <a:prstDash val="solid"/>
                      <a:round/>
                      <a:headEnd len="sm" w="sm" type="none"/>
                      <a:tailEnd len="sm" w="sm" type="none"/>
                    </a:lnL>
                    <a:lnR cap="flat" cmpd="sng" w="7950">
                      <a:solidFill>
                        <a:srgbClr val="FFF8F0"/>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FFF8F0"/>
                      </a:solidFill>
                      <a:prstDash val="solid"/>
                      <a:round/>
                      <a:headEnd len="sm" w="sm" type="none"/>
                      <a:tailEnd len="sm" w="sm" type="none"/>
                    </a:lnB>
                    <a:solidFill>
                      <a:srgbClr val="234756"/>
                    </a:solidFill>
                  </a:tcPr>
                </a:tc>
              </a:tr>
              <a:tr h="2032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Member Salary</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2 240,000 €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3 360,000 €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5 120,000 €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3 466,667 €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106,667 €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FFF8F0"/>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r>
              <a:tr h="2032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Traveling</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402,640 €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478,520 €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532,560 €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474,880 €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3,640 €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r>
              <a:tr h="2032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Equipment</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201,923 €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269,23 €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336,538 €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269,231 €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r>
              <a:tr h="2032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Room</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140,000 €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600,000 €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3 400,000 €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990,000 €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390,000 €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r>
              <a:tr h="2032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Quality Certificate</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200,000 €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500,000 €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1 000,000 €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533,333 €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33,333 €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FF8F0"/>
                    </a:solidFill>
                  </a:tcPr>
                </a:tc>
              </a:tr>
              <a:tr h="12700">
                <a:tc>
                  <a:txBody>
                    <a:bodyPr/>
                    <a:lstStyle/>
                    <a:p>
                      <a:pPr indent="0" lvl="0" marL="0" rtl="0" algn="just">
                        <a:spcBef>
                          <a:spcPts val="0"/>
                        </a:spcBef>
                        <a:spcAft>
                          <a:spcPts val="0"/>
                        </a:spcAft>
                        <a:buNone/>
                      </a:pPr>
                      <a:r>
                        <a:rPr lang="pt-PT" sz="1500">
                          <a:solidFill>
                            <a:srgbClr val="234756"/>
                          </a:solidFill>
                          <a:latin typeface="Corbel"/>
                          <a:ea typeface="Corbel"/>
                          <a:cs typeface="Corbel"/>
                          <a:sym typeface="Corbel"/>
                        </a:rPr>
                        <a:t>Marketing Costs</a:t>
                      </a:r>
                      <a:endParaRPr sz="1500">
                        <a:solidFill>
                          <a:srgbClr val="234756"/>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150,000 €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800,000 €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1 500,000 €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808,333 €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lang="pt-PT" sz="1500">
                          <a:solidFill>
                            <a:srgbClr val="234756"/>
                          </a:solidFill>
                          <a:latin typeface="Corbel"/>
                          <a:ea typeface="Corbel"/>
                          <a:cs typeface="Corbel"/>
                          <a:sym typeface="Corbel"/>
                        </a:rPr>
                        <a:t>8,333 €</a:t>
                      </a:r>
                      <a:endParaRPr sz="1500">
                        <a:solidFill>
                          <a:srgbClr val="234756"/>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BDC1C6"/>
                      </a:solidFill>
                      <a:prstDash val="solid"/>
                      <a:round/>
                      <a:headEnd len="sm" w="sm" type="none"/>
                      <a:tailEnd len="sm" w="sm" type="none"/>
                    </a:lnB>
                    <a:solidFill>
                      <a:srgbClr val="F8E9D7"/>
                    </a:solidFill>
                  </a:tcPr>
                </a:tc>
              </a:tr>
              <a:tr h="203200">
                <a:tc>
                  <a:txBody>
                    <a:bodyPr/>
                    <a:lstStyle/>
                    <a:p>
                      <a:pPr indent="0" lvl="0" marL="0" rtl="0" algn="just">
                        <a:spcBef>
                          <a:spcPts val="0"/>
                        </a:spcBef>
                        <a:spcAft>
                          <a:spcPts val="0"/>
                        </a:spcAft>
                        <a:buNone/>
                      </a:pPr>
                      <a:r>
                        <a:rPr b="1" lang="pt-PT" sz="1500">
                          <a:solidFill>
                            <a:srgbClr val="FFF8F0"/>
                          </a:solidFill>
                          <a:latin typeface="Corbel"/>
                          <a:ea typeface="Corbel"/>
                          <a:cs typeface="Corbel"/>
                          <a:sym typeface="Corbel"/>
                        </a:rPr>
                        <a:t>Total</a:t>
                      </a:r>
                      <a:endParaRPr b="1" sz="1500">
                        <a:solidFill>
                          <a:srgbClr val="FFF8F0"/>
                        </a:solidFill>
                        <a:latin typeface="Corbel"/>
                        <a:ea typeface="Corbel"/>
                        <a:cs typeface="Corbel"/>
                        <a:sym typeface="Corbel"/>
                      </a:endParaRPr>
                    </a:p>
                  </a:txBody>
                  <a:tcPr marT="25400" marB="25400" marR="76200" marL="76200" anchor="ctr">
                    <a:lnL cap="flat" cmpd="sng" w="7950">
                      <a:solidFill>
                        <a:srgbClr val="284E3F"/>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3 334,563 €</a:t>
                      </a:r>
                      <a:endParaRPr b="1" sz="1500">
                        <a:solidFill>
                          <a:srgbClr val="FFF8F0"/>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6 007,75 €</a:t>
                      </a:r>
                      <a:endParaRPr b="1" sz="1500">
                        <a:solidFill>
                          <a:srgbClr val="FFF8F0"/>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11 889,098 €</a:t>
                      </a:r>
                      <a:endParaRPr b="1" sz="1500">
                        <a:solidFill>
                          <a:srgbClr val="FFF8F0"/>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6 542,444 €</a:t>
                      </a:r>
                      <a:endParaRPr b="1" sz="1500">
                        <a:solidFill>
                          <a:srgbClr val="FFF8F0"/>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BDC1C6"/>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c>
                  <a:txBody>
                    <a:bodyPr/>
                    <a:lstStyle/>
                    <a:p>
                      <a:pPr indent="0" lvl="0" marL="0" rtl="0" algn="ctr">
                        <a:spcBef>
                          <a:spcPts val="0"/>
                        </a:spcBef>
                        <a:spcAft>
                          <a:spcPts val="0"/>
                        </a:spcAft>
                        <a:buNone/>
                      </a:pPr>
                      <a:r>
                        <a:rPr b="1" lang="pt-PT" sz="1500">
                          <a:solidFill>
                            <a:srgbClr val="FFF8F0"/>
                          </a:solidFill>
                          <a:latin typeface="Corbel"/>
                          <a:ea typeface="Corbel"/>
                          <a:cs typeface="Corbel"/>
                          <a:sym typeface="Corbel"/>
                        </a:rPr>
                        <a:t>541,973 €</a:t>
                      </a:r>
                      <a:endParaRPr b="1" sz="1500">
                        <a:solidFill>
                          <a:srgbClr val="FFF8F0"/>
                        </a:solidFill>
                        <a:latin typeface="Corbel"/>
                        <a:ea typeface="Corbel"/>
                        <a:cs typeface="Corbel"/>
                        <a:sym typeface="Corbel"/>
                      </a:endParaRPr>
                    </a:p>
                  </a:txBody>
                  <a:tcPr marT="25400" marB="25400" marR="76200" marL="76200" anchor="ctr">
                    <a:lnL cap="flat" cmpd="sng" w="7950">
                      <a:solidFill>
                        <a:srgbClr val="BDC1C6"/>
                      </a:solidFill>
                      <a:prstDash val="solid"/>
                      <a:round/>
                      <a:headEnd len="sm" w="sm" type="none"/>
                      <a:tailEnd len="sm" w="sm" type="none"/>
                    </a:lnL>
                    <a:lnR cap="flat" cmpd="sng" w="7950">
                      <a:solidFill>
                        <a:srgbClr val="284E3F"/>
                      </a:solidFill>
                      <a:prstDash val="solid"/>
                      <a:round/>
                      <a:headEnd len="sm" w="sm" type="none"/>
                      <a:tailEnd len="sm" w="sm" type="none"/>
                    </a:lnR>
                    <a:lnT cap="flat" cmpd="sng" w="7950">
                      <a:solidFill>
                        <a:srgbClr val="BDC1C6"/>
                      </a:solidFill>
                      <a:prstDash val="solid"/>
                      <a:round/>
                      <a:headEnd len="sm" w="sm" type="none"/>
                      <a:tailEnd len="sm" w="sm" type="none"/>
                    </a:lnT>
                    <a:lnB cap="flat" cmpd="sng" w="7950">
                      <a:solidFill>
                        <a:srgbClr val="284E3F"/>
                      </a:solidFill>
                      <a:prstDash val="solid"/>
                      <a:round/>
                      <a:headEnd len="sm" w="sm" type="none"/>
                      <a:tailEnd len="sm" w="sm" type="none"/>
                    </a:lnB>
                    <a:solidFill>
                      <a:srgbClr val="D73A2C"/>
                    </a:solidFill>
                  </a:tcPr>
                </a:tc>
              </a:tr>
            </a:tbl>
          </a:graphicData>
        </a:graphic>
      </p:graphicFrame>
      <p:sp>
        <p:nvSpPr>
          <p:cNvPr id="510" name="Google Shape;510;p13"/>
          <p:cNvSpPr txBox="1"/>
          <p:nvPr/>
        </p:nvSpPr>
        <p:spPr>
          <a:xfrm>
            <a:off x="3425550" y="1126675"/>
            <a:ext cx="2292900" cy="3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300">
                <a:solidFill>
                  <a:srgbClr val="0C363D"/>
                </a:solidFill>
                <a:latin typeface="Corbel"/>
                <a:ea typeface="Corbel"/>
                <a:cs typeface="Corbel"/>
                <a:sym typeface="Corbel"/>
              </a:rPr>
              <a:t>Table 5: PERT of the Budget.</a:t>
            </a:r>
            <a:endParaRPr sz="1300">
              <a:solidFill>
                <a:srgbClr val="0C363D"/>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grpSp>
        <p:nvGrpSpPr>
          <p:cNvPr id="515" name="Google Shape;515;g3141fcd9263_0_42"/>
          <p:cNvGrpSpPr/>
          <p:nvPr/>
        </p:nvGrpSpPr>
        <p:grpSpPr>
          <a:xfrm>
            <a:off x="-99" y="-47825"/>
            <a:ext cx="9144229" cy="5247718"/>
            <a:chOff x="1459800" y="-69715"/>
            <a:chExt cx="7772400" cy="7629715"/>
          </a:xfrm>
        </p:grpSpPr>
        <p:sp>
          <p:nvSpPr>
            <p:cNvPr id="516" name="Google Shape;516;g3141fcd9263_0_4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7" name="Google Shape;517;g3141fcd9263_0_42"/>
            <p:cNvGrpSpPr/>
            <p:nvPr/>
          </p:nvGrpSpPr>
          <p:grpSpPr>
            <a:xfrm>
              <a:off x="1459800" y="-69715"/>
              <a:ext cx="7772400" cy="7629700"/>
              <a:chOff x="0" y="-88539"/>
              <a:chExt cx="7772400" cy="9689739"/>
            </a:xfrm>
          </p:grpSpPr>
          <p:sp>
            <p:nvSpPr>
              <p:cNvPr id="518" name="Google Shape;518;g3141fcd9263_0_4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3141fcd9263_0_4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3141fcd9263_0_4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3141fcd9263_0_42"/>
              <p:cNvSpPr/>
              <p:nvPr/>
            </p:nvSpPr>
            <p:spPr>
              <a:xfrm>
                <a:off x="466468" y="511610"/>
                <a:ext cx="7040700" cy="84861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2" name="Google Shape;522;g3141fcd9263_0_42"/>
              <p:cNvGrpSpPr/>
              <p:nvPr/>
            </p:nvGrpSpPr>
            <p:grpSpPr>
              <a:xfrm rot="-5400000">
                <a:off x="-669724" y="2044609"/>
                <a:ext cx="9673482" cy="5407187"/>
                <a:chOff x="0" y="53341"/>
                <a:chExt cx="3447182" cy="1932795"/>
              </a:xfrm>
            </p:grpSpPr>
            <p:sp>
              <p:nvSpPr>
                <p:cNvPr id="523" name="Google Shape;523;g3141fcd9263_0_4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3141fcd9263_0_4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3141fcd9263_0_4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526" name="Google Shape;526;g3141fcd9263_0_42"/>
          <p:cNvSpPr txBox="1"/>
          <p:nvPr>
            <p:ph type="title"/>
          </p:nvPr>
        </p:nvSpPr>
        <p:spPr>
          <a:xfrm>
            <a:off x="548700" y="290925"/>
            <a:ext cx="82836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Resources &amp; Budget</a:t>
            </a:r>
            <a:endParaRPr sz="3600" cap="small">
              <a:solidFill>
                <a:srgbClr val="D73A2C"/>
              </a:solidFill>
              <a:latin typeface="Bookman Old Style"/>
              <a:ea typeface="Bookman Old Style"/>
              <a:cs typeface="Bookman Old Style"/>
              <a:sym typeface="Bookman Old Style"/>
            </a:endParaRPr>
          </a:p>
        </p:txBody>
      </p:sp>
      <p:sp>
        <p:nvSpPr>
          <p:cNvPr id="527" name="Google Shape;527;g3141fcd9263_0_4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528" name="Google Shape;528;g3141fcd9263_0_42"/>
          <p:cNvPicPr preferRelativeResize="0"/>
          <p:nvPr/>
        </p:nvPicPr>
        <p:blipFill rotWithShape="1">
          <a:blip r:embed="rId3">
            <a:alphaModFix/>
          </a:blip>
          <a:srcRect b="0" l="0" r="0" t="0"/>
          <a:stretch/>
        </p:blipFill>
        <p:spPr>
          <a:xfrm>
            <a:off x="0" y="-1"/>
            <a:ext cx="548700" cy="495471"/>
          </a:xfrm>
          <a:prstGeom prst="rect">
            <a:avLst/>
          </a:prstGeom>
          <a:noFill/>
          <a:ln>
            <a:noFill/>
          </a:ln>
        </p:spPr>
      </p:pic>
      <p:sp>
        <p:nvSpPr>
          <p:cNvPr id="529" name="Google Shape;529;g3141fcd9263_0_42"/>
          <p:cNvSpPr txBox="1"/>
          <p:nvPr/>
        </p:nvSpPr>
        <p:spPr>
          <a:xfrm>
            <a:off x="0" y="4868375"/>
            <a:ext cx="8295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pic>
        <p:nvPicPr>
          <p:cNvPr id="530" name="Google Shape;530;g3141fcd9263_0_42" title="Points scored"/>
          <p:cNvPicPr preferRelativeResize="0"/>
          <p:nvPr/>
        </p:nvPicPr>
        <p:blipFill>
          <a:blip r:embed="rId4">
            <a:alphaModFix/>
          </a:blip>
          <a:stretch>
            <a:fillRect/>
          </a:stretch>
        </p:blipFill>
        <p:spPr>
          <a:xfrm>
            <a:off x="4572000" y="2167335"/>
            <a:ext cx="4368276" cy="2701040"/>
          </a:xfrm>
          <a:prstGeom prst="rect">
            <a:avLst/>
          </a:prstGeom>
          <a:noFill/>
          <a:ln>
            <a:noFill/>
          </a:ln>
        </p:spPr>
      </p:pic>
      <p:pic>
        <p:nvPicPr>
          <p:cNvPr descr="Points scored" id="531" name="Google Shape;531;g3141fcd9263_0_42"/>
          <p:cNvPicPr preferRelativeResize="0"/>
          <p:nvPr/>
        </p:nvPicPr>
        <p:blipFill>
          <a:blip r:embed="rId5">
            <a:alphaModFix/>
          </a:blip>
          <a:stretch>
            <a:fillRect/>
          </a:stretch>
        </p:blipFill>
        <p:spPr>
          <a:xfrm>
            <a:off x="548700" y="921275"/>
            <a:ext cx="4023300" cy="24910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309c51d57b3_0_37"/>
          <p:cNvSpPr/>
          <p:nvPr/>
        </p:nvSpPr>
        <p:spPr>
          <a:xfrm>
            <a:off x="-99" y="126"/>
            <a:ext cx="9144300" cy="519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g309c51d57b3_0_37"/>
          <p:cNvGrpSpPr/>
          <p:nvPr/>
        </p:nvGrpSpPr>
        <p:grpSpPr>
          <a:xfrm>
            <a:off x="-111" y="-4275"/>
            <a:ext cx="9144229" cy="5204304"/>
            <a:chOff x="0" y="0"/>
            <a:chExt cx="7772400" cy="9609130"/>
          </a:xfrm>
        </p:grpSpPr>
        <p:sp>
          <p:nvSpPr>
            <p:cNvPr id="538" name="Google Shape;538;g309c51d57b3_0_37"/>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309c51d57b3_0_37"/>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309c51d57b3_0_37"/>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309c51d57b3_0_37"/>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2" name="Google Shape;542;g309c51d57b3_0_37"/>
            <p:cNvGrpSpPr/>
            <p:nvPr/>
          </p:nvGrpSpPr>
          <p:grpSpPr>
            <a:xfrm rot="-5400000">
              <a:off x="2658748" y="5397267"/>
              <a:ext cx="3016539" cy="5407187"/>
              <a:chOff x="-8619" y="53341"/>
              <a:chExt cx="1074955" cy="1932795"/>
            </a:xfrm>
          </p:grpSpPr>
          <p:sp>
            <p:nvSpPr>
              <p:cNvPr id="543" name="Google Shape;543;g309c51d57b3_0_37"/>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309c51d57b3_0_37"/>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309c51d57b3_0_37"/>
              <p:cNvSpPr/>
              <p:nvPr/>
            </p:nvSpPr>
            <p:spPr>
              <a:xfrm>
                <a:off x="-8619"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309c51d57b3_0_37"/>
              <p:cNvSpPr/>
              <p:nvPr/>
            </p:nvSpPr>
            <p:spPr>
              <a:xfrm>
                <a:off x="-1072" y="1669712"/>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7" name="Google Shape;547;g309c51d57b3_0_37"/>
          <p:cNvSpPr txBox="1"/>
          <p:nvPr>
            <p:ph type="title"/>
          </p:nvPr>
        </p:nvSpPr>
        <p:spPr>
          <a:xfrm>
            <a:off x="657925" y="351675"/>
            <a:ext cx="7809900" cy="222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3600"/>
              </a:spcAft>
              <a:buSzPts val="2800"/>
              <a:buNone/>
            </a:pPr>
            <a:r>
              <a:rPr b="1" lang="pt-PT" sz="3600" cap="small">
                <a:solidFill>
                  <a:srgbClr val="D73A2C"/>
                </a:solidFill>
                <a:latin typeface="Bookman Old Style"/>
                <a:ea typeface="Bookman Old Style"/>
                <a:cs typeface="Bookman Old Style"/>
                <a:sym typeface="Bookman Old Style"/>
              </a:rPr>
              <a:t>Thank for Your Attention!</a:t>
            </a:r>
            <a:endParaRPr b="1" sz="3600" cap="small">
              <a:solidFill>
                <a:srgbClr val="D73A2C"/>
              </a:solidFill>
              <a:latin typeface="Bookman Old Style"/>
              <a:ea typeface="Bookman Old Style"/>
              <a:cs typeface="Bookman Old Style"/>
              <a:sym typeface="Bookman Old Style"/>
            </a:endParaRPr>
          </a:p>
        </p:txBody>
      </p:sp>
      <p:sp>
        <p:nvSpPr>
          <p:cNvPr id="548" name="Google Shape;548;g309c51d57b3_0_37"/>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549" name="Google Shape;549;g309c51d57b3_0_37"/>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550" name="Google Shape;550;g309c51d57b3_0_37"/>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
        <p:nvSpPr>
          <p:cNvPr id="551" name="Google Shape;551;g309c51d57b3_0_37"/>
          <p:cNvSpPr txBox="1"/>
          <p:nvPr>
            <p:ph idx="4294967295" type="subTitle"/>
          </p:nvPr>
        </p:nvSpPr>
        <p:spPr>
          <a:xfrm>
            <a:off x="661225" y="2640313"/>
            <a:ext cx="7803300" cy="114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pt-PT" sz="1600" u="none" cap="none" strike="noStrike">
                <a:solidFill>
                  <a:srgbClr val="0C363D"/>
                </a:solidFill>
                <a:latin typeface="Corbel"/>
                <a:ea typeface="Corbel"/>
                <a:cs typeface="Corbel"/>
                <a:sym typeface="Corbel"/>
              </a:rPr>
              <a:t>Master's in Telecommunications and Computer Engineering</a:t>
            </a:r>
            <a:endParaRPr b="0" i="0" sz="1600" u="none" cap="none" strike="noStrike">
              <a:solidFill>
                <a:srgbClr val="0C363D"/>
              </a:solidFill>
              <a:latin typeface="Corbel"/>
              <a:ea typeface="Corbel"/>
              <a:cs typeface="Corbel"/>
              <a:sym typeface="Corbel"/>
            </a:endParaRPr>
          </a:p>
          <a:p>
            <a:pPr indent="0" lvl="0" marL="0" marR="0" rtl="0" algn="ctr">
              <a:lnSpc>
                <a:spcPct val="100000"/>
              </a:lnSpc>
              <a:spcBef>
                <a:spcPts val="0"/>
              </a:spcBef>
              <a:spcAft>
                <a:spcPts val="0"/>
              </a:spcAft>
              <a:buClr>
                <a:schemeClr val="dk2"/>
              </a:buClr>
              <a:buSzPts val="2800"/>
              <a:buFont typeface="Arial"/>
              <a:buNone/>
            </a:pPr>
            <a:r>
              <a:rPr b="0" i="0" lang="pt-PT" sz="1600" u="none" cap="none" strike="noStrike">
                <a:solidFill>
                  <a:srgbClr val="0C363D"/>
                </a:solidFill>
                <a:latin typeface="Corbel"/>
                <a:ea typeface="Corbel"/>
                <a:cs typeface="Corbel"/>
                <a:sym typeface="Corbel"/>
              </a:rPr>
              <a:t>Gestão de Projetos de Tecnologias de Informação</a:t>
            </a:r>
            <a:endParaRPr b="0" i="0" sz="1600" u="none" cap="none" strike="noStrike">
              <a:solidFill>
                <a:srgbClr val="0C363D"/>
              </a:solidFill>
              <a:latin typeface="Corbel"/>
              <a:ea typeface="Corbel"/>
              <a:cs typeface="Corbel"/>
              <a:sym typeface="Corbel"/>
            </a:endParaRPr>
          </a:p>
          <a:p>
            <a:pPr indent="0" lvl="0" marL="0" marR="0" rtl="0" algn="ctr">
              <a:lnSpc>
                <a:spcPct val="100000"/>
              </a:lnSpc>
              <a:spcBef>
                <a:spcPts val="0"/>
              </a:spcBef>
              <a:spcAft>
                <a:spcPts val="0"/>
              </a:spcAft>
              <a:buClr>
                <a:schemeClr val="dk2"/>
              </a:buClr>
              <a:buSzPts val="2800"/>
              <a:buFont typeface="Arial"/>
              <a:buNone/>
            </a:pPr>
            <a:r>
              <a:rPr b="1" i="0" lang="pt-PT" sz="1600" u="none" cap="none" strike="noStrike">
                <a:solidFill>
                  <a:srgbClr val="0C363D"/>
                </a:solidFill>
                <a:latin typeface="Corbel"/>
                <a:ea typeface="Corbel"/>
                <a:cs typeface="Corbel"/>
                <a:sym typeface="Corbel"/>
              </a:rPr>
              <a:t>Lecturer:</a:t>
            </a:r>
            <a:r>
              <a:rPr b="0" i="0" lang="pt-PT" sz="1600" u="none" cap="none" strike="noStrike">
                <a:solidFill>
                  <a:srgbClr val="0C363D"/>
                </a:solidFill>
                <a:latin typeface="Corbel"/>
                <a:ea typeface="Corbel"/>
                <a:cs typeface="Corbel"/>
                <a:sym typeface="Corbel"/>
              </a:rPr>
              <a:t> João Varajão</a:t>
            </a:r>
            <a:endParaRPr b="0" i="0" sz="1600" u="none" cap="none" strike="noStrike">
              <a:solidFill>
                <a:srgbClr val="0C363D"/>
              </a:solidFill>
              <a:latin typeface="Corbel"/>
              <a:ea typeface="Corbel"/>
              <a:cs typeface="Corbel"/>
              <a:sym typeface="Corbel"/>
            </a:endParaRPr>
          </a:p>
          <a:p>
            <a:pPr indent="0" lvl="0" marL="0" marR="0" rtl="0" algn="ctr">
              <a:lnSpc>
                <a:spcPct val="100000"/>
              </a:lnSpc>
              <a:spcBef>
                <a:spcPts val="0"/>
              </a:spcBef>
              <a:spcAft>
                <a:spcPts val="0"/>
              </a:spcAft>
              <a:buClr>
                <a:schemeClr val="dk2"/>
              </a:buClr>
              <a:buSzPts val="2800"/>
              <a:buFont typeface="Arial"/>
              <a:buNone/>
            </a:pPr>
            <a:r>
              <a:rPr b="1" i="0" lang="pt-PT" sz="1600" u="none" cap="none" strike="noStrike">
                <a:solidFill>
                  <a:srgbClr val="0C363D"/>
                </a:solidFill>
                <a:latin typeface="Corbel"/>
                <a:ea typeface="Corbel"/>
                <a:cs typeface="Corbel"/>
                <a:sym typeface="Corbel"/>
              </a:rPr>
              <a:t>Team 03:</a:t>
            </a:r>
            <a:endParaRPr b="0" i="0" sz="1600" u="none" cap="none" strike="noStrike">
              <a:solidFill>
                <a:srgbClr val="0C363D"/>
              </a:solidFill>
              <a:latin typeface="Corbel"/>
              <a:ea typeface="Corbel"/>
              <a:cs typeface="Corbel"/>
              <a:sym typeface="Corbel"/>
            </a:endParaRPr>
          </a:p>
        </p:txBody>
      </p:sp>
      <p:sp>
        <p:nvSpPr>
          <p:cNvPr id="552" name="Google Shape;552;g309c51d57b3_0_37"/>
          <p:cNvSpPr txBox="1"/>
          <p:nvPr/>
        </p:nvSpPr>
        <p:spPr>
          <a:xfrm>
            <a:off x="3487350" y="3854950"/>
            <a:ext cx="2167200" cy="10134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0C363D"/>
              </a:buClr>
              <a:buSzPts val="1600"/>
              <a:buFont typeface="Corbel"/>
              <a:buChar char="●"/>
            </a:pPr>
            <a:r>
              <a:rPr lang="pt-PT" sz="1600">
                <a:solidFill>
                  <a:srgbClr val="0C363D"/>
                </a:solidFill>
                <a:latin typeface="Corbel"/>
                <a:ea typeface="Corbel"/>
                <a:cs typeface="Corbel"/>
                <a:sym typeface="Corbel"/>
              </a:rPr>
              <a:t>Catarina Pereira</a:t>
            </a:r>
            <a:endParaRPr sz="1600">
              <a:solidFill>
                <a:srgbClr val="0C363D"/>
              </a:solidFill>
              <a:latin typeface="Corbel"/>
              <a:ea typeface="Corbel"/>
              <a:cs typeface="Corbel"/>
              <a:sym typeface="Corbel"/>
            </a:endParaRPr>
          </a:p>
          <a:p>
            <a:pPr indent="-330200" lvl="0" marL="457200" rtl="0" algn="l">
              <a:spcBef>
                <a:spcPts val="0"/>
              </a:spcBef>
              <a:spcAft>
                <a:spcPts val="0"/>
              </a:spcAft>
              <a:buClr>
                <a:srgbClr val="0C363D"/>
              </a:buClr>
              <a:buSzPts val="1600"/>
              <a:buFont typeface="Corbel"/>
              <a:buChar char="●"/>
            </a:pPr>
            <a:r>
              <a:rPr lang="pt-PT" sz="1600">
                <a:solidFill>
                  <a:srgbClr val="0C363D"/>
                </a:solidFill>
                <a:latin typeface="Corbel"/>
                <a:ea typeface="Corbel"/>
                <a:cs typeface="Corbel"/>
                <a:sym typeface="Corbel"/>
              </a:rPr>
              <a:t>Inês Neves</a:t>
            </a:r>
            <a:endParaRPr sz="1600">
              <a:solidFill>
                <a:srgbClr val="0C363D"/>
              </a:solidFill>
              <a:latin typeface="Corbel"/>
              <a:ea typeface="Corbel"/>
              <a:cs typeface="Corbel"/>
              <a:sym typeface="Corbel"/>
            </a:endParaRPr>
          </a:p>
          <a:p>
            <a:pPr indent="-330200" lvl="0" marL="457200" rtl="0" algn="l">
              <a:spcBef>
                <a:spcPts val="0"/>
              </a:spcBef>
              <a:spcAft>
                <a:spcPts val="0"/>
              </a:spcAft>
              <a:buClr>
                <a:srgbClr val="0C363D"/>
              </a:buClr>
              <a:buSzPts val="1600"/>
              <a:buFont typeface="Corbel"/>
              <a:buChar char="●"/>
            </a:pPr>
            <a:r>
              <a:rPr lang="pt-PT" sz="1600">
                <a:solidFill>
                  <a:srgbClr val="0C363D"/>
                </a:solidFill>
                <a:latin typeface="Corbel"/>
                <a:ea typeface="Corbel"/>
                <a:cs typeface="Corbel"/>
                <a:sym typeface="Corbel"/>
              </a:rPr>
              <a:t>Leonardo Martins</a:t>
            </a:r>
            <a:endParaRPr sz="1600">
              <a:solidFill>
                <a:srgbClr val="0C363D"/>
              </a:solidFill>
              <a:latin typeface="Corbel"/>
              <a:ea typeface="Corbel"/>
              <a:cs typeface="Corbel"/>
              <a:sym typeface="Corbel"/>
            </a:endParaRPr>
          </a:p>
          <a:p>
            <a:pPr indent="-330200" lvl="0" marL="457200" rtl="0" algn="l">
              <a:spcBef>
                <a:spcPts val="0"/>
              </a:spcBef>
              <a:spcAft>
                <a:spcPts val="0"/>
              </a:spcAft>
              <a:buClr>
                <a:srgbClr val="0C363D"/>
              </a:buClr>
              <a:buSzPts val="1600"/>
              <a:buFont typeface="Corbel"/>
              <a:buChar char="●"/>
            </a:pPr>
            <a:r>
              <a:rPr lang="pt-PT" sz="1600">
                <a:solidFill>
                  <a:srgbClr val="0C363D"/>
                </a:solidFill>
                <a:latin typeface="Corbel"/>
                <a:ea typeface="Corbel"/>
                <a:cs typeface="Corbel"/>
                <a:sym typeface="Corbel"/>
              </a:rPr>
              <a:t>Rodrigo Castillo</a:t>
            </a:r>
            <a:endParaRPr sz="1600">
              <a:solidFill>
                <a:schemeClr val="dk2"/>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2"/>
          <p:cNvGrpSpPr/>
          <p:nvPr/>
        </p:nvGrpSpPr>
        <p:grpSpPr>
          <a:xfrm>
            <a:off x="-99" y="-47825"/>
            <a:ext cx="9144229" cy="5247718"/>
            <a:chOff x="1459800" y="-69716"/>
            <a:chExt cx="7772400" cy="7629716"/>
          </a:xfrm>
        </p:grpSpPr>
        <p:sp>
          <p:nvSpPr>
            <p:cNvPr id="77" name="Google Shape;77;p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
            <p:cNvGrpSpPr/>
            <p:nvPr/>
          </p:nvGrpSpPr>
          <p:grpSpPr>
            <a:xfrm>
              <a:off x="1459800" y="-69716"/>
              <a:ext cx="7772400" cy="7629700"/>
              <a:chOff x="0" y="-88539"/>
              <a:chExt cx="7772400" cy="9689739"/>
            </a:xfrm>
          </p:grpSpPr>
          <p:sp>
            <p:nvSpPr>
              <p:cNvPr id="79" name="Google Shape;79;p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2"/>
              <p:cNvGrpSpPr/>
              <p:nvPr/>
            </p:nvGrpSpPr>
            <p:grpSpPr>
              <a:xfrm rot="-5400000">
                <a:off x="-669725" y="2044609"/>
                <a:ext cx="9673483" cy="5407187"/>
                <a:chOff x="0" y="53341"/>
                <a:chExt cx="3447182" cy="1932795"/>
              </a:xfrm>
            </p:grpSpPr>
            <p:sp>
              <p:nvSpPr>
                <p:cNvPr id="84" name="Google Shape;84;p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88" name="Google Shape;88;p2"/>
          <p:cNvSpPr txBox="1"/>
          <p:nvPr>
            <p:ph type="title"/>
          </p:nvPr>
        </p:nvSpPr>
        <p:spPr>
          <a:xfrm>
            <a:off x="827475" y="298025"/>
            <a:ext cx="7645200" cy="71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Team 03</a:t>
            </a:r>
            <a:endParaRPr sz="3600"/>
          </a:p>
        </p:txBody>
      </p:sp>
      <p:sp>
        <p:nvSpPr>
          <p:cNvPr id="89" name="Google Shape;89;p2"/>
          <p:cNvSpPr txBox="1"/>
          <p:nvPr>
            <p:ph idx="1" type="body"/>
          </p:nvPr>
        </p:nvSpPr>
        <p:spPr>
          <a:xfrm>
            <a:off x="768300" y="3273100"/>
            <a:ext cx="15174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Catarina Pereira</a:t>
            </a:r>
            <a:endParaRPr b="1" sz="1200">
              <a:latin typeface="Corbel"/>
              <a:ea typeface="Corbel"/>
              <a:cs typeface="Corbel"/>
              <a:sym typeface="Corbel"/>
            </a:endParaRPr>
          </a:p>
        </p:txBody>
      </p:sp>
      <p:sp>
        <p:nvSpPr>
          <p:cNvPr id="90" name="Google Shape;90;p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91" name="Google Shape;91;p2"/>
          <p:cNvPicPr preferRelativeResize="0"/>
          <p:nvPr/>
        </p:nvPicPr>
        <p:blipFill rotWithShape="1">
          <a:blip r:embed="rId3">
            <a:alphaModFix/>
          </a:blip>
          <a:srcRect b="0" l="0" r="0" t="0"/>
          <a:stretch/>
        </p:blipFill>
        <p:spPr>
          <a:xfrm>
            <a:off x="0" y="-6"/>
            <a:ext cx="657925" cy="594096"/>
          </a:xfrm>
          <a:prstGeom prst="rect">
            <a:avLst/>
          </a:prstGeom>
          <a:noFill/>
          <a:ln>
            <a:noFill/>
          </a:ln>
        </p:spPr>
      </p:pic>
      <p:pic>
        <p:nvPicPr>
          <p:cNvPr id="92" name="Google Shape;92;p2"/>
          <p:cNvPicPr preferRelativeResize="0"/>
          <p:nvPr/>
        </p:nvPicPr>
        <p:blipFill rotWithShape="1">
          <a:blip r:embed="rId4">
            <a:alphaModFix/>
          </a:blip>
          <a:srcRect b="0" l="0" r="0" t="0"/>
          <a:stretch/>
        </p:blipFill>
        <p:spPr>
          <a:xfrm>
            <a:off x="768300" y="1755650"/>
            <a:ext cx="1517450" cy="1517450"/>
          </a:xfrm>
          <a:prstGeom prst="rect">
            <a:avLst/>
          </a:prstGeom>
          <a:noFill/>
          <a:ln>
            <a:noFill/>
          </a:ln>
        </p:spPr>
      </p:pic>
      <p:pic>
        <p:nvPicPr>
          <p:cNvPr id="93" name="Google Shape;93;p2"/>
          <p:cNvPicPr preferRelativeResize="0"/>
          <p:nvPr/>
        </p:nvPicPr>
        <p:blipFill rotWithShape="1">
          <a:blip r:embed="rId5">
            <a:alphaModFix/>
          </a:blip>
          <a:srcRect b="0" l="0" r="0" t="0"/>
          <a:stretch/>
        </p:blipFill>
        <p:spPr>
          <a:xfrm>
            <a:off x="2785900" y="1755650"/>
            <a:ext cx="1517450" cy="1517450"/>
          </a:xfrm>
          <a:prstGeom prst="rect">
            <a:avLst/>
          </a:prstGeom>
          <a:noFill/>
          <a:ln>
            <a:noFill/>
          </a:ln>
        </p:spPr>
      </p:pic>
      <p:pic>
        <p:nvPicPr>
          <p:cNvPr id="94" name="Google Shape;94;p2"/>
          <p:cNvPicPr preferRelativeResize="0"/>
          <p:nvPr/>
        </p:nvPicPr>
        <p:blipFill rotWithShape="1">
          <a:blip r:embed="rId6">
            <a:alphaModFix/>
          </a:blip>
          <a:srcRect b="0" l="0" r="0" t="0"/>
          <a:stretch/>
        </p:blipFill>
        <p:spPr>
          <a:xfrm>
            <a:off x="4803525" y="1755650"/>
            <a:ext cx="1517450" cy="1517450"/>
          </a:xfrm>
          <a:prstGeom prst="rect">
            <a:avLst/>
          </a:prstGeom>
          <a:noFill/>
          <a:ln>
            <a:noFill/>
          </a:ln>
        </p:spPr>
      </p:pic>
      <p:pic>
        <p:nvPicPr>
          <p:cNvPr id="95" name="Google Shape;95;p2"/>
          <p:cNvPicPr preferRelativeResize="0"/>
          <p:nvPr/>
        </p:nvPicPr>
        <p:blipFill rotWithShape="1">
          <a:blip r:embed="rId7">
            <a:alphaModFix/>
          </a:blip>
          <a:srcRect b="0" l="1996" r="2003" t="0"/>
          <a:stretch/>
        </p:blipFill>
        <p:spPr>
          <a:xfrm>
            <a:off x="6821150" y="1755650"/>
            <a:ext cx="1517450" cy="1517450"/>
          </a:xfrm>
          <a:prstGeom prst="rect">
            <a:avLst/>
          </a:prstGeom>
          <a:noFill/>
          <a:ln>
            <a:noFill/>
          </a:ln>
        </p:spPr>
      </p:pic>
      <p:sp>
        <p:nvSpPr>
          <p:cNvPr id="96" name="Google Shape;96;p2"/>
          <p:cNvSpPr txBox="1"/>
          <p:nvPr>
            <p:ph idx="1" type="body"/>
          </p:nvPr>
        </p:nvSpPr>
        <p:spPr>
          <a:xfrm>
            <a:off x="2785900" y="32731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95000"/>
              </a:lnSpc>
              <a:spcBef>
                <a:spcPts val="0"/>
              </a:spcBef>
              <a:spcAft>
                <a:spcPts val="1200"/>
              </a:spcAft>
              <a:buSzPts val="770"/>
              <a:buNone/>
            </a:pPr>
            <a:r>
              <a:rPr b="1" lang="pt-PT" sz="1200">
                <a:latin typeface="Corbel"/>
                <a:ea typeface="Corbel"/>
                <a:cs typeface="Corbel"/>
                <a:sym typeface="Corbel"/>
              </a:rPr>
              <a:t>Inês Neves</a:t>
            </a:r>
            <a:endParaRPr b="1" sz="1200">
              <a:latin typeface="Corbel"/>
              <a:ea typeface="Corbel"/>
              <a:cs typeface="Corbel"/>
              <a:sym typeface="Corbel"/>
            </a:endParaRPr>
          </a:p>
        </p:txBody>
      </p:sp>
      <p:sp>
        <p:nvSpPr>
          <p:cNvPr id="97" name="Google Shape;97;p2"/>
          <p:cNvSpPr txBox="1"/>
          <p:nvPr>
            <p:ph idx="1" type="body"/>
          </p:nvPr>
        </p:nvSpPr>
        <p:spPr>
          <a:xfrm>
            <a:off x="6821150" y="3273100"/>
            <a:ext cx="15174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Rodrigo Rocha</a:t>
            </a:r>
            <a:endParaRPr b="1" sz="1200">
              <a:latin typeface="Corbel"/>
              <a:ea typeface="Corbel"/>
              <a:cs typeface="Corbel"/>
              <a:sym typeface="Corbel"/>
            </a:endParaRPr>
          </a:p>
        </p:txBody>
      </p:sp>
      <p:sp>
        <p:nvSpPr>
          <p:cNvPr id="98" name="Google Shape;98;p2"/>
          <p:cNvSpPr txBox="1"/>
          <p:nvPr>
            <p:ph idx="1" type="body"/>
          </p:nvPr>
        </p:nvSpPr>
        <p:spPr>
          <a:xfrm>
            <a:off x="4751238" y="3273100"/>
            <a:ext cx="16095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b="1" lang="pt-PT" sz="1200">
                <a:latin typeface="Corbel"/>
                <a:ea typeface="Corbel"/>
                <a:cs typeface="Corbel"/>
                <a:sym typeface="Corbel"/>
              </a:rPr>
              <a:t>Leonardo Martins</a:t>
            </a:r>
            <a:endParaRPr b="1" sz="1200">
              <a:latin typeface="Corbel"/>
              <a:ea typeface="Corbel"/>
              <a:cs typeface="Corbel"/>
              <a:sym typeface="Corbel"/>
            </a:endParaRPr>
          </a:p>
        </p:txBody>
      </p:sp>
      <p:sp>
        <p:nvSpPr>
          <p:cNvPr id="99" name="Google Shape;99;p2"/>
          <p:cNvSpPr txBox="1"/>
          <p:nvPr>
            <p:ph idx="1" type="body"/>
          </p:nvPr>
        </p:nvSpPr>
        <p:spPr>
          <a:xfrm>
            <a:off x="768375" y="3573200"/>
            <a:ext cx="15174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4500"/>
              <a:buNone/>
            </a:pPr>
            <a:r>
              <a:rPr lang="pt-PT" sz="1000">
                <a:latin typeface="Corbel"/>
                <a:ea typeface="Corbel"/>
                <a:cs typeface="Corbel"/>
                <a:sym typeface="Corbel"/>
              </a:rPr>
              <a:t>PG53733</a:t>
            </a:r>
            <a:endParaRPr sz="1000">
              <a:latin typeface="Corbel"/>
              <a:ea typeface="Corbel"/>
              <a:cs typeface="Corbel"/>
              <a:sym typeface="Corbel"/>
            </a:endParaRPr>
          </a:p>
        </p:txBody>
      </p:sp>
      <p:sp>
        <p:nvSpPr>
          <p:cNvPr id="100" name="Google Shape;100;p2"/>
          <p:cNvSpPr txBox="1"/>
          <p:nvPr>
            <p:ph idx="1" type="body"/>
          </p:nvPr>
        </p:nvSpPr>
        <p:spPr>
          <a:xfrm>
            <a:off x="2836550" y="36200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PG53864</a:t>
            </a:r>
            <a:endParaRPr sz="1000">
              <a:latin typeface="Corbel"/>
              <a:ea typeface="Corbel"/>
              <a:cs typeface="Corbel"/>
              <a:sym typeface="Corbel"/>
            </a:endParaRPr>
          </a:p>
        </p:txBody>
      </p:sp>
      <p:sp>
        <p:nvSpPr>
          <p:cNvPr id="101" name="Google Shape;101;p2"/>
          <p:cNvSpPr txBox="1"/>
          <p:nvPr>
            <p:ph idx="1" type="body"/>
          </p:nvPr>
        </p:nvSpPr>
        <p:spPr>
          <a:xfrm>
            <a:off x="4905100" y="36200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PG53996</a:t>
            </a:r>
            <a:endParaRPr sz="1000">
              <a:latin typeface="Corbel"/>
              <a:ea typeface="Corbel"/>
              <a:cs typeface="Corbel"/>
              <a:sym typeface="Corbel"/>
            </a:endParaRPr>
          </a:p>
        </p:txBody>
      </p:sp>
      <p:sp>
        <p:nvSpPr>
          <p:cNvPr id="102" name="Google Shape;102;p2"/>
          <p:cNvSpPr txBox="1"/>
          <p:nvPr>
            <p:ph idx="1" type="body"/>
          </p:nvPr>
        </p:nvSpPr>
        <p:spPr>
          <a:xfrm>
            <a:off x="6922700" y="3573100"/>
            <a:ext cx="1314300" cy="3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1800"/>
              <a:buNone/>
            </a:pPr>
            <a:r>
              <a:rPr lang="pt-PT" sz="1000">
                <a:latin typeface="Corbel"/>
                <a:ea typeface="Corbel"/>
                <a:cs typeface="Corbel"/>
                <a:sym typeface="Corbel"/>
              </a:rPr>
              <a:t>E12165</a:t>
            </a:r>
            <a:endParaRPr sz="1000">
              <a:latin typeface="Corbel"/>
              <a:ea typeface="Corbel"/>
              <a:cs typeface="Corbel"/>
              <a:sym typeface="Corbel"/>
            </a:endParaRPr>
          </a:p>
        </p:txBody>
      </p:sp>
      <p:pic>
        <p:nvPicPr>
          <p:cNvPr id="103" name="Google Shape;103;p2"/>
          <p:cNvPicPr preferRelativeResize="0"/>
          <p:nvPr/>
        </p:nvPicPr>
        <p:blipFill rotWithShape="1">
          <a:blip r:embed="rId8">
            <a:alphaModFix/>
          </a:blip>
          <a:srcRect b="29128" l="0" r="0" t="0"/>
          <a:stretch/>
        </p:blipFill>
        <p:spPr>
          <a:xfrm>
            <a:off x="2763125" y="1755650"/>
            <a:ext cx="1609500" cy="1517450"/>
          </a:xfrm>
          <a:prstGeom prst="rect">
            <a:avLst/>
          </a:prstGeom>
          <a:noFill/>
          <a:ln>
            <a:noFill/>
          </a:ln>
        </p:spPr>
      </p:pic>
      <p:sp>
        <p:nvSpPr>
          <p:cNvPr id="104" name="Google Shape;104;p2"/>
          <p:cNvSpPr txBox="1"/>
          <p:nvPr/>
        </p:nvSpPr>
        <p:spPr>
          <a:xfrm>
            <a:off x="3544050" y="4868375"/>
            <a:ext cx="2055900" cy="31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Academic Year 2024/2025</a:t>
            </a:r>
            <a:endParaRPr b="1" i="0" sz="1000" u="none" cap="none" strike="noStrike">
              <a:solidFill>
                <a:srgbClr val="F8E8D6"/>
              </a:solidFill>
              <a:latin typeface="Bookman Old Style"/>
              <a:ea typeface="Bookman Old Style"/>
              <a:cs typeface="Bookman Old Style"/>
              <a:sym typeface="Bookman Old Style"/>
            </a:endParaRPr>
          </a:p>
        </p:txBody>
      </p:sp>
      <p:sp>
        <p:nvSpPr>
          <p:cNvPr id="105" name="Google Shape;105;p2"/>
          <p:cNvSpPr txBox="1"/>
          <p:nvPr/>
        </p:nvSpPr>
        <p:spPr>
          <a:xfrm>
            <a:off x="0" y="4868375"/>
            <a:ext cx="9489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3"/>
          <p:cNvGrpSpPr/>
          <p:nvPr/>
        </p:nvGrpSpPr>
        <p:grpSpPr>
          <a:xfrm>
            <a:off x="-99" y="-47825"/>
            <a:ext cx="9144229" cy="5247718"/>
            <a:chOff x="1459800" y="-69716"/>
            <a:chExt cx="7772400" cy="7629716"/>
          </a:xfrm>
        </p:grpSpPr>
        <p:sp>
          <p:nvSpPr>
            <p:cNvPr id="111" name="Google Shape;111;p3"/>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3"/>
            <p:cNvGrpSpPr/>
            <p:nvPr/>
          </p:nvGrpSpPr>
          <p:grpSpPr>
            <a:xfrm>
              <a:off x="1459800" y="-69716"/>
              <a:ext cx="7772400" cy="7629700"/>
              <a:chOff x="0" y="-88539"/>
              <a:chExt cx="7772400" cy="9689739"/>
            </a:xfrm>
          </p:grpSpPr>
          <p:sp>
            <p:nvSpPr>
              <p:cNvPr id="113" name="Google Shape;113;p3"/>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3"/>
              <p:cNvGrpSpPr/>
              <p:nvPr/>
            </p:nvGrpSpPr>
            <p:grpSpPr>
              <a:xfrm rot="-5400000">
                <a:off x="-669725" y="2044609"/>
                <a:ext cx="9673483" cy="5407187"/>
                <a:chOff x="0" y="53341"/>
                <a:chExt cx="3447182" cy="1932795"/>
              </a:xfrm>
            </p:grpSpPr>
            <p:sp>
              <p:nvSpPr>
                <p:cNvPr id="118" name="Google Shape;118;p3"/>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22" name="Google Shape;122;p3"/>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Table of Contents</a:t>
            </a:r>
            <a:endParaRPr sz="3600"/>
          </a:p>
        </p:txBody>
      </p:sp>
      <p:sp>
        <p:nvSpPr>
          <p:cNvPr id="123" name="Google Shape;123;p3"/>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24" name="Google Shape;124;p3"/>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25" name="Google Shape;125;p3"/>
          <p:cNvSpPr txBox="1"/>
          <p:nvPr>
            <p:ph idx="1" type="body"/>
          </p:nvPr>
        </p:nvSpPr>
        <p:spPr>
          <a:xfrm>
            <a:off x="1191000" y="941800"/>
            <a:ext cx="3381000" cy="3926400"/>
          </a:xfrm>
          <a:prstGeom prst="rect">
            <a:avLst/>
          </a:prstGeom>
          <a:noFill/>
          <a:ln>
            <a:noFill/>
          </a:ln>
        </p:spPr>
        <p:txBody>
          <a:bodyPr anchorCtr="0" anchor="ctr" bIns="91425" lIns="91425" spcFirstLastPara="1" rIns="91425" wrap="square" tIns="91425">
            <a:normAutofit lnSpcReduction="10000"/>
          </a:bodyPr>
          <a:lstStyle/>
          <a:p>
            <a:pPr indent="-323850" lvl="0" marL="457200" rtl="0" algn="l">
              <a:lnSpc>
                <a:spcPct val="115000"/>
              </a:lnSpc>
              <a:spcBef>
                <a:spcPts val="0"/>
              </a:spcBef>
              <a:spcAft>
                <a:spcPts val="0"/>
              </a:spcAft>
              <a:buSzPts val="1500"/>
              <a:buFont typeface="Corbel"/>
              <a:buChar char="●"/>
            </a:pPr>
            <a:r>
              <a:rPr lang="pt-PT" sz="1500">
                <a:latin typeface="Corbel"/>
                <a:ea typeface="Corbel"/>
                <a:cs typeface="Corbel"/>
                <a:sym typeface="Corbel"/>
              </a:rPr>
              <a:t>Introduction</a:t>
            </a:r>
            <a:endParaRPr sz="1500">
              <a:latin typeface="Corbel"/>
              <a:ea typeface="Corbel"/>
              <a:cs typeface="Corbel"/>
              <a:sym typeface="Corbel"/>
            </a:endParaRPr>
          </a:p>
          <a:p>
            <a:pPr indent="0" lvl="0" marL="0" rtl="0" algn="l">
              <a:lnSpc>
                <a:spcPct val="115000"/>
              </a:lnSpc>
              <a:spcBef>
                <a:spcPts val="0"/>
              </a:spcBef>
              <a:spcAft>
                <a:spcPts val="0"/>
              </a:spcAft>
              <a:buNone/>
            </a:pPr>
            <a:r>
              <a:t/>
            </a:r>
            <a:endParaRPr sz="600">
              <a:latin typeface="Corbel"/>
              <a:ea typeface="Corbel"/>
              <a:cs typeface="Corbel"/>
              <a:sym typeface="Corbel"/>
            </a:endParaRPr>
          </a:p>
          <a:p>
            <a:pPr indent="-323850" lvl="0" marL="457200" rtl="0" algn="l">
              <a:lnSpc>
                <a:spcPct val="115000"/>
              </a:lnSpc>
              <a:spcBef>
                <a:spcPts val="0"/>
              </a:spcBef>
              <a:spcAft>
                <a:spcPts val="0"/>
              </a:spcAft>
              <a:buSzPts val="1500"/>
              <a:buFont typeface="Corbel"/>
              <a:buChar char="●"/>
            </a:pPr>
            <a:r>
              <a:rPr lang="pt-PT" sz="1500">
                <a:latin typeface="Corbel"/>
                <a:ea typeface="Corbel"/>
                <a:cs typeface="Corbel"/>
                <a:sym typeface="Corbel"/>
              </a:rPr>
              <a:t>Deliverables </a:t>
            </a:r>
            <a:endParaRPr sz="1500">
              <a:latin typeface="Corbel"/>
              <a:ea typeface="Corbel"/>
              <a:cs typeface="Corbel"/>
              <a:sym typeface="Corbel"/>
            </a:endParaRPr>
          </a:p>
          <a:p>
            <a:pPr indent="0" lvl="0" marL="0" rtl="0" algn="l">
              <a:lnSpc>
                <a:spcPct val="115000"/>
              </a:lnSpc>
              <a:spcBef>
                <a:spcPts val="0"/>
              </a:spcBef>
              <a:spcAft>
                <a:spcPts val="0"/>
              </a:spcAft>
              <a:buNone/>
            </a:pPr>
            <a:r>
              <a:t/>
            </a:r>
            <a:endParaRPr sz="600">
              <a:latin typeface="Corbel"/>
              <a:ea typeface="Corbel"/>
              <a:cs typeface="Corbel"/>
              <a:sym typeface="Corbel"/>
            </a:endParaRPr>
          </a:p>
          <a:p>
            <a:pPr indent="-323850" lvl="0" marL="457200" rtl="0" algn="l">
              <a:lnSpc>
                <a:spcPct val="115000"/>
              </a:lnSpc>
              <a:spcBef>
                <a:spcPts val="0"/>
              </a:spcBef>
              <a:spcAft>
                <a:spcPts val="0"/>
              </a:spcAft>
              <a:buSzPts val="1500"/>
              <a:buFont typeface="Corbel"/>
              <a:buChar char="●"/>
            </a:pPr>
            <a:r>
              <a:rPr lang="pt-PT" sz="1500">
                <a:latin typeface="Corbel"/>
                <a:ea typeface="Corbel"/>
                <a:cs typeface="Corbel"/>
                <a:sym typeface="Corbel"/>
              </a:rPr>
              <a:t>Requirements</a:t>
            </a:r>
            <a:endParaRPr sz="1500">
              <a:latin typeface="Corbel"/>
              <a:ea typeface="Corbel"/>
              <a:cs typeface="Corbel"/>
              <a:sym typeface="Corbel"/>
            </a:endParaRPr>
          </a:p>
          <a:p>
            <a:pPr indent="0" lvl="0" marL="0" rtl="0" algn="l">
              <a:lnSpc>
                <a:spcPct val="115000"/>
              </a:lnSpc>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Assumptions</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Restrictions</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No scope</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Stakeholders</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Timeline</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Current Status</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Gantt Diagram</a:t>
            </a:r>
            <a:endParaRPr sz="1500">
              <a:latin typeface="Corbel"/>
              <a:ea typeface="Corbel"/>
              <a:cs typeface="Corbel"/>
              <a:sym typeface="Corbel"/>
            </a:endParaRPr>
          </a:p>
          <a:p>
            <a:pPr indent="0" lvl="0" marL="0" rtl="0" algn="l">
              <a:spcBef>
                <a:spcPts val="0"/>
              </a:spcBef>
              <a:spcAft>
                <a:spcPts val="0"/>
              </a:spcAft>
              <a:buNone/>
            </a:pPr>
            <a:r>
              <a:t/>
            </a:r>
            <a:endParaRPr sz="600">
              <a:latin typeface="Corbel"/>
              <a:ea typeface="Corbel"/>
              <a:cs typeface="Corbel"/>
              <a:sym typeface="Corbel"/>
            </a:endParaRPr>
          </a:p>
          <a:p>
            <a:pPr indent="-323850" lvl="0" marL="457200" rtl="0" algn="l">
              <a:spcBef>
                <a:spcPts val="0"/>
              </a:spcBef>
              <a:spcAft>
                <a:spcPts val="0"/>
              </a:spcAft>
              <a:buSzPts val="1500"/>
              <a:buFont typeface="Corbel"/>
              <a:buChar char="●"/>
            </a:pPr>
            <a:r>
              <a:rPr lang="pt-PT" sz="1500">
                <a:latin typeface="Corbel"/>
                <a:ea typeface="Corbel"/>
                <a:cs typeface="Corbel"/>
                <a:sym typeface="Corbel"/>
              </a:rPr>
              <a:t>Resources Budget</a:t>
            </a:r>
            <a:endParaRPr sz="1500">
              <a:latin typeface="Corbel"/>
              <a:ea typeface="Corbel"/>
              <a:cs typeface="Corbel"/>
              <a:sym typeface="Corbel"/>
            </a:endParaRPr>
          </a:p>
        </p:txBody>
      </p:sp>
      <p:sp>
        <p:nvSpPr>
          <p:cNvPr id="126" name="Google Shape;126;p3"/>
          <p:cNvSpPr txBox="1"/>
          <p:nvPr/>
        </p:nvSpPr>
        <p:spPr>
          <a:xfrm>
            <a:off x="0" y="4868375"/>
            <a:ext cx="856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g312d9c07f06_0_0"/>
          <p:cNvGrpSpPr/>
          <p:nvPr/>
        </p:nvGrpSpPr>
        <p:grpSpPr>
          <a:xfrm>
            <a:off x="-99" y="-47825"/>
            <a:ext cx="9144229" cy="5247718"/>
            <a:chOff x="1459800" y="-69715"/>
            <a:chExt cx="7772400" cy="7629715"/>
          </a:xfrm>
        </p:grpSpPr>
        <p:sp>
          <p:nvSpPr>
            <p:cNvPr id="132" name="Google Shape;132;g312d9c07f06_0_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g312d9c07f06_0_0"/>
            <p:cNvGrpSpPr/>
            <p:nvPr/>
          </p:nvGrpSpPr>
          <p:grpSpPr>
            <a:xfrm>
              <a:off x="1459800" y="-69715"/>
              <a:ext cx="7772400" cy="7629700"/>
              <a:chOff x="0" y="-88539"/>
              <a:chExt cx="7772400" cy="9689739"/>
            </a:xfrm>
          </p:grpSpPr>
          <p:sp>
            <p:nvSpPr>
              <p:cNvPr id="134" name="Google Shape;134;g312d9c07f06_0_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12d9c07f06_0_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312d9c07f06_0_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312d9c07f06_0_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g312d9c07f06_0_0"/>
              <p:cNvGrpSpPr/>
              <p:nvPr/>
            </p:nvGrpSpPr>
            <p:grpSpPr>
              <a:xfrm rot="-5400000">
                <a:off x="-669724" y="2044609"/>
                <a:ext cx="9673482" cy="5407187"/>
                <a:chOff x="0" y="53341"/>
                <a:chExt cx="3447182" cy="1932795"/>
              </a:xfrm>
            </p:grpSpPr>
            <p:sp>
              <p:nvSpPr>
                <p:cNvPr id="139" name="Google Shape;139;g312d9c07f06_0_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312d9c07f06_0_0"/>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312d9c07f06_0_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312d9c07f06_0_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43" name="Google Shape;143;g312d9c07f06_0_0"/>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Introduction</a:t>
            </a:r>
            <a:endParaRPr sz="3600"/>
          </a:p>
        </p:txBody>
      </p:sp>
      <p:sp>
        <p:nvSpPr>
          <p:cNvPr id="144" name="Google Shape;144;g312d9c07f06_0_0"/>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45" name="Google Shape;145;g312d9c07f06_0_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46" name="Google Shape;146;g312d9c07f06_0_0"/>
          <p:cNvSpPr txBox="1"/>
          <p:nvPr>
            <p:ph idx="1" type="body"/>
          </p:nvPr>
        </p:nvSpPr>
        <p:spPr>
          <a:xfrm>
            <a:off x="657925" y="1646559"/>
            <a:ext cx="7828181" cy="123988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946"/>
              <a:buNone/>
            </a:pPr>
            <a:r>
              <a:t/>
            </a:r>
            <a:endParaRPr sz="1600">
              <a:latin typeface="Corbel"/>
              <a:ea typeface="Corbel"/>
              <a:cs typeface="Corbel"/>
              <a:sym typeface="Corbel"/>
            </a:endParaRPr>
          </a:p>
          <a:p>
            <a:pPr indent="0" lvl="0" marL="0" rtl="0" algn="ctr">
              <a:lnSpc>
                <a:spcPct val="115000"/>
              </a:lnSpc>
              <a:spcBef>
                <a:spcPts val="1200"/>
              </a:spcBef>
              <a:spcAft>
                <a:spcPts val="0"/>
              </a:spcAft>
              <a:buSzPts val="1946"/>
              <a:buNone/>
            </a:pPr>
            <a:r>
              <a:rPr lang="pt-PT" sz="1600">
                <a:latin typeface="Corbel"/>
                <a:ea typeface="Corbel"/>
                <a:cs typeface="Corbel"/>
                <a:sym typeface="Corbel"/>
              </a:rPr>
              <a:t>This project aims to promote the history and evolution of cell phones and smartphones through the development of an application dedicated to the museum. With the aim of enriching the visitor experience through a more interactive and personalized visit. Obtaining feedback from visitors will be essential, allowing the museum to better adapt to visitors' preferences and needs.</a:t>
            </a:r>
            <a:endParaRPr sz="1600">
              <a:latin typeface="Corbel"/>
              <a:ea typeface="Corbel"/>
              <a:cs typeface="Corbel"/>
              <a:sym typeface="Corbel"/>
            </a:endParaRPr>
          </a:p>
          <a:p>
            <a:pPr indent="0" lvl="0" marL="0" rtl="0" algn="ctr">
              <a:lnSpc>
                <a:spcPct val="115000"/>
              </a:lnSpc>
              <a:spcBef>
                <a:spcPts val="1200"/>
              </a:spcBef>
              <a:spcAft>
                <a:spcPts val="1200"/>
              </a:spcAft>
              <a:buSzPts val="1946"/>
              <a:buNone/>
            </a:pPr>
            <a:r>
              <a:t/>
            </a:r>
            <a:endParaRPr sz="1600">
              <a:latin typeface="Corbel"/>
              <a:ea typeface="Corbel"/>
              <a:cs typeface="Corbel"/>
              <a:sym typeface="Corbel"/>
            </a:endParaRPr>
          </a:p>
        </p:txBody>
      </p:sp>
      <p:sp>
        <p:nvSpPr>
          <p:cNvPr id="147" name="Google Shape;147;g312d9c07f06_0_0"/>
          <p:cNvSpPr txBox="1"/>
          <p:nvPr/>
        </p:nvSpPr>
        <p:spPr>
          <a:xfrm>
            <a:off x="0" y="4868375"/>
            <a:ext cx="856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148" name="Google Shape;148;g312d9c07f06_0_0"/>
          <p:cNvGrpSpPr/>
          <p:nvPr/>
        </p:nvGrpSpPr>
        <p:grpSpPr>
          <a:xfrm>
            <a:off x="1620108" y="3263390"/>
            <a:ext cx="5903784" cy="1356863"/>
            <a:chOff x="912019" y="1891859"/>
            <a:chExt cx="7868780" cy="1832954"/>
          </a:xfrm>
        </p:grpSpPr>
        <p:sp>
          <p:nvSpPr>
            <p:cNvPr id="149" name="Google Shape;149;g312d9c07f06_0_0"/>
            <p:cNvSpPr/>
            <p:nvPr/>
          </p:nvSpPr>
          <p:spPr>
            <a:xfrm>
              <a:off x="912019" y="1932923"/>
              <a:ext cx="1791890" cy="1791890"/>
            </a:xfrm>
            <a:prstGeom prst="ellipse">
              <a:avLst/>
            </a:prstGeom>
            <a:solidFill>
              <a:srgbClr val="FEEDD8">
                <a:alpha val="48235"/>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12d9c07f06_0_0"/>
            <p:cNvSpPr txBox="1"/>
            <p:nvPr/>
          </p:nvSpPr>
          <p:spPr>
            <a:xfrm>
              <a:off x="1082290" y="2195339"/>
              <a:ext cx="1374688"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100" u="none" cap="none" strike="noStrike">
                  <a:solidFill>
                    <a:srgbClr val="11232B"/>
                  </a:solidFill>
                  <a:latin typeface="Corbel"/>
                  <a:ea typeface="Corbel"/>
                  <a:cs typeface="Corbel"/>
                  <a:sym typeface="Corbel"/>
                </a:rPr>
                <a:t>Develop the application for the museum</a:t>
              </a:r>
              <a:endParaRPr b="0" i="0" sz="1100" u="none" cap="none" strike="noStrike">
                <a:solidFill>
                  <a:schemeClr val="dk1"/>
                </a:solidFill>
                <a:latin typeface="Arial"/>
                <a:ea typeface="Arial"/>
                <a:cs typeface="Arial"/>
                <a:sym typeface="Arial"/>
              </a:endParaRPr>
            </a:p>
          </p:txBody>
        </p:sp>
        <p:sp>
          <p:nvSpPr>
            <p:cNvPr id="151" name="Google Shape;151;g312d9c07f06_0_0"/>
            <p:cNvSpPr/>
            <p:nvPr/>
          </p:nvSpPr>
          <p:spPr>
            <a:xfrm>
              <a:off x="2421733" y="1917944"/>
              <a:ext cx="1791890" cy="1791890"/>
            </a:xfrm>
            <a:prstGeom prst="ellipse">
              <a:avLst/>
            </a:prstGeom>
            <a:solidFill>
              <a:srgbClr val="FEEDD8">
                <a:alpha val="48235"/>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312d9c07f06_0_0"/>
            <p:cNvSpPr txBox="1"/>
            <p:nvPr/>
          </p:nvSpPr>
          <p:spPr>
            <a:xfrm>
              <a:off x="2587505" y="2194665"/>
              <a:ext cx="1490601"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11232B"/>
                </a:buClr>
                <a:buSzPts val="1800"/>
                <a:buFont typeface="Corbel"/>
                <a:buNone/>
              </a:pPr>
              <a:r>
                <a:rPr b="0" i="0" lang="pt-PT" sz="1100" u="none" cap="none" strike="noStrike">
                  <a:solidFill>
                    <a:srgbClr val="11232B"/>
                  </a:solidFill>
                  <a:latin typeface="Corbel"/>
                  <a:ea typeface="Corbel"/>
                  <a:cs typeface="Corbel"/>
                  <a:sym typeface="Corbel"/>
                </a:rPr>
                <a:t>Develop documentation and system architecture</a:t>
              </a:r>
              <a:endParaRPr b="0" i="0" sz="1100" u="none" cap="none" strike="noStrike">
                <a:solidFill>
                  <a:schemeClr val="dk1"/>
                </a:solidFill>
                <a:latin typeface="Corbel"/>
                <a:ea typeface="Corbel"/>
                <a:cs typeface="Corbel"/>
                <a:sym typeface="Corbel"/>
              </a:endParaRPr>
            </a:p>
          </p:txBody>
        </p:sp>
        <p:sp>
          <p:nvSpPr>
            <p:cNvPr id="153" name="Google Shape;153;g312d9c07f06_0_0"/>
            <p:cNvSpPr/>
            <p:nvPr/>
          </p:nvSpPr>
          <p:spPr>
            <a:xfrm>
              <a:off x="3931447" y="1891859"/>
              <a:ext cx="1791890" cy="1791890"/>
            </a:xfrm>
            <a:prstGeom prst="ellipse">
              <a:avLst/>
            </a:prstGeom>
            <a:solidFill>
              <a:srgbClr val="FEEDD8">
                <a:alpha val="48235"/>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312d9c07f06_0_0"/>
            <p:cNvSpPr txBox="1"/>
            <p:nvPr/>
          </p:nvSpPr>
          <p:spPr>
            <a:xfrm>
              <a:off x="4019574" y="2194665"/>
              <a:ext cx="1563139"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100" u="none" cap="none" strike="noStrike">
                  <a:solidFill>
                    <a:srgbClr val="11232B"/>
                  </a:solidFill>
                  <a:latin typeface="Corbel"/>
                  <a:ea typeface="Corbel"/>
                  <a:cs typeface="Corbel"/>
                  <a:sym typeface="Corbel"/>
                </a:rPr>
                <a:t>Implement the collection of visitor feedback</a:t>
              </a:r>
              <a:endParaRPr b="0" i="0" sz="1100" u="none" cap="none" strike="noStrike">
                <a:solidFill>
                  <a:schemeClr val="dk1"/>
                </a:solidFill>
                <a:latin typeface="Arial"/>
                <a:ea typeface="Arial"/>
                <a:cs typeface="Arial"/>
                <a:sym typeface="Arial"/>
              </a:endParaRPr>
            </a:p>
          </p:txBody>
        </p:sp>
        <p:sp>
          <p:nvSpPr>
            <p:cNvPr id="155" name="Google Shape;155;g312d9c07f06_0_0"/>
            <p:cNvSpPr/>
            <p:nvPr/>
          </p:nvSpPr>
          <p:spPr>
            <a:xfrm>
              <a:off x="5441161" y="1902408"/>
              <a:ext cx="1791890" cy="1791890"/>
            </a:xfrm>
            <a:prstGeom prst="ellipse">
              <a:avLst/>
            </a:prstGeom>
            <a:solidFill>
              <a:srgbClr val="FEEDD8">
                <a:alpha val="48235"/>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312d9c07f06_0_0"/>
            <p:cNvSpPr txBox="1"/>
            <p:nvPr/>
          </p:nvSpPr>
          <p:spPr>
            <a:xfrm>
              <a:off x="5553064" y="2126166"/>
              <a:ext cx="1539362" cy="1345339"/>
            </a:xfrm>
            <a:prstGeom prst="rect">
              <a:avLst/>
            </a:prstGeom>
            <a:noFill/>
            <a:ln>
              <a:noFill/>
            </a:ln>
          </p:spPr>
          <p:txBody>
            <a:bodyPr anchorCtr="0" anchor="ctr" bIns="17775" lIns="98600" spcFirstLastPara="1" rIns="98600" wrap="square" tIns="17775">
              <a:noAutofit/>
            </a:bodyPr>
            <a:lstStyle/>
            <a:p>
              <a:pPr indent="0" lvl="0" marL="0" marR="0" rtl="0" algn="ctr">
                <a:lnSpc>
                  <a:spcPct val="100000"/>
                </a:lnSpc>
                <a:spcBef>
                  <a:spcPts val="0"/>
                </a:spcBef>
                <a:spcAft>
                  <a:spcPts val="0"/>
                </a:spcAft>
                <a:buNone/>
              </a:pPr>
              <a:r>
                <a:rPr b="0" i="0" lang="pt-PT" sz="1100" u="none" cap="none" strike="noStrike">
                  <a:solidFill>
                    <a:srgbClr val="11232B"/>
                  </a:solidFill>
                  <a:latin typeface="Corbel"/>
                  <a:ea typeface="Corbel"/>
                  <a:cs typeface="Corbel"/>
                  <a:sym typeface="Corbel"/>
                </a:rPr>
                <a:t>Compliance with the requirements negotiated with the client</a:t>
              </a:r>
              <a:endParaRPr sz="1100"/>
            </a:p>
          </p:txBody>
        </p:sp>
        <p:sp>
          <p:nvSpPr>
            <p:cNvPr id="157" name="Google Shape;157;g312d9c07f06_0_0"/>
            <p:cNvSpPr/>
            <p:nvPr/>
          </p:nvSpPr>
          <p:spPr>
            <a:xfrm>
              <a:off x="6988909" y="1902398"/>
              <a:ext cx="1791890" cy="1791890"/>
            </a:xfrm>
            <a:prstGeom prst="ellipse">
              <a:avLst/>
            </a:prstGeom>
            <a:solidFill>
              <a:srgbClr val="FEEDD8">
                <a:alpha val="48235"/>
              </a:srgbClr>
            </a:solidFill>
            <a:ln cap="flat" cmpd="sng" w="254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12d9c07f06_0_0"/>
            <p:cNvSpPr txBox="1"/>
            <p:nvPr/>
          </p:nvSpPr>
          <p:spPr>
            <a:xfrm>
              <a:off x="7271086" y="2190993"/>
              <a:ext cx="1267059" cy="1267058"/>
            </a:xfrm>
            <a:prstGeom prst="rect">
              <a:avLst/>
            </a:prstGeom>
            <a:noFill/>
            <a:ln>
              <a:noFill/>
            </a:ln>
          </p:spPr>
          <p:txBody>
            <a:bodyPr anchorCtr="0" anchor="ctr" bIns="17775" lIns="98600" spcFirstLastPara="1" rIns="98600"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pt-PT" sz="1200" u="none" cap="none" strike="noStrike">
                  <a:solidFill>
                    <a:srgbClr val="11232B"/>
                  </a:solidFill>
                  <a:latin typeface="Corbel"/>
                  <a:ea typeface="Corbel"/>
                  <a:cs typeface="Corbel"/>
                  <a:sym typeface="Corbel"/>
                </a:rPr>
                <a:t>Testing the Platform</a:t>
              </a:r>
              <a:endParaRPr b="0" i="0" sz="12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12"/>
          <p:cNvGrpSpPr/>
          <p:nvPr/>
        </p:nvGrpSpPr>
        <p:grpSpPr>
          <a:xfrm>
            <a:off x="-99" y="-47825"/>
            <a:ext cx="9144229" cy="5247718"/>
            <a:chOff x="1459800" y="-69716"/>
            <a:chExt cx="7772400" cy="7629716"/>
          </a:xfrm>
        </p:grpSpPr>
        <p:sp>
          <p:nvSpPr>
            <p:cNvPr id="164" name="Google Shape;164;p1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12"/>
            <p:cNvGrpSpPr/>
            <p:nvPr/>
          </p:nvGrpSpPr>
          <p:grpSpPr>
            <a:xfrm>
              <a:off x="1459800" y="-69716"/>
              <a:ext cx="7772400" cy="7629700"/>
              <a:chOff x="0" y="-88539"/>
              <a:chExt cx="7772400" cy="9689739"/>
            </a:xfrm>
          </p:grpSpPr>
          <p:sp>
            <p:nvSpPr>
              <p:cNvPr id="166" name="Google Shape;166;p1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12"/>
              <p:cNvGrpSpPr/>
              <p:nvPr/>
            </p:nvGrpSpPr>
            <p:grpSpPr>
              <a:xfrm rot="-5400000">
                <a:off x="-669725" y="2044609"/>
                <a:ext cx="9673483" cy="5407187"/>
                <a:chOff x="0" y="53341"/>
                <a:chExt cx="3447182" cy="1932795"/>
              </a:xfrm>
            </p:grpSpPr>
            <p:sp>
              <p:nvSpPr>
                <p:cNvPr id="171" name="Google Shape;171;p1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5" name="Google Shape;175;p12"/>
          <p:cNvSpPr txBox="1"/>
          <p:nvPr>
            <p:ph type="title"/>
          </p:nvPr>
        </p:nvSpPr>
        <p:spPr>
          <a:xfrm>
            <a:off x="657750" y="961575"/>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D73A2C"/>
                </a:solidFill>
                <a:latin typeface="Bookman Old Style"/>
                <a:ea typeface="Bookman Old Style"/>
                <a:cs typeface="Bookman Old Style"/>
                <a:sym typeface="Bookman Old Style"/>
              </a:rPr>
              <a:t>14 Weeks</a:t>
            </a:r>
            <a:endParaRPr b="1" sz="3600"/>
          </a:p>
        </p:txBody>
      </p:sp>
      <p:sp>
        <p:nvSpPr>
          <p:cNvPr id="176" name="Google Shape;176;p1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177" name="Google Shape;177;p12"/>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178" name="Google Shape;178;p12"/>
          <p:cNvSpPr txBox="1"/>
          <p:nvPr>
            <p:ph idx="1" type="body"/>
          </p:nvPr>
        </p:nvSpPr>
        <p:spPr>
          <a:xfrm>
            <a:off x="657925" y="1456013"/>
            <a:ext cx="7814700" cy="39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22154"/>
              <a:buNone/>
            </a:pPr>
            <a:r>
              <a:rPr lang="pt-PT" sz="1600">
                <a:latin typeface="Corbel"/>
                <a:ea typeface="Corbel"/>
                <a:cs typeface="Corbel"/>
                <a:sym typeface="Corbel"/>
              </a:rPr>
              <a:t>Project duration</a:t>
            </a:r>
            <a:endParaRPr sz="1600">
              <a:latin typeface="Corbel"/>
              <a:ea typeface="Corbel"/>
              <a:cs typeface="Corbel"/>
              <a:sym typeface="Corbel"/>
            </a:endParaRPr>
          </a:p>
        </p:txBody>
      </p:sp>
      <p:sp>
        <p:nvSpPr>
          <p:cNvPr id="179" name="Google Shape;179;p12"/>
          <p:cNvSpPr txBox="1"/>
          <p:nvPr>
            <p:ph type="title"/>
          </p:nvPr>
        </p:nvSpPr>
        <p:spPr>
          <a:xfrm>
            <a:off x="657925" y="2217938"/>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0C363D"/>
                </a:solidFill>
                <a:latin typeface="Bookman Old Style"/>
                <a:ea typeface="Bookman Old Style"/>
                <a:cs typeface="Bookman Old Style"/>
                <a:sym typeface="Bookman Old Style"/>
              </a:rPr>
              <a:t>6 Weekly Hours</a:t>
            </a:r>
            <a:endParaRPr b="1" sz="3600">
              <a:solidFill>
                <a:srgbClr val="0C363D"/>
              </a:solidFill>
            </a:endParaRPr>
          </a:p>
        </p:txBody>
      </p:sp>
      <p:sp>
        <p:nvSpPr>
          <p:cNvPr id="180" name="Google Shape;180;p12"/>
          <p:cNvSpPr txBox="1"/>
          <p:nvPr>
            <p:ph idx="1" type="body"/>
          </p:nvPr>
        </p:nvSpPr>
        <p:spPr>
          <a:xfrm>
            <a:off x="664650" y="2711513"/>
            <a:ext cx="7814700" cy="39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22154"/>
              <a:buNone/>
            </a:pPr>
            <a:r>
              <a:rPr lang="pt-PT" sz="1600">
                <a:latin typeface="Corbel"/>
                <a:ea typeface="Corbel"/>
                <a:cs typeface="Corbel"/>
                <a:sym typeface="Corbel"/>
              </a:rPr>
              <a:t>Individual workloads</a:t>
            </a:r>
            <a:endParaRPr sz="1600">
              <a:latin typeface="Corbel"/>
              <a:ea typeface="Corbel"/>
              <a:cs typeface="Corbel"/>
              <a:sym typeface="Corbel"/>
            </a:endParaRPr>
          </a:p>
        </p:txBody>
      </p:sp>
      <p:sp>
        <p:nvSpPr>
          <p:cNvPr id="181" name="Google Shape;181;p12"/>
          <p:cNvSpPr txBox="1"/>
          <p:nvPr>
            <p:ph type="title"/>
          </p:nvPr>
        </p:nvSpPr>
        <p:spPr>
          <a:xfrm>
            <a:off x="664650" y="3474313"/>
            <a:ext cx="7814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pt-PT" sz="3600" cap="small">
                <a:solidFill>
                  <a:srgbClr val="F9CB9C"/>
                </a:solidFill>
                <a:latin typeface="Bookman Old Style"/>
                <a:ea typeface="Bookman Old Style"/>
                <a:cs typeface="Bookman Old Style"/>
                <a:sym typeface="Bookman Old Style"/>
              </a:rPr>
              <a:t>6007.75€</a:t>
            </a:r>
            <a:endParaRPr b="1" sz="3600">
              <a:solidFill>
                <a:srgbClr val="F9CB9C"/>
              </a:solidFill>
            </a:endParaRPr>
          </a:p>
        </p:txBody>
      </p:sp>
      <p:sp>
        <p:nvSpPr>
          <p:cNvPr id="182" name="Google Shape;182;p12"/>
          <p:cNvSpPr txBox="1"/>
          <p:nvPr>
            <p:ph idx="1" type="body"/>
          </p:nvPr>
        </p:nvSpPr>
        <p:spPr>
          <a:xfrm>
            <a:off x="664663" y="3971738"/>
            <a:ext cx="7814700" cy="39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22154"/>
              <a:buNone/>
            </a:pPr>
            <a:r>
              <a:rPr lang="pt-PT" sz="1600">
                <a:latin typeface="Corbel"/>
                <a:ea typeface="Corbel"/>
                <a:cs typeface="Corbel"/>
                <a:sym typeface="Corbel"/>
              </a:rPr>
              <a:t>Budget</a:t>
            </a:r>
            <a:endParaRPr sz="1600">
              <a:latin typeface="Corbel"/>
              <a:ea typeface="Corbel"/>
              <a:cs typeface="Corbel"/>
              <a:sym typeface="Corbel"/>
            </a:endParaRPr>
          </a:p>
        </p:txBody>
      </p:sp>
      <p:sp>
        <p:nvSpPr>
          <p:cNvPr id="183" name="Google Shape;183;p12"/>
          <p:cNvSpPr txBox="1"/>
          <p:nvPr/>
        </p:nvSpPr>
        <p:spPr>
          <a:xfrm>
            <a:off x="-100" y="4868375"/>
            <a:ext cx="1297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g309baf28b06_0_0"/>
          <p:cNvGrpSpPr/>
          <p:nvPr/>
        </p:nvGrpSpPr>
        <p:grpSpPr>
          <a:xfrm>
            <a:off x="-99" y="-47825"/>
            <a:ext cx="9144229" cy="5247718"/>
            <a:chOff x="1459800" y="-69715"/>
            <a:chExt cx="7772400" cy="7629715"/>
          </a:xfrm>
        </p:grpSpPr>
        <p:sp>
          <p:nvSpPr>
            <p:cNvPr id="189" name="Google Shape;189;g309baf28b06_0_0"/>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g309baf28b06_0_0"/>
            <p:cNvGrpSpPr/>
            <p:nvPr/>
          </p:nvGrpSpPr>
          <p:grpSpPr>
            <a:xfrm>
              <a:off x="1459800" y="-69715"/>
              <a:ext cx="7772400" cy="7629700"/>
              <a:chOff x="0" y="-88539"/>
              <a:chExt cx="7772400" cy="9689739"/>
            </a:xfrm>
          </p:grpSpPr>
          <p:sp>
            <p:nvSpPr>
              <p:cNvPr id="191" name="Google Shape;191;g309baf28b06_0_0"/>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309baf28b06_0_0"/>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09baf28b06_0_0"/>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309baf28b06_0_0"/>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g309baf28b06_0_0"/>
              <p:cNvGrpSpPr/>
              <p:nvPr/>
            </p:nvGrpSpPr>
            <p:grpSpPr>
              <a:xfrm rot="-5400000">
                <a:off x="-669724" y="2044609"/>
                <a:ext cx="9673482" cy="5407187"/>
                <a:chOff x="0" y="53341"/>
                <a:chExt cx="3447182" cy="1932795"/>
              </a:xfrm>
            </p:grpSpPr>
            <p:sp>
              <p:nvSpPr>
                <p:cNvPr id="196" name="Google Shape;196;g309baf28b06_0_0"/>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309baf28b06_0_0"/>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09baf28b06_0_0"/>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09baf28b06_0_0"/>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00" name="Google Shape;200;g309baf28b06_0_0"/>
          <p:cNvSpPr txBox="1"/>
          <p:nvPr>
            <p:ph type="title"/>
          </p:nvPr>
        </p:nvSpPr>
        <p:spPr>
          <a:xfrm>
            <a:off x="665284" y="215683"/>
            <a:ext cx="8174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pt-PT" sz="3600" cap="small">
                <a:solidFill>
                  <a:srgbClr val="D73A2C"/>
                </a:solidFill>
                <a:latin typeface="Bookman Old Style"/>
                <a:ea typeface="Bookman Old Style"/>
                <a:cs typeface="Bookman Old Style"/>
                <a:sym typeface="Bookman Old Style"/>
              </a:rPr>
              <a:t>Deliverables</a:t>
            </a:r>
            <a:endParaRPr sz="3600"/>
          </a:p>
        </p:txBody>
      </p:sp>
      <p:sp>
        <p:nvSpPr>
          <p:cNvPr id="201" name="Google Shape;201;g309baf28b06_0_0"/>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02" name="Google Shape;202;g309baf28b06_0_0"/>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03" name="Google Shape;203;g309baf28b06_0_0"/>
          <p:cNvSpPr txBox="1"/>
          <p:nvPr/>
        </p:nvSpPr>
        <p:spPr>
          <a:xfrm>
            <a:off x="0" y="4868375"/>
            <a:ext cx="8568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204" name="Google Shape;204;g309baf28b06_0_0"/>
          <p:cNvGrpSpPr/>
          <p:nvPr/>
        </p:nvGrpSpPr>
        <p:grpSpPr>
          <a:xfrm>
            <a:off x="668893" y="1497091"/>
            <a:ext cx="2547000" cy="2547000"/>
            <a:chOff x="363524" y="1258050"/>
            <a:chExt cx="2547000" cy="2547000"/>
          </a:xfrm>
        </p:grpSpPr>
        <p:sp>
          <p:nvSpPr>
            <p:cNvPr id="205" name="Google Shape;205;g309baf28b06_0_0"/>
            <p:cNvSpPr/>
            <p:nvPr/>
          </p:nvSpPr>
          <p:spPr>
            <a:xfrm rot="2700000">
              <a:off x="1356161" y="1011412"/>
              <a:ext cx="561726" cy="3040276"/>
            </a:xfrm>
            <a:prstGeom prst="roundRect">
              <a:avLst>
                <a:gd fmla="val 50000" name="adj"/>
              </a:avLst>
            </a:prstGeom>
            <a:solidFill>
              <a:srgbClr val="801F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309baf28b06_0_0"/>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372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801F17"/>
                  </a:solidFill>
                  <a:latin typeface="Roboto"/>
                  <a:ea typeface="Roboto"/>
                  <a:cs typeface="Roboto"/>
                  <a:sym typeface="Roboto"/>
                </a:rPr>
                <a:t>1</a:t>
              </a:r>
              <a:endParaRPr b="1" i="0" sz="1200" u="none" cap="none" strike="noStrike">
                <a:solidFill>
                  <a:srgbClr val="801F17"/>
                </a:solidFill>
                <a:latin typeface="Roboto"/>
                <a:ea typeface="Roboto"/>
                <a:cs typeface="Roboto"/>
                <a:sym typeface="Roboto"/>
              </a:endParaRPr>
            </a:p>
          </p:txBody>
        </p:sp>
        <p:sp>
          <p:nvSpPr>
            <p:cNvPr id="207" name="Google Shape;207;g309baf28b06_0_0"/>
            <p:cNvSpPr txBox="1"/>
            <p:nvPr/>
          </p:nvSpPr>
          <p:spPr>
            <a:xfrm rot="-2700000">
              <a:off x="599862" y="2216477"/>
              <a:ext cx="2336422" cy="39329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600" u="none" cap="none" strike="noStrike">
                  <a:solidFill>
                    <a:srgbClr val="FCF5ED"/>
                  </a:solidFill>
                  <a:latin typeface="Bookman Old Style"/>
                  <a:ea typeface="Bookman Old Style"/>
                  <a:cs typeface="Bookman Old Style"/>
                  <a:sym typeface="Bookman Old Style"/>
                </a:rPr>
                <a:t>Application Mockup</a:t>
              </a:r>
              <a:endParaRPr b="0" i="0" sz="1600" u="none" cap="none" strike="noStrike">
                <a:solidFill>
                  <a:srgbClr val="FCF5ED"/>
                </a:solidFill>
                <a:latin typeface="Bookman Old Style"/>
                <a:ea typeface="Bookman Old Style"/>
                <a:cs typeface="Bookman Old Style"/>
                <a:sym typeface="Bookman Old Style"/>
              </a:endParaRPr>
            </a:p>
            <a:p>
              <a:pPr indent="0" lvl="0" marL="0" marR="0" rtl="0" algn="l">
                <a:lnSpc>
                  <a:spcPct val="115000"/>
                </a:lnSpc>
                <a:spcBef>
                  <a:spcPts val="0"/>
                </a:spcBef>
                <a:spcAft>
                  <a:spcPts val="0"/>
                </a:spcAft>
                <a:buClr>
                  <a:srgbClr val="000000"/>
                </a:buClr>
                <a:buSzPts val="1200"/>
                <a:buFont typeface="Arial"/>
                <a:buNone/>
              </a:pPr>
              <a:r>
                <a:t/>
              </a:r>
              <a:endParaRPr b="1" i="0" sz="1400" u="none" cap="none" strike="noStrike">
                <a:solidFill>
                  <a:srgbClr val="FFFFFF"/>
                </a:solidFill>
                <a:latin typeface="Roboto"/>
                <a:ea typeface="Roboto"/>
                <a:cs typeface="Roboto"/>
                <a:sym typeface="Roboto"/>
              </a:endParaRPr>
            </a:p>
          </p:txBody>
        </p:sp>
      </p:grpSp>
      <p:grpSp>
        <p:nvGrpSpPr>
          <p:cNvPr id="208" name="Google Shape;208;g309baf28b06_0_0"/>
          <p:cNvGrpSpPr/>
          <p:nvPr/>
        </p:nvGrpSpPr>
        <p:grpSpPr>
          <a:xfrm>
            <a:off x="2071052" y="1428116"/>
            <a:ext cx="2547000" cy="2547000"/>
            <a:chOff x="2329062" y="1269853"/>
            <a:chExt cx="2547000" cy="2547000"/>
          </a:xfrm>
        </p:grpSpPr>
        <p:sp>
          <p:nvSpPr>
            <p:cNvPr id="209" name="Google Shape;209;g309baf28b06_0_0"/>
            <p:cNvSpPr/>
            <p:nvPr/>
          </p:nvSpPr>
          <p:spPr>
            <a:xfrm rot="2700000">
              <a:off x="3321699" y="1023215"/>
              <a:ext cx="561726" cy="3040276"/>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309baf28b06_0_0"/>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372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A7291E"/>
                  </a:solidFill>
                  <a:latin typeface="Roboto"/>
                  <a:ea typeface="Roboto"/>
                  <a:cs typeface="Roboto"/>
                  <a:sym typeface="Roboto"/>
                </a:rPr>
                <a:t>2</a:t>
              </a:r>
              <a:endParaRPr b="1" i="0" sz="1200" u="none" cap="none" strike="noStrike">
                <a:solidFill>
                  <a:srgbClr val="A7291E"/>
                </a:solidFill>
                <a:latin typeface="Roboto"/>
                <a:ea typeface="Roboto"/>
                <a:cs typeface="Roboto"/>
                <a:sym typeface="Roboto"/>
              </a:endParaRPr>
            </a:p>
          </p:txBody>
        </p:sp>
        <p:sp>
          <p:nvSpPr>
            <p:cNvPr id="211" name="Google Shape;211;g309baf28b06_0_0"/>
            <p:cNvSpPr txBox="1"/>
            <p:nvPr/>
          </p:nvSpPr>
          <p:spPr>
            <a:xfrm rot="-2700000">
              <a:off x="2467779" y="2229525"/>
              <a:ext cx="2341513" cy="542634"/>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600" u="none" cap="none" strike="noStrike">
                  <a:solidFill>
                    <a:srgbClr val="FCF5ED"/>
                  </a:solidFill>
                  <a:latin typeface="Bookman Old Style"/>
                  <a:ea typeface="Bookman Old Style"/>
                  <a:cs typeface="Bookman Old Style"/>
                  <a:sym typeface="Bookman Old Style"/>
                </a:rPr>
                <a:t>Us</a:t>
              </a:r>
              <a:r>
                <a:rPr lang="pt-PT" sz="1600">
                  <a:solidFill>
                    <a:srgbClr val="FCF5ED"/>
                  </a:solidFill>
                  <a:latin typeface="Bookman Old Style"/>
                  <a:ea typeface="Bookman Old Style"/>
                  <a:cs typeface="Bookman Old Style"/>
                  <a:sym typeface="Bookman Old Style"/>
                </a:rPr>
                <a:t>e</a:t>
              </a:r>
              <a:r>
                <a:rPr b="0" i="0" lang="pt-PT" sz="1600" u="none" cap="none" strike="noStrike">
                  <a:solidFill>
                    <a:srgbClr val="FCF5ED"/>
                  </a:solidFill>
                  <a:latin typeface="Bookman Old Style"/>
                  <a:ea typeface="Bookman Old Style"/>
                  <a:cs typeface="Bookman Old Style"/>
                  <a:sym typeface="Bookman Old Style"/>
                </a:rPr>
                <a:t>r manual</a:t>
              </a:r>
              <a:endParaRPr b="1" i="0" sz="900" u="none" cap="none" strike="noStrike">
                <a:solidFill>
                  <a:srgbClr val="FFFFFF"/>
                </a:solidFill>
                <a:latin typeface="Roboto"/>
                <a:ea typeface="Roboto"/>
                <a:cs typeface="Roboto"/>
                <a:sym typeface="Roboto"/>
              </a:endParaRPr>
            </a:p>
          </p:txBody>
        </p:sp>
      </p:grpSp>
      <p:grpSp>
        <p:nvGrpSpPr>
          <p:cNvPr id="212" name="Google Shape;212;g309baf28b06_0_0"/>
          <p:cNvGrpSpPr/>
          <p:nvPr/>
        </p:nvGrpSpPr>
        <p:grpSpPr>
          <a:xfrm>
            <a:off x="3323062" y="1432022"/>
            <a:ext cx="2547000" cy="2547000"/>
            <a:chOff x="4193764" y="1258050"/>
            <a:chExt cx="2547000" cy="2547000"/>
          </a:xfrm>
        </p:grpSpPr>
        <p:sp>
          <p:nvSpPr>
            <p:cNvPr id="213" name="Google Shape;213;g309baf28b06_0_0"/>
            <p:cNvSpPr/>
            <p:nvPr/>
          </p:nvSpPr>
          <p:spPr>
            <a:xfrm rot="2700000">
              <a:off x="5186401" y="1011412"/>
              <a:ext cx="561726" cy="3040276"/>
            </a:xfrm>
            <a:prstGeom prst="roundRect">
              <a:avLst>
                <a:gd fmla="val 50000" name="adj"/>
              </a:avLst>
            </a:prstGeom>
            <a:solidFill>
              <a:srgbClr val="B02B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309baf28b06_0_0"/>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372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B02B20"/>
                  </a:solidFill>
                  <a:latin typeface="Roboto"/>
                  <a:ea typeface="Roboto"/>
                  <a:cs typeface="Roboto"/>
                  <a:sym typeface="Roboto"/>
                </a:rPr>
                <a:t>3</a:t>
              </a:r>
              <a:endParaRPr b="1" i="0" sz="1200" u="none" cap="none" strike="noStrike">
                <a:solidFill>
                  <a:srgbClr val="B02B20"/>
                </a:solidFill>
                <a:latin typeface="Roboto"/>
                <a:ea typeface="Roboto"/>
                <a:cs typeface="Roboto"/>
                <a:sym typeface="Roboto"/>
              </a:endParaRPr>
            </a:p>
          </p:txBody>
        </p:sp>
        <p:sp>
          <p:nvSpPr>
            <p:cNvPr id="215" name="Google Shape;215;g309baf28b06_0_0"/>
            <p:cNvSpPr txBox="1"/>
            <p:nvPr/>
          </p:nvSpPr>
          <p:spPr>
            <a:xfrm rot="-2700000">
              <a:off x="4363949" y="2188120"/>
              <a:ext cx="2334301" cy="559604"/>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600" u="none" cap="none" strike="noStrike">
                <a:solidFill>
                  <a:srgbClr val="FCF5ED"/>
                </a:solidFill>
                <a:latin typeface="Bookman Old Style"/>
                <a:ea typeface="Bookman Old Style"/>
                <a:cs typeface="Bookman Old Style"/>
                <a:sym typeface="Bookman Old Style"/>
              </a:endParaRPr>
            </a:p>
            <a:p>
              <a:pPr indent="0" lvl="0" marL="0" marR="0" rtl="0" algn="l">
                <a:lnSpc>
                  <a:spcPct val="115000"/>
                </a:lnSpc>
                <a:spcBef>
                  <a:spcPts val="1200"/>
                </a:spcBef>
                <a:spcAft>
                  <a:spcPts val="0"/>
                </a:spcAft>
                <a:buClr>
                  <a:schemeClr val="dk1"/>
                </a:buClr>
                <a:buSzPts val="1100"/>
                <a:buFont typeface="Arial"/>
                <a:buNone/>
              </a:pPr>
              <a:r>
                <a:rPr b="0" i="0" lang="pt-PT" sz="1600" u="none" cap="none" strike="noStrike">
                  <a:solidFill>
                    <a:srgbClr val="FCF5ED"/>
                  </a:solidFill>
                  <a:latin typeface="Bookman Old Style"/>
                  <a:ea typeface="Bookman Old Style"/>
                  <a:cs typeface="Bookman Old Style"/>
                  <a:sym typeface="Bookman Old Style"/>
                </a:rPr>
                <a:t>Application maintenance manual</a:t>
              </a:r>
              <a:endParaRPr b="1" i="0" sz="1600" u="none" cap="none" strike="noStrike">
                <a:solidFill>
                  <a:srgbClr val="FCF5ED"/>
                </a:solidFill>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600" u="none" cap="none" strike="noStrike">
                <a:solidFill>
                  <a:srgbClr val="FFFFFF"/>
                </a:solidFill>
                <a:latin typeface="Roboto"/>
                <a:ea typeface="Roboto"/>
                <a:cs typeface="Roboto"/>
                <a:sym typeface="Roboto"/>
              </a:endParaRPr>
            </a:p>
          </p:txBody>
        </p:sp>
      </p:grpSp>
      <p:grpSp>
        <p:nvGrpSpPr>
          <p:cNvPr id="216" name="Google Shape;216;g309baf28b06_0_0"/>
          <p:cNvGrpSpPr/>
          <p:nvPr/>
        </p:nvGrpSpPr>
        <p:grpSpPr>
          <a:xfrm>
            <a:off x="4631103" y="1425739"/>
            <a:ext cx="2547000" cy="2547000"/>
            <a:chOff x="6103986" y="1258050"/>
            <a:chExt cx="2547000" cy="2547000"/>
          </a:xfrm>
        </p:grpSpPr>
        <p:sp>
          <p:nvSpPr>
            <p:cNvPr id="217" name="Google Shape;217;g309baf28b06_0_0"/>
            <p:cNvSpPr/>
            <p:nvPr/>
          </p:nvSpPr>
          <p:spPr>
            <a:xfrm rot="2700000">
              <a:off x="7096623" y="1011412"/>
              <a:ext cx="561726" cy="3040276"/>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09baf28b06_0_0"/>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pt-PT" sz="1200" u="none" cap="none" strike="noStrike">
                  <a:solidFill>
                    <a:srgbClr val="BE2F22"/>
                  </a:solidFill>
                  <a:latin typeface="Roboto"/>
                  <a:ea typeface="Roboto"/>
                  <a:cs typeface="Roboto"/>
                  <a:sym typeface="Roboto"/>
                </a:rPr>
                <a:t>4</a:t>
              </a:r>
              <a:endParaRPr b="1" i="0" sz="1200" u="none" cap="none" strike="noStrike">
                <a:solidFill>
                  <a:srgbClr val="BE2F22"/>
                </a:solidFill>
                <a:latin typeface="Roboto"/>
                <a:ea typeface="Roboto"/>
                <a:cs typeface="Roboto"/>
                <a:sym typeface="Roboto"/>
              </a:endParaRPr>
            </a:p>
          </p:txBody>
        </p:sp>
        <p:sp>
          <p:nvSpPr>
            <p:cNvPr id="219" name="Google Shape;219;g309baf28b06_0_0"/>
            <p:cNvSpPr txBox="1"/>
            <p:nvPr/>
          </p:nvSpPr>
          <p:spPr>
            <a:xfrm rot="-2700000">
              <a:off x="6324741" y="2134646"/>
              <a:ext cx="2338968" cy="53881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600" u="none" cap="none" strike="noStrike">
                  <a:solidFill>
                    <a:srgbClr val="FCF5ED"/>
                  </a:solidFill>
                  <a:latin typeface="Bookman Old Style"/>
                  <a:ea typeface="Bookman Old Style"/>
                  <a:cs typeface="Bookman Old Style"/>
                  <a:sym typeface="Bookman Old Style"/>
                </a:rPr>
                <a:t>Fully functional mobile application</a:t>
              </a:r>
              <a:endParaRPr b="1" i="0" sz="900" u="none" cap="none" strike="noStrike">
                <a:solidFill>
                  <a:srgbClr val="FFFFFF"/>
                </a:solidFill>
                <a:latin typeface="Roboto"/>
                <a:ea typeface="Roboto"/>
                <a:cs typeface="Roboto"/>
                <a:sym typeface="Roboto"/>
              </a:endParaRPr>
            </a:p>
          </p:txBody>
        </p:sp>
      </p:grpSp>
      <p:grpSp>
        <p:nvGrpSpPr>
          <p:cNvPr id="220" name="Google Shape;220;g309baf28b06_0_0"/>
          <p:cNvGrpSpPr/>
          <p:nvPr/>
        </p:nvGrpSpPr>
        <p:grpSpPr>
          <a:xfrm>
            <a:off x="6013611" y="1427713"/>
            <a:ext cx="2547000" cy="2547000"/>
            <a:chOff x="6103986" y="1258050"/>
            <a:chExt cx="2547000" cy="2547000"/>
          </a:xfrm>
        </p:grpSpPr>
        <p:sp>
          <p:nvSpPr>
            <p:cNvPr id="221" name="Google Shape;221;g309baf28b06_0_0"/>
            <p:cNvSpPr/>
            <p:nvPr/>
          </p:nvSpPr>
          <p:spPr>
            <a:xfrm rot="2700000">
              <a:off x="7096623" y="1011412"/>
              <a:ext cx="561726" cy="3040276"/>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09baf28b06_0_0"/>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pt-PT" sz="1200">
                  <a:solidFill>
                    <a:srgbClr val="BE2F22"/>
                  </a:solidFill>
                  <a:latin typeface="Roboto"/>
                  <a:ea typeface="Roboto"/>
                  <a:cs typeface="Roboto"/>
                  <a:sym typeface="Roboto"/>
                </a:rPr>
                <a:t>5</a:t>
              </a:r>
              <a:endParaRPr b="1" i="0" sz="1200" u="none" cap="none" strike="noStrike">
                <a:solidFill>
                  <a:srgbClr val="BE2F22"/>
                </a:solidFill>
                <a:latin typeface="Roboto"/>
                <a:ea typeface="Roboto"/>
                <a:cs typeface="Roboto"/>
                <a:sym typeface="Roboto"/>
              </a:endParaRPr>
            </a:p>
          </p:txBody>
        </p:sp>
        <p:sp>
          <p:nvSpPr>
            <p:cNvPr id="223" name="Google Shape;223;g309baf28b06_0_0"/>
            <p:cNvSpPr txBox="1"/>
            <p:nvPr/>
          </p:nvSpPr>
          <p:spPr>
            <a:xfrm rot="-2700000">
              <a:off x="6371022" y="2136961"/>
              <a:ext cx="2338968" cy="53881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pt-PT" sz="1600" u="none" cap="none" strike="noStrike">
                  <a:solidFill>
                    <a:srgbClr val="FCF5ED"/>
                  </a:solidFill>
                  <a:latin typeface="Bookman Old Style"/>
                  <a:ea typeface="Bookman Old Style"/>
                  <a:cs typeface="Bookman Old Style"/>
                  <a:sym typeface="Bookman Old Style"/>
                </a:rPr>
                <a:t>Source Code of the Application</a:t>
              </a:r>
              <a:endParaRPr b="1" i="0" sz="900" u="none" cap="none" strike="noStrike">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9"/>
          <p:cNvGrpSpPr/>
          <p:nvPr/>
        </p:nvGrpSpPr>
        <p:grpSpPr>
          <a:xfrm>
            <a:off x="-99" y="-47825"/>
            <a:ext cx="9144229" cy="5247719"/>
            <a:chOff x="1459800" y="-69716"/>
            <a:chExt cx="7772400" cy="7629716"/>
          </a:xfrm>
        </p:grpSpPr>
        <p:sp>
          <p:nvSpPr>
            <p:cNvPr id="229" name="Google Shape;229;p9"/>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9"/>
            <p:cNvGrpSpPr/>
            <p:nvPr/>
          </p:nvGrpSpPr>
          <p:grpSpPr>
            <a:xfrm>
              <a:off x="1459800" y="-69716"/>
              <a:ext cx="7772400" cy="7629700"/>
              <a:chOff x="0" y="-88539"/>
              <a:chExt cx="7772400" cy="9689739"/>
            </a:xfrm>
          </p:grpSpPr>
          <p:sp>
            <p:nvSpPr>
              <p:cNvPr id="231" name="Google Shape;231;p9"/>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p9"/>
              <p:cNvGrpSpPr/>
              <p:nvPr/>
            </p:nvGrpSpPr>
            <p:grpSpPr>
              <a:xfrm rot="-5400000">
                <a:off x="-669725" y="2044609"/>
                <a:ext cx="9673483" cy="5407187"/>
                <a:chOff x="0" y="53341"/>
                <a:chExt cx="3447182" cy="1932795"/>
              </a:xfrm>
            </p:grpSpPr>
            <p:sp>
              <p:nvSpPr>
                <p:cNvPr id="236" name="Google Shape;236;p9"/>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9"/>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40" name="Google Shape;240;p9"/>
          <p:cNvSpPr txBox="1"/>
          <p:nvPr>
            <p:ph type="title"/>
          </p:nvPr>
        </p:nvSpPr>
        <p:spPr>
          <a:xfrm>
            <a:off x="657925" y="44502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Requirements</a:t>
            </a:r>
            <a:endParaRPr sz="3600"/>
          </a:p>
        </p:txBody>
      </p:sp>
      <p:sp>
        <p:nvSpPr>
          <p:cNvPr id="241" name="Google Shape;241;p9"/>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42" name="Google Shape;242;p9"/>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43" name="Google Shape;243;p9"/>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aphicFrame>
        <p:nvGraphicFramePr>
          <p:cNvPr id="244" name="Google Shape;244;p9"/>
          <p:cNvGraphicFramePr/>
          <p:nvPr/>
        </p:nvGraphicFramePr>
        <p:xfrm>
          <a:off x="683688" y="1602788"/>
          <a:ext cx="3000000" cy="3000000"/>
        </p:xfrm>
        <a:graphic>
          <a:graphicData uri="http://schemas.openxmlformats.org/drawingml/2006/table">
            <a:tbl>
              <a:tblPr>
                <a:noFill/>
                <a:tableStyleId>{9FF0283D-E0D2-4634-BAEF-CF800C5C6E4A}</a:tableStyleId>
              </a:tblPr>
              <a:tblGrid>
                <a:gridCol w="2585025"/>
                <a:gridCol w="874050"/>
                <a:gridCol w="1098650"/>
                <a:gridCol w="742275"/>
                <a:gridCol w="1223875"/>
                <a:gridCol w="1252750"/>
              </a:tblGrid>
              <a:tr h="200025">
                <a:tc gridSpan="6">
                  <a:txBody>
                    <a:bodyPr/>
                    <a:lstStyle/>
                    <a:p>
                      <a:pPr indent="0" lvl="0" marL="0" rtl="0" algn="ctr">
                        <a:lnSpc>
                          <a:spcPct val="25000"/>
                        </a:lnSpc>
                        <a:spcBef>
                          <a:spcPts val="0"/>
                        </a:spcBef>
                        <a:spcAft>
                          <a:spcPts val="0"/>
                        </a:spcAft>
                        <a:buNone/>
                      </a:pPr>
                      <a:r>
                        <a:rPr lang="pt-PT" sz="1300">
                          <a:solidFill>
                            <a:srgbClr val="234756"/>
                          </a:solidFill>
                          <a:latin typeface="Corbel"/>
                          <a:ea typeface="Corbel"/>
                          <a:cs typeface="Corbel"/>
                          <a:sym typeface="Corbel"/>
                        </a:rPr>
                        <a:t>Table 1: Functional Requirements.</a:t>
                      </a:r>
                      <a:endParaRPr sz="1300">
                        <a:solidFill>
                          <a:srgbClr val="234756"/>
                        </a:solidFill>
                        <a:latin typeface="Corbel"/>
                        <a:ea typeface="Corbel"/>
                        <a:cs typeface="Corbel"/>
                        <a:sym typeface="Corbel"/>
                      </a:endParaRPr>
                    </a:p>
                  </a:txBody>
                  <a:tcPr marT="63500" marB="63500" marR="63500" marL="63500">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tcPr>
                </a:tc>
                <a:tc hMerge="1"/>
                <a:tc hMerge="1"/>
                <a:tc hMerge="1"/>
                <a:tc hMerge="1"/>
                <a:tc hMerge="1"/>
              </a:tr>
              <a:tr h="171350">
                <a:tc>
                  <a:txBody>
                    <a:bodyPr/>
                    <a:lstStyle/>
                    <a:p>
                      <a:pPr indent="0" lvl="0" marL="0" rtl="0" algn="r">
                        <a:lnSpc>
                          <a:spcPct val="90000"/>
                        </a:lnSpc>
                        <a:spcBef>
                          <a:spcPts val="0"/>
                        </a:spcBef>
                        <a:spcAft>
                          <a:spcPts val="0"/>
                        </a:spcAft>
                        <a:buNone/>
                      </a:pPr>
                      <a:r>
                        <a:rPr b="1" lang="pt-PT" sz="1500">
                          <a:solidFill>
                            <a:srgbClr val="FFF8F0"/>
                          </a:solidFill>
                          <a:latin typeface="Corbel"/>
                          <a:ea typeface="Corbel"/>
                          <a:cs typeface="Corbel"/>
                          <a:sym typeface="Corbel"/>
                        </a:rPr>
                        <a:t>Deliverables</a:t>
                      </a:r>
                      <a:endParaRPr b="1" sz="1500">
                        <a:solidFill>
                          <a:srgbClr val="FFF8F0"/>
                        </a:solidFill>
                        <a:latin typeface="Corbel"/>
                        <a:ea typeface="Corbel"/>
                        <a:cs typeface="Corbel"/>
                        <a:sym typeface="Corbel"/>
                      </a:endParaRPr>
                    </a:p>
                  </a:txBody>
                  <a:tcPr marT="63500" marB="63500" marR="63500" marL="63500">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144D5C"/>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500">
                          <a:solidFill>
                            <a:srgbClr val="FFF8F0"/>
                          </a:solidFill>
                          <a:latin typeface="Corbel"/>
                          <a:ea typeface="Corbel"/>
                          <a:cs typeface="Corbel"/>
                          <a:sym typeface="Corbel"/>
                        </a:rPr>
                        <a:t>Mockups</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500">
                          <a:solidFill>
                            <a:srgbClr val="FFF8F0"/>
                          </a:solidFill>
                          <a:latin typeface="Corbel"/>
                          <a:ea typeface="Corbel"/>
                          <a:cs typeface="Corbel"/>
                          <a:sym typeface="Corbel"/>
                        </a:rPr>
                        <a:t>Mobile Application</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500">
                          <a:solidFill>
                            <a:srgbClr val="FFF8F0"/>
                          </a:solidFill>
                          <a:latin typeface="Corbel"/>
                          <a:ea typeface="Corbel"/>
                          <a:cs typeface="Corbel"/>
                          <a:sym typeface="Corbel"/>
                        </a:rPr>
                        <a:t>User Manual</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500">
                          <a:solidFill>
                            <a:srgbClr val="FFF8F0"/>
                          </a:solidFill>
                          <a:latin typeface="Corbel"/>
                          <a:ea typeface="Corbel"/>
                          <a:cs typeface="Corbel"/>
                          <a:sym typeface="Corbel"/>
                        </a:rPr>
                        <a:t>Maintenance Manual</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500">
                          <a:solidFill>
                            <a:srgbClr val="FFF8F0"/>
                          </a:solidFill>
                          <a:latin typeface="Corbel"/>
                          <a:ea typeface="Corbel"/>
                          <a:cs typeface="Corbel"/>
                          <a:sym typeface="Corbel"/>
                        </a:rPr>
                        <a:t>Application Source Code</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r>
              <a:tr h="171350">
                <a:tc>
                  <a:txBody>
                    <a:bodyPr/>
                    <a:lstStyle/>
                    <a:p>
                      <a:pPr indent="0" lvl="0" marL="0" rtl="0" algn="l">
                        <a:lnSpc>
                          <a:spcPct val="90000"/>
                        </a:lnSpc>
                        <a:spcBef>
                          <a:spcPts val="0"/>
                        </a:spcBef>
                        <a:spcAft>
                          <a:spcPts val="0"/>
                        </a:spcAft>
                        <a:buNone/>
                      </a:pPr>
                      <a:r>
                        <a:rPr b="1" lang="pt-PT" sz="1500">
                          <a:solidFill>
                            <a:srgbClr val="FFF8F0"/>
                          </a:solidFill>
                          <a:latin typeface="Corbel"/>
                          <a:ea typeface="Corbel"/>
                          <a:cs typeface="Corbel"/>
                          <a:sym typeface="Corbel"/>
                        </a:rPr>
                        <a:t>Functional Requirements</a:t>
                      </a:r>
                      <a:endParaRPr b="1" sz="15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144D5C"/>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vMerge="1"/>
                <a:tc vMerge="1"/>
                <a:tc vMerge="1"/>
                <a:tc vMerge="1"/>
                <a:tc vMerge="1"/>
              </a:tr>
              <a:tr h="12700">
                <a:tc>
                  <a:txBody>
                    <a:bodyPr/>
                    <a:lstStyle/>
                    <a:p>
                      <a:pPr indent="0" lvl="0" marL="0" rtl="0" algn="l">
                        <a:spcBef>
                          <a:spcPts val="0"/>
                        </a:spcBef>
                        <a:spcAft>
                          <a:spcPts val="0"/>
                        </a:spcAft>
                        <a:buNone/>
                      </a:pPr>
                      <a:r>
                        <a:rPr lang="pt-PT" sz="1500">
                          <a:solidFill>
                            <a:srgbClr val="144D5C"/>
                          </a:solidFill>
                          <a:latin typeface="Corbel"/>
                          <a:ea typeface="Corbel"/>
                          <a:cs typeface="Corbel"/>
                          <a:sym typeface="Corbel"/>
                        </a:rPr>
                        <a:t>Create room buttons / Virtual map of the museum</a:t>
                      </a:r>
                      <a:endParaRPr sz="1500">
                        <a:solidFill>
                          <a:srgbClr val="144D5C"/>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500">
                          <a:solidFill>
                            <a:srgbClr val="144D5C"/>
                          </a:solidFill>
                          <a:latin typeface="Corbel"/>
                          <a:ea typeface="Corbel"/>
                          <a:cs typeface="Corbel"/>
                          <a:sym typeface="Corbel"/>
                        </a:rPr>
                        <a:t>Create themed games and quizzes</a:t>
                      </a:r>
                      <a:endParaRPr sz="1500">
                        <a:solidFill>
                          <a:srgbClr val="144D5C"/>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r>
              <a:tr h="12700">
                <a:tc>
                  <a:txBody>
                    <a:bodyPr/>
                    <a:lstStyle/>
                    <a:p>
                      <a:pPr indent="0" lvl="0" marL="0" rtl="0" algn="l">
                        <a:spcBef>
                          <a:spcPts val="0"/>
                        </a:spcBef>
                        <a:spcAft>
                          <a:spcPts val="0"/>
                        </a:spcAft>
                        <a:buNone/>
                      </a:pPr>
                      <a:r>
                        <a:rPr lang="pt-PT" sz="1500">
                          <a:solidFill>
                            <a:srgbClr val="144D5C"/>
                          </a:solidFill>
                          <a:latin typeface="Corbel"/>
                          <a:ea typeface="Corbel"/>
                          <a:cs typeface="Corbel"/>
                          <a:sym typeface="Corbel"/>
                        </a:rPr>
                        <a:t>Create a feedback mechanism</a:t>
                      </a:r>
                      <a:endParaRPr sz="1500">
                        <a:solidFill>
                          <a:srgbClr val="144D5C"/>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500">
                          <a:solidFill>
                            <a:srgbClr val="144D5C"/>
                          </a:solidFill>
                          <a:latin typeface="Corbel"/>
                          <a:ea typeface="Corbel"/>
                          <a:cs typeface="Corbel"/>
                          <a:sym typeface="Corbel"/>
                        </a:rPr>
                        <a:t>Allow the use of audio</a:t>
                      </a:r>
                      <a:endParaRPr sz="1500">
                        <a:solidFill>
                          <a:srgbClr val="144D5C"/>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r>
              <a:tr h="12700">
                <a:tc>
                  <a:txBody>
                    <a:bodyPr/>
                    <a:lstStyle/>
                    <a:p>
                      <a:pPr indent="0" lvl="0" marL="0" rtl="0" algn="l">
                        <a:spcBef>
                          <a:spcPts val="0"/>
                        </a:spcBef>
                        <a:spcAft>
                          <a:spcPts val="0"/>
                        </a:spcAft>
                        <a:buNone/>
                      </a:pPr>
                      <a:r>
                        <a:rPr lang="pt-PT" sz="1500">
                          <a:solidFill>
                            <a:srgbClr val="144D5C"/>
                          </a:solidFill>
                          <a:latin typeface="Corbel"/>
                          <a:ea typeface="Corbel"/>
                          <a:cs typeface="Corbel"/>
                          <a:sym typeface="Corbel"/>
                        </a:rPr>
                        <a:t>Links to the museum’s website</a:t>
                      </a:r>
                      <a:endParaRPr sz="1500">
                        <a:solidFill>
                          <a:srgbClr val="144D5C"/>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c>
                  <a:txBody>
                    <a:bodyPr/>
                    <a:lstStyle/>
                    <a:p>
                      <a:pPr indent="0" lvl="0" marL="0" rtl="0" algn="ctr">
                        <a:spcBef>
                          <a:spcPts val="0"/>
                        </a:spcBef>
                        <a:spcAft>
                          <a:spcPts val="0"/>
                        </a:spcAft>
                        <a:buNone/>
                      </a:pPr>
                      <a:r>
                        <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c>
                  <a:txBody>
                    <a:bodyPr/>
                    <a:lstStyle/>
                    <a:p>
                      <a:pPr indent="0" lvl="0" marL="0" rtl="0" algn="ctr">
                        <a:spcBef>
                          <a:spcPts val="0"/>
                        </a:spcBef>
                        <a:spcAft>
                          <a:spcPts val="0"/>
                        </a:spcAft>
                        <a:buNone/>
                      </a:pPr>
                      <a:r>
                        <a:rPr b="1" lang="pt-PT" sz="1500">
                          <a:solidFill>
                            <a:srgbClr val="144D5C"/>
                          </a:solidFill>
                          <a:latin typeface="Corbel"/>
                          <a:ea typeface="Corbel"/>
                          <a:cs typeface="Corbel"/>
                          <a:sym typeface="Corbel"/>
                        </a:rPr>
                        <a:t>x</a:t>
                      </a:r>
                      <a:endParaRPr b="1" sz="1500">
                        <a:solidFill>
                          <a:srgbClr val="144D5C"/>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g3141fcd9263_0_12"/>
          <p:cNvGrpSpPr/>
          <p:nvPr/>
        </p:nvGrpSpPr>
        <p:grpSpPr>
          <a:xfrm>
            <a:off x="-99" y="-47825"/>
            <a:ext cx="9144229" cy="5247718"/>
            <a:chOff x="1459800" y="-69715"/>
            <a:chExt cx="7772400" cy="7629715"/>
          </a:xfrm>
        </p:grpSpPr>
        <p:sp>
          <p:nvSpPr>
            <p:cNvPr id="250" name="Google Shape;250;g3141fcd9263_0_12"/>
            <p:cNvSpPr/>
            <p:nvPr/>
          </p:nvSpPr>
          <p:spPr>
            <a:xfrm>
              <a:off x="1459800" y="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g3141fcd9263_0_12"/>
            <p:cNvGrpSpPr/>
            <p:nvPr/>
          </p:nvGrpSpPr>
          <p:grpSpPr>
            <a:xfrm>
              <a:off x="1459800" y="-69715"/>
              <a:ext cx="7772400" cy="7629700"/>
              <a:chOff x="0" y="-88538"/>
              <a:chExt cx="7772400" cy="9689738"/>
            </a:xfrm>
          </p:grpSpPr>
          <p:sp>
            <p:nvSpPr>
              <p:cNvPr id="252" name="Google Shape;252;g3141fcd9263_0_12"/>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141fcd9263_0_12"/>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141fcd9263_0_12"/>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3141fcd9263_0_12"/>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g3141fcd9263_0_12"/>
              <p:cNvGrpSpPr/>
              <p:nvPr/>
            </p:nvGrpSpPr>
            <p:grpSpPr>
              <a:xfrm rot="-5400000">
                <a:off x="-669724" y="2044609"/>
                <a:ext cx="9673482" cy="5407187"/>
                <a:chOff x="0" y="53341"/>
                <a:chExt cx="3447182" cy="1932795"/>
              </a:xfrm>
            </p:grpSpPr>
            <p:sp>
              <p:nvSpPr>
                <p:cNvPr id="257" name="Google Shape;257;g3141fcd9263_0_12"/>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141fcd9263_0_12"/>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141fcd9263_0_12"/>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141fcd9263_0_12"/>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61" name="Google Shape;261;g3141fcd9263_0_12"/>
          <p:cNvSpPr txBox="1"/>
          <p:nvPr>
            <p:ph type="title"/>
          </p:nvPr>
        </p:nvSpPr>
        <p:spPr>
          <a:xfrm>
            <a:off x="657925" y="293175"/>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Requirements</a:t>
            </a:r>
            <a:endParaRPr sz="3600"/>
          </a:p>
        </p:txBody>
      </p:sp>
      <p:sp>
        <p:nvSpPr>
          <p:cNvPr id="262" name="Google Shape;262;g3141fcd9263_0_12"/>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63" name="Google Shape;263;g3141fcd9263_0_12"/>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64" name="Google Shape;264;g3141fcd9263_0_12"/>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aphicFrame>
        <p:nvGraphicFramePr>
          <p:cNvPr id="265" name="Google Shape;265;g3141fcd9263_0_12"/>
          <p:cNvGraphicFramePr/>
          <p:nvPr/>
        </p:nvGraphicFramePr>
        <p:xfrm>
          <a:off x="677963" y="865863"/>
          <a:ext cx="3000000" cy="3000000"/>
        </p:xfrm>
        <a:graphic>
          <a:graphicData uri="http://schemas.openxmlformats.org/drawingml/2006/table">
            <a:tbl>
              <a:tblPr>
                <a:noFill/>
                <a:tableStyleId>{9FF0283D-E0D2-4634-BAEF-CF800C5C6E4A}</a:tableStyleId>
              </a:tblPr>
              <a:tblGrid>
                <a:gridCol w="3309300"/>
                <a:gridCol w="777350"/>
                <a:gridCol w="949700"/>
                <a:gridCol w="660400"/>
                <a:gridCol w="1065475"/>
                <a:gridCol w="1025875"/>
              </a:tblGrid>
              <a:tr h="161925">
                <a:tc gridSpan="6">
                  <a:txBody>
                    <a:bodyPr/>
                    <a:lstStyle/>
                    <a:p>
                      <a:pPr indent="0" lvl="0" marL="0" rtl="0" algn="ctr">
                        <a:lnSpc>
                          <a:spcPct val="25000"/>
                        </a:lnSpc>
                        <a:spcBef>
                          <a:spcPts val="0"/>
                        </a:spcBef>
                        <a:spcAft>
                          <a:spcPts val="0"/>
                        </a:spcAft>
                        <a:buNone/>
                      </a:pPr>
                      <a:r>
                        <a:rPr lang="pt-PT" sz="1200">
                          <a:solidFill>
                            <a:srgbClr val="234756"/>
                          </a:solidFill>
                          <a:latin typeface="Corbel"/>
                          <a:ea typeface="Corbel"/>
                          <a:cs typeface="Corbel"/>
                          <a:sym typeface="Corbel"/>
                        </a:rPr>
                        <a:t>Table 2: Non-Functional Requirements.</a:t>
                      </a:r>
                      <a:endParaRPr sz="1200">
                        <a:solidFill>
                          <a:srgbClr val="234756"/>
                        </a:solidFill>
                        <a:latin typeface="Corbel"/>
                        <a:ea typeface="Corbel"/>
                        <a:cs typeface="Corbel"/>
                        <a:sym typeface="Corbel"/>
                      </a:endParaRPr>
                    </a:p>
                  </a:txBody>
                  <a:tcPr marT="63500" marB="63500" marR="63500" marL="63500">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tcPr>
                </a:tc>
                <a:tc hMerge="1"/>
                <a:tc hMerge="1"/>
                <a:tc hMerge="1"/>
                <a:tc hMerge="1"/>
                <a:tc hMerge="1"/>
              </a:tr>
              <a:tr h="171350">
                <a:tc>
                  <a:txBody>
                    <a:bodyPr/>
                    <a:lstStyle/>
                    <a:p>
                      <a:pPr indent="0" lvl="0" marL="0" rtl="0" algn="r">
                        <a:lnSpc>
                          <a:spcPct val="90000"/>
                        </a:lnSpc>
                        <a:spcBef>
                          <a:spcPts val="0"/>
                        </a:spcBef>
                        <a:spcAft>
                          <a:spcPts val="0"/>
                        </a:spcAft>
                        <a:buNone/>
                      </a:pPr>
                      <a:r>
                        <a:rPr b="1" lang="pt-PT" sz="1300">
                          <a:solidFill>
                            <a:srgbClr val="FFF8F0"/>
                          </a:solidFill>
                          <a:latin typeface="Corbel"/>
                          <a:ea typeface="Corbel"/>
                          <a:cs typeface="Corbel"/>
                          <a:sym typeface="Corbel"/>
                        </a:rPr>
                        <a:t>Deliverables</a:t>
                      </a:r>
                      <a:endParaRPr b="1" sz="1300">
                        <a:solidFill>
                          <a:srgbClr val="FFF8F0"/>
                        </a:solidFill>
                        <a:latin typeface="Corbel"/>
                        <a:ea typeface="Corbel"/>
                        <a:cs typeface="Corbel"/>
                        <a:sym typeface="Corbel"/>
                      </a:endParaRPr>
                    </a:p>
                  </a:txBody>
                  <a:tcPr marT="63500" marB="63500" marR="63500" marL="63500">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234756"/>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300">
                          <a:solidFill>
                            <a:srgbClr val="FFF8F0"/>
                          </a:solidFill>
                          <a:latin typeface="Corbel"/>
                          <a:ea typeface="Corbel"/>
                          <a:cs typeface="Corbel"/>
                          <a:sym typeface="Corbel"/>
                        </a:rPr>
                        <a:t>Mockups</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300">
                          <a:solidFill>
                            <a:srgbClr val="FFF8F0"/>
                          </a:solidFill>
                          <a:latin typeface="Corbel"/>
                          <a:ea typeface="Corbel"/>
                          <a:cs typeface="Corbel"/>
                          <a:sym typeface="Corbel"/>
                        </a:rPr>
                        <a:t>Mobile Application</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300">
                          <a:solidFill>
                            <a:srgbClr val="FFF8F0"/>
                          </a:solidFill>
                          <a:latin typeface="Corbel"/>
                          <a:ea typeface="Corbel"/>
                          <a:cs typeface="Corbel"/>
                          <a:sym typeface="Corbel"/>
                        </a:rPr>
                        <a:t>User Manual</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300">
                          <a:solidFill>
                            <a:srgbClr val="FFF8F0"/>
                          </a:solidFill>
                          <a:latin typeface="Corbel"/>
                          <a:ea typeface="Corbel"/>
                          <a:cs typeface="Corbel"/>
                          <a:sym typeface="Corbel"/>
                        </a:rPr>
                        <a:t>Maintenance Manual</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rowSpan="2">
                  <a:txBody>
                    <a:bodyPr/>
                    <a:lstStyle/>
                    <a:p>
                      <a:pPr indent="0" lvl="0" marL="0" rtl="0" algn="ctr">
                        <a:lnSpc>
                          <a:spcPct val="90000"/>
                        </a:lnSpc>
                        <a:spcBef>
                          <a:spcPts val="0"/>
                        </a:spcBef>
                        <a:spcAft>
                          <a:spcPts val="0"/>
                        </a:spcAft>
                        <a:buNone/>
                      </a:pPr>
                      <a:r>
                        <a:rPr b="1" lang="pt-PT" sz="1300">
                          <a:solidFill>
                            <a:srgbClr val="FFF8F0"/>
                          </a:solidFill>
                          <a:latin typeface="Corbel"/>
                          <a:ea typeface="Corbel"/>
                          <a:cs typeface="Corbel"/>
                          <a:sym typeface="Corbel"/>
                        </a:rPr>
                        <a:t>Application Source Code</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r>
              <a:tr h="171350">
                <a:tc>
                  <a:txBody>
                    <a:bodyPr/>
                    <a:lstStyle/>
                    <a:p>
                      <a:pPr indent="0" lvl="0" marL="0" rtl="0" algn="l">
                        <a:lnSpc>
                          <a:spcPct val="90000"/>
                        </a:lnSpc>
                        <a:spcBef>
                          <a:spcPts val="0"/>
                        </a:spcBef>
                        <a:spcAft>
                          <a:spcPts val="0"/>
                        </a:spcAft>
                        <a:buNone/>
                      </a:pPr>
                      <a:r>
                        <a:rPr b="1" lang="pt-PT" sz="1300">
                          <a:solidFill>
                            <a:srgbClr val="FFF8F0"/>
                          </a:solidFill>
                          <a:latin typeface="Corbel"/>
                          <a:ea typeface="Corbel"/>
                          <a:cs typeface="Corbel"/>
                          <a:sym typeface="Corbel"/>
                        </a:rPr>
                        <a:t>Non-Functional Requirements</a:t>
                      </a:r>
                      <a:endParaRPr b="1" sz="1300">
                        <a:solidFill>
                          <a:srgbClr val="FFF8F0"/>
                        </a:solidFill>
                        <a:latin typeface="Corbel"/>
                        <a:ea typeface="Corbel"/>
                        <a:cs typeface="Corbel"/>
                        <a:sym typeface="Corbel"/>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234756"/>
                      </a:solidFill>
                      <a:prstDash val="solid"/>
                      <a:round/>
                      <a:headEnd len="sm" w="sm" type="none"/>
                      <a:tailEnd len="sm" w="sm" type="none"/>
                    </a:lnT>
                    <a:lnB cap="flat" cmpd="sng" w="12700">
                      <a:solidFill>
                        <a:srgbClr val="FFF8F0"/>
                      </a:solidFill>
                      <a:prstDash val="solid"/>
                      <a:round/>
                      <a:headEnd len="sm" w="sm" type="none"/>
                      <a:tailEnd len="sm" w="sm" type="none"/>
                    </a:lnB>
                    <a:solidFill>
                      <a:srgbClr val="234756"/>
                    </a:solidFill>
                  </a:tcPr>
                </a:tc>
                <a:tc vMerge="1"/>
                <a:tc vMerge="1"/>
                <a:tc vMerge="1"/>
                <a:tc vMerge="1"/>
                <a:tc vMerge="1"/>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The app developed must be a mobile app</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The system must be available whenever its use is necessary</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Adequate UX-UI in order to generate a user-friendly application</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The app develop must be compatible with Android systems</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Available on Google Store and App Store</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Quality Certificate</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solidFill>
                      <a:srgbClr val="F8E9D7"/>
                    </a:solidFill>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Mobile app developed in App Inventor</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pt-PT" sz="1300">
                          <a:solidFill>
                            <a:srgbClr val="234756"/>
                          </a:solidFill>
                          <a:latin typeface="Corbel"/>
                          <a:ea typeface="Corbel"/>
                          <a:cs typeface="Corbel"/>
                          <a:sym typeface="Corbel"/>
                        </a:rPr>
                        <a:t>Must be delivered together</a:t>
                      </a:r>
                      <a:endParaRPr sz="1300">
                        <a:solidFill>
                          <a:srgbClr val="234756"/>
                        </a:solidFill>
                        <a:latin typeface="Corbel"/>
                        <a:ea typeface="Corbel"/>
                        <a:cs typeface="Corbel"/>
                        <a:sym typeface="Corbel"/>
                      </a:endParaRPr>
                    </a:p>
                  </a:txBody>
                  <a:tcPr marT="63500" marB="63500" marR="63500" marL="63500" anchor="ctr">
                    <a:lnL cap="flat" cmpd="sng" w="12700">
                      <a:solidFill>
                        <a:srgbClr val="23475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BDC1C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c>
                  <a:txBody>
                    <a:bodyPr/>
                    <a:lstStyle/>
                    <a:p>
                      <a:pPr indent="0" lvl="0" marL="0" rtl="0" algn="ctr">
                        <a:spcBef>
                          <a:spcPts val="0"/>
                        </a:spcBef>
                        <a:spcAft>
                          <a:spcPts val="0"/>
                        </a:spcAft>
                        <a:buNone/>
                      </a:pPr>
                      <a:r>
                        <a:rPr b="1" lang="pt-PT" sz="1300">
                          <a:solidFill>
                            <a:srgbClr val="234756"/>
                          </a:solidFill>
                          <a:latin typeface="Corbel"/>
                          <a:ea typeface="Corbel"/>
                          <a:cs typeface="Corbel"/>
                          <a:sym typeface="Corbel"/>
                        </a:rPr>
                        <a:t>x</a:t>
                      </a:r>
                      <a:endParaRPr b="1" sz="1300">
                        <a:solidFill>
                          <a:srgbClr val="234756"/>
                        </a:solidFill>
                        <a:latin typeface="Corbel"/>
                        <a:ea typeface="Corbel"/>
                        <a:cs typeface="Corbel"/>
                        <a:sym typeface="Corbel"/>
                      </a:endParaRPr>
                    </a:p>
                  </a:txBody>
                  <a:tcPr marT="63500" marB="63500" marR="63500" marL="63500" anchor="ctr">
                    <a:lnL cap="flat" cmpd="sng" w="12700">
                      <a:solidFill>
                        <a:srgbClr val="BDC1C6"/>
                      </a:solidFill>
                      <a:prstDash val="solid"/>
                      <a:round/>
                      <a:headEnd len="sm" w="sm" type="none"/>
                      <a:tailEnd len="sm" w="sm" type="none"/>
                    </a:lnL>
                    <a:lnR cap="flat" cmpd="sng" w="12700">
                      <a:solidFill>
                        <a:srgbClr val="234756"/>
                      </a:solidFill>
                      <a:prstDash val="solid"/>
                      <a:round/>
                      <a:headEnd len="sm" w="sm" type="none"/>
                      <a:tailEnd len="sm" w="sm" type="none"/>
                    </a:lnR>
                    <a:lnT cap="flat" cmpd="sng" w="12700">
                      <a:solidFill>
                        <a:srgbClr val="BDC1C6"/>
                      </a:solidFill>
                      <a:prstDash val="solid"/>
                      <a:round/>
                      <a:headEnd len="sm" w="sm" type="none"/>
                      <a:tailEnd len="sm" w="sm" type="none"/>
                    </a:lnT>
                    <a:lnB cap="flat" cmpd="sng" w="12700">
                      <a:solidFill>
                        <a:srgbClr val="234756"/>
                      </a:solidFill>
                      <a:prstDash val="solid"/>
                      <a:round/>
                      <a:headEnd len="sm" w="sm" type="none"/>
                      <a:tailEnd len="sm" w="sm" type="none"/>
                    </a:lnB>
                    <a:solidFill>
                      <a:srgbClr val="F8E9D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099a86a304_2_645"/>
          <p:cNvSpPr/>
          <p:nvPr/>
        </p:nvSpPr>
        <p:spPr>
          <a:xfrm>
            <a:off x="-99" y="126"/>
            <a:ext cx="9144229" cy="5199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g3099a86a304_2_645"/>
          <p:cNvGrpSpPr/>
          <p:nvPr/>
        </p:nvGrpSpPr>
        <p:grpSpPr>
          <a:xfrm>
            <a:off x="-99" y="-47827"/>
            <a:ext cx="9144229" cy="5247962"/>
            <a:chOff x="0" y="-88539"/>
            <a:chExt cx="7772400" cy="9689739"/>
          </a:xfrm>
        </p:grpSpPr>
        <p:sp>
          <p:nvSpPr>
            <p:cNvPr id="272" name="Google Shape;272;g3099a86a304_2_645"/>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099a86a304_2_645"/>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099a86a304_2_645"/>
            <p:cNvSpPr/>
            <p:nvPr/>
          </p:nvSpPr>
          <p:spPr>
            <a:xfrm>
              <a:off x="0" y="5006340"/>
              <a:ext cx="7772400" cy="45810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099a86a304_2_645"/>
            <p:cNvSpPr/>
            <p:nvPr/>
          </p:nvSpPr>
          <p:spPr>
            <a:xfrm>
              <a:off x="571500" y="594360"/>
              <a:ext cx="6629400" cy="8403300"/>
            </a:xfrm>
            <a:prstGeom prst="rect">
              <a:avLst/>
            </a:prstGeom>
            <a:solidFill>
              <a:srgbClr val="FCF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 name="Google Shape;276;g3099a86a304_2_645"/>
            <p:cNvGrpSpPr/>
            <p:nvPr/>
          </p:nvGrpSpPr>
          <p:grpSpPr>
            <a:xfrm rot="-5400000">
              <a:off x="-669724" y="2044609"/>
              <a:ext cx="9673482" cy="5407187"/>
              <a:chOff x="0" y="53341"/>
              <a:chExt cx="3447182" cy="1932795"/>
            </a:xfrm>
          </p:grpSpPr>
          <p:sp>
            <p:nvSpPr>
              <p:cNvPr id="277" name="Google Shape;277;g3099a86a304_2_645"/>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099a86a304_2_645"/>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099a86a304_2_645"/>
              <p:cNvSpPr/>
              <p:nvPr/>
            </p:nvSpPr>
            <p:spPr>
              <a:xfrm rot="10800000">
                <a:off x="2372227" y="1609460"/>
                <a:ext cx="1074955" cy="376676"/>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099a86a304_2_645"/>
              <p:cNvSpPr/>
              <p:nvPr/>
            </p:nvSpPr>
            <p:spPr>
              <a:xfrm rot="10800000">
                <a:off x="2544085" y="1669716"/>
                <a:ext cx="877492" cy="256165"/>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1" name="Google Shape;281;g3099a86a304_2_645"/>
          <p:cNvSpPr txBox="1"/>
          <p:nvPr>
            <p:ph type="title"/>
          </p:nvPr>
        </p:nvSpPr>
        <p:spPr>
          <a:xfrm>
            <a:off x="657925" y="485127"/>
            <a:ext cx="8174400" cy="572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3600"/>
              </a:spcAft>
              <a:buSzPts val="2800"/>
              <a:buNone/>
            </a:pPr>
            <a:r>
              <a:rPr lang="pt-PT" sz="3600" cap="small">
                <a:solidFill>
                  <a:srgbClr val="D73A2C"/>
                </a:solidFill>
                <a:latin typeface="Bookman Old Style"/>
                <a:ea typeface="Bookman Old Style"/>
                <a:cs typeface="Bookman Old Style"/>
                <a:sym typeface="Bookman Old Style"/>
              </a:rPr>
              <a:t>Assumptions</a:t>
            </a:r>
            <a:endParaRPr sz="3600" cap="small">
              <a:solidFill>
                <a:srgbClr val="D73A2C"/>
              </a:solidFill>
              <a:latin typeface="Bookman Old Style"/>
              <a:ea typeface="Bookman Old Style"/>
              <a:cs typeface="Bookman Old Style"/>
              <a:sym typeface="Bookman Old Style"/>
            </a:endParaRPr>
          </a:p>
        </p:txBody>
      </p:sp>
      <p:sp>
        <p:nvSpPr>
          <p:cNvPr id="282" name="Google Shape;282;g3099a86a304_2_645"/>
          <p:cNvSpPr txBox="1"/>
          <p:nvPr>
            <p:ph idx="12" type="sldNum"/>
          </p:nvPr>
        </p:nvSpPr>
        <p:spPr>
          <a:xfrm>
            <a:off x="8595308" y="47936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pt-PT">
                <a:solidFill>
                  <a:srgbClr val="F8E8D6"/>
                </a:solidFill>
                <a:latin typeface="Bookman Old Style"/>
                <a:ea typeface="Bookman Old Style"/>
                <a:cs typeface="Bookman Old Style"/>
                <a:sym typeface="Bookman Old Style"/>
              </a:rPr>
              <a:t>‹#›</a:t>
            </a:fld>
            <a:endParaRPr b="1">
              <a:solidFill>
                <a:srgbClr val="F8E8D6"/>
              </a:solidFill>
              <a:latin typeface="Bookman Old Style"/>
              <a:ea typeface="Bookman Old Style"/>
              <a:cs typeface="Bookman Old Style"/>
              <a:sym typeface="Bookman Old Style"/>
            </a:endParaRPr>
          </a:p>
        </p:txBody>
      </p:sp>
      <p:pic>
        <p:nvPicPr>
          <p:cNvPr id="283" name="Google Shape;283;g3099a86a304_2_645"/>
          <p:cNvPicPr preferRelativeResize="0"/>
          <p:nvPr/>
        </p:nvPicPr>
        <p:blipFill rotWithShape="1">
          <a:blip r:embed="rId3">
            <a:alphaModFix/>
          </a:blip>
          <a:srcRect b="0" l="0" r="0" t="0"/>
          <a:stretch/>
        </p:blipFill>
        <p:spPr>
          <a:xfrm>
            <a:off x="0" y="-6"/>
            <a:ext cx="657925" cy="594096"/>
          </a:xfrm>
          <a:prstGeom prst="rect">
            <a:avLst/>
          </a:prstGeom>
          <a:noFill/>
          <a:ln>
            <a:noFill/>
          </a:ln>
        </p:spPr>
      </p:pic>
      <p:sp>
        <p:nvSpPr>
          <p:cNvPr id="284" name="Google Shape;284;g3099a86a304_2_645"/>
          <p:cNvSpPr txBox="1"/>
          <p:nvPr/>
        </p:nvSpPr>
        <p:spPr>
          <a:xfrm>
            <a:off x="0" y="4868375"/>
            <a:ext cx="849300" cy="3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F8E8D6"/>
                </a:solidFill>
                <a:latin typeface="Bookman Old Style"/>
                <a:ea typeface="Bookman Old Style"/>
                <a:cs typeface="Bookman Old Style"/>
                <a:sym typeface="Bookman Old Style"/>
              </a:rPr>
              <a:t>Team 03</a:t>
            </a:r>
            <a:endParaRPr b="1" i="0" sz="1000" u="none" cap="none" strike="noStrike">
              <a:solidFill>
                <a:srgbClr val="F8E8D6"/>
              </a:solidFill>
              <a:latin typeface="Bookman Old Style"/>
              <a:ea typeface="Bookman Old Style"/>
              <a:cs typeface="Bookman Old Style"/>
              <a:sym typeface="Bookman Old Style"/>
            </a:endParaRPr>
          </a:p>
        </p:txBody>
      </p:sp>
      <p:grpSp>
        <p:nvGrpSpPr>
          <p:cNvPr id="285" name="Google Shape;285;g3099a86a304_2_645"/>
          <p:cNvGrpSpPr/>
          <p:nvPr/>
        </p:nvGrpSpPr>
        <p:grpSpPr>
          <a:xfrm rot="10800000">
            <a:off x="4470263" y="1883168"/>
            <a:ext cx="2939827" cy="643356"/>
            <a:chOff x="1593000" y="2322568"/>
            <a:chExt cx="2939827" cy="643356"/>
          </a:xfrm>
        </p:grpSpPr>
        <p:sp>
          <p:nvSpPr>
            <p:cNvPr id="286" name="Google Shape;286;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099a86a304_2_645"/>
            <p:cNvSpPr/>
            <p:nvPr/>
          </p:nvSpPr>
          <p:spPr>
            <a:xfrm rot="10800000">
              <a:off x="2283025" y="2399939"/>
              <a:ext cx="2000400" cy="495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1000"/>
                </a:spcBef>
                <a:spcAft>
                  <a:spcPts val="100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Museum content and information</a:t>
              </a:r>
              <a:endParaRPr b="0" i="0" sz="1600" u="none" cap="none" strike="noStrike">
                <a:solidFill>
                  <a:schemeClr val="lt1"/>
                </a:solidFill>
                <a:latin typeface="Corbel"/>
                <a:ea typeface="Corbel"/>
                <a:cs typeface="Corbel"/>
                <a:sym typeface="Corbel"/>
              </a:endParaRPr>
            </a:p>
          </p:txBody>
        </p:sp>
        <p:sp>
          <p:nvSpPr>
            <p:cNvPr id="289" name="Google Shape;289;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07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099a86a304_2_645"/>
            <p:cNvSpPr/>
            <p:nvPr/>
          </p:nvSpPr>
          <p:spPr>
            <a:xfrm rot="10800000">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05</a:t>
              </a:r>
              <a:endParaRPr b="0" i="0" sz="2600" u="none" cap="none" strike="noStrike">
                <a:solidFill>
                  <a:srgbClr val="FFFFFF"/>
                </a:solidFill>
                <a:latin typeface="Roboto Thin"/>
                <a:ea typeface="Roboto Thin"/>
                <a:cs typeface="Roboto Thin"/>
                <a:sym typeface="Roboto Thin"/>
              </a:endParaRPr>
            </a:p>
          </p:txBody>
        </p:sp>
      </p:grpSp>
      <p:grpSp>
        <p:nvGrpSpPr>
          <p:cNvPr id="291" name="Google Shape;291;g3099a86a304_2_645"/>
          <p:cNvGrpSpPr/>
          <p:nvPr/>
        </p:nvGrpSpPr>
        <p:grpSpPr>
          <a:xfrm>
            <a:off x="1734200" y="2974493"/>
            <a:ext cx="2939827" cy="643356"/>
            <a:chOff x="1593000" y="2322568"/>
            <a:chExt cx="2939827" cy="643356"/>
          </a:xfrm>
        </p:grpSpPr>
        <p:sp>
          <p:nvSpPr>
            <p:cNvPr id="292" name="Google Shape;292;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4" name="Google Shape;294;g3099a86a304_2_645"/>
            <p:cNvSpPr/>
            <p:nvPr/>
          </p:nvSpPr>
          <p:spPr>
            <a:xfrm>
              <a:off x="2283000" y="2399961"/>
              <a:ext cx="1940700" cy="495900"/>
            </a:xfrm>
            <a:prstGeom prst="rect">
              <a:avLst/>
            </a:prstGeom>
            <a:no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Internet Access</a:t>
              </a:r>
              <a:endParaRPr b="0" i="0" sz="1050" u="none" cap="none" strike="noStrike">
                <a:solidFill>
                  <a:schemeClr val="lt1"/>
                </a:solidFill>
                <a:latin typeface="Roboto"/>
                <a:ea typeface="Roboto"/>
                <a:cs typeface="Roboto"/>
                <a:sym typeface="Roboto"/>
              </a:endParaRPr>
            </a:p>
          </p:txBody>
        </p:sp>
        <p:sp>
          <p:nvSpPr>
            <p:cNvPr id="295" name="Google Shape;295;g3099a86a304_2_64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07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6" name="Google Shape;296;g3099a86a304_2_6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chemeClr val="lt1"/>
                  </a:solidFill>
                  <a:latin typeface="Roboto Thin"/>
                  <a:ea typeface="Roboto Thin"/>
                  <a:cs typeface="Roboto Thin"/>
                  <a:sym typeface="Roboto Thin"/>
                </a:rPr>
                <a:t>03</a:t>
              </a:r>
              <a:endParaRPr b="0" i="0" sz="2600" u="none" cap="none" strike="noStrike">
                <a:solidFill>
                  <a:schemeClr val="lt1"/>
                </a:solidFill>
                <a:latin typeface="Roboto Thin"/>
                <a:ea typeface="Roboto Thin"/>
                <a:cs typeface="Roboto Thin"/>
                <a:sym typeface="Roboto Thin"/>
              </a:endParaRPr>
            </a:p>
          </p:txBody>
        </p:sp>
      </p:grpSp>
      <p:grpSp>
        <p:nvGrpSpPr>
          <p:cNvPr id="297" name="Google Shape;297;g3099a86a304_2_645"/>
          <p:cNvGrpSpPr/>
          <p:nvPr/>
        </p:nvGrpSpPr>
        <p:grpSpPr>
          <a:xfrm>
            <a:off x="1734188" y="2254310"/>
            <a:ext cx="2939826" cy="643356"/>
            <a:chOff x="1593000" y="1595135"/>
            <a:chExt cx="2939827" cy="643356"/>
          </a:xfrm>
        </p:grpSpPr>
        <p:sp>
          <p:nvSpPr>
            <p:cNvPr id="298" name="Google Shape;298;g3099a86a304_2_645"/>
            <p:cNvSpPr/>
            <p:nvPr/>
          </p:nvSpPr>
          <p:spPr>
            <a:xfrm flipH="1">
              <a:off x="2283025" y="1595142"/>
              <a:ext cx="1844400" cy="6426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099a86a304_2_645"/>
            <p:cNvSpPr/>
            <p:nvPr/>
          </p:nvSpPr>
          <p:spPr>
            <a:xfrm rot="-5400000">
              <a:off x="3501574" y="1207238"/>
              <a:ext cx="643356" cy="1419149"/>
            </a:xfrm>
            <a:prstGeom prst="flowChartOffpageConnector">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099a86a304_2_645"/>
            <p:cNvSpPr/>
            <p:nvPr/>
          </p:nvSpPr>
          <p:spPr>
            <a:xfrm>
              <a:off x="2263237" y="1672525"/>
              <a:ext cx="2020200" cy="4959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Device compatibility</a:t>
              </a:r>
              <a:endParaRPr b="0" i="0" sz="1600" u="none" cap="none" strike="noStrike">
                <a:solidFill>
                  <a:schemeClr val="lt1"/>
                </a:solidFill>
                <a:latin typeface="Corbel"/>
                <a:ea typeface="Corbel"/>
                <a:cs typeface="Corbel"/>
                <a:sym typeface="Corbel"/>
              </a:endParaRPr>
            </a:p>
          </p:txBody>
        </p:sp>
        <p:sp>
          <p:nvSpPr>
            <p:cNvPr id="301" name="Google Shape;301;g3099a86a304_2_645"/>
            <p:cNvSpPr/>
            <p:nvPr/>
          </p:nvSpPr>
          <p:spPr>
            <a:xfrm>
              <a:off x="1593000" y="1595135"/>
              <a:ext cx="690000" cy="642300"/>
            </a:xfrm>
            <a:prstGeom prst="rect">
              <a:avLst/>
            </a:prstGeom>
            <a:solidFill>
              <a:srgbClr val="0C363D"/>
            </a:solidFill>
            <a:ln>
              <a:noFill/>
            </a:ln>
            <a:effectLst>
              <a:outerShdw blurRad="71438" rotWithShape="0" algn="bl" dir="2700000" dist="28575">
                <a:srgbClr val="000000">
                  <a:alpha val="1607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099a86a304_2_645"/>
            <p:cNvSpPr/>
            <p:nvPr/>
          </p:nvSpPr>
          <p:spPr>
            <a:xfrm>
              <a:off x="1593000" y="1595142"/>
              <a:ext cx="690000" cy="6426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grpSp>
      <p:grpSp>
        <p:nvGrpSpPr>
          <p:cNvPr id="303" name="Google Shape;303;g3099a86a304_2_645"/>
          <p:cNvGrpSpPr/>
          <p:nvPr/>
        </p:nvGrpSpPr>
        <p:grpSpPr>
          <a:xfrm rot="10800000">
            <a:off x="4504177" y="3372299"/>
            <a:ext cx="2872013" cy="650301"/>
            <a:chOff x="1592989" y="2335472"/>
            <a:chExt cx="2872013" cy="650301"/>
          </a:xfrm>
        </p:grpSpPr>
        <p:sp>
          <p:nvSpPr>
            <p:cNvPr id="304" name="Google Shape;304;g3099a86a304_2_645"/>
            <p:cNvSpPr/>
            <p:nvPr/>
          </p:nvSpPr>
          <p:spPr>
            <a:xfrm flipH="1">
              <a:off x="2282988" y="2342788"/>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099a86a304_2_645"/>
            <p:cNvSpPr/>
            <p:nvPr/>
          </p:nvSpPr>
          <p:spPr>
            <a:xfrm rot="-5400000">
              <a:off x="3433749" y="195452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306" name="Google Shape;306;g3099a86a304_2_645"/>
            <p:cNvSpPr/>
            <p:nvPr/>
          </p:nvSpPr>
          <p:spPr>
            <a:xfrm rot="10800000">
              <a:off x="2283003" y="2379547"/>
              <a:ext cx="1940700" cy="5442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Stakeholder availability</a:t>
              </a:r>
              <a:endParaRPr b="0" i="0" sz="1600" u="none" cap="none" strike="noStrike">
                <a:solidFill>
                  <a:schemeClr val="lt1"/>
                </a:solidFill>
                <a:latin typeface="Corbel"/>
                <a:ea typeface="Corbel"/>
                <a:cs typeface="Corbel"/>
                <a:sym typeface="Corbel"/>
              </a:endParaRPr>
            </a:p>
          </p:txBody>
        </p:sp>
        <p:sp>
          <p:nvSpPr>
            <p:cNvPr id="307" name="Google Shape;307;g3099a86a304_2_645"/>
            <p:cNvSpPr/>
            <p:nvPr/>
          </p:nvSpPr>
          <p:spPr>
            <a:xfrm>
              <a:off x="1592991" y="2335472"/>
              <a:ext cx="690000" cy="629700"/>
            </a:xfrm>
            <a:prstGeom prst="rect">
              <a:avLst/>
            </a:prstGeom>
            <a:solidFill>
              <a:srgbClr val="B02B20"/>
            </a:solidFill>
            <a:ln>
              <a:noFill/>
            </a:ln>
            <a:effectLst>
              <a:outerShdw blurRad="71438" rotWithShape="0" algn="bl" dir="2700000" dist="28575">
                <a:srgbClr val="000000">
                  <a:alpha val="1607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3099a86a304_2_645"/>
            <p:cNvSpPr/>
            <p:nvPr/>
          </p:nvSpPr>
          <p:spPr>
            <a:xfrm rot="10800000">
              <a:off x="1592989" y="2368971"/>
              <a:ext cx="690000" cy="6165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07</a:t>
              </a:r>
              <a:endParaRPr b="0" i="0" sz="2600" u="none" cap="none" strike="noStrike">
                <a:solidFill>
                  <a:srgbClr val="FFFFFF"/>
                </a:solidFill>
                <a:latin typeface="Roboto Thin"/>
                <a:ea typeface="Roboto Thin"/>
                <a:cs typeface="Roboto Thin"/>
                <a:sym typeface="Roboto Thin"/>
              </a:endParaRPr>
            </a:p>
          </p:txBody>
        </p:sp>
      </p:grpSp>
      <p:sp>
        <p:nvSpPr>
          <p:cNvPr id="309" name="Google Shape;309;g3099a86a304_2_645"/>
          <p:cNvSpPr/>
          <p:nvPr/>
        </p:nvSpPr>
        <p:spPr>
          <a:xfrm flipH="1" rot="10800000">
            <a:off x="4841765" y="2610846"/>
            <a:ext cx="1844400" cy="642600"/>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099a86a304_2_645"/>
          <p:cNvSpPr/>
          <p:nvPr/>
        </p:nvSpPr>
        <p:spPr>
          <a:xfrm rot="5400000">
            <a:off x="4933596" y="2222194"/>
            <a:ext cx="643356" cy="1419149"/>
          </a:xfrm>
          <a:prstGeom prst="flowChartOffpageConnector">
            <a:avLst/>
          </a:prstGeom>
          <a:solidFill>
            <a:srgbClr val="0C36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C363D"/>
              </a:solidFill>
              <a:latin typeface="Arial"/>
              <a:ea typeface="Arial"/>
              <a:cs typeface="Arial"/>
              <a:sym typeface="Arial"/>
            </a:endParaRPr>
          </a:p>
        </p:txBody>
      </p:sp>
      <p:sp>
        <p:nvSpPr>
          <p:cNvPr id="311" name="Google Shape;311;g3099a86a304_2_645"/>
          <p:cNvSpPr/>
          <p:nvPr/>
        </p:nvSpPr>
        <p:spPr>
          <a:xfrm>
            <a:off x="4875665" y="2662069"/>
            <a:ext cx="1824846" cy="458239"/>
          </a:xfrm>
          <a:prstGeom prst="rect">
            <a:avLst/>
          </a:prstGeom>
          <a:solidFill>
            <a:srgbClr val="0C363D"/>
          </a:solid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Security and privacy standards</a:t>
            </a:r>
            <a:endParaRPr b="0" i="0" sz="1050" u="none" cap="none" strike="noStrike">
              <a:solidFill>
                <a:schemeClr val="lt1"/>
              </a:solidFill>
              <a:latin typeface="Roboto"/>
              <a:ea typeface="Roboto"/>
              <a:cs typeface="Roboto"/>
              <a:sym typeface="Roboto"/>
            </a:endParaRPr>
          </a:p>
        </p:txBody>
      </p:sp>
      <p:sp>
        <p:nvSpPr>
          <p:cNvPr id="312" name="Google Shape;312;g3099a86a304_2_645"/>
          <p:cNvSpPr/>
          <p:nvPr/>
        </p:nvSpPr>
        <p:spPr>
          <a:xfrm>
            <a:off x="6686190" y="2610846"/>
            <a:ext cx="690000" cy="6426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rgbClr val="FFFFFF"/>
                </a:solidFill>
                <a:latin typeface="Roboto Thin"/>
                <a:ea typeface="Roboto Thin"/>
                <a:cs typeface="Roboto Thin"/>
                <a:sym typeface="Roboto Thin"/>
              </a:rPr>
              <a:t>06</a:t>
            </a:r>
            <a:endParaRPr b="0" i="0" sz="2600" u="none" cap="none" strike="noStrike">
              <a:solidFill>
                <a:srgbClr val="FFFFFF"/>
              </a:solidFill>
              <a:latin typeface="Roboto Thin"/>
              <a:ea typeface="Roboto Thin"/>
              <a:cs typeface="Roboto Thin"/>
              <a:sym typeface="Roboto Thin"/>
            </a:endParaRPr>
          </a:p>
        </p:txBody>
      </p:sp>
      <p:grpSp>
        <p:nvGrpSpPr>
          <p:cNvPr id="313" name="Google Shape;313;g3099a86a304_2_645"/>
          <p:cNvGrpSpPr/>
          <p:nvPr/>
        </p:nvGrpSpPr>
        <p:grpSpPr>
          <a:xfrm>
            <a:off x="1734200" y="1534107"/>
            <a:ext cx="2939827" cy="643356"/>
            <a:chOff x="1593000" y="2322568"/>
            <a:chExt cx="2939827" cy="643356"/>
          </a:xfrm>
        </p:grpSpPr>
        <p:sp>
          <p:nvSpPr>
            <p:cNvPr id="314" name="Google Shape;314;g3099a86a304_2_64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5" name="Google Shape;315;g3099a86a304_2_64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g3099a86a304_2_645"/>
            <p:cNvSpPr/>
            <p:nvPr/>
          </p:nvSpPr>
          <p:spPr>
            <a:xfrm>
              <a:off x="2283000" y="2399961"/>
              <a:ext cx="1940700" cy="4959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just">
                <a:lnSpc>
                  <a:spcPct val="95000"/>
                </a:lnSpc>
                <a:spcBef>
                  <a:spcPts val="0"/>
                </a:spcBef>
                <a:spcAft>
                  <a:spcPts val="0"/>
                </a:spcAft>
                <a:buClr>
                  <a:srgbClr val="000000"/>
                </a:buClr>
                <a:buSzPts val="1400"/>
                <a:buFont typeface="Arial"/>
                <a:buNone/>
              </a:pPr>
              <a:r>
                <a:rPr b="0" i="0" lang="pt-PT" sz="1600" u="none" cap="none" strike="noStrike">
                  <a:solidFill>
                    <a:schemeClr val="lt1"/>
                  </a:solidFill>
                  <a:latin typeface="Corbel"/>
                  <a:ea typeface="Corbel"/>
                  <a:cs typeface="Corbel"/>
                  <a:sym typeface="Corbel"/>
                </a:rPr>
                <a:t>Mobile devices</a:t>
              </a:r>
              <a:endParaRPr b="0" i="0" sz="1050" u="none" cap="none" strike="noStrike">
                <a:solidFill>
                  <a:schemeClr val="lt1"/>
                </a:solidFill>
                <a:latin typeface="Roboto"/>
                <a:ea typeface="Roboto"/>
                <a:cs typeface="Roboto"/>
                <a:sym typeface="Roboto"/>
              </a:endParaRPr>
            </a:p>
          </p:txBody>
        </p:sp>
        <p:sp>
          <p:nvSpPr>
            <p:cNvPr id="317" name="Google Shape;317;g3099a86a304_2_645"/>
            <p:cNvSpPr/>
            <p:nvPr/>
          </p:nvSpPr>
          <p:spPr>
            <a:xfrm>
              <a:off x="1593000" y="2322568"/>
              <a:ext cx="690000" cy="642300"/>
            </a:xfrm>
            <a:prstGeom prst="rect">
              <a:avLst/>
            </a:prstGeom>
            <a:solidFill>
              <a:srgbClr val="A7291E"/>
            </a:solidFill>
            <a:ln>
              <a:noFill/>
            </a:ln>
            <a:effectLst>
              <a:outerShdw blurRad="71438" rotWithShape="0" algn="bl" dir="2700000" dist="28575">
                <a:srgbClr val="000000">
                  <a:alpha val="1607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g3099a86a304_2_6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pt-PT" sz="2600" u="none" cap="none" strike="noStrike">
                  <a:solidFill>
                    <a:schemeClr val="lt1"/>
                  </a:solidFill>
                  <a:latin typeface="Roboto Thin"/>
                  <a:ea typeface="Roboto Thin"/>
                  <a:cs typeface="Roboto Thin"/>
                  <a:sym typeface="Roboto Thin"/>
                </a:rPr>
                <a:t>01</a:t>
              </a:r>
              <a:endParaRPr b="0" i="0" sz="2600" u="none" cap="none" strike="noStrike">
                <a:solidFill>
                  <a:schemeClr val="lt1"/>
                </a:solidFill>
                <a:latin typeface="Roboto Thin"/>
                <a:ea typeface="Roboto Thin"/>
                <a:cs typeface="Roboto Thin"/>
                <a:sym typeface="Roboto Thi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Ines Cabral</dc:creator>
</cp:coreProperties>
</file>