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</p:sldIdLst>
  <p:sldSz cy="12801600" cx="9601200"/>
  <p:notesSz cx="9866300" cy="14295425"/>
  <p:embeddedFontLst>
    <p:embeddedFont>
      <p:font typeface="Corbel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4503">
          <p15:clr>
            <a:srgbClr val="A4A3A4"/>
          </p15:clr>
        </p15:guide>
        <p15:guide id="2" pos="3108">
          <p15:clr>
            <a:srgbClr val="A4A3A4"/>
          </p15:clr>
        </p15:guide>
      </p15:notesGuideLst>
    </p:ext>
    <p:ext uri="GoogleSlidesCustomDataVersion2">
      <go:slidesCustomData xmlns:go="http://customooxmlschemas.google.com/" r:id="rId12" roundtripDataSignature="AMtx7mhZdocL8dBX7wVZvijqUIxp/CL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A628B7-06BF-4C0B-BEC3-FBB20EABC9EF}">
  <a:tblStyle styleId="{CCA628B7-06BF-4C0B-BEC3-FBB20EABC9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4503" orient="horz"/>
        <p:guide pos="31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font" Target="fonts/Corbel-boldItalic.fntdata"/><Relationship Id="rId10" Type="http://schemas.openxmlformats.org/officeDocument/2006/relationships/font" Target="fonts/Corbel-italic.fntdata"/><Relationship Id="rId12" Type="http://customschemas.google.com/relationships/presentationmetadata" Target="metadata"/><Relationship Id="rId9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Corbel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1"/>
            <a:ext cx="4275696" cy="713996"/>
          </a:xfrm>
          <a:prstGeom prst="rect">
            <a:avLst/>
          </a:prstGeom>
          <a:noFill/>
          <a:ln>
            <a:noFill/>
          </a:ln>
        </p:spPr>
        <p:txBody>
          <a:bodyPr anchorCtr="0" anchor="t" bIns="70700" lIns="141425" spcFirstLastPara="1" rIns="141425" wrap="square" tIns="70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588413" y="1"/>
            <a:ext cx="4275696" cy="713996"/>
          </a:xfrm>
          <a:prstGeom prst="rect">
            <a:avLst/>
          </a:prstGeom>
          <a:noFill/>
          <a:ln>
            <a:noFill/>
          </a:ln>
        </p:spPr>
        <p:txBody>
          <a:bodyPr anchorCtr="0" anchor="t" bIns="70700" lIns="141425" spcFirstLastPara="1" rIns="141425" wrap="square" tIns="70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922588" y="1071563"/>
            <a:ext cx="4021137" cy="535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86191" y="6789613"/>
            <a:ext cx="7893932" cy="6432616"/>
          </a:xfrm>
          <a:prstGeom prst="rect">
            <a:avLst/>
          </a:prstGeom>
          <a:noFill/>
          <a:ln>
            <a:noFill/>
          </a:ln>
        </p:spPr>
        <p:txBody>
          <a:bodyPr anchorCtr="0" anchor="t" bIns="70700" lIns="141425" spcFirstLastPara="1" rIns="141425" wrap="square" tIns="70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4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67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13579225"/>
            <a:ext cx="4275696" cy="713996"/>
          </a:xfrm>
          <a:prstGeom prst="rect">
            <a:avLst/>
          </a:prstGeom>
          <a:noFill/>
          <a:ln>
            <a:noFill/>
          </a:ln>
        </p:spPr>
        <p:txBody>
          <a:bodyPr anchorCtr="0" anchor="b" bIns="70700" lIns="141425" spcFirstLastPara="1" rIns="141425" wrap="square" tIns="70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588413" y="13579225"/>
            <a:ext cx="4275696" cy="713996"/>
          </a:xfrm>
          <a:prstGeom prst="rect">
            <a:avLst/>
          </a:prstGeom>
          <a:noFill/>
          <a:ln>
            <a:noFill/>
          </a:ln>
        </p:spPr>
        <p:txBody>
          <a:bodyPr anchorCtr="0" anchor="b" bIns="70700" lIns="141425" spcFirstLastPara="1" rIns="141425" wrap="square" tIns="70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fld id="{00000000-1234-1234-1234-123412341234}" type="slidenum">
              <a:rPr b="0" i="0" lang="pt-PT" sz="1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2922588" y="1071563"/>
            <a:ext cx="4021137" cy="535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986191" y="6789613"/>
            <a:ext cx="7893932" cy="6432616"/>
          </a:xfrm>
          <a:prstGeom prst="rect">
            <a:avLst/>
          </a:prstGeom>
          <a:noFill/>
          <a:ln>
            <a:noFill/>
          </a:ln>
        </p:spPr>
        <p:txBody>
          <a:bodyPr anchorCtr="0" anchor="t" bIns="70700" lIns="141425" spcFirstLastPara="1" rIns="141425" wrap="square" tIns="70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5588413" y="13579225"/>
            <a:ext cx="4275696" cy="713996"/>
          </a:xfrm>
          <a:prstGeom prst="rect">
            <a:avLst/>
          </a:prstGeom>
          <a:noFill/>
          <a:ln>
            <a:noFill/>
          </a:ln>
        </p:spPr>
        <p:txBody>
          <a:bodyPr anchorCtr="0" anchor="b" bIns="70700" lIns="141425" spcFirstLastPara="1" rIns="141425" wrap="square" tIns="70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uminho.pt/default.aspx" TargetMode="External"/><Relationship Id="rId3" Type="http://schemas.openxmlformats.org/officeDocument/2006/relationships/image" Target="../media/image2.gif"/><Relationship Id="rId4" Type="http://schemas.openxmlformats.org/officeDocument/2006/relationships/hyperlink" Target="http://www.eng.uminho.pt/" TargetMode="External"/><Relationship Id="rId5" Type="http://schemas.openxmlformats.org/officeDocument/2006/relationships/image" Target="../media/image1.gif"/><Relationship Id="rId6" Type="http://schemas.openxmlformats.org/officeDocument/2006/relationships/image" Target="../media/image3.gif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o de título">
  <p:cSld name="Diapositivo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/>
        </p:nvSpPr>
        <p:spPr>
          <a:xfrm>
            <a:off x="2275146" y="119745"/>
            <a:ext cx="7326054" cy="8408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2200"/>
              <a:buFont typeface="Calibri"/>
              <a:buNone/>
            </a:pPr>
            <a:r>
              <a:rPr b="1" i="0" lang="pt-PT" sz="2200" u="none" cap="none" strike="noStrike">
                <a:solidFill>
                  <a:srgbClr val="C02E00"/>
                </a:solidFill>
                <a:latin typeface="Calibri"/>
                <a:ea typeface="Calibri"/>
                <a:cs typeface="Calibri"/>
                <a:sym typeface="Calibri"/>
              </a:rPr>
              <a:t>Gestão de Projetos de Tecnologias de Informação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1600"/>
              <a:buFont typeface="Calibri"/>
              <a:buNone/>
            </a:pPr>
            <a:r>
              <a:rPr b="0" i="0" lang="pt-PT" sz="1600" u="none" cap="none" strike="noStrike">
                <a:solidFill>
                  <a:srgbClr val="C02E00"/>
                </a:solidFill>
                <a:latin typeface="Calibri"/>
                <a:ea typeface="Calibri"/>
                <a:cs typeface="Calibri"/>
                <a:sym typeface="Calibri"/>
              </a:rPr>
              <a:t>NOME DO CURSO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200"/>
              <a:buFont typeface="Calibri"/>
              <a:buNone/>
            </a:pPr>
            <a:r>
              <a:rPr b="0" i="0" lang="pt-PT" sz="1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Departamento de Sistemas de Informação – Escola de Engenharia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iversidade do Minho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77" y="-1735"/>
            <a:ext cx="999653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scola de Engenharia" id="18" name="Google Shape;18;p3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2830" y="0"/>
            <a:ext cx="962025" cy="962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iversidade do Minho" id="19" name="Google Shape;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3177" y="1072208"/>
            <a:ext cx="1876425" cy="1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/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" type="body"/>
          </p:nvPr>
        </p:nvSpPr>
        <p:spPr>
          <a:xfrm rot="5400000">
            <a:off x="576368" y="2890733"/>
            <a:ext cx="8448464" cy="8641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2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e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 rot="5400000">
            <a:off x="2579581" y="4893949"/>
            <a:ext cx="10922847" cy="2160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 rot="5400000">
            <a:off x="-1820968" y="2813688"/>
            <a:ext cx="10922847" cy="6320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objecto">
  <p:cSld name="Título e objec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idx="1" type="body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-113946" y="12120036"/>
            <a:ext cx="604867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0" y="0"/>
            <a:ext cx="9715146" cy="1427447"/>
          </a:xfrm>
          <a:prstGeom prst="rect">
            <a:avLst/>
          </a:prstGeom>
          <a:solidFill>
            <a:srgbClr val="C02E00"/>
          </a:solidFill>
          <a:ln>
            <a:noFill/>
          </a:ln>
          <a:effectLst>
            <a:outerShdw blurRad="190500" sx="101000" algn="ctr" dir="8460000" dist="241300" sy="101000">
              <a:srgbClr val="000000">
                <a:alpha val="21568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ste estrela" id="24" name="Google Shape;2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2881" y="83298"/>
            <a:ext cx="543269" cy="1142400"/>
          </a:xfrm>
          <a:prstGeom prst="rect">
            <a:avLst/>
          </a:prstGeom>
          <a:noFill/>
          <a:ln>
            <a:noFill/>
          </a:ln>
          <a:effectLst>
            <a:outerShdw blurRad="63500" sx="102000" rotWithShape="0" algn="bl" dir="18900000" dist="63500" sy="102000">
              <a:srgbClr val="0C0C0C">
                <a:alpha val="40000"/>
              </a:srgbClr>
            </a:outerShdw>
          </a:effectLst>
        </p:spPr>
      </p:pic>
      <p:sp>
        <p:nvSpPr>
          <p:cNvPr id="25" name="Google Shape;25;p4"/>
          <p:cNvSpPr/>
          <p:nvPr/>
        </p:nvSpPr>
        <p:spPr>
          <a:xfrm flipH="1">
            <a:off x="2834781" y="12583887"/>
            <a:ext cx="6274118" cy="7392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F0EBD5"/>
              </a:gs>
              <a:gs pos="100000">
                <a:srgbClr val="CC3300"/>
              </a:gs>
            </a:gsLst>
            <a:lin ang="0" scaled="0"/>
          </a:gradFill>
          <a:ln>
            <a:noFill/>
          </a:ln>
          <a:effectLst>
            <a:outerShdw blurRad="50800" rotWithShape="0" algn="bl" dir="18900000" dist="63500">
              <a:srgbClr val="3F3F3F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este estrela" id="26" name="Google Shape;2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85887" y="12046227"/>
            <a:ext cx="378000" cy="792523"/>
          </a:xfrm>
          <a:prstGeom prst="rect">
            <a:avLst/>
          </a:prstGeom>
          <a:noFill/>
          <a:ln>
            <a:noFill/>
          </a:ln>
          <a:effectLst>
            <a:outerShdw blurRad="50800" rotWithShape="0" algn="bl" dir="18900000" dist="63500">
              <a:srgbClr val="3F3F3F">
                <a:alpha val="40000"/>
              </a:srgbClr>
            </a:outerShdw>
          </a:effec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c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58429" y="8226214"/>
            <a:ext cx="8161020" cy="25425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58429" y="5425867"/>
            <a:ext cx="8161020" cy="28003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Dupl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80060" y="2987041"/>
            <a:ext cx="4240530" cy="844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880610" y="2987041"/>
            <a:ext cx="4240530" cy="844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80060" y="2865544"/>
            <a:ext cx="4242197" cy="1194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80060" y="4059766"/>
            <a:ext cx="4242197" cy="737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877278" y="2865544"/>
            <a:ext cx="4243864" cy="11942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877278" y="4059766"/>
            <a:ext cx="4243864" cy="7375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480061" y="509693"/>
            <a:ext cx="3158729" cy="2169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753802" y="509696"/>
            <a:ext cx="5367338" cy="10925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480061" y="2678856"/>
            <a:ext cx="3158729" cy="8756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1881902" y="8961120"/>
            <a:ext cx="5760720" cy="105791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/>
          <p:nvPr>
            <p:ph idx="2" type="pic"/>
          </p:nvPr>
        </p:nvSpPr>
        <p:spPr>
          <a:xfrm>
            <a:off x="1881902" y="1143847"/>
            <a:ext cx="5760720" cy="768096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/>
          <p:nvPr>
            <p:ph idx="1" type="body"/>
          </p:nvPr>
        </p:nvSpPr>
        <p:spPr>
          <a:xfrm>
            <a:off x="1881902" y="10019031"/>
            <a:ext cx="5760720" cy="150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1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480060" y="2987041"/>
            <a:ext cx="8641080" cy="8448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4800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280410" y="11865189"/>
            <a:ext cx="30403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880860" y="11865189"/>
            <a:ext cx="2240280" cy="6815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"/>
          <p:cNvGrpSpPr/>
          <p:nvPr/>
        </p:nvGrpSpPr>
        <p:grpSpPr>
          <a:xfrm>
            <a:off x="-26" y="134"/>
            <a:ext cx="9601246" cy="12801348"/>
            <a:chOff x="1459800" y="75950"/>
            <a:chExt cx="7772400" cy="7560000"/>
          </a:xfrm>
        </p:grpSpPr>
        <p:sp>
          <p:nvSpPr>
            <p:cNvPr id="90" name="Google Shape;90;p1"/>
            <p:cNvSpPr/>
            <p:nvPr/>
          </p:nvSpPr>
          <p:spPr>
            <a:xfrm>
              <a:off x="1459800" y="75950"/>
              <a:ext cx="7772400" cy="756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1"/>
            <p:cNvGrpSpPr/>
            <p:nvPr/>
          </p:nvGrpSpPr>
          <p:grpSpPr>
            <a:xfrm>
              <a:off x="1459800" y="75950"/>
              <a:ext cx="7772400" cy="7559985"/>
              <a:chOff x="0" y="0"/>
              <a:chExt cx="7772400" cy="9601200"/>
            </a:xfrm>
          </p:grpSpPr>
          <p:sp>
            <p:nvSpPr>
              <p:cNvPr id="92" name="Google Shape;92;p1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0" y="0"/>
                <a:ext cx="7772400" cy="9601200"/>
              </a:xfrm>
              <a:prstGeom prst="rect">
                <a:avLst/>
              </a:prstGeom>
              <a:solidFill>
                <a:srgbClr val="F8E8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0" y="5006340"/>
                <a:ext cx="7772400" cy="4581000"/>
              </a:xfrm>
              <a:prstGeom prst="rect">
                <a:avLst/>
              </a:prstGeom>
              <a:solidFill>
                <a:srgbClr val="134F5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155509" y="177362"/>
                <a:ext cx="7461300" cy="9309300"/>
              </a:xfrm>
              <a:prstGeom prst="rect">
                <a:avLst/>
              </a:prstGeom>
              <a:solidFill>
                <a:srgbClr val="FFF5E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6" name="Google Shape;96;p1"/>
              <p:cNvGrpSpPr/>
              <p:nvPr/>
            </p:nvGrpSpPr>
            <p:grpSpPr>
              <a:xfrm rot="-5400000">
                <a:off x="986672" y="7605296"/>
                <a:ext cx="2456400" cy="1502899"/>
                <a:chOff x="0" y="53341"/>
                <a:chExt cx="875347" cy="537210"/>
              </a:xfrm>
            </p:grpSpPr>
            <p:sp>
              <p:nvSpPr>
                <p:cNvPr id="97" name="Google Shape;97;p1"/>
                <p:cNvSpPr/>
                <p:nvPr/>
              </p:nvSpPr>
              <p:spPr>
                <a:xfrm>
                  <a:off x="0" y="53341"/>
                  <a:ext cx="875347" cy="537210"/>
                </a:xfrm>
                <a:custGeom>
                  <a:rect b="b" l="l" r="r" t="t"/>
                  <a:pathLst>
                    <a:path extrusionOk="0" h="537210" w="875347">
                      <a:moveTo>
                        <a:pt x="606743" y="53340"/>
                      </a:moveTo>
                      <a:cubicBezTo>
                        <a:pt x="725805" y="53340"/>
                        <a:pt x="822008" y="149543"/>
                        <a:pt x="822008" y="268605"/>
                      </a:cubicBezTo>
                      <a:cubicBezTo>
                        <a:pt x="822008" y="387668"/>
                        <a:pt x="725805" y="483870"/>
                        <a:pt x="606743" y="483870"/>
                      </a:cubicBezTo>
                      <a:lnTo>
                        <a:pt x="0" y="483870"/>
                      </a:lnTo>
                      <a:lnTo>
                        <a:pt x="0" y="537210"/>
                      </a:lnTo>
                      <a:lnTo>
                        <a:pt x="606743" y="537210"/>
                      </a:lnTo>
                      <a:cubicBezTo>
                        <a:pt x="755333" y="537210"/>
                        <a:pt x="875347" y="417195"/>
                        <a:pt x="875347" y="268605"/>
                      </a:cubicBezTo>
                      <a:cubicBezTo>
                        <a:pt x="875347" y="120015"/>
                        <a:pt x="755333" y="0"/>
                        <a:pt x="606743" y="0"/>
                      </a:cubicBezTo>
                      <a:lnTo>
                        <a:pt x="0" y="0"/>
                      </a:lnTo>
                      <a:lnTo>
                        <a:pt x="0" y="53340"/>
                      </a:lnTo>
                      <a:lnTo>
                        <a:pt x="606743" y="53340"/>
                      </a:ln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8" name="Google Shape;98;p1"/>
                <p:cNvSpPr/>
                <p:nvPr/>
              </p:nvSpPr>
              <p:spPr>
                <a:xfrm>
                  <a:off x="0" y="160021"/>
                  <a:ext cx="768667" cy="323850"/>
                </a:xfrm>
                <a:custGeom>
                  <a:rect b="b" l="l" r="r" t="t"/>
                  <a:pathLst>
                    <a:path extrusionOk="0" h="323850" w="768667">
                      <a:moveTo>
                        <a:pt x="768668" y="161925"/>
                      </a:moveTo>
                      <a:cubicBezTo>
                        <a:pt x="768668" y="72390"/>
                        <a:pt x="696278" y="0"/>
                        <a:pt x="606743" y="0"/>
                      </a:cubicBezTo>
                      <a:lnTo>
                        <a:pt x="0" y="0"/>
                      </a:lnTo>
                      <a:lnTo>
                        <a:pt x="0" y="323850"/>
                      </a:lnTo>
                      <a:lnTo>
                        <a:pt x="606743" y="323850"/>
                      </a:lnTo>
                      <a:cubicBezTo>
                        <a:pt x="695325" y="323850"/>
                        <a:pt x="768668" y="251460"/>
                        <a:pt x="768668" y="161925"/>
                      </a:cubicBezTo>
                      <a:close/>
                    </a:path>
                  </a:pathLst>
                </a:custGeom>
                <a:noFill/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sp>
        <p:nvSpPr>
          <p:cNvPr id="99" name="Google Shape;99;p1"/>
          <p:cNvSpPr txBox="1"/>
          <p:nvPr/>
        </p:nvSpPr>
        <p:spPr>
          <a:xfrm>
            <a:off x="0" y="941256"/>
            <a:ext cx="96012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4000"/>
              <a:buFont typeface="Calibri"/>
              <a:buNone/>
            </a:pPr>
            <a:r>
              <a:rPr b="1" lang="pt-PT" sz="4000">
                <a:solidFill>
                  <a:srgbClr val="C02E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Status Report</a:t>
            </a:r>
            <a:endParaRPr b="0" i="0" sz="3600" u="none" cap="none" strike="noStrike">
              <a:solidFill>
                <a:srgbClr val="C02E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92025" y="1660950"/>
            <a:ext cx="92172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PT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Project Phase: </a:t>
            </a:r>
            <a:r>
              <a:rPr lang="pt-PT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Execution</a:t>
            </a:r>
            <a:endParaRPr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PT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Reporting period: </a:t>
            </a:r>
            <a:r>
              <a:rPr lang="pt-PT">
                <a:solidFill>
                  <a:srgbClr val="7F7F7F"/>
                </a:solidFill>
                <a:latin typeface="Corbel"/>
                <a:ea typeface="Corbel"/>
                <a:cs typeface="Corbel"/>
                <a:sym typeface="Corbel"/>
              </a:rPr>
              <a:t>19/09/2024 to 16/111/2024</a:t>
            </a:r>
            <a:endParaRPr>
              <a:solidFill>
                <a:srgbClr val="7F7F7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269475" y="2288025"/>
            <a:ext cx="4464600" cy="13608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800" cap="small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Overall Status:</a:t>
            </a:r>
            <a:r>
              <a:rPr b="1" lang="pt-PT" sz="1800" cap="small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pt-PT" sz="1800">
                <a:solidFill>
                  <a:srgbClr val="FFCC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Yellow</a:t>
            </a:r>
            <a:endParaRPr b="1" sz="1800">
              <a:solidFill>
                <a:srgbClr val="FFCC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600">
              <a:solidFill>
                <a:schemeClr val="dk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Project Owner (PO): </a:t>
            </a:r>
            <a:r>
              <a:rPr b="1" lang="pt-PT" sz="1100">
                <a:solidFill>
                  <a:srgbClr val="984806"/>
                </a:solidFill>
                <a:latin typeface="Calibri"/>
                <a:ea typeface="Calibri"/>
                <a:cs typeface="Calibri"/>
                <a:sym typeface="Calibri"/>
              </a:rPr>
              <a:t>Department of Information Systems</a:t>
            </a:r>
            <a:endParaRPr b="1" sz="1100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Business Manager (BM):</a:t>
            </a:r>
            <a:r>
              <a:rPr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PT" sz="1100">
                <a:solidFill>
                  <a:srgbClr val="984806"/>
                </a:solidFill>
                <a:latin typeface="Calibri"/>
                <a:ea typeface="Calibri"/>
                <a:cs typeface="Calibri"/>
                <a:sym typeface="Calibri"/>
              </a:rPr>
              <a:t>Professor João Varajão</a:t>
            </a:r>
            <a:endParaRPr b="1" sz="1100">
              <a:solidFill>
                <a:srgbClr val="98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Project Manager (PM):</a:t>
            </a: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PT" sz="1100">
                <a:solidFill>
                  <a:srgbClr val="984806"/>
                </a:solidFill>
                <a:latin typeface="Calibri"/>
                <a:ea typeface="Calibri"/>
                <a:cs typeface="Calibri"/>
                <a:sym typeface="Calibri"/>
              </a:rPr>
              <a:t>Catarina Pereira</a:t>
            </a:r>
            <a:endParaRPr b="1" sz="1100">
              <a:solidFill>
                <a:srgbClr val="98480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Project Team </a:t>
            </a:r>
            <a:r>
              <a:rPr b="1" lang="pt-PT" sz="1100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(PT)/Solution Provider (SP):</a:t>
            </a:r>
            <a:r>
              <a:rPr lang="pt-PT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pt-PT" sz="1100">
                <a:solidFill>
                  <a:srgbClr val="984806"/>
                </a:solidFill>
                <a:latin typeface="Calibri"/>
                <a:ea typeface="Calibri"/>
                <a:cs typeface="Calibri"/>
                <a:sym typeface="Calibri"/>
              </a:rPr>
              <a:t>Catarina Pereira, Inês Neves, Leonardo Martins and Rodrigo Castillo</a:t>
            </a:r>
            <a:endParaRPr b="1" sz="1100">
              <a:solidFill>
                <a:srgbClr val="98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269475" y="3717563"/>
            <a:ext cx="4464600" cy="28221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Status Summary</a:t>
            </a:r>
            <a:endParaRPr b="1">
              <a:solidFill>
                <a:srgbClr val="33333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8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To date, the 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project has completed 65% of its tasks.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269475" y="6612025"/>
            <a:ext cx="4464600" cy="4245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</a:t>
            </a: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Indicator (at current state)</a:t>
            </a:r>
            <a:endParaRPr b="1" i="0" sz="1400" u="none" cap="none" strike="noStrike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sz="8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Status: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pt-PT" sz="1200">
                <a:solidFill>
                  <a:srgbClr val="FFCC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Yellow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Baseline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delivery date: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16th November, 2024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Forecasted delivery date: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16th November, 2024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4" name="Google Shape;104;p1"/>
          <p:cNvSpPr txBox="1"/>
          <p:nvPr/>
        </p:nvSpPr>
        <p:spPr>
          <a:xfrm>
            <a:off x="0" y="12394150"/>
            <a:ext cx="9601200" cy="4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pt-PT" sz="1200" u="none" cap="none" strike="noStrike">
                <a:solidFill>
                  <a:srgbClr val="C02E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Academic year: 2024/2025</a:t>
            </a:r>
            <a:endParaRPr b="1" i="0" sz="1200" u="none" cap="none" strike="noStrike">
              <a:solidFill>
                <a:srgbClr val="C02E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4800600" y="2302900"/>
            <a:ext cx="2145300" cy="9924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Issues</a:t>
            </a:r>
            <a:endParaRPr b="1" sz="18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6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Status: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pt-PT" sz="1200">
                <a:solidFill>
                  <a:srgbClr val="99CC00"/>
                </a:solidFill>
                <a:latin typeface="Corbel"/>
                <a:ea typeface="Corbel"/>
                <a:cs typeface="Corbel"/>
                <a:sym typeface="Corbel"/>
              </a:rPr>
              <a:t>Green</a:t>
            </a:r>
            <a:endParaRPr b="1" sz="1200">
              <a:solidFill>
                <a:srgbClr val="99CC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This project has no open situations.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4800600" y="3374300"/>
            <a:ext cx="4543800" cy="23040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PT" sz="1800" u="none" cap="none" strike="noStrike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Milestones</a:t>
            </a:r>
            <a:endParaRPr b="1" i="0" sz="1800" u="none" cap="none" strike="noStrike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❖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19/09/2024 - Project Initialization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❖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12/10/2024  - Delivery of Project Charter and Poster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❖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02/11/2024 - Delivery of the 1st version of the Project Plan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16/11/2024 - Delivery of Status/ Control Reports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21/11/2024 - 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Mock Up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Delivery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End Nov - Employee Training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End Nov - Quality Certificate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10/12/2024 - Final Delivery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12/12/2024 - Project Presentation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12/12/2024 - Individual Meeting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00" y="221544"/>
            <a:ext cx="1368755" cy="71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"/>
          <p:cNvSpPr txBox="1"/>
          <p:nvPr/>
        </p:nvSpPr>
        <p:spPr>
          <a:xfrm>
            <a:off x="1560850" y="221550"/>
            <a:ext cx="7848300" cy="71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4000"/>
              <a:buFont typeface="Calibri"/>
              <a:buNone/>
            </a:pPr>
            <a:r>
              <a:rPr b="1" i="0" lang="pt-PT" sz="2000" u="none" cap="none" strike="noStrike">
                <a:solidFill>
                  <a:srgbClr val="C02E00"/>
                </a:solidFill>
                <a:latin typeface="Corbel"/>
                <a:ea typeface="Corbel"/>
                <a:cs typeface="Corbel"/>
                <a:sym typeface="Corbel"/>
              </a:rPr>
              <a:t>Gestão de Projetos de Tecnologias e Informática (GPTI)</a:t>
            </a:r>
            <a:endParaRPr b="1" i="0" sz="2000" u="none" cap="none" strike="noStrike">
              <a:solidFill>
                <a:srgbClr val="C02E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4000"/>
              <a:buFont typeface="Calibri"/>
              <a:buNone/>
            </a:pPr>
            <a:r>
              <a:rPr b="0" i="0" lang="pt-PT" sz="1600" u="none" cap="none" strike="noStrike">
                <a:solidFill>
                  <a:srgbClr val="C02E00"/>
                </a:solidFill>
                <a:latin typeface="Corbel"/>
                <a:ea typeface="Corbel"/>
                <a:cs typeface="Corbel"/>
                <a:sym typeface="Corbel"/>
              </a:rPr>
              <a:t>Engenharia de Telecomunicações e Informática</a:t>
            </a:r>
            <a:endParaRPr b="0" i="0" sz="1600" u="none" cap="none" strike="noStrike">
              <a:solidFill>
                <a:srgbClr val="C02E00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2E00"/>
              </a:buClr>
              <a:buSzPts val="4000"/>
              <a:buFont typeface="Calibri"/>
              <a:buNone/>
            </a:pPr>
            <a:r>
              <a:rPr b="0" i="0" lang="pt-PT" sz="1200" u="none" cap="none" strike="noStrike">
                <a:solidFill>
                  <a:srgbClr val="A5A5A5"/>
                </a:solidFill>
                <a:latin typeface="Corbel"/>
                <a:ea typeface="Corbel"/>
                <a:cs typeface="Corbel"/>
                <a:sym typeface="Corbel"/>
              </a:rPr>
              <a:t>Departamento de Sistemas de Informação - Escola de Engenharia</a:t>
            </a:r>
            <a:endParaRPr b="0" i="0" sz="1200" u="none" cap="none" strike="noStrike">
              <a:solidFill>
                <a:srgbClr val="A5A5A5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7012425" y="2307850"/>
            <a:ext cx="2294100" cy="9924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Legend</a:t>
            </a:r>
            <a:endParaRPr b="1" sz="18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sz="6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❖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Completed as planned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Open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or 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under development as planned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4800600" y="5777900"/>
            <a:ext cx="4543800" cy="14184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Deliverables</a:t>
            </a:r>
            <a:endParaRPr b="1" sz="18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17145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Application Mockup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User Manual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Application 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Maintenance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Manual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Fully functional mobile application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266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Source Code of the Application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1" name="Google Shape;111;p1"/>
          <p:cNvSpPr txBox="1"/>
          <p:nvPr/>
        </p:nvSpPr>
        <p:spPr>
          <a:xfrm>
            <a:off x="4800600" y="7295900"/>
            <a:ext cx="4543800" cy="8352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 Changes</a:t>
            </a:r>
            <a:endParaRPr b="1" sz="18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6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Status: </a:t>
            </a:r>
            <a:r>
              <a:rPr b="1" lang="pt-PT" sz="1200">
                <a:solidFill>
                  <a:srgbClr val="99CC00"/>
                </a:solidFill>
                <a:latin typeface="Corbel"/>
                <a:ea typeface="Corbel"/>
                <a:cs typeface="Corbel"/>
                <a:sym typeface="Corbel"/>
              </a:rPr>
              <a:t>Green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Category Application - Development of just one interactive game.</a:t>
            </a:r>
            <a:endParaRPr sz="12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2" name="Google Shape;112;p1"/>
          <p:cNvSpPr txBox="1"/>
          <p:nvPr/>
        </p:nvSpPr>
        <p:spPr>
          <a:xfrm>
            <a:off x="4836975" y="10093750"/>
            <a:ext cx="2145300" cy="22404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</a:t>
            </a: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Work State</a:t>
            </a:r>
            <a:endParaRPr b="0" i="0" sz="1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3" name="Google Shape;113;p1"/>
          <p:cNvSpPr txBox="1"/>
          <p:nvPr/>
        </p:nvSpPr>
        <p:spPr>
          <a:xfrm>
            <a:off x="7085175" y="10093750"/>
            <a:ext cx="2259000" cy="22404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Project</a:t>
            </a: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Cost State</a:t>
            </a:r>
            <a:endParaRPr b="0" i="0" sz="1400" u="none" cap="none" strike="noStrike">
              <a:solidFill>
                <a:srgbClr val="00000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4" name="Google Shape;114;p1" title="Points scored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588" y="4248525"/>
            <a:ext cx="3822375" cy="2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4809750" y="8246175"/>
            <a:ext cx="4525500" cy="173250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pt-PT" sz="1800">
                <a:solidFill>
                  <a:srgbClr val="333333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Top Risks</a:t>
            </a:r>
            <a:endParaRPr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900">
              <a:solidFill>
                <a:srgbClr val="333333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Status: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1" lang="pt-PT" sz="1200">
                <a:solidFill>
                  <a:srgbClr val="FFCC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Yellow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Loss of  team member: 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O: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1│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I: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5│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5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Loss of client’s trust: 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O: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2│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I: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5│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orbel"/>
              <a:buChar char="❖"/>
            </a:pPr>
            <a:r>
              <a:rPr lang="pt-PT" sz="1200">
                <a:solidFill>
                  <a:srgbClr val="11232B"/>
                </a:solidFill>
                <a:latin typeface="Corbel"/>
                <a:ea typeface="Corbel"/>
                <a:cs typeface="Corbel"/>
                <a:sym typeface="Corbel"/>
              </a:rPr>
              <a:t>Exceeding the stipulated budget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: 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O: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5│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I: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3│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15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171450" lvl="0" marL="179999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orbel"/>
              <a:buChar char="★"/>
            </a:pP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Delay in delivering  milestones/ deliverables: 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O: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5│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I: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 2│</a:t>
            </a:r>
            <a:r>
              <a:rPr b="1"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S:</a:t>
            </a:r>
            <a:r>
              <a:rPr lang="pt-PT" sz="1200">
                <a:solidFill>
                  <a:srgbClr val="333333"/>
                </a:solidFill>
                <a:latin typeface="Corbel"/>
                <a:ea typeface="Corbel"/>
                <a:cs typeface="Corbel"/>
                <a:sym typeface="Corbel"/>
              </a:rPr>
              <a:t>10</a:t>
            </a:r>
            <a:endParaRPr sz="1200">
              <a:solidFill>
                <a:srgbClr val="333333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16" name="Google Shape;116;p1" title="Points scored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7250" y="10633061"/>
            <a:ext cx="2394849" cy="1671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" title="Points scored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0000" y="8258475"/>
            <a:ext cx="4202400" cy="25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" title="Points scored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62575" y="10759486"/>
            <a:ext cx="2294100" cy="141851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9" name="Google Shape;119;p1"/>
          <p:cNvGraphicFramePr/>
          <p:nvPr/>
        </p:nvGraphicFramePr>
        <p:xfrm>
          <a:off x="205500" y="7612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{CCA628B7-06BF-4C0B-BEC3-FBB20EABC9EF}</a:tableStyleId>
              </a:tblPr>
              <a:tblGrid>
                <a:gridCol w="2241900"/>
                <a:gridCol w="2089500"/>
              </a:tblGrid>
              <a:tr h="553800"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Planned Cost (BCWS):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3744,78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Actual Cost (ACWP):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3893,53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Earned Value (BCWP):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3905,04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Accounting Variance: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-148,75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SPI: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1,04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CPI: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1,00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0" name="Google Shape;120;p1"/>
          <p:cNvGraphicFramePr/>
          <p:nvPr/>
        </p:nvGraphicFramePr>
        <p:xfrm>
          <a:off x="7251800" y="826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{CCA628B7-06BF-4C0B-BEC3-FBB20EABC9EF}</a:tableStyleId>
              </a:tblPr>
              <a:tblGrid>
                <a:gridCol w="1106675"/>
                <a:gridCol w="976775"/>
              </a:tblGrid>
              <a:tr h="303725">
                <a:tc gridSpan="2">
                  <a:txBody>
                    <a:bodyPr/>
                    <a:lstStyle/>
                    <a:p>
                      <a:pPr indent="0" lvl="0" marL="0" rtl="0" algn="ctr">
                        <a:lnSpc>
                          <a:spcPct val="2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800">
                          <a:solidFill>
                            <a:srgbClr val="333333"/>
                          </a:solidFill>
                          <a:latin typeface="Bookman Old Style"/>
                          <a:ea typeface="Bookman Old Style"/>
                          <a:cs typeface="Bookman Old Style"/>
                          <a:sym typeface="Bookman Old Style"/>
                        </a:rPr>
                        <a:t>Legend</a:t>
                      </a:r>
                      <a:endParaRPr b="1"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613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O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: Occurrence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: Impact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S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: Seriousness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76200" lvl="0" marL="89999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Corbel"/>
                        <a:buChar char="❖"/>
                      </a:pP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Active 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Risk</a:t>
                      </a: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 </a:t>
                      </a:r>
                      <a:endParaRPr sz="1200">
                        <a:solidFill>
                          <a:srgbClr val="333333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-76200" lvl="0" marL="89999" rtl="0" algn="l">
                        <a:lnSpc>
                          <a:spcPct val="7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33333"/>
                        </a:buClr>
                        <a:buSzPts val="1200"/>
                        <a:buFont typeface="Corbel"/>
                        <a:buChar char="★"/>
                      </a:pPr>
                      <a:r>
                        <a:rPr lang="pt-PT" sz="1200">
                          <a:solidFill>
                            <a:srgbClr val="333333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Possible Risk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5EA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W_Aula1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2010-09-27T20:32:55Z</dcterms:created>
  <dc:creator>Delfina de Sá-Soares</dc:creator>
</cp:coreProperties>
</file>