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gpXJjWiA5hka3pGxwN0zoyD1p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 tarde, antes demais eu sou a Inês e hoje estou aqui acompanhada pela minha colega Catarina para realizarmos a formação sobre a aplicação desenvolvida para o museu.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9c51d57b3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09c51d57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concluir, agradecemos a todos pela atenção e pelo interesse no projeto. Muito obrigada!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nossa equipa de trabalho é composta por 4 elementos: Dizer os nomes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a Catarina avançou como gestora de projeto por isso em caso de alguma dúvida futura podem entrar diretamente em contacto com ela.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nossa sessão de hoje iremos fazer um pequena introdução, apresentar o mockup da nossa aplicação, o manual de utilizador, o manual de manutenção, a aplicação e no fim um espaço para questões.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aproveito para deixar a nota que a qualquer momento podem interromper e colocarem questões.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2d9c07f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12d9c07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projeto pretende promover a história e evolução dos telemóveis e smartphones através do desenvolvimento de uma aplicação dedicada ao museu. Com o objetivo de enriquecer a experiência do visitante através de uma visita mais interactiva e personalizada. A obtenção de feedback dos visitantes será essencial, permitindo ao museu uma melhor adaptação às preferências e necessidades dos visitantes.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9baf28b0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09baf28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 do mockup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d86866d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1d86866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 do manual de utilizador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d86866d19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d86866d1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 do manual de manutenção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d86866d19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1d86866d1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Falar da aplicação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d86866d19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1d86866d1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Gostaria de saber se têm alguma questão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-99" y="125"/>
            <a:ext cx="9144229" cy="5231500"/>
            <a:chOff x="1459800" y="0"/>
            <a:chExt cx="7772400" cy="7606136"/>
          </a:xfrm>
        </p:grpSpPr>
        <p:sp>
          <p:nvSpPr>
            <p:cNvPr id="55" name="Google Shape;55;p1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1"/>
            <p:cNvGrpSpPr/>
            <p:nvPr/>
          </p:nvGrpSpPr>
          <p:grpSpPr>
            <a:xfrm>
              <a:off x="1459800" y="0"/>
              <a:ext cx="7772400" cy="7606136"/>
              <a:chOff x="0" y="0"/>
              <a:chExt cx="7772400" cy="9659812"/>
            </a:xfrm>
          </p:grpSpPr>
          <p:sp>
            <p:nvSpPr>
              <p:cNvPr id="57" name="Google Shape;57;p1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" name="Google Shape;61;p1"/>
              <p:cNvGrpSpPr/>
              <p:nvPr/>
            </p:nvGrpSpPr>
            <p:grpSpPr>
              <a:xfrm rot="-5400000">
                <a:off x="2557839" y="5366430"/>
                <a:ext cx="3198965" cy="5387798"/>
                <a:chOff x="-26679" y="53341"/>
                <a:chExt cx="1139963" cy="1925864"/>
              </a:xfrm>
            </p:grpSpPr>
            <p:sp>
              <p:nvSpPr>
                <p:cNvPr id="62" name="Google Shape;62;p1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;p1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64;p1"/>
                <p:cNvSpPr/>
                <p:nvPr/>
              </p:nvSpPr>
              <p:spPr>
                <a:xfrm>
                  <a:off x="-26679" y="1584822"/>
                  <a:ext cx="1139963" cy="394383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1"/>
                <p:cNvSpPr/>
                <p:nvPr/>
              </p:nvSpPr>
              <p:spPr>
                <a:xfrm>
                  <a:off x="2" y="1647472"/>
                  <a:ext cx="961748" cy="269081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6" name="Google Shape;66;p1"/>
          <p:cNvSpPr txBox="1"/>
          <p:nvPr>
            <p:ph type="ctrTitle"/>
          </p:nvPr>
        </p:nvSpPr>
        <p:spPr>
          <a:xfrm>
            <a:off x="669225" y="744575"/>
            <a:ext cx="7803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PT" sz="72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Aplicação do Museu de Informática</a:t>
            </a:r>
            <a:endParaRPr b="1" sz="720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69300" y="2834125"/>
            <a:ext cx="780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PT" sz="1300">
                <a:solidFill>
                  <a:srgbClr val="0C363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Formação de Funcionários</a:t>
            </a:r>
            <a:endParaRPr b="1" sz="1300">
              <a:solidFill>
                <a:srgbClr val="0C363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PT" sz="1300">
                <a:solidFill>
                  <a:srgbClr val="0C363D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10/12/2024</a:t>
            </a:r>
            <a:endParaRPr b="1" sz="1300">
              <a:solidFill>
                <a:srgbClr val="0C363D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" name="Google Shape;68;p1"/>
          <p:cNvSpPr txBox="1"/>
          <p:nvPr>
            <p:ph idx="12" type="sldNum"/>
          </p:nvPr>
        </p:nvSpPr>
        <p:spPr>
          <a:xfrm>
            <a:off x="8595433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69300" cy="60436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0" y="4868375"/>
            <a:ext cx="9390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9c51d57b3_0_37"/>
          <p:cNvSpPr/>
          <p:nvPr/>
        </p:nvSpPr>
        <p:spPr>
          <a:xfrm>
            <a:off x="-99" y="126"/>
            <a:ext cx="9144300" cy="51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g309c51d57b3_0_37"/>
          <p:cNvGrpSpPr/>
          <p:nvPr/>
        </p:nvGrpSpPr>
        <p:grpSpPr>
          <a:xfrm>
            <a:off x="-111" y="-4275"/>
            <a:ext cx="9144229" cy="5204305"/>
            <a:chOff x="0" y="0"/>
            <a:chExt cx="7772400" cy="9609130"/>
          </a:xfrm>
        </p:grpSpPr>
        <p:sp>
          <p:nvSpPr>
            <p:cNvPr id="254" name="Google Shape;254;g309c51d57b3_0_37"/>
            <p:cNvSpPr/>
            <p:nvPr/>
          </p:nvSpPr>
          <p:spPr>
            <a:xfrm>
              <a:off x="0" y="0"/>
              <a:ext cx="7772400" cy="96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09c51d57b3_0_37"/>
            <p:cNvSpPr/>
            <p:nvPr/>
          </p:nvSpPr>
          <p:spPr>
            <a:xfrm>
              <a:off x="0" y="0"/>
              <a:ext cx="7772400" cy="9601200"/>
            </a:xfrm>
            <a:prstGeom prst="rect">
              <a:avLst/>
            </a:prstGeom>
            <a:solidFill>
              <a:srgbClr val="F8E8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09c51d57b3_0_37"/>
            <p:cNvSpPr/>
            <p:nvPr/>
          </p:nvSpPr>
          <p:spPr>
            <a:xfrm>
              <a:off x="0" y="5006340"/>
              <a:ext cx="7772400" cy="4581000"/>
            </a:xfrm>
            <a:prstGeom prst="rect">
              <a:avLst/>
            </a:prstGeom>
            <a:solidFill>
              <a:srgbClr val="0C3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09c51d57b3_0_37"/>
            <p:cNvSpPr/>
            <p:nvPr/>
          </p:nvSpPr>
          <p:spPr>
            <a:xfrm>
              <a:off x="571500" y="594360"/>
              <a:ext cx="6629400" cy="8403300"/>
            </a:xfrm>
            <a:prstGeom prst="rect">
              <a:avLst/>
            </a:prstGeom>
            <a:solidFill>
              <a:srgbClr val="FCF5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g309c51d57b3_0_37"/>
            <p:cNvGrpSpPr/>
            <p:nvPr/>
          </p:nvGrpSpPr>
          <p:grpSpPr>
            <a:xfrm rot="-5400000">
              <a:off x="2658748" y="5397267"/>
              <a:ext cx="3016539" cy="5407186"/>
              <a:chOff x="-8619" y="53341"/>
              <a:chExt cx="1074955" cy="1932795"/>
            </a:xfrm>
          </p:grpSpPr>
          <p:sp>
            <p:nvSpPr>
              <p:cNvPr id="259" name="Google Shape;259;g309c51d57b3_0_37"/>
              <p:cNvSpPr/>
              <p:nvPr/>
            </p:nvSpPr>
            <p:spPr>
              <a:xfrm>
                <a:off x="0" y="53341"/>
                <a:ext cx="875347" cy="537210"/>
              </a:xfrm>
              <a:custGeom>
                <a:rect b="b" l="l" r="r" t="t"/>
                <a:pathLst>
                  <a:path extrusionOk="0" h="537210" w="875347">
                    <a:moveTo>
                      <a:pt x="606743" y="53340"/>
                    </a:moveTo>
                    <a:cubicBezTo>
                      <a:pt x="725805" y="53340"/>
                      <a:pt x="822008" y="149543"/>
                      <a:pt x="822008" y="268605"/>
                    </a:cubicBezTo>
                    <a:cubicBezTo>
                      <a:pt x="822008" y="387668"/>
                      <a:pt x="725805" y="483870"/>
                      <a:pt x="606743" y="483870"/>
                    </a:cubicBezTo>
                    <a:lnTo>
                      <a:pt x="0" y="483870"/>
                    </a:lnTo>
                    <a:lnTo>
                      <a:pt x="0" y="537210"/>
                    </a:lnTo>
                    <a:lnTo>
                      <a:pt x="606743" y="537210"/>
                    </a:lnTo>
                    <a:cubicBezTo>
                      <a:pt x="755333" y="537210"/>
                      <a:pt x="875347" y="417195"/>
                      <a:pt x="875347" y="268605"/>
                    </a:cubicBezTo>
                    <a:cubicBezTo>
                      <a:pt x="875347" y="120015"/>
                      <a:pt x="755333" y="0"/>
                      <a:pt x="606743" y="0"/>
                    </a:cubicBezTo>
                    <a:lnTo>
                      <a:pt x="0" y="0"/>
                    </a:lnTo>
                    <a:lnTo>
                      <a:pt x="0" y="53340"/>
                    </a:lnTo>
                    <a:lnTo>
                      <a:pt x="606743" y="5334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309c51d57b3_0_37"/>
              <p:cNvSpPr/>
              <p:nvPr/>
            </p:nvSpPr>
            <p:spPr>
              <a:xfrm>
                <a:off x="0" y="160021"/>
                <a:ext cx="768667" cy="323850"/>
              </a:xfrm>
              <a:custGeom>
                <a:rect b="b" l="l" r="r" t="t"/>
                <a:pathLst>
                  <a:path extrusionOk="0" h="323850" w="768667">
                    <a:moveTo>
                      <a:pt x="768668" y="161925"/>
                    </a:moveTo>
                    <a:cubicBezTo>
                      <a:pt x="768668" y="72390"/>
                      <a:pt x="696278" y="0"/>
                      <a:pt x="606743" y="0"/>
                    </a:cubicBezTo>
                    <a:lnTo>
                      <a:pt x="0" y="0"/>
                    </a:lnTo>
                    <a:lnTo>
                      <a:pt x="0" y="323850"/>
                    </a:lnTo>
                    <a:lnTo>
                      <a:pt x="606743" y="323850"/>
                    </a:lnTo>
                    <a:cubicBezTo>
                      <a:pt x="695325" y="323850"/>
                      <a:pt x="768668" y="251460"/>
                      <a:pt x="768668" y="161925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309c51d57b3_0_37"/>
              <p:cNvSpPr/>
              <p:nvPr/>
            </p:nvSpPr>
            <p:spPr>
              <a:xfrm>
                <a:off x="-8619" y="1609460"/>
                <a:ext cx="1074955" cy="376676"/>
              </a:xfrm>
              <a:custGeom>
                <a:rect b="b" l="l" r="r" t="t"/>
                <a:pathLst>
                  <a:path extrusionOk="0" h="643890" w="928687">
                    <a:moveTo>
                      <a:pt x="606743" y="0"/>
                    </a:moveTo>
                    <a:lnTo>
                      <a:pt x="0" y="0"/>
                    </a:lnTo>
                    <a:lnTo>
                      <a:pt x="0" y="53340"/>
                    </a:lnTo>
                    <a:lnTo>
                      <a:pt x="606743" y="53340"/>
                    </a:lnTo>
                    <a:cubicBezTo>
                      <a:pt x="755333" y="53340"/>
                      <a:pt x="875347" y="173355"/>
                      <a:pt x="875347" y="321945"/>
                    </a:cubicBezTo>
                    <a:cubicBezTo>
                      <a:pt x="875347" y="470535"/>
                      <a:pt x="755333" y="590550"/>
                      <a:pt x="606743" y="590550"/>
                    </a:cubicBezTo>
                    <a:lnTo>
                      <a:pt x="0" y="590550"/>
                    </a:lnTo>
                    <a:lnTo>
                      <a:pt x="0" y="643890"/>
                    </a:lnTo>
                    <a:lnTo>
                      <a:pt x="606743" y="643890"/>
                    </a:lnTo>
                    <a:cubicBezTo>
                      <a:pt x="784860" y="643890"/>
                      <a:pt x="928688" y="499110"/>
                      <a:pt x="928688" y="321945"/>
                    </a:cubicBezTo>
                    <a:cubicBezTo>
                      <a:pt x="928688" y="144780"/>
                      <a:pt x="783908" y="0"/>
                      <a:pt x="606743" y="0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09c51d57b3_0_37"/>
              <p:cNvSpPr/>
              <p:nvPr/>
            </p:nvSpPr>
            <p:spPr>
              <a:xfrm>
                <a:off x="-1072" y="1669712"/>
                <a:ext cx="877492" cy="256165"/>
              </a:xfrm>
              <a:custGeom>
                <a:rect b="b" l="l" r="r" t="t"/>
                <a:pathLst>
                  <a:path extrusionOk="0" h="430530" w="822007">
                    <a:moveTo>
                      <a:pt x="822008" y="215265"/>
                    </a:moveTo>
                    <a:cubicBezTo>
                      <a:pt x="822008" y="96203"/>
                      <a:pt x="724853" y="0"/>
                      <a:pt x="606743" y="0"/>
                    </a:cubicBezTo>
                    <a:lnTo>
                      <a:pt x="0" y="0"/>
                    </a:lnTo>
                    <a:lnTo>
                      <a:pt x="0" y="53340"/>
                    </a:lnTo>
                    <a:lnTo>
                      <a:pt x="606743" y="53340"/>
                    </a:lnTo>
                    <a:cubicBezTo>
                      <a:pt x="696278" y="53340"/>
                      <a:pt x="768668" y="125730"/>
                      <a:pt x="768668" y="215265"/>
                    </a:cubicBezTo>
                    <a:cubicBezTo>
                      <a:pt x="768668" y="304800"/>
                      <a:pt x="696278" y="377190"/>
                      <a:pt x="606743" y="377190"/>
                    </a:cubicBezTo>
                    <a:lnTo>
                      <a:pt x="0" y="377190"/>
                    </a:lnTo>
                    <a:lnTo>
                      <a:pt x="0" y="430530"/>
                    </a:lnTo>
                    <a:lnTo>
                      <a:pt x="606743" y="430530"/>
                    </a:lnTo>
                    <a:cubicBezTo>
                      <a:pt x="724853" y="430530"/>
                      <a:pt x="822008" y="334328"/>
                      <a:pt x="822008" y="215265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3" name="Google Shape;263;g309c51d57b3_0_37"/>
          <p:cNvSpPr txBox="1"/>
          <p:nvPr>
            <p:ph type="title"/>
          </p:nvPr>
        </p:nvSpPr>
        <p:spPr>
          <a:xfrm>
            <a:off x="667100" y="658075"/>
            <a:ext cx="78099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SzPts val="2800"/>
              <a:buNone/>
            </a:pPr>
            <a:r>
              <a:rPr b="1" lang="pt-PT" sz="36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Obrigada pela vossa atenção</a:t>
            </a:r>
            <a:r>
              <a:rPr b="1" lang="pt-PT" sz="36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!</a:t>
            </a:r>
            <a:endParaRPr b="1" sz="3600" cap="small">
              <a:solidFill>
                <a:srgbClr val="D73A2C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4" name="Google Shape;264;g309c51d57b3_0_37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65" name="Google Shape;265;g309c51d57b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309c51d57b3_0_37"/>
          <p:cNvSpPr txBox="1"/>
          <p:nvPr/>
        </p:nvSpPr>
        <p:spPr>
          <a:xfrm>
            <a:off x="0" y="4868375"/>
            <a:ext cx="849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7" name="Google Shape;267;g309c51d57b3_0_37"/>
          <p:cNvSpPr txBox="1"/>
          <p:nvPr>
            <p:ph idx="4294967295" type="subTitle"/>
          </p:nvPr>
        </p:nvSpPr>
        <p:spPr>
          <a:xfrm>
            <a:off x="661225" y="2640319"/>
            <a:ext cx="7803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C363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PT" sz="1600" u="none" cap="none" strike="noStrike">
                <a:solidFill>
                  <a:srgbClr val="0C363D"/>
                </a:solidFill>
                <a:latin typeface="Corbel"/>
                <a:ea typeface="Corbel"/>
                <a:cs typeface="Corbel"/>
                <a:sym typeface="Corbel"/>
              </a:rPr>
              <a:t>Team 03:</a:t>
            </a:r>
            <a:endParaRPr b="0" i="0" sz="1600" u="none" cap="none" strike="noStrike">
              <a:solidFill>
                <a:srgbClr val="0C363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g309c51d57b3_0_37"/>
          <p:cNvSpPr txBox="1"/>
          <p:nvPr/>
        </p:nvSpPr>
        <p:spPr>
          <a:xfrm>
            <a:off x="3479275" y="3302975"/>
            <a:ext cx="21672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63D"/>
              </a:buClr>
              <a:buSzPts val="1600"/>
              <a:buFont typeface="Corbel"/>
              <a:buChar char="●"/>
            </a:pPr>
            <a:r>
              <a:rPr b="0" i="0" lang="pt-PT" sz="1600" u="none" cap="none" strike="noStrike">
                <a:solidFill>
                  <a:srgbClr val="0C363D"/>
                </a:solidFill>
                <a:latin typeface="Corbel"/>
                <a:ea typeface="Corbel"/>
                <a:cs typeface="Corbel"/>
                <a:sym typeface="Corbel"/>
              </a:rPr>
              <a:t>Catarina Pereira</a:t>
            </a:r>
            <a:endParaRPr b="0" i="0" sz="1600" u="none" cap="none" strike="noStrike">
              <a:solidFill>
                <a:srgbClr val="0C363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63D"/>
              </a:buClr>
              <a:buSzPts val="1600"/>
              <a:buFont typeface="Corbel"/>
              <a:buChar char="●"/>
            </a:pPr>
            <a:r>
              <a:rPr b="0" i="0" lang="pt-PT" sz="1600" u="none" cap="none" strike="noStrike">
                <a:solidFill>
                  <a:srgbClr val="0C363D"/>
                </a:solidFill>
                <a:latin typeface="Corbel"/>
                <a:ea typeface="Corbel"/>
                <a:cs typeface="Corbel"/>
                <a:sym typeface="Corbel"/>
              </a:rPr>
              <a:t>Inês Neves</a:t>
            </a:r>
            <a:endParaRPr b="0" i="0" sz="1600" u="none" cap="none" strike="noStrike">
              <a:solidFill>
                <a:srgbClr val="0C363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63D"/>
              </a:buClr>
              <a:buSzPts val="1600"/>
              <a:buFont typeface="Corbel"/>
              <a:buChar char="●"/>
            </a:pPr>
            <a:r>
              <a:rPr b="0" i="0" lang="pt-PT" sz="1600" u="none" cap="none" strike="noStrike">
                <a:solidFill>
                  <a:srgbClr val="0C363D"/>
                </a:solidFill>
                <a:latin typeface="Corbel"/>
                <a:ea typeface="Corbel"/>
                <a:cs typeface="Corbel"/>
                <a:sym typeface="Corbel"/>
              </a:rPr>
              <a:t>Leonardo Martins</a:t>
            </a:r>
            <a:endParaRPr b="0" i="0" sz="1600" u="none" cap="none" strike="noStrike">
              <a:solidFill>
                <a:srgbClr val="0C363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63D"/>
              </a:buClr>
              <a:buSzPts val="1600"/>
              <a:buFont typeface="Corbel"/>
              <a:buChar char="●"/>
            </a:pPr>
            <a:r>
              <a:rPr b="0" i="0" lang="pt-PT" sz="1600" u="none" cap="none" strike="noStrike">
                <a:solidFill>
                  <a:srgbClr val="0C363D"/>
                </a:solidFill>
                <a:latin typeface="Corbel"/>
                <a:ea typeface="Corbel"/>
                <a:cs typeface="Corbel"/>
                <a:sym typeface="Corbel"/>
              </a:rPr>
              <a:t>Rodrigo Castillo</a:t>
            </a:r>
            <a:endParaRPr b="0" i="0" sz="16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"/>
          <p:cNvGrpSpPr/>
          <p:nvPr/>
        </p:nvGrpSpPr>
        <p:grpSpPr>
          <a:xfrm>
            <a:off x="-99" y="-47825"/>
            <a:ext cx="9144229" cy="5247718"/>
            <a:chOff x="1459800" y="-69716"/>
            <a:chExt cx="7772400" cy="7629716"/>
          </a:xfrm>
        </p:grpSpPr>
        <p:sp>
          <p:nvSpPr>
            <p:cNvPr id="76" name="Google Shape;76;p2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1459800" y="-69716"/>
              <a:ext cx="7772400" cy="7629700"/>
              <a:chOff x="0" y="-88539"/>
              <a:chExt cx="7772400" cy="9689739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" name="Google Shape;82;p2"/>
              <p:cNvGrpSpPr/>
              <p:nvPr/>
            </p:nvGrpSpPr>
            <p:grpSpPr>
              <a:xfrm rot="-5400000">
                <a:off x="-669725" y="2044609"/>
                <a:ext cx="9673483" cy="5407187"/>
                <a:chOff x="0" y="53341"/>
                <a:chExt cx="3447182" cy="1932795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87" name="Google Shape;87;p2"/>
          <p:cNvSpPr txBox="1"/>
          <p:nvPr>
            <p:ph type="title"/>
          </p:nvPr>
        </p:nvSpPr>
        <p:spPr>
          <a:xfrm>
            <a:off x="827475" y="298025"/>
            <a:ext cx="76452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36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Equipa </a:t>
            </a:r>
            <a:r>
              <a:rPr lang="pt-PT" sz="36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03</a:t>
            </a:r>
            <a:endParaRPr sz="3600"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768300" y="3273100"/>
            <a:ext cx="151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pt-PT" sz="1200">
                <a:latin typeface="Corbel"/>
                <a:ea typeface="Corbel"/>
                <a:cs typeface="Corbel"/>
                <a:sym typeface="Corbel"/>
              </a:rPr>
              <a:t>Catarina Pereira</a:t>
            </a:r>
            <a:endParaRPr b="1" sz="1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300" y="1755650"/>
            <a:ext cx="1517450" cy="15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5900" y="1755650"/>
            <a:ext cx="1517450" cy="15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3525" y="1755650"/>
            <a:ext cx="1517450" cy="15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7">
            <a:alphaModFix/>
          </a:blip>
          <a:srcRect b="0" l="1996" r="2003" t="0"/>
          <a:stretch/>
        </p:blipFill>
        <p:spPr>
          <a:xfrm>
            <a:off x="6821150" y="1755650"/>
            <a:ext cx="1517450" cy="15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>
            <p:ph idx="1" type="body"/>
          </p:nvPr>
        </p:nvSpPr>
        <p:spPr>
          <a:xfrm>
            <a:off x="2785900" y="3273100"/>
            <a:ext cx="1314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pt-PT" sz="1200">
                <a:latin typeface="Corbel"/>
                <a:ea typeface="Corbel"/>
                <a:cs typeface="Corbel"/>
                <a:sym typeface="Corbel"/>
              </a:rPr>
              <a:t>Inês Neves</a:t>
            </a:r>
            <a:endParaRPr b="1" sz="1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821150" y="3273100"/>
            <a:ext cx="1517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pt-PT" sz="1200">
                <a:latin typeface="Corbel"/>
                <a:ea typeface="Corbel"/>
                <a:cs typeface="Corbel"/>
                <a:sym typeface="Corbel"/>
              </a:rPr>
              <a:t>Rodrigo Rocha</a:t>
            </a:r>
            <a:endParaRPr b="1" sz="1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751238" y="3273100"/>
            <a:ext cx="1609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pt-PT" sz="1200">
                <a:latin typeface="Corbel"/>
                <a:ea typeface="Corbel"/>
                <a:cs typeface="Corbel"/>
                <a:sym typeface="Corbel"/>
              </a:rPr>
              <a:t>Leonardo Martins</a:t>
            </a:r>
            <a:endParaRPr b="1" sz="12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768375" y="3573200"/>
            <a:ext cx="1517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pt-PT" sz="1000">
                <a:latin typeface="Corbel"/>
                <a:ea typeface="Corbel"/>
                <a:cs typeface="Corbel"/>
                <a:sym typeface="Corbel"/>
              </a:rPr>
              <a:t>PG53733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2836550" y="3620000"/>
            <a:ext cx="1314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PT" sz="1000">
                <a:latin typeface="Corbel"/>
                <a:ea typeface="Corbel"/>
                <a:cs typeface="Corbel"/>
                <a:sym typeface="Corbel"/>
              </a:rPr>
              <a:t>PG53864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905100" y="3620000"/>
            <a:ext cx="1314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PT" sz="1000">
                <a:latin typeface="Corbel"/>
                <a:ea typeface="Corbel"/>
                <a:cs typeface="Corbel"/>
                <a:sym typeface="Corbel"/>
              </a:rPr>
              <a:t>PG53996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922700" y="3573100"/>
            <a:ext cx="1314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PT" sz="1000">
                <a:latin typeface="Corbel"/>
                <a:ea typeface="Corbel"/>
                <a:cs typeface="Corbel"/>
                <a:sym typeface="Corbel"/>
              </a:rPr>
              <a:t>E12165</a:t>
            </a:r>
            <a:endParaRPr sz="10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8">
            <a:alphaModFix/>
          </a:blip>
          <a:srcRect b="29128" l="0" r="0" t="0"/>
          <a:stretch/>
        </p:blipFill>
        <p:spPr>
          <a:xfrm>
            <a:off x="2763125" y="1755650"/>
            <a:ext cx="1609500" cy="15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3544050" y="4868375"/>
            <a:ext cx="2055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Academic Year 2024/2025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0" y="4868375"/>
            <a:ext cx="9489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-99" y="-47825"/>
            <a:ext cx="9144229" cy="5247718"/>
            <a:chOff x="1459800" y="-69716"/>
            <a:chExt cx="7772400" cy="7629716"/>
          </a:xfrm>
        </p:grpSpPr>
        <p:sp>
          <p:nvSpPr>
            <p:cNvPr id="110" name="Google Shape;110;p3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p3"/>
            <p:cNvGrpSpPr/>
            <p:nvPr/>
          </p:nvGrpSpPr>
          <p:grpSpPr>
            <a:xfrm>
              <a:off x="1459800" y="-69716"/>
              <a:ext cx="7772400" cy="7629700"/>
              <a:chOff x="0" y="-88539"/>
              <a:chExt cx="7772400" cy="9689739"/>
            </a:xfrm>
          </p:grpSpPr>
          <p:sp>
            <p:nvSpPr>
              <p:cNvPr id="112" name="Google Shape;112;p3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6" name="Google Shape;116;p3"/>
              <p:cNvGrpSpPr/>
              <p:nvPr/>
            </p:nvGrpSpPr>
            <p:grpSpPr>
              <a:xfrm rot="-5400000">
                <a:off x="-669725" y="2044609"/>
                <a:ext cx="9673483" cy="5407187"/>
                <a:chOff x="0" y="53341"/>
                <a:chExt cx="3447182" cy="1932795"/>
              </a:xfrm>
            </p:grpSpPr>
            <p:sp>
              <p:nvSpPr>
                <p:cNvPr id="117" name="Google Shape;117;p3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1" name="Google Shape;121;p3"/>
          <p:cNvSpPr txBox="1"/>
          <p:nvPr>
            <p:ph type="title"/>
          </p:nvPr>
        </p:nvSpPr>
        <p:spPr>
          <a:xfrm>
            <a:off x="657925" y="445025"/>
            <a:ext cx="817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36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Conteúdo</a:t>
            </a:r>
            <a:r>
              <a:rPr lang="pt-PT" sz="36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3600"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191000" y="1103000"/>
            <a:ext cx="3381000" cy="3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pt-PT" sz="1500">
                <a:latin typeface="Corbel"/>
                <a:ea typeface="Corbel"/>
                <a:cs typeface="Corbel"/>
                <a:sym typeface="Corbel"/>
              </a:rPr>
              <a:t>Introdução</a:t>
            </a:r>
            <a:r>
              <a:rPr lang="pt-PT" sz="1500">
                <a:latin typeface="Corbel"/>
                <a:ea typeface="Corbel"/>
                <a:cs typeface="Corbel"/>
                <a:sym typeface="Corbel"/>
              </a:rPr>
              <a:t>	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pt-PT" sz="1500">
                <a:latin typeface="Corbel"/>
                <a:ea typeface="Corbel"/>
                <a:cs typeface="Corbel"/>
                <a:sym typeface="Corbel"/>
              </a:rPr>
              <a:t>Mockup	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pt-PT" sz="1500">
                <a:latin typeface="Corbel"/>
                <a:ea typeface="Corbel"/>
                <a:cs typeface="Corbel"/>
                <a:sym typeface="Corbel"/>
              </a:rPr>
              <a:t>Manual de Utilizador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pt-PT" sz="1500">
                <a:latin typeface="Corbel"/>
                <a:ea typeface="Corbel"/>
                <a:cs typeface="Corbel"/>
                <a:sym typeface="Corbel"/>
              </a:rPr>
              <a:t>Manual de Manutenção 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pt-PT" sz="1500">
                <a:latin typeface="Corbel"/>
                <a:ea typeface="Corbel"/>
                <a:cs typeface="Corbel"/>
                <a:sym typeface="Corbel"/>
              </a:rPr>
              <a:t>Aplicação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rbel"/>
              <a:buChar char="●"/>
            </a:pPr>
            <a:r>
              <a:rPr lang="pt-PT" sz="1500">
                <a:latin typeface="Corbel"/>
                <a:ea typeface="Corbel"/>
                <a:cs typeface="Corbel"/>
                <a:sym typeface="Corbel"/>
              </a:rPr>
              <a:t>Questões</a:t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3588900" y="4868375"/>
            <a:ext cx="19662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Academic Year 2024/2025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0" y="4868375"/>
            <a:ext cx="856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312d9c07f06_0_0"/>
          <p:cNvGrpSpPr/>
          <p:nvPr/>
        </p:nvGrpSpPr>
        <p:grpSpPr>
          <a:xfrm>
            <a:off x="-99" y="-47825"/>
            <a:ext cx="9144229" cy="5247718"/>
            <a:chOff x="1459800" y="-69715"/>
            <a:chExt cx="7772400" cy="7629715"/>
          </a:xfrm>
        </p:grpSpPr>
        <p:sp>
          <p:nvSpPr>
            <p:cNvPr id="132" name="Google Shape;132;g312d9c07f06_0_0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g312d9c07f06_0_0"/>
            <p:cNvGrpSpPr/>
            <p:nvPr/>
          </p:nvGrpSpPr>
          <p:grpSpPr>
            <a:xfrm>
              <a:off x="1459800" y="-69715"/>
              <a:ext cx="7772400" cy="7629700"/>
              <a:chOff x="0" y="-88539"/>
              <a:chExt cx="7772400" cy="9689739"/>
            </a:xfrm>
          </p:grpSpPr>
          <p:sp>
            <p:nvSpPr>
              <p:cNvPr id="134" name="Google Shape;134;g312d9c07f06_0_0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312d9c07f06_0_0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312d9c07f06_0_0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312d9c07f06_0_0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" name="Google Shape;138;g312d9c07f06_0_0"/>
              <p:cNvGrpSpPr/>
              <p:nvPr/>
            </p:nvGrpSpPr>
            <p:grpSpPr>
              <a:xfrm rot="-5400000">
                <a:off x="-669724" y="2044609"/>
                <a:ext cx="9673482" cy="5407187"/>
                <a:chOff x="0" y="53341"/>
                <a:chExt cx="3447182" cy="1932795"/>
              </a:xfrm>
            </p:grpSpPr>
            <p:sp>
              <p:nvSpPr>
                <p:cNvPr id="139" name="Google Shape;139;g312d9c07f06_0_0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g312d9c07f06_0_0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g312d9c07f06_0_0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g312d9c07f06_0_0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43" name="Google Shape;143;g312d9c07f06_0_0"/>
          <p:cNvSpPr txBox="1"/>
          <p:nvPr>
            <p:ph type="title"/>
          </p:nvPr>
        </p:nvSpPr>
        <p:spPr>
          <a:xfrm>
            <a:off x="657925" y="445025"/>
            <a:ext cx="817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36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Introdução</a:t>
            </a:r>
            <a:endParaRPr sz="3600"/>
          </a:p>
        </p:txBody>
      </p:sp>
      <p:sp>
        <p:nvSpPr>
          <p:cNvPr id="144" name="Google Shape;144;g312d9c07f06_0_0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45" name="Google Shape;145;g312d9c07f0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12d9c07f06_0_0"/>
          <p:cNvSpPr txBox="1"/>
          <p:nvPr>
            <p:ph idx="1" type="body"/>
          </p:nvPr>
        </p:nvSpPr>
        <p:spPr>
          <a:xfrm>
            <a:off x="657925" y="1646550"/>
            <a:ext cx="78282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pt-PT" sz="1600">
                <a:latin typeface="Corbel"/>
                <a:ea typeface="Corbel"/>
                <a:cs typeface="Corbel"/>
                <a:sym typeface="Corbel"/>
              </a:rPr>
              <a:t>Este projeto pretende promover a história e evolução dos telemóveis e smartphones através do desenvolvimento de uma aplicação dedicada ao museu. Com o objetivo de enriquecer a experiência do visitante através de uma visita mais interactiva e personalizada. A obtenção de feedback dos visitantes será essencial, permitindo ao museu uma melhor adaptação às preferências e necessidades dos visitantes.</a:t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g312d9c07f06_0_0"/>
          <p:cNvSpPr txBox="1"/>
          <p:nvPr/>
        </p:nvSpPr>
        <p:spPr>
          <a:xfrm>
            <a:off x="0" y="4868375"/>
            <a:ext cx="856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309baf28b06_0_0"/>
          <p:cNvGrpSpPr/>
          <p:nvPr/>
        </p:nvGrpSpPr>
        <p:grpSpPr>
          <a:xfrm>
            <a:off x="-112" y="-52112"/>
            <a:ext cx="9144229" cy="5247718"/>
            <a:chOff x="1459800" y="-69715"/>
            <a:chExt cx="7772400" cy="7629715"/>
          </a:xfrm>
        </p:grpSpPr>
        <p:sp>
          <p:nvSpPr>
            <p:cNvPr id="153" name="Google Shape;153;g309baf28b06_0_0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g309baf28b06_0_0"/>
            <p:cNvGrpSpPr/>
            <p:nvPr/>
          </p:nvGrpSpPr>
          <p:grpSpPr>
            <a:xfrm>
              <a:off x="1459800" y="-69715"/>
              <a:ext cx="7772400" cy="7629700"/>
              <a:chOff x="0" y="-88539"/>
              <a:chExt cx="7772400" cy="9689739"/>
            </a:xfrm>
          </p:grpSpPr>
          <p:sp>
            <p:nvSpPr>
              <p:cNvPr id="155" name="Google Shape;155;g309baf28b06_0_0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g309baf28b06_0_0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g309baf28b06_0_0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g309baf28b06_0_0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" name="Google Shape;159;g309baf28b06_0_0"/>
              <p:cNvGrpSpPr/>
              <p:nvPr/>
            </p:nvGrpSpPr>
            <p:grpSpPr>
              <a:xfrm rot="-5400000">
                <a:off x="-669724" y="2044609"/>
                <a:ext cx="9673482" cy="5407187"/>
                <a:chOff x="0" y="53341"/>
                <a:chExt cx="3447182" cy="1932795"/>
              </a:xfrm>
            </p:grpSpPr>
            <p:sp>
              <p:nvSpPr>
                <p:cNvPr id="160" name="Google Shape;160;g309baf28b06_0_0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g309baf28b06_0_0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g309baf28b06_0_0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g309baf28b06_0_0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4" name="Google Shape;164;g309baf28b06_0_0"/>
          <p:cNvSpPr txBox="1"/>
          <p:nvPr>
            <p:ph type="title"/>
          </p:nvPr>
        </p:nvSpPr>
        <p:spPr>
          <a:xfrm>
            <a:off x="484800" y="1972650"/>
            <a:ext cx="8174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72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MOCKUP</a:t>
            </a:r>
            <a:endParaRPr sz="7200"/>
          </a:p>
        </p:txBody>
      </p:sp>
      <p:sp>
        <p:nvSpPr>
          <p:cNvPr id="165" name="Google Shape;165;g309baf28b06_0_0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66" name="Google Shape;166;g309baf28b0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09baf28b06_0_0"/>
          <p:cNvSpPr txBox="1"/>
          <p:nvPr/>
        </p:nvSpPr>
        <p:spPr>
          <a:xfrm>
            <a:off x="0" y="4868375"/>
            <a:ext cx="856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g31d86866d19_0_0"/>
          <p:cNvGrpSpPr/>
          <p:nvPr/>
        </p:nvGrpSpPr>
        <p:grpSpPr>
          <a:xfrm>
            <a:off x="-112" y="-52112"/>
            <a:ext cx="9144229" cy="5247718"/>
            <a:chOff x="1459800" y="-69715"/>
            <a:chExt cx="7772400" cy="7629715"/>
          </a:xfrm>
        </p:grpSpPr>
        <p:sp>
          <p:nvSpPr>
            <p:cNvPr id="173" name="Google Shape;173;g31d86866d19_0_0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g31d86866d19_0_0"/>
            <p:cNvGrpSpPr/>
            <p:nvPr/>
          </p:nvGrpSpPr>
          <p:grpSpPr>
            <a:xfrm>
              <a:off x="1459800" y="-69715"/>
              <a:ext cx="7772400" cy="7629700"/>
              <a:chOff x="0" y="-88539"/>
              <a:chExt cx="7772400" cy="9689739"/>
            </a:xfrm>
          </p:grpSpPr>
          <p:sp>
            <p:nvSpPr>
              <p:cNvPr id="175" name="Google Shape;175;g31d86866d19_0_0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1d86866d19_0_0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1d86866d19_0_0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31d86866d19_0_0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" name="Google Shape;179;g31d86866d19_0_0"/>
              <p:cNvGrpSpPr/>
              <p:nvPr/>
            </p:nvGrpSpPr>
            <p:grpSpPr>
              <a:xfrm rot="-5400000">
                <a:off x="-669724" y="2044609"/>
                <a:ext cx="9673482" cy="5407187"/>
                <a:chOff x="0" y="53341"/>
                <a:chExt cx="3447182" cy="1932795"/>
              </a:xfrm>
            </p:grpSpPr>
            <p:sp>
              <p:nvSpPr>
                <p:cNvPr id="180" name="Google Shape;180;g31d86866d19_0_0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" name="Google Shape;181;g31d86866d19_0_0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g31d86866d19_0_0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g31d86866d19_0_0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84" name="Google Shape;184;g31d86866d19_0_0"/>
          <p:cNvSpPr txBox="1"/>
          <p:nvPr>
            <p:ph type="title"/>
          </p:nvPr>
        </p:nvSpPr>
        <p:spPr>
          <a:xfrm>
            <a:off x="484800" y="1972650"/>
            <a:ext cx="8174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72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Manual de Utilizador</a:t>
            </a:r>
            <a:endParaRPr sz="7200"/>
          </a:p>
        </p:txBody>
      </p:sp>
      <p:sp>
        <p:nvSpPr>
          <p:cNvPr id="185" name="Google Shape;185;g31d86866d19_0_0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6" name="Google Shape;186;g31d86866d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1d86866d19_0_0"/>
          <p:cNvSpPr txBox="1"/>
          <p:nvPr/>
        </p:nvSpPr>
        <p:spPr>
          <a:xfrm>
            <a:off x="0" y="4868375"/>
            <a:ext cx="856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g31d86866d19_0_19"/>
          <p:cNvGrpSpPr/>
          <p:nvPr/>
        </p:nvGrpSpPr>
        <p:grpSpPr>
          <a:xfrm>
            <a:off x="-112" y="-52112"/>
            <a:ext cx="9144229" cy="5247718"/>
            <a:chOff x="1459800" y="-69715"/>
            <a:chExt cx="7772400" cy="7629715"/>
          </a:xfrm>
        </p:grpSpPr>
        <p:sp>
          <p:nvSpPr>
            <p:cNvPr id="193" name="Google Shape;193;g31d86866d19_0_19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" name="Google Shape;194;g31d86866d19_0_19"/>
            <p:cNvGrpSpPr/>
            <p:nvPr/>
          </p:nvGrpSpPr>
          <p:grpSpPr>
            <a:xfrm>
              <a:off x="1459800" y="-69715"/>
              <a:ext cx="7772400" cy="7629700"/>
              <a:chOff x="0" y="-88539"/>
              <a:chExt cx="7772400" cy="9689739"/>
            </a:xfrm>
          </p:grpSpPr>
          <p:sp>
            <p:nvSpPr>
              <p:cNvPr id="195" name="Google Shape;195;g31d86866d19_0_19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31d86866d19_0_19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31d86866d19_0_19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1d86866d19_0_19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g31d86866d19_0_19"/>
              <p:cNvGrpSpPr/>
              <p:nvPr/>
            </p:nvGrpSpPr>
            <p:grpSpPr>
              <a:xfrm rot="-5400000">
                <a:off x="-669724" y="2044609"/>
                <a:ext cx="9673482" cy="5407187"/>
                <a:chOff x="0" y="53341"/>
                <a:chExt cx="3447182" cy="1932795"/>
              </a:xfrm>
            </p:grpSpPr>
            <p:sp>
              <p:nvSpPr>
                <p:cNvPr id="200" name="Google Shape;200;g31d86866d19_0_19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g31d86866d19_0_19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g31d86866d19_0_19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" name="Google Shape;203;g31d86866d19_0_19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04" name="Google Shape;204;g31d86866d19_0_19"/>
          <p:cNvSpPr txBox="1"/>
          <p:nvPr>
            <p:ph type="title"/>
          </p:nvPr>
        </p:nvSpPr>
        <p:spPr>
          <a:xfrm>
            <a:off x="484800" y="1972650"/>
            <a:ext cx="8174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72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Manual de Manutenção</a:t>
            </a:r>
            <a:endParaRPr sz="7200"/>
          </a:p>
        </p:txBody>
      </p:sp>
      <p:sp>
        <p:nvSpPr>
          <p:cNvPr id="205" name="Google Shape;205;g31d86866d19_0_19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6" name="Google Shape;206;g31d86866d19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1d86866d19_0_19"/>
          <p:cNvSpPr txBox="1"/>
          <p:nvPr/>
        </p:nvSpPr>
        <p:spPr>
          <a:xfrm>
            <a:off x="0" y="4868375"/>
            <a:ext cx="856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31d86866d19_1_3"/>
          <p:cNvGrpSpPr/>
          <p:nvPr/>
        </p:nvGrpSpPr>
        <p:grpSpPr>
          <a:xfrm>
            <a:off x="-112" y="-52112"/>
            <a:ext cx="9144229" cy="5247718"/>
            <a:chOff x="1459800" y="-69715"/>
            <a:chExt cx="7772400" cy="7629715"/>
          </a:xfrm>
        </p:grpSpPr>
        <p:sp>
          <p:nvSpPr>
            <p:cNvPr id="213" name="Google Shape;213;g31d86866d19_1_3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g31d86866d19_1_3"/>
            <p:cNvGrpSpPr/>
            <p:nvPr/>
          </p:nvGrpSpPr>
          <p:grpSpPr>
            <a:xfrm>
              <a:off x="1459800" y="-69715"/>
              <a:ext cx="7772400" cy="7629700"/>
              <a:chOff x="0" y="-88539"/>
              <a:chExt cx="7772400" cy="9689739"/>
            </a:xfrm>
          </p:grpSpPr>
          <p:sp>
            <p:nvSpPr>
              <p:cNvPr id="215" name="Google Shape;215;g31d86866d19_1_3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31d86866d19_1_3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31d86866d19_1_3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31d86866d19_1_3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9" name="Google Shape;219;g31d86866d19_1_3"/>
              <p:cNvGrpSpPr/>
              <p:nvPr/>
            </p:nvGrpSpPr>
            <p:grpSpPr>
              <a:xfrm rot="-5400000">
                <a:off x="-669724" y="2044609"/>
                <a:ext cx="9673482" cy="5407187"/>
                <a:chOff x="0" y="53341"/>
                <a:chExt cx="3447182" cy="1932795"/>
              </a:xfrm>
            </p:grpSpPr>
            <p:sp>
              <p:nvSpPr>
                <p:cNvPr id="220" name="Google Shape;220;g31d86866d19_1_3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g31d86866d19_1_3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g31d86866d19_1_3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g31d86866d19_1_3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24" name="Google Shape;224;g31d86866d19_1_3"/>
          <p:cNvSpPr txBox="1"/>
          <p:nvPr>
            <p:ph type="title"/>
          </p:nvPr>
        </p:nvSpPr>
        <p:spPr>
          <a:xfrm>
            <a:off x="484800" y="1972650"/>
            <a:ext cx="8174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72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Aplicação</a:t>
            </a:r>
            <a:endParaRPr sz="7200"/>
          </a:p>
        </p:txBody>
      </p:sp>
      <p:sp>
        <p:nvSpPr>
          <p:cNvPr id="225" name="Google Shape;225;g31d86866d19_1_3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26" name="Google Shape;226;g31d86866d19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1d86866d19_1_3"/>
          <p:cNvSpPr txBox="1"/>
          <p:nvPr/>
        </p:nvSpPr>
        <p:spPr>
          <a:xfrm>
            <a:off x="0" y="4868375"/>
            <a:ext cx="856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g31d86866d19_1_22"/>
          <p:cNvGrpSpPr/>
          <p:nvPr/>
        </p:nvGrpSpPr>
        <p:grpSpPr>
          <a:xfrm>
            <a:off x="-112" y="-52112"/>
            <a:ext cx="9144229" cy="5247718"/>
            <a:chOff x="1459800" y="-69715"/>
            <a:chExt cx="7772400" cy="7629715"/>
          </a:xfrm>
        </p:grpSpPr>
        <p:sp>
          <p:nvSpPr>
            <p:cNvPr id="233" name="Google Shape;233;g31d86866d19_1_22"/>
            <p:cNvSpPr/>
            <p:nvPr/>
          </p:nvSpPr>
          <p:spPr>
            <a:xfrm>
              <a:off x="1459800" y="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g31d86866d19_1_22"/>
            <p:cNvGrpSpPr/>
            <p:nvPr/>
          </p:nvGrpSpPr>
          <p:grpSpPr>
            <a:xfrm>
              <a:off x="1459800" y="-69715"/>
              <a:ext cx="7772400" cy="7629700"/>
              <a:chOff x="0" y="-88539"/>
              <a:chExt cx="7772400" cy="9689739"/>
            </a:xfrm>
          </p:grpSpPr>
          <p:sp>
            <p:nvSpPr>
              <p:cNvPr id="235" name="Google Shape;235;g31d86866d19_1_22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31d86866d19_1_22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31d86866d19_1_22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0C3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31d86866d19_1_22"/>
              <p:cNvSpPr/>
              <p:nvPr/>
            </p:nvSpPr>
            <p:spPr>
              <a:xfrm>
                <a:off x="571500" y="594360"/>
                <a:ext cx="6629400" cy="8403300"/>
              </a:xfrm>
              <a:prstGeom prst="rect">
                <a:avLst/>
              </a:prstGeom>
              <a:solidFill>
                <a:srgbClr val="FCF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9" name="Google Shape;239;g31d86866d19_1_22"/>
              <p:cNvGrpSpPr/>
              <p:nvPr/>
            </p:nvGrpSpPr>
            <p:grpSpPr>
              <a:xfrm rot="-5400000">
                <a:off x="-669724" y="2044609"/>
                <a:ext cx="9673482" cy="5407187"/>
                <a:chOff x="0" y="53341"/>
                <a:chExt cx="3447182" cy="1932795"/>
              </a:xfrm>
            </p:grpSpPr>
            <p:sp>
              <p:nvSpPr>
                <p:cNvPr id="240" name="Google Shape;240;g31d86866d19_1_22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g31d86866d19_1_22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g31d86866d19_1_22"/>
                <p:cNvSpPr/>
                <p:nvPr/>
              </p:nvSpPr>
              <p:spPr>
                <a:xfrm rot="10800000">
                  <a:off x="2372227" y="1609460"/>
                  <a:ext cx="1074955" cy="376676"/>
                </a:xfrm>
                <a:custGeom>
                  <a:rect b="b" l="l" r="r" t="t"/>
                  <a:pathLst>
                    <a:path extrusionOk="0" h="643890" w="928687">
                      <a:moveTo>
                        <a:pt x="606743" y="0"/>
                      </a:move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755333" y="53340"/>
                        <a:pt x="875347" y="173355"/>
                        <a:pt x="875347" y="321945"/>
                      </a:cubicBezTo>
                      <a:cubicBezTo>
                        <a:pt x="875347" y="470535"/>
                        <a:pt x="755333" y="590550"/>
                        <a:pt x="606743" y="590550"/>
                      </a:cubicBezTo>
                      <a:lnTo>
                        <a:pt x="0" y="590550"/>
                      </a:lnTo>
                      <a:lnTo>
                        <a:pt x="0" y="643890"/>
                      </a:lnTo>
                      <a:lnTo>
                        <a:pt x="606743" y="643890"/>
                      </a:lnTo>
                      <a:cubicBezTo>
                        <a:pt x="784860" y="643890"/>
                        <a:pt x="928688" y="499110"/>
                        <a:pt x="928688" y="321945"/>
                      </a:cubicBezTo>
                      <a:cubicBezTo>
                        <a:pt x="928688" y="144780"/>
                        <a:pt x="783908" y="0"/>
                        <a:pt x="606743" y="0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g31d86866d19_1_22"/>
                <p:cNvSpPr/>
                <p:nvPr/>
              </p:nvSpPr>
              <p:spPr>
                <a:xfrm rot="10800000">
                  <a:off x="2544085" y="1669716"/>
                  <a:ext cx="877492" cy="256165"/>
                </a:xfrm>
                <a:custGeom>
                  <a:rect b="b" l="l" r="r" t="t"/>
                  <a:pathLst>
                    <a:path extrusionOk="0" h="430530" w="822007">
                      <a:moveTo>
                        <a:pt x="822008" y="215265"/>
                      </a:moveTo>
                      <a:cubicBezTo>
                        <a:pt x="822008" y="96203"/>
                        <a:pt x="72485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ubicBezTo>
                        <a:pt x="696278" y="53340"/>
                        <a:pt x="768668" y="125730"/>
                        <a:pt x="768668" y="215265"/>
                      </a:cubicBezTo>
                      <a:cubicBezTo>
                        <a:pt x="768668" y="304800"/>
                        <a:pt x="696278" y="377190"/>
                        <a:pt x="606743" y="377190"/>
                      </a:cubicBezTo>
                      <a:lnTo>
                        <a:pt x="0" y="377190"/>
                      </a:lnTo>
                      <a:lnTo>
                        <a:pt x="0" y="430530"/>
                      </a:lnTo>
                      <a:lnTo>
                        <a:pt x="606743" y="430530"/>
                      </a:lnTo>
                      <a:cubicBezTo>
                        <a:pt x="724853" y="430530"/>
                        <a:pt x="822008" y="334328"/>
                        <a:pt x="822008" y="215265"/>
                      </a:cubicBezTo>
                      <a:close/>
                    </a:path>
                  </a:pathLst>
                </a:cu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4" name="Google Shape;244;g31d86866d19_1_22"/>
          <p:cNvSpPr txBox="1"/>
          <p:nvPr>
            <p:ph type="title"/>
          </p:nvPr>
        </p:nvSpPr>
        <p:spPr>
          <a:xfrm>
            <a:off x="484800" y="1972650"/>
            <a:ext cx="81744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PT" sz="7200" cap="small">
                <a:solidFill>
                  <a:srgbClr val="D73A2C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Questões</a:t>
            </a:r>
            <a:endParaRPr sz="7200"/>
          </a:p>
        </p:txBody>
      </p:sp>
      <p:sp>
        <p:nvSpPr>
          <p:cNvPr id="245" name="Google Shape;245;g31d86866d19_1_22"/>
          <p:cNvSpPr txBox="1"/>
          <p:nvPr>
            <p:ph idx="12" type="sldNum"/>
          </p:nvPr>
        </p:nvSpPr>
        <p:spPr>
          <a:xfrm>
            <a:off x="8595308" y="47936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pt-PT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b="1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6" name="Google Shape;246;g31d86866d19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"/>
            <a:ext cx="657925" cy="59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1d86866d19_1_22"/>
          <p:cNvSpPr txBox="1"/>
          <p:nvPr/>
        </p:nvSpPr>
        <p:spPr>
          <a:xfrm>
            <a:off x="0" y="4868375"/>
            <a:ext cx="8568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PT" sz="1000" u="none" cap="none" strike="noStrike">
                <a:solidFill>
                  <a:srgbClr val="F8E8D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Team 03</a:t>
            </a:r>
            <a:endParaRPr b="1" i="0" sz="1000" u="none" cap="none" strike="noStrike">
              <a:solidFill>
                <a:srgbClr val="F8E8D6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Ines Cabral</dc:creator>
</cp:coreProperties>
</file>