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4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9.wmf" ContentType="image/x-wmf"/>
  <Override PartName="/ppt/media/image1.png" ContentType="image/png"/>
  <Override PartName="/ppt/media/image28.wmf" ContentType="image/x-wmf"/>
  <Override PartName="/ppt/media/image27.wmf" ContentType="image/x-wmf"/>
  <Override PartName="/ppt/media/image2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19.wmf" ContentType="image/x-wmf"/>
  <Override PartName="/ppt/media/image20.wmf" ContentType="image/x-wmf"/>
  <Override PartName="/ppt/media/image18.wmf" ContentType="image/x-wmf"/>
  <Override PartName="/ppt/media/image17.wmf" ContentType="image/x-wmf"/>
  <Override PartName="/ppt/media/image2.wmf" ContentType="image/x-wmf"/>
  <Override PartName="/ppt/media/image32.wmf" ContentType="image/x-wmf"/>
  <Override PartName="/ppt/media/image26.wmf" ContentType="image/x-wmf"/>
  <Override PartName="/ppt/media/image3.wmf" ContentType="image/x-wmf"/>
  <Override PartName="/ppt/media/image33.wmf" ContentType="image/x-wmf"/>
  <Override PartName="/ppt/media/image14.wmf" ContentType="image/x-wmf"/>
  <Override PartName="/ppt/media/image53.png" ContentType="image/png"/>
  <Override PartName="/ppt/media/image6.png" ContentType="image/png"/>
  <Override PartName="/ppt/media/image36.png" ContentType="image/png"/>
  <Override PartName="/ppt/media/image25.png" ContentType="image/png"/>
  <Override PartName="/ppt/media/image10.wmf" ContentType="image/x-wmf"/>
  <Override PartName="/ppt/media/image15.wmf" ContentType="image/x-wmf"/>
  <Override PartName="/ppt/media/image54.png" ContentType="image/png"/>
  <Override PartName="/ppt/media/image35.wmf" ContentType="image/x-wmf"/>
  <Override PartName="/ppt/media/image37.wmf" ContentType="image/x-wmf"/>
  <Override PartName="/ppt/media/image39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30.wmf" ContentType="image/x-wmf"/>
  <Override PartName="/ppt/media/image46.png" ContentType="image/png"/>
  <Override PartName="/ppt/media/image31.wmf" ContentType="image/x-wmf"/>
  <Override PartName="/ppt/media/image47.png" ContentType="image/png"/>
  <Override PartName="/ppt/media/image50.wmf" ContentType="image/x-wmf"/>
  <Override PartName="/ppt/media/image52.png" ContentType="image/png"/>
  <Override PartName="/ppt/media/image13.wmf" ContentType="image/x-wmf"/>
  <Override PartName="/ppt/media/image5.png" ContentType="image/png"/>
  <Override PartName="/ppt/media/image49.png" ContentType="image/png"/>
  <Override PartName="/ppt/media/image34.wmf" ContentType="image/x-wmf"/>
  <Override PartName="/ppt/media/image41.png" ContentType="image/png"/>
  <Override PartName="/ppt/media/image9.wmf" ContentType="image/x-wmf"/>
  <Override PartName="/ppt/media/image40.png" ContentType="image/png"/>
  <Override PartName="/ppt/media/image51.wmf" ContentType="image/x-wmf"/>
  <Override PartName="/ppt/media/image12.wmf" ContentType="image/x-wmf"/>
  <Override PartName="/ppt/media/image4.png" ContentType="image/png"/>
  <Override PartName="/ppt/media/image38.png" ContentType="image/png"/>
  <Override PartName="/ppt/media/image8.png" ContentType="image/png"/>
  <Override PartName="/ppt/media/image16.wmf" ContentType="image/x-wmf"/>
  <Override PartName="/ppt/media/image48.wmf" ContentType="image/x-wmf"/>
  <Override PartName="/ppt/media/image11.wmf" ContentType="image/x-wmf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28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61.xml" ContentType="application/vnd.openxmlformats-officedocument.presentationml.slide+xml"/>
  <Override PartName="/ppt/slides/slide96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Relationship Id="rId73" Type="http://schemas.openxmlformats.org/officeDocument/2006/relationships/slide" Target="slides/slide62.xml"/><Relationship Id="rId74" Type="http://schemas.openxmlformats.org/officeDocument/2006/relationships/slide" Target="slides/slide63.xml"/><Relationship Id="rId75" Type="http://schemas.openxmlformats.org/officeDocument/2006/relationships/slide" Target="slides/slide64.xml"/><Relationship Id="rId76" Type="http://schemas.openxmlformats.org/officeDocument/2006/relationships/slide" Target="slides/slide65.xml"/><Relationship Id="rId77" Type="http://schemas.openxmlformats.org/officeDocument/2006/relationships/slide" Target="slides/slide66.xml"/><Relationship Id="rId78" Type="http://schemas.openxmlformats.org/officeDocument/2006/relationships/slide" Target="slides/slide67.xml"/><Relationship Id="rId79" Type="http://schemas.openxmlformats.org/officeDocument/2006/relationships/slide" Target="slides/slide68.xml"/><Relationship Id="rId80" Type="http://schemas.openxmlformats.org/officeDocument/2006/relationships/slide" Target="slides/slide69.xml"/><Relationship Id="rId81" Type="http://schemas.openxmlformats.org/officeDocument/2006/relationships/slide" Target="slides/slide70.xml"/><Relationship Id="rId82" Type="http://schemas.openxmlformats.org/officeDocument/2006/relationships/slide" Target="slides/slide71.xml"/><Relationship Id="rId83" Type="http://schemas.openxmlformats.org/officeDocument/2006/relationships/slide" Target="slides/slide72.xml"/><Relationship Id="rId84" Type="http://schemas.openxmlformats.org/officeDocument/2006/relationships/slide" Target="slides/slide73.xml"/><Relationship Id="rId85" Type="http://schemas.openxmlformats.org/officeDocument/2006/relationships/slide" Target="slides/slide74.xml"/><Relationship Id="rId86" Type="http://schemas.openxmlformats.org/officeDocument/2006/relationships/slide" Target="slides/slide75.xml"/><Relationship Id="rId87" Type="http://schemas.openxmlformats.org/officeDocument/2006/relationships/slide" Target="slides/slide76.xml"/><Relationship Id="rId88" Type="http://schemas.openxmlformats.org/officeDocument/2006/relationships/slide" Target="slides/slide77.xml"/><Relationship Id="rId89" Type="http://schemas.openxmlformats.org/officeDocument/2006/relationships/slide" Target="slides/slide78.xml"/><Relationship Id="rId90" Type="http://schemas.openxmlformats.org/officeDocument/2006/relationships/slide" Target="slides/slide79.xml"/><Relationship Id="rId91" Type="http://schemas.openxmlformats.org/officeDocument/2006/relationships/slide" Target="slides/slide80.xml"/><Relationship Id="rId92" Type="http://schemas.openxmlformats.org/officeDocument/2006/relationships/slide" Target="slides/slide81.xml"/><Relationship Id="rId93" Type="http://schemas.openxmlformats.org/officeDocument/2006/relationships/slide" Target="slides/slide82.xml"/><Relationship Id="rId94" Type="http://schemas.openxmlformats.org/officeDocument/2006/relationships/slide" Target="slides/slide83.xml"/><Relationship Id="rId95" Type="http://schemas.openxmlformats.org/officeDocument/2006/relationships/slide" Target="slides/slide84.xml"/><Relationship Id="rId96" Type="http://schemas.openxmlformats.org/officeDocument/2006/relationships/slide" Target="slides/slide85.xml"/><Relationship Id="rId97" Type="http://schemas.openxmlformats.org/officeDocument/2006/relationships/slide" Target="slides/slide86.xml"/><Relationship Id="rId98" Type="http://schemas.openxmlformats.org/officeDocument/2006/relationships/slide" Target="slides/slide87.xml"/><Relationship Id="rId99" Type="http://schemas.openxmlformats.org/officeDocument/2006/relationships/slide" Target="slides/slide88.xml"/><Relationship Id="rId100" Type="http://schemas.openxmlformats.org/officeDocument/2006/relationships/slide" Target="slides/slide89.xml"/><Relationship Id="rId101" Type="http://schemas.openxmlformats.org/officeDocument/2006/relationships/slide" Target="slides/slide90.xml"/><Relationship Id="rId102" Type="http://schemas.openxmlformats.org/officeDocument/2006/relationships/slide" Target="slides/slide91.xml"/><Relationship Id="rId103" Type="http://schemas.openxmlformats.org/officeDocument/2006/relationships/slide" Target="slides/slide92.xml"/><Relationship Id="rId104" Type="http://schemas.openxmlformats.org/officeDocument/2006/relationships/slide" Target="slides/slide93.xml"/><Relationship Id="rId105" Type="http://schemas.openxmlformats.org/officeDocument/2006/relationships/slide" Target="slides/slide94.xml"/><Relationship Id="rId106" Type="http://schemas.openxmlformats.org/officeDocument/2006/relationships/slide" Target="slides/slide95.xml"/><Relationship Id="rId107" Type="http://schemas.openxmlformats.org/officeDocument/2006/relationships/slide" Target="slides/slide9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sl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id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000" spc="-1" strike="noStrike">
                <a:latin typeface="Arial"/>
              </a:rPr>
              <a:t>Click to edit the notes format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1400" spc="-1" strike="noStrike">
                <a:latin typeface="Times New Roman"/>
              </a:rPr>
              <a:t>&lt;header&gt;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PT" sz="1400" spc="-1" strike="noStrike">
                <a:latin typeface="Times New Roman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3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3FDCC82-E852-4D75-961F-CCE7550A7C13}" type="slidenum">
              <a:rPr b="0" lang="pt-PT" sz="1400" spc="-1" strike="noStrike">
                <a:latin typeface="Times New Roman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5E5458A-56CE-46B2-BE79-D3DEEF1B738F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38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8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D327B65-DE6C-4DAA-A42F-6C7AF70F18C4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05" name="PlaceHolder 2"/>
          <p:cNvSpPr>
            <a:spLocks noGrp="1"/>
          </p:cNvSpPr>
          <p:nvPr>
            <p:ph type="sldImg"/>
          </p:nvPr>
        </p:nvSpPr>
        <p:spPr>
          <a:xfrm>
            <a:off x="1300320" y="803160"/>
            <a:ext cx="4258800" cy="3193560"/>
          </a:xfrm>
          <a:prstGeom prst="rect">
            <a:avLst/>
          </a:prstGeom>
        </p:spPr>
      </p:sp>
      <p:sp>
        <p:nvSpPr>
          <p:cNvPr id="140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41C29B-26C7-40EB-A64F-AD33F4DB705E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0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0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7F005E6-9D63-4827-9674-34C9737F3275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1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71115D-48F2-45A7-83F3-6E067BC088EC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9390EA1-CBF3-46DE-9B0B-81DF63191ABC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1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8BD768-D59E-4D9B-A803-38A2FDD12E2E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2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2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496066F-CDE2-4519-BFBD-C93B744D2910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2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D22E1A-40A0-4B09-918C-52B977DAB68A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2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2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852B0BD-731C-4D2D-8D14-236EDF3CEF06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2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3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7A5C3D-BDE9-4D3A-A030-411C8B07E465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3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3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45E59B-4D9A-4FD7-BC5A-44C930548704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3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4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59B3B8-A00B-4FD6-8139-FF9AF8453C60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D47C0D-FB69-46F1-9BFA-C376ED0D20FC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CA922D-8845-449A-8A7C-200B5DA72601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4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4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C24EAA-C3BF-4230-94B0-8731D0AA8CEF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4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089D0D-2222-4842-8B08-A92224D08989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5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993EA7F-E175-485A-B9C1-99EFB5012D78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5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5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FEC6D64-82E1-46E5-B676-5878D5B5EDE0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5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5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BABBCAE-8074-4E0F-A546-A6F0E7B22D79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8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562862-AEBF-416E-8C8A-B3347463D8EF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8DA6CC-9190-47AE-A106-5A373B92E9F1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6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354B31C-2DA6-4584-A791-71553D5B8422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6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8C964D7-B6DF-41D4-9C92-469BD40F373A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6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0211998-CD2E-4B10-96F3-0021785AF957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2DD87E-20AB-447A-99DE-63746C6CE0EF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7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7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0AFB1D-81D8-4406-884C-34EAC8BD09CC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39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9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8E5080-D20A-4051-8280-7EF71DF72D80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FBC3ED-8352-4309-800C-2FFB85546C96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8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8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29AA6C-8810-4421-9D1D-5CE5E7A2DE99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8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8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4E682C8-559E-4D1A-85EE-FF6CF3857192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8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8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906E262-80A5-4B5A-8E7F-C467A222CB67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9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0E4A56-6308-43FC-869A-B467AB02B8B8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89D987-58F1-4CA6-9AD0-FBC8622E3B47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9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640805-1D36-4B87-8D60-280725A7EBDB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9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EF6085-9F5B-45C7-A6F4-75AC5BA3CE27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55D48C-29B6-42D1-B4BC-6734BBE8A26D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3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19A9742-A052-4253-A1A8-DE32DCD4D70B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620CA1-2AD0-4C68-AC4E-1B0F633C85C4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C7C9CC8-B166-451C-BFE1-5ADB065DA9CB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A38D83-8DD9-4FAE-BB6F-373DC610B5BF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4A3ECA5-455E-495B-9B57-D810B0C10D7E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C852991-18C1-4E49-9E1F-B86B3E0A6971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631CE7F-A61E-4D1C-A2E5-5D6D89589541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19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1640" cy="3428640"/>
          </a:xfrm>
          <a:prstGeom prst="rect">
            <a:avLst/>
          </a:prstGeom>
        </p:spPr>
      </p:sp>
      <p:sp>
        <p:nvSpPr>
          <p:cNvPr id="152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889FFFA-9332-4E95-A718-F09A9D1B55F1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22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1640" cy="3428640"/>
          </a:xfrm>
          <a:prstGeom prst="rect">
            <a:avLst/>
          </a:prstGeom>
        </p:spPr>
      </p:sp>
      <p:sp>
        <p:nvSpPr>
          <p:cNvPr id="152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E1B36D1-C02B-4A95-AF5C-D0CFCDA8BA3F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25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1640" cy="3428640"/>
          </a:xfrm>
          <a:prstGeom prst="rect">
            <a:avLst/>
          </a:prstGeom>
        </p:spPr>
      </p:sp>
      <p:sp>
        <p:nvSpPr>
          <p:cNvPr id="152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42B102-DA75-4451-9D24-D67233A7C308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28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1640" cy="3428640"/>
          </a:xfrm>
          <a:prstGeom prst="rect">
            <a:avLst/>
          </a:prstGeom>
        </p:spPr>
      </p:sp>
      <p:sp>
        <p:nvSpPr>
          <p:cNvPr id="1529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18BCE3-404A-4E62-BD54-56993DB05140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39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0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7E4A54-93E8-49FB-9778-17F3D06A47B7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1640" cy="3428640"/>
          </a:xfrm>
          <a:prstGeom prst="rect">
            <a:avLst/>
          </a:prstGeom>
        </p:spPr>
      </p:sp>
      <p:sp>
        <p:nvSpPr>
          <p:cNvPr id="1532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692300B-7A63-4B53-A014-2C2E336643B7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34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1640" cy="3428640"/>
          </a:xfrm>
          <a:prstGeom prst="rect">
            <a:avLst/>
          </a:prstGeom>
        </p:spPr>
      </p:sp>
      <p:sp>
        <p:nvSpPr>
          <p:cNvPr id="1535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3230BCD-F09E-43F0-821C-4688469241CA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37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1640" cy="3428640"/>
          </a:xfrm>
          <a:prstGeom prst="rect">
            <a:avLst/>
          </a:prstGeom>
        </p:spPr>
      </p:sp>
      <p:sp>
        <p:nvSpPr>
          <p:cNvPr id="153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5BBC8FF-CD98-4885-B063-1CA4039C1F7F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40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1640" cy="3428640"/>
          </a:xfrm>
          <a:prstGeom prst="rect">
            <a:avLst/>
          </a:prstGeom>
        </p:spPr>
      </p:sp>
      <p:sp>
        <p:nvSpPr>
          <p:cNvPr id="154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633181-8734-489F-A98A-DCAB8C4E975C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43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1640" cy="3428640"/>
          </a:xfrm>
          <a:prstGeom prst="rect">
            <a:avLst/>
          </a:prstGeom>
        </p:spPr>
      </p:sp>
      <p:sp>
        <p:nvSpPr>
          <p:cNvPr id="1544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E3AD5D-D7CF-477A-AF3E-B341869E60B7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4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04D27B-A9EC-428D-900B-F0139872ED72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4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5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4674D35-2BDC-4855-9EF4-39D910DC03A6}" type="slidenum">
              <a:rPr b="0" lang="pt-PT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1024049-A5FD-4884-BACE-508E32737800}" type="slidenum">
              <a:rPr b="0" lang="pt-P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15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195640" y="6597720"/>
            <a:ext cx="5113080" cy="20772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o de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Dados –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426F649-708E-4B86-B194-BE4E499D1F1B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54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195640" y="6597720"/>
            <a:ext cx="5113080" cy="20772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o de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Dados –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F5D648F-8D09-4370-8E4A-A1D35624D97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2195640" y="6597720"/>
            <a:ext cx="5113080" cy="20772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o de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Dados –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96A7018-67BD-49DB-99DB-4C70B3572E82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2195640" y="6597720"/>
            <a:ext cx="5113080" cy="20772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o de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Dados –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FEAC44E-200C-4CA3-94A0-8373F4DFE6B0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2195640" y="6597720"/>
            <a:ext cx="5113080" cy="20772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ção de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Dados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6545E12-2543-42AD-BD8A-1080E53FBA16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218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48320" y="3938760"/>
            <a:ext cx="4038120" cy="21873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ftr"/>
          </p:nvPr>
        </p:nvSpPr>
        <p:spPr>
          <a:xfrm>
            <a:off x="2195640" y="6597720"/>
            <a:ext cx="5113080" cy="20772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ção de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Dados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B45946D-70FF-4B19-B644-0B31D483559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8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218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938760"/>
            <a:ext cx="4038120" cy="21873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648320" y="3938760"/>
            <a:ext cx="4038120" cy="21873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ftr"/>
          </p:nvPr>
        </p:nvSpPr>
        <p:spPr>
          <a:xfrm>
            <a:off x="2195640" y="6597720"/>
            <a:ext cx="5113080" cy="20772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ção de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Dados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257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8A32415-4179-403D-93CD-1803F6D5A906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218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648320" y="3938760"/>
            <a:ext cx="4038120" cy="21873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ftr"/>
          </p:nvPr>
        </p:nvSpPr>
        <p:spPr>
          <a:xfrm>
            <a:off x="2195640" y="6597720"/>
            <a:ext cx="5113080" cy="20772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ção de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Dados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7966C11-739B-424A-9B13-86A737DFF08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ftr"/>
          </p:nvPr>
        </p:nvSpPr>
        <p:spPr>
          <a:xfrm>
            <a:off x="2195640" y="6597720"/>
            <a:ext cx="5113080" cy="20772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ção de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Dados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87BF907-F1CA-41A5-BC3E-D992C6C14C1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4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68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slideLayout" Target="../slideLayouts/slideLayout68.xml"/><Relationship Id="rId7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slideLayout" Target="../slideLayouts/slideLayout83.xml"/><Relationship Id="rId5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slideLayout" Target="../slideLayouts/slideLayout85.xml"/><Relationship Id="rId5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wmf"/><Relationship Id="rId3" Type="http://schemas.openxmlformats.org/officeDocument/2006/relationships/image" Target="../media/image27.wmf"/><Relationship Id="rId4" Type="http://schemas.openxmlformats.org/officeDocument/2006/relationships/slideLayout" Target="../slideLayouts/slideLayout85.xml"/><Relationship Id="rId5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8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28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slideLayout" Target="../slideLayouts/slideLayout68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slideLayout" Target="../slideLayouts/slideLayout49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netflixprize.com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10AC967-B7CB-42BF-9C65-36889A9AA8D0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611280" y="332640"/>
            <a:ext cx="7772040" cy="2478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Regras de Associação</a:t>
            </a:r>
            <a:br/>
            <a:br/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Paulo J Azevedo</a:t>
            </a:r>
            <a:br/>
            <a:br/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DI - Universidade do Minho</a:t>
            </a:r>
            <a:br/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2010-2020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1332000" y="4797360"/>
            <a:ext cx="6400440" cy="79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Detecção de associações nos dados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387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3E60859-1436-4E46-9C2F-E9FB47D611E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609480" y="0"/>
            <a:ext cx="7833960" cy="837720"/>
          </a:xfrm>
          <a:prstGeom prst="rect">
            <a:avLst/>
          </a:prstGeom>
          <a:noFill/>
          <a:ln>
            <a:noFill/>
          </a:ln>
          <a:effectLst>
            <a:outerShdw algn="ctr" dir="2700000" dist="35638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TTR  </a:t>
            </a: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Hydrophobic Clusters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detection</a:t>
            </a:r>
            <a:endParaRPr b="0" lang="pt-PT" sz="3600" spc="-1" strike="noStrike">
              <a:latin typeface="Arial"/>
            </a:endParaRPr>
          </a:p>
        </p:txBody>
      </p:sp>
      <p:pic>
        <p:nvPicPr>
          <p:cNvPr id="534" name="Picture 3" descr="ruleA_v3"/>
          <p:cNvPicPr/>
          <p:nvPr/>
        </p:nvPicPr>
        <p:blipFill>
          <a:blip r:embed="rId1"/>
          <a:srcRect l="0" t="8035" r="0" b="7231"/>
          <a:stretch/>
        </p:blipFill>
        <p:spPr>
          <a:xfrm>
            <a:off x="228600" y="990720"/>
            <a:ext cx="8651520" cy="4492440"/>
          </a:xfrm>
          <a:prstGeom prst="rect">
            <a:avLst/>
          </a:prstGeom>
          <a:ln>
            <a:noFill/>
          </a:ln>
        </p:spPr>
      </p:pic>
      <p:sp>
        <p:nvSpPr>
          <p:cNvPr id="535" name="CustomShape 3"/>
          <p:cNvSpPr/>
          <p:nvPr/>
        </p:nvSpPr>
        <p:spPr>
          <a:xfrm>
            <a:off x="533520" y="5638680"/>
            <a:ext cx="8381520" cy="82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Sup=0.34821  conf=1.0000   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LEU_12=[00.00 : 25.00[ </a:t>
            </a:r>
            <a:r>
              <a:rPr b="0" lang="en-GB" sz="1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PHE_64=[00.00 : 25.00[   &amp;  MET_13=[00.00 : 25.00[  &amp; ALA_97=[00.00 : 25.00[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4800600" y="838080"/>
            <a:ext cx="3962160" cy="99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758691D-D9E5-4EE5-8B57-5639863E27F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457200" y="27468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Geração de Regras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Cálculo da confiança: conf(A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C) = s(A C) / s(A).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Noção de thresholds de conf e sup (minsup e minconf)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Algoritmo “trivial”  e.g: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Tendo ABC (verificar a regra AB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C),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testar, sabendo s(AB) e s(ABC),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 s(ABC) / s(AB)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≥ minconf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Fazer este procedimento para todos os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itemsets </a:t>
            </a:r>
            <a:r>
              <a:rPr b="0" lang="pt-PT" sz="2400" spc="-1" strike="noStrike">
                <a:solidFill>
                  <a:srgbClr val="000000"/>
                </a:solidFill>
                <a:latin typeface="FZShuTi"/>
                <a:ea typeface="FZShuTi"/>
              </a:rPr>
              <a:t>∈ Power_set(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FZShuTi"/>
              </a:rPr>
              <a:t>{A,B,C}) em que #itemset &gt; 1.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B18A1AD-EDE3-46E0-A645-DB8EB682B505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Cálculo de Termos Frequentes 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(frequent itemsets)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TextShape 3"/>
          <p:cNvSpPr txBox="1"/>
          <p:nvPr/>
        </p:nvSpPr>
        <p:spPr>
          <a:xfrm>
            <a:off x="468360" y="148428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Algoritmo naif: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Seja K = { items em DB},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Derivar o P(K) (Power_set),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Percorrer DB para contar as ocorrências de P(K)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Filtrar os itemset em P(K) que não verificam minsup.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Intractável!!!!!!!!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Melhor:    fazer uso da propriedade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downward closure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do suporte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 X </a:t>
            </a:r>
            <a:r>
              <a:rPr b="0" lang="pt-PT" sz="2800" spc="-1" strike="noStrike">
                <a:solidFill>
                  <a:srgbClr val="000000"/>
                </a:solidFill>
                <a:latin typeface="HGPGothicE"/>
                <a:ea typeface="HGPGothicE"/>
              </a:rPr>
              <a:t>⊆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  <a:ea typeface="HGPGothicE"/>
              </a:rPr>
              <a:t>Y então s(X)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  <a:ea typeface="HGPGothicE"/>
              </a:rPr>
              <a:t>≥ s(Y)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546" name="CustomShape 5"/>
          <p:cNvSpPr/>
          <p:nvPr/>
        </p:nvSpPr>
        <p:spPr>
          <a:xfrm>
            <a:off x="6156360" y="1628640"/>
            <a:ext cx="2952360" cy="720360"/>
          </a:xfrm>
          <a:prstGeom prst="wedgeEllipseCallout">
            <a:avLst>
              <a:gd name="adj1" fmla="val 12870"/>
              <a:gd name="adj2" fmla="val 231815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1100" spc="-1" strike="noStrike">
                <a:solidFill>
                  <a:srgbClr val="000000"/>
                </a:solidFill>
                <a:latin typeface="Arial"/>
              </a:rPr>
              <a:t>Se sup(termo) </a:t>
            </a:r>
            <a:r>
              <a:rPr b="0" i="1" lang="pt-PT" sz="1100" spc="-1" strike="noStrike">
                <a:solidFill>
                  <a:srgbClr val="000000"/>
                </a:solidFill>
                <a:latin typeface="Arial"/>
              </a:rPr>
              <a:t>≥ minsup dizemos que o termo é frequente.</a:t>
            </a:r>
            <a:endParaRPr b="0" lang="pt-P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64ED4A9-86C8-40C8-85C8-EF641C607268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46836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Algoritmo Apriori [Agrawal &amp; Srikant 94]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468360" y="907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L_1 = { 1-items frequentes}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For(k=2;L_k-1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≠ {}; k++) do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C_{k} = apriori_gen(L_{k-1});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forall transacções t </a:t>
            </a:r>
            <a:r>
              <a:rPr b="0" lang="pt-PT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∈ D do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C_{t} = subsets(C_{k},t)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Forall candidatos c ∈ C_{t} do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c.count++;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End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L_{k} = {c </a:t>
            </a:r>
            <a:r>
              <a:rPr b="0" lang="pt-PT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∈ C_{k} | c.count ≥ minsup}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End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Answer= </a:t>
            </a:r>
            <a:r>
              <a:rPr b="0" lang="pt-PT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∪</a:t>
            </a:r>
            <a:r>
              <a:rPr b="0" lang="pt-PT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L_{k};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CustomShape 4"/>
          <p:cNvSpPr/>
          <p:nvPr/>
        </p:nvSpPr>
        <p:spPr>
          <a:xfrm>
            <a:off x="1190160" y="5445000"/>
            <a:ext cx="6654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Algoritmo Bottom-up e breath-first. Em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apriori_gen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é gerado os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candidatos a contar. Só são considerados os candidatos que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obedecem à propriedade anti-monótona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(é candidato se todos os seus subconjuntos são frequentes!)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51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31B0CB7-B97E-4F06-B2EC-DDC68E90421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427640" y="6381720"/>
            <a:ext cx="144000" cy="21564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3"/>
          <p:cNvSpPr/>
          <p:nvPr/>
        </p:nvSpPr>
        <p:spPr>
          <a:xfrm>
            <a:off x="1763640" y="5300640"/>
            <a:ext cx="576000" cy="360000"/>
          </a:xfrm>
          <a:prstGeom prst="rect">
            <a:avLst/>
          </a:prstGeom>
          <a:solidFill>
            <a:schemeClr val="bg1"/>
          </a:solidFill>
          <a:ln w="57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211640" y="5300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2843280" y="5300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57" name="CustomShape 6"/>
          <p:cNvSpPr/>
          <p:nvPr/>
        </p:nvSpPr>
        <p:spPr>
          <a:xfrm>
            <a:off x="5580000" y="5300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58" name="CustomShape 7"/>
          <p:cNvSpPr/>
          <p:nvPr/>
        </p:nvSpPr>
        <p:spPr>
          <a:xfrm>
            <a:off x="3924360" y="4076640"/>
            <a:ext cx="576000" cy="360000"/>
          </a:xfrm>
          <a:prstGeom prst="rect">
            <a:avLst/>
          </a:prstGeom>
          <a:solidFill>
            <a:schemeClr val="bg1"/>
          </a:solidFill>
          <a:ln w="57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59" name="CustomShape 8"/>
          <p:cNvSpPr/>
          <p:nvPr/>
        </p:nvSpPr>
        <p:spPr>
          <a:xfrm>
            <a:off x="2340000" y="4076640"/>
            <a:ext cx="576000" cy="360000"/>
          </a:xfrm>
          <a:prstGeom prst="rect">
            <a:avLst/>
          </a:prstGeom>
          <a:solidFill>
            <a:schemeClr val="bg1"/>
          </a:solidFill>
          <a:ln w="57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60" name="CustomShape 9"/>
          <p:cNvSpPr/>
          <p:nvPr/>
        </p:nvSpPr>
        <p:spPr>
          <a:xfrm>
            <a:off x="755640" y="4076640"/>
            <a:ext cx="576000" cy="360000"/>
          </a:xfrm>
          <a:prstGeom prst="rect">
            <a:avLst/>
          </a:prstGeom>
          <a:solidFill>
            <a:schemeClr val="bg1"/>
          </a:solidFill>
          <a:ln w="57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61" name="CustomShape 10"/>
          <p:cNvSpPr/>
          <p:nvPr/>
        </p:nvSpPr>
        <p:spPr>
          <a:xfrm>
            <a:off x="5651640" y="4076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BC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62" name="CustomShape 11"/>
          <p:cNvSpPr/>
          <p:nvPr/>
        </p:nvSpPr>
        <p:spPr>
          <a:xfrm>
            <a:off x="6732720" y="4076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BD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63" name="CustomShape 12"/>
          <p:cNvSpPr/>
          <p:nvPr/>
        </p:nvSpPr>
        <p:spPr>
          <a:xfrm>
            <a:off x="3780000" y="2276640"/>
            <a:ext cx="720360" cy="360000"/>
          </a:xfrm>
          <a:prstGeom prst="rect">
            <a:avLst/>
          </a:prstGeom>
          <a:solidFill>
            <a:schemeClr val="bg1"/>
          </a:solidFill>
          <a:ln w="57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ABCD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64" name="CustomShape 13"/>
          <p:cNvSpPr/>
          <p:nvPr/>
        </p:nvSpPr>
        <p:spPr>
          <a:xfrm>
            <a:off x="3635280" y="3213000"/>
            <a:ext cx="576000" cy="360000"/>
          </a:xfrm>
          <a:prstGeom prst="rect">
            <a:avLst/>
          </a:prstGeom>
          <a:solidFill>
            <a:schemeClr val="bg1"/>
          </a:solidFill>
          <a:ln w="57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ABD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65" name="Line 14"/>
          <p:cNvSpPr/>
          <p:nvPr/>
        </p:nvSpPr>
        <p:spPr>
          <a:xfrm flipH="1" flipV="1">
            <a:off x="2124000" y="5733720"/>
            <a:ext cx="2232000" cy="648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15"/>
          <p:cNvSpPr/>
          <p:nvPr/>
        </p:nvSpPr>
        <p:spPr>
          <a:xfrm flipH="1" flipV="1">
            <a:off x="3132000" y="5733720"/>
            <a:ext cx="1295280" cy="574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Line 16"/>
          <p:cNvSpPr/>
          <p:nvPr/>
        </p:nvSpPr>
        <p:spPr>
          <a:xfrm flipV="1">
            <a:off x="4500360" y="5661000"/>
            <a:ext cx="0" cy="576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17"/>
          <p:cNvSpPr/>
          <p:nvPr/>
        </p:nvSpPr>
        <p:spPr>
          <a:xfrm flipV="1">
            <a:off x="4643280" y="5733720"/>
            <a:ext cx="1224000" cy="648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18"/>
          <p:cNvSpPr/>
          <p:nvPr/>
        </p:nvSpPr>
        <p:spPr>
          <a:xfrm flipH="1" flipV="1">
            <a:off x="2771640" y="4437000"/>
            <a:ext cx="165564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19"/>
          <p:cNvSpPr/>
          <p:nvPr/>
        </p:nvSpPr>
        <p:spPr>
          <a:xfrm flipV="1">
            <a:off x="4500360" y="4437000"/>
            <a:ext cx="136692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Line 20"/>
          <p:cNvSpPr/>
          <p:nvPr/>
        </p:nvSpPr>
        <p:spPr>
          <a:xfrm flipH="1" flipV="1">
            <a:off x="971280" y="4437000"/>
            <a:ext cx="208764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21"/>
          <p:cNvSpPr/>
          <p:nvPr/>
        </p:nvSpPr>
        <p:spPr>
          <a:xfrm flipV="1">
            <a:off x="2050920" y="4437000"/>
            <a:ext cx="57636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22"/>
          <p:cNvSpPr/>
          <p:nvPr/>
        </p:nvSpPr>
        <p:spPr>
          <a:xfrm flipV="1">
            <a:off x="6011640" y="4437000"/>
            <a:ext cx="194472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3"/>
          <p:cNvSpPr/>
          <p:nvPr/>
        </p:nvSpPr>
        <p:spPr>
          <a:xfrm>
            <a:off x="5219640" y="3213000"/>
            <a:ext cx="576000" cy="360000"/>
          </a:xfrm>
          <a:prstGeom prst="rect">
            <a:avLst/>
          </a:prstGeom>
          <a:solidFill>
            <a:schemeClr val="bg1"/>
          </a:solidFill>
          <a:ln w="57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ACD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75" name="CustomShape 24"/>
          <p:cNvSpPr/>
          <p:nvPr/>
        </p:nvSpPr>
        <p:spPr>
          <a:xfrm>
            <a:off x="1835280" y="3213000"/>
            <a:ext cx="576000" cy="360000"/>
          </a:xfrm>
          <a:prstGeom prst="rect">
            <a:avLst/>
          </a:prstGeom>
          <a:solidFill>
            <a:schemeClr val="bg1"/>
          </a:solidFill>
          <a:ln w="57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ABC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76" name="Line 25"/>
          <p:cNvSpPr/>
          <p:nvPr/>
        </p:nvSpPr>
        <p:spPr>
          <a:xfrm flipH="1" flipV="1">
            <a:off x="1042920" y="4437000"/>
            <a:ext cx="100800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6"/>
          <p:cNvSpPr/>
          <p:nvPr/>
        </p:nvSpPr>
        <p:spPr>
          <a:xfrm>
            <a:off x="7667640" y="4076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78" name="Line 27"/>
          <p:cNvSpPr/>
          <p:nvPr/>
        </p:nvSpPr>
        <p:spPr>
          <a:xfrm flipV="1">
            <a:off x="5724360" y="4437000"/>
            <a:ext cx="129528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28"/>
          <p:cNvSpPr/>
          <p:nvPr/>
        </p:nvSpPr>
        <p:spPr>
          <a:xfrm flipV="1">
            <a:off x="2195280" y="4437000"/>
            <a:ext cx="201600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29"/>
          <p:cNvSpPr/>
          <p:nvPr/>
        </p:nvSpPr>
        <p:spPr>
          <a:xfrm flipV="1">
            <a:off x="3203280" y="4437000"/>
            <a:ext cx="244800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Line 30"/>
          <p:cNvSpPr/>
          <p:nvPr/>
        </p:nvSpPr>
        <p:spPr>
          <a:xfrm flipV="1">
            <a:off x="3348000" y="4437000"/>
            <a:ext cx="352872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Line 31"/>
          <p:cNvSpPr/>
          <p:nvPr/>
        </p:nvSpPr>
        <p:spPr>
          <a:xfrm flipV="1">
            <a:off x="4643280" y="4437000"/>
            <a:ext cx="309708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Line 32"/>
          <p:cNvSpPr/>
          <p:nvPr/>
        </p:nvSpPr>
        <p:spPr>
          <a:xfrm flipV="1">
            <a:off x="1042920" y="3573360"/>
            <a:ext cx="10080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Line 33"/>
          <p:cNvSpPr/>
          <p:nvPr/>
        </p:nvSpPr>
        <p:spPr>
          <a:xfrm flipH="1" flipV="1">
            <a:off x="2195280" y="3573360"/>
            <a:ext cx="4320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Line 34"/>
          <p:cNvSpPr/>
          <p:nvPr/>
        </p:nvSpPr>
        <p:spPr>
          <a:xfrm flipV="1">
            <a:off x="2771640" y="3573360"/>
            <a:ext cx="259236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35"/>
          <p:cNvSpPr/>
          <p:nvPr/>
        </p:nvSpPr>
        <p:spPr>
          <a:xfrm flipV="1">
            <a:off x="1258560" y="3573360"/>
            <a:ext cx="24498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Line 36"/>
          <p:cNvSpPr/>
          <p:nvPr/>
        </p:nvSpPr>
        <p:spPr>
          <a:xfrm flipH="1" flipV="1">
            <a:off x="3924000" y="3573360"/>
            <a:ext cx="28728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Line 37"/>
          <p:cNvSpPr/>
          <p:nvPr/>
        </p:nvSpPr>
        <p:spPr>
          <a:xfrm flipV="1">
            <a:off x="4427280" y="3573360"/>
            <a:ext cx="115272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38"/>
          <p:cNvSpPr/>
          <p:nvPr/>
        </p:nvSpPr>
        <p:spPr>
          <a:xfrm flipH="1" flipV="1">
            <a:off x="2411280" y="3573360"/>
            <a:ext cx="331308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39"/>
          <p:cNvSpPr/>
          <p:nvPr/>
        </p:nvSpPr>
        <p:spPr>
          <a:xfrm flipH="1" flipV="1">
            <a:off x="4140000" y="3573360"/>
            <a:ext cx="26640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40"/>
          <p:cNvSpPr/>
          <p:nvPr/>
        </p:nvSpPr>
        <p:spPr>
          <a:xfrm flipH="1" flipV="1">
            <a:off x="5795640" y="3573360"/>
            <a:ext cx="201636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41"/>
          <p:cNvSpPr/>
          <p:nvPr/>
        </p:nvSpPr>
        <p:spPr>
          <a:xfrm flipH="1" flipV="1">
            <a:off x="4284360" y="4437000"/>
            <a:ext cx="136692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42"/>
          <p:cNvSpPr/>
          <p:nvPr/>
        </p:nvSpPr>
        <p:spPr>
          <a:xfrm flipV="1">
            <a:off x="2124000" y="2636640"/>
            <a:ext cx="1800000" cy="576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43"/>
          <p:cNvSpPr/>
          <p:nvPr/>
        </p:nvSpPr>
        <p:spPr>
          <a:xfrm flipV="1">
            <a:off x="3924000" y="2636640"/>
            <a:ext cx="142920" cy="576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44"/>
          <p:cNvSpPr/>
          <p:nvPr/>
        </p:nvSpPr>
        <p:spPr>
          <a:xfrm flipH="1" flipV="1">
            <a:off x="4211280" y="2636640"/>
            <a:ext cx="1224000" cy="576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45"/>
          <p:cNvSpPr/>
          <p:nvPr/>
        </p:nvSpPr>
        <p:spPr>
          <a:xfrm>
            <a:off x="468360" y="5734080"/>
            <a:ext cx="1294920" cy="286920"/>
          </a:xfrm>
          <a:prstGeom prst="wedgeRectCallout">
            <a:avLst>
              <a:gd name="adj1" fmla="val 44977"/>
              <a:gd name="adj2" fmla="val -157736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Infrequente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597" name="Line 46"/>
          <p:cNvSpPr/>
          <p:nvPr/>
        </p:nvSpPr>
        <p:spPr>
          <a:xfrm flipV="1">
            <a:off x="4383000" y="6367320"/>
            <a:ext cx="215640" cy="2667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47"/>
          <p:cNvSpPr/>
          <p:nvPr/>
        </p:nvSpPr>
        <p:spPr>
          <a:xfrm>
            <a:off x="6948360" y="321300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BCD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99" name="Line 48"/>
          <p:cNvSpPr/>
          <p:nvPr/>
        </p:nvSpPr>
        <p:spPr>
          <a:xfrm flipV="1">
            <a:off x="5940360" y="3573360"/>
            <a:ext cx="12240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49"/>
          <p:cNvSpPr/>
          <p:nvPr/>
        </p:nvSpPr>
        <p:spPr>
          <a:xfrm flipV="1">
            <a:off x="7019640" y="3573360"/>
            <a:ext cx="2160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50"/>
          <p:cNvSpPr/>
          <p:nvPr/>
        </p:nvSpPr>
        <p:spPr>
          <a:xfrm flipH="1" flipV="1">
            <a:off x="7308720" y="3573360"/>
            <a:ext cx="64764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51"/>
          <p:cNvSpPr/>
          <p:nvPr/>
        </p:nvSpPr>
        <p:spPr>
          <a:xfrm flipH="1" flipV="1">
            <a:off x="4500360" y="2636640"/>
            <a:ext cx="2664000" cy="576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TextShape 5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Aplicação da Propriedade Anti-monótona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TextShape 5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9A981FF-66EF-41CE-BA4F-7987B0C7309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606" name="TextShape 2"/>
          <p:cNvSpPr txBox="1"/>
          <p:nvPr/>
        </p:nvSpPr>
        <p:spPr>
          <a:xfrm>
            <a:off x="2484360" y="476280"/>
            <a:ext cx="4895640" cy="576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Apriori “in action…”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7" name="Picture 5" descr=""/>
          <p:cNvPicPr/>
          <p:nvPr/>
        </p:nvPicPr>
        <p:blipFill>
          <a:blip r:embed="rId1"/>
          <a:stretch/>
        </p:blipFill>
        <p:spPr>
          <a:xfrm>
            <a:off x="395280" y="1125360"/>
            <a:ext cx="8353080" cy="5254200"/>
          </a:xfrm>
          <a:prstGeom prst="rect">
            <a:avLst/>
          </a:prstGeom>
          <a:ln>
            <a:noFill/>
          </a:ln>
        </p:spPr>
      </p:pic>
      <p:sp>
        <p:nvSpPr>
          <p:cNvPr id="608" name="TextShape 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EEF94D7-4545-4EE2-B12A-9389D35FEC25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61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Tipos de Algoritmos para Cálculo de termos frequentes (FIM)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TextShape 3"/>
          <p:cNvSpPr txBox="1"/>
          <p:nvPr/>
        </p:nvSpPr>
        <p:spPr>
          <a:xfrm>
            <a:off x="324000" y="177336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Breath-First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Apriori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Partition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Dic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Sampling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TextShape 4"/>
          <p:cNvSpPr txBox="1"/>
          <p:nvPr/>
        </p:nvSpPr>
        <p:spPr>
          <a:xfrm>
            <a:off x="4427640" y="1773360"/>
            <a:ext cx="44953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Depth-First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tabLst>
                <a:tab algn="l" pos="0"/>
              </a:tabLst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FP-growth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tabLst>
                <a:tab algn="l" pos="0"/>
              </a:tabLst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Inverted Matrix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tabLst>
                <a:tab algn="l" pos="0"/>
              </a:tabLst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Eclat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tabLst>
                <a:tab algn="l" pos="0"/>
              </a:tabLst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Depth-first expansion (CAREN)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  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641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3C0DDC9-B8C5-416D-8521-0CB598A2AA4E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615" name="TextShape 2"/>
          <p:cNvSpPr txBox="1"/>
          <p:nvPr/>
        </p:nvSpPr>
        <p:spPr>
          <a:xfrm>
            <a:off x="457200" y="274680"/>
            <a:ext cx="8229240" cy="632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Algoritmo Partition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TextShape 3"/>
          <p:cNvSpPr txBox="1"/>
          <p:nvPr/>
        </p:nvSpPr>
        <p:spPr>
          <a:xfrm>
            <a:off x="468360" y="981000"/>
            <a:ext cx="8229240" cy="158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Versão paralela do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Apriori.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Definir várias partições no dataset onde aplicamos localmente o Apriori.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soma dos itemsets frequentes ocorridos em cada partição é um superconjunto dos termos frequentes no dataset. Segunda passagem no dataset para contar os candidatos encontrados nas partições.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7" name="Picture 4" descr=""/>
          <p:cNvPicPr/>
          <p:nvPr/>
        </p:nvPicPr>
        <p:blipFill>
          <a:blip r:embed="rId1"/>
          <a:stretch/>
        </p:blipFill>
        <p:spPr>
          <a:xfrm>
            <a:off x="1258920" y="2421000"/>
            <a:ext cx="6841800" cy="4109760"/>
          </a:xfrm>
          <a:prstGeom prst="rect">
            <a:avLst/>
          </a:prstGeom>
          <a:ln>
            <a:noFill/>
          </a:ln>
        </p:spPr>
      </p:pic>
      <p:sp>
        <p:nvSpPr>
          <p:cNvPr id="618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98EAF55-34B3-47B6-BA2F-7C378C421858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Algoritmo Partition(2)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TextShape 3"/>
          <p:cNvSpPr txBox="1"/>
          <p:nvPr/>
        </p:nvSpPr>
        <p:spPr>
          <a:xfrm>
            <a:off x="457200" y="1600200"/>
            <a:ext cx="8229240" cy="60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Filtragem de candidatos globais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2" name="Picture 4" descr=""/>
          <p:cNvPicPr/>
          <p:nvPr/>
        </p:nvPicPr>
        <p:blipFill>
          <a:blip r:embed="rId1"/>
          <a:stretch/>
        </p:blipFill>
        <p:spPr>
          <a:xfrm>
            <a:off x="611280" y="2205000"/>
            <a:ext cx="4881240" cy="1299960"/>
          </a:xfrm>
          <a:prstGeom prst="rect">
            <a:avLst/>
          </a:prstGeom>
          <a:ln>
            <a:noFill/>
          </a:ln>
        </p:spPr>
      </p:pic>
      <p:sp>
        <p:nvSpPr>
          <p:cNvPr id="623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624" name="CustomShape 5"/>
          <p:cNvSpPr/>
          <p:nvPr/>
        </p:nvSpPr>
        <p:spPr>
          <a:xfrm>
            <a:off x="467640" y="3645000"/>
            <a:ext cx="7848360" cy="30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Aquando da junção de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itemsets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frequentes locais i.e. antes da fase II,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consideramos as seguintes possíveis situações para o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itemset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for frequente em todas as partições então pode ser retirado da coleção de candidatos e colocado no conjunto de itemsets frequentes.  O seu suporte global = ∑sup_locais.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Verificar se </a:t>
            </a:r>
            <a:r>
              <a:rPr b="0" i="1" lang="pt-PT" sz="18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i="1" lang="pt-PT" sz="1800" spc="-1" strike="noStrike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b="0" i="1" lang="pt-PT" sz="1800" spc="-1" strike="noStrike">
                <a:solidFill>
                  <a:srgbClr val="000000"/>
                </a:solidFill>
                <a:latin typeface="Times New Roman"/>
              </a:rPr>
              <a:t> + p</a:t>
            </a:r>
            <a:r>
              <a:rPr b="0" i="1" lang="pt-PT" sz="1800" spc="-1" strike="noStrike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b="0" i="1" lang="pt-PT" sz="1800" spc="-1" strike="noStrike">
                <a:solidFill>
                  <a:srgbClr val="000000"/>
                </a:solidFill>
                <a:latin typeface="Times New Roman"/>
              </a:rPr>
              <a:t> &lt; S</a:t>
            </a:r>
            <a:r>
              <a:rPr b="0" i="1" lang="pt-PT" sz="1800" spc="-1" strike="noStrike" baseline="-25000">
                <a:solidFill>
                  <a:srgbClr val="000000"/>
                </a:solidFill>
                <a:latin typeface="Times New Roman"/>
              </a:rPr>
              <a:t>min</a:t>
            </a:r>
            <a:r>
              <a:rPr b="0" i="1" lang="pt-PT" sz="1800" spc="-1" strike="noStrike" baseline="-50000">
                <a:solidFill>
                  <a:srgbClr val="000000"/>
                </a:solidFill>
                <a:latin typeface="Times New Roman"/>
              </a:rPr>
              <a:t>i</a:t>
            </a:r>
            <a:r>
              <a:rPr b="0" i="1" lang="pt-PT" sz="1800" spc="-1" strike="noStrike">
                <a:solidFill>
                  <a:srgbClr val="000000"/>
                </a:solidFill>
                <a:latin typeface="Times New Roman"/>
              </a:rPr>
              <a:t> +  p   </a:t>
            </a:r>
            <a:r>
              <a:rPr b="0" lang="pt-PT" sz="1050" spc="-1" strike="noStrike">
                <a:solidFill>
                  <a:srgbClr val="000000"/>
                </a:solidFill>
                <a:latin typeface="Times New Roman"/>
              </a:rPr>
              <a:t>(soma dos suportes locais  + nº de partições onde é frequente &lt; minsups onde é frequente + nº partições)</a:t>
            </a:r>
            <a:endParaRPr b="0" lang="pt-PT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Nesse caso o 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itemset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nunca poderá ser frequente e deve ser retirado  bem como todas as suas extensões (especializações)!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9FCA5A9-57DE-40FE-A9BC-25D02BFCF2D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626" name="TextShape 2"/>
          <p:cNvSpPr txBox="1"/>
          <p:nvPr/>
        </p:nvSpPr>
        <p:spPr>
          <a:xfrm>
            <a:off x="457200" y="274680"/>
            <a:ext cx="8229240" cy="921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Algoritmo Dynamic Itemset Counting (DIC)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189360" y="1413000"/>
            <a:ext cx="8672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Diminuir o número de passagems pelo dataset usando a ideia de iniciar a contagem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 N-itemset quando todos os seus subconjuntos (N-1)-itemsets já são frequentes. 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628" name="Picture 4" descr=""/>
          <p:cNvPicPr/>
          <p:nvPr/>
        </p:nvPicPr>
        <p:blipFill>
          <a:blip r:embed="rId1"/>
          <a:stretch/>
        </p:blipFill>
        <p:spPr>
          <a:xfrm>
            <a:off x="1332000" y="2233440"/>
            <a:ext cx="6335280" cy="40748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629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F4CA496-0E79-4B00-BE23-90FAEB6C1BA6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457200" y="274680"/>
            <a:ext cx="8229240" cy="632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Sumário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468360" y="981000"/>
            <a:ext cx="8229240" cy="561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Motivação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Introdução às regras de associação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Algoritmos para cálculo de termos frequentes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Apriori e outras variantes Breath-first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Representações Verticais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Algoritmos Depth-first com representações verticais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Medidas de interesse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Selecção e pruning de regras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Atributos contínuos em regras de associação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Subgroup Mining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33480" indent="-53316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Estudo de propriedades numéricas com regras de associação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933480" indent="-53316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Contrast Set Mining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Modelos de previsão com regras de associação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F49497C-03CE-49B3-8854-9E2EFA081A26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631" name="TextShape 2"/>
          <p:cNvSpPr txBox="1"/>
          <p:nvPr/>
        </p:nvSpPr>
        <p:spPr>
          <a:xfrm>
            <a:off x="46836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DIC(2)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CustomShape 3"/>
          <p:cNvSpPr/>
          <p:nvPr/>
        </p:nvSpPr>
        <p:spPr>
          <a:xfrm>
            <a:off x="6173640" y="3141720"/>
            <a:ext cx="297000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Large definitvo: frequente e contado</a:t>
            </a:r>
            <a:endParaRPr b="0" lang="pt-P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Large candidato:frequente mas em contagem</a:t>
            </a:r>
            <a:endParaRPr b="0" lang="pt-P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Small definitivo: já contado não frequente</a:t>
            </a:r>
            <a:endParaRPr b="0" lang="pt-PT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Small candidato: em contagem, ainda não frequente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633" name="Picture 5" descr=""/>
          <p:cNvPicPr/>
          <p:nvPr/>
        </p:nvPicPr>
        <p:blipFill>
          <a:blip r:embed="rId1"/>
          <a:stretch/>
        </p:blipFill>
        <p:spPr>
          <a:xfrm>
            <a:off x="6948360" y="1700280"/>
            <a:ext cx="1293480" cy="1125000"/>
          </a:xfrm>
          <a:prstGeom prst="rect">
            <a:avLst/>
          </a:prstGeom>
          <a:ln>
            <a:noFill/>
          </a:ln>
        </p:spPr>
      </p:pic>
      <p:pic>
        <p:nvPicPr>
          <p:cNvPr id="634" name="Picture 4" descr=""/>
          <p:cNvPicPr/>
          <p:nvPr/>
        </p:nvPicPr>
        <p:blipFill>
          <a:blip r:embed="rId2"/>
          <a:stretch/>
        </p:blipFill>
        <p:spPr>
          <a:xfrm>
            <a:off x="0" y="1413000"/>
            <a:ext cx="6192360" cy="4752720"/>
          </a:xfrm>
          <a:prstGeom prst="rect">
            <a:avLst/>
          </a:prstGeom>
          <a:ln>
            <a:noFill/>
          </a:ln>
        </p:spPr>
      </p:pic>
      <p:sp>
        <p:nvSpPr>
          <p:cNvPr id="635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304920" y="285840"/>
            <a:ext cx="8457840" cy="533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Algoritmo FP-Growth </a:t>
            </a: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[Han 2000]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TextShape 2"/>
          <p:cNvSpPr txBox="1"/>
          <p:nvPr/>
        </p:nvSpPr>
        <p:spPr>
          <a:xfrm>
            <a:off x="457200" y="1214280"/>
            <a:ext cx="8229240" cy="514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Um dos algoritmos mais populares para cálculo de termos frequentes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Usa uma representação eficiente da base de dados na forma de uma estrutura em árvore - </a:t>
            </a:r>
            <a:r>
              <a:rPr b="0" lang="pt-PT" sz="2800" spc="-1" strike="noStrike">
                <a:solidFill>
                  <a:srgbClr val="ff0000"/>
                </a:solidFill>
                <a:latin typeface="Arial"/>
              </a:rPr>
              <a:t>FP-tree.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Dois scans na BD: 1º para contar items frequentes, 2º para construir a FP-tree.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Uma vez a FP-tree construida, o algoritmo usa uma aproximação recursiva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divide-and-conquer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para obter os itemsets frequentes.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DAD052F-9D96-4932-9A5E-5AFE4542383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639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Construção da estrutura FP-Tree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7010280" y="16765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3"/>
          <p:cNvSpPr/>
          <p:nvPr/>
        </p:nvSpPr>
        <p:spPr>
          <a:xfrm>
            <a:off x="6629400" y="23623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4"/>
          <p:cNvSpPr/>
          <p:nvPr/>
        </p:nvSpPr>
        <p:spPr>
          <a:xfrm>
            <a:off x="6172200" y="32004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5"/>
          <p:cNvSpPr/>
          <p:nvPr/>
        </p:nvSpPr>
        <p:spPr>
          <a:xfrm>
            <a:off x="6858000" y="48006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6"/>
          <p:cNvSpPr/>
          <p:nvPr/>
        </p:nvSpPr>
        <p:spPr>
          <a:xfrm flipH="1">
            <a:off x="6858000" y="1981080"/>
            <a:ext cx="30456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Line 7"/>
          <p:cNvSpPr/>
          <p:nvPr/>
        </p:nvSpPr>
        <p:spPr>
          <a:xfrm flipH="1">
            <a:off x="6324480" y="2666880"/>
            <a:ext cx="380880" cy="53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8"/>
          <p:cNvSpPr/>
          <p:nvPr/>
        </p:nvSpPr>
        <p:spPr>
          <a:xfrm>
            <a:off x="6248520" y="41911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9"/>
          <p:cNvSpPr/>
          <p:nvPr/>
        </p:nvSpPr>
        <p:spPr>
          <a:xfrm>
            <a:off x="5867280" y="48769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0"/>
          <p:cNvSpPr/>
          <p:nvPr/>
        </p:nvSpPr>
        <p:spPr>
          <a:xfrm>
            <a:off x="5410080" y="57150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Line 11"/>
          <p:cNvSpPr/>
          <p:nvPr/>
        </p:nvSpPr>
        <p:spPr>
          <a:xfrm flipH="1">
            <a:off x="6095880" y="4495680"/>
            <a:ext cx="30492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Line 12"/>
          <p:cNvSpPr/>
          <p:nvPr/>
        </p:nvSpPr>
        <p:spPr>
          <a:xfrm flipH="1">
            <a:off x="5562360" y="5181480"/>
            <a:ext cx="381240" cy="53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13"/>
          <p:cNvSpPr/>
          <p:nvPr/>
        </p:nvSpPr>
        <p:spPr>
          <a:xfrm>
            <a:off x="7467480" y="57150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14"/>
          <p:cNvSpPr/>
          <p:nvPr/>
        </p:nvSpPr>
        <p:spPr>
          <a:xfrm>
            <a:off x="7924680" y="64771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15"/>
          <p:cNvSpPr/>
          <p:nvPr/>
        </p:nvSpPr>
        <p:spPr>
          <a:xfrm>
            <a:off x="6400800" y="4495680"/>
            <a:ext cx="45720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16"/>
          <p:cNvSpPr/>
          <p:nvPr/>
        </p:nvSpPr>
        <p:spPr>
          <a:xfrm flipH="1" flipV="1">
            <a:off x="7086600" y="5105160"/>
            <a:ext cx="457200" cy="6098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Line 17"/>
          <p:cNvSpPr/>
          <p:nvPr/>
        </p:nvSpPr>
        <p:spPr>
          <a:xfrm>
            <a:off x="7696080" y="6019560"/>
            <a:ext cx="30492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18"/>
          <p:cNvSpPr/>
          <p:nvPr/>
        </p:nvSpPr>
        <p:spPr>
          <a:xfrm>
            <a:off x="6477120" y="1523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58" name="CustomShape 19"/>
          <p:cNvSpPr/>
          <p:nvPr/>
        </p:nvSpPr>
        <p:spPr>
          <a:xfrm>
            <a:off x="6172200" y="22860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A:1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59" name="CustomShape 20"/>
          <p:cNvSpPr/>
          <p:nvPr/>
        </p:nvSpPr>
        <p:spPr>
          <a:xfrm>
            <a:off x="5715000" y="31240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B:1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60" name="CustomShape 21"/>
          <p:cNvSpPr/>
          <p:nvPr/>
        </p:nvSpPr>
        <p:spPr>
          <a:xfrm>
            <a:off x="5715000" y="41148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61" name="CustomShape 22"/>
          <p:cNvSpPr/>
          <p:nvPr/>
        </p:nvSpPr>
        <p:spPr>
          <a:xfrm>
            <a:off x="5334120" y="48006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A:1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62" name="CustomShape 23"/>
          <p:cNvSpPr/>
          <p:nvPr/>
        </p:nvSpPr>
        <p:spPr>
          <a:xfrm>
            <a:off x="4876920" y="56386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B:1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63" name="CustomShape 24"/>
          <p:cNvSpPr/>
          <p:nvPr/>
        </p:nvSpPr>
        <p:spPr>
          <a:xfrm>
            <a:off x="7086600" y="47242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B:1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64" name="CustomShape 25"/>
          <p:cNvSpPr/>
          <p:nvPr/>
        </p:nvSpPr>
        <p:spPr>
          <a:xfrm>
            <a:off x="7848720" y="56386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65" name="CustomShape 26"/>
          <p:cNvSpPr/>
          <p:nvPr/>
        </p:nvSpPr>
        <p:spPr>
          <a:xfrm>
            <a:off x="8229600" y="64008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66" name="CustomShape 27"/>
          <p:cNvSpPr/>
          <p:nvPr/>
        </p:nvSpPr>
        <p:spPr>
          <a:xfrm>
            <a:off x="3276720" y="1752480"/>
            <a:ext cx="26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Depois de ler TID=1: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67" name="CustomShape 28"/>
          <p:cNvSpPr/>
          <p:nvPr/>
        </p:nvSpPr>
        <p:spPr>
          <a:xfrm>
            <a:off x="3200400" y="3946680"/>
            <a:ext cx="266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Depois de ler TID=2: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68" name="Line 29"/>
          <p:cNvSpPr/>
          <p:nvPr/>
        </p:nvSpPr>
        <p:spPr>
          <a:xfrm flipV="1">
            <a:off x="5715000" y="5029200"/>
            <a:ext cx="1143000" cy="83808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TextShape 30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727D2CA-797C-439E-B887-0C3113ED8560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670" name="TextShape 31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671" name="CustomShape 32"/>
          <p:cNvSpPr/>
          <p:nvPr/>
        </p:nvSpPr>
        <p:spPr>
          <a:xfrm>
            <a:off x="3355920" y="4724280"/>
            <a:ext cx="1863360" cy="685440"/>
          </a:xfrm>
          <a:prstGeom prst="wedgeRoundRectCallout">
            <a:avLst>
              <a:gd name="adj1" fmla="val -70833"/>
              <a:gd name="adj2" fmla="val 92565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Agora as transações estão com os items ordenados por ordem descendente de frequência!</a:t>
            </a:r>
            <a:endParaRPr b="0" lang="pt-PT" sz="1000" spc="-1" strike="noStrike">
              <a:latin typeface="Arial"/>
            </a:endParaRPr>
          </a:p>
        </p:txBody>
      </p:sp>
      <p:pic>
        <p:nvPicPr>
          <p:cNvPr id="672" name="" descr=""/>
          <p:cNvPicPr/>
          <p:nvPr/>
        </p:nvPicPr>
        <p:blipFill>
          <a:blip r:embed="rId1"/>
          <a:stretch/>
        </p:blipFill>
        <p:spPr>
          <a:xfrm>
            <a:off x="533520" y="1905120"/>
            <a:ext cx="2374920" cy="396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Construção da FP-Tree (2)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6629400" y="30481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3"/>
          <p:cNvSpPr/>
          <p:nvPr/>
        </p:nvSpPr>
        <p:spPr>
          <a:xfrm>
            <a:off x="5638680" y="22860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4"/>
          <p:cNvSpPr/>
          <p:nvPr/>
        </p:nvSpPr>
        <p:spPr>
          <a:xfrm>
            <a:off x="4572000" y="312408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5"/>
          <p:cNvSpPr/>
          <p:nvPr/>
        </p:nvSpPr>
        <p:spPr>
          <a:xfrm>
            <a:off x="3657600" y="39625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Line 6"/>
          <p:cNvSpPr/>
          <p:nvPr/>
        </p:nvSpPr>
        <p:spPr>
          <a:xfrm flipH="1">
            <a:off x="4724280" y="2590560"/>
            <a:ext cx="1066680" cy="6098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Line 7"/>
          <p:cNvSpPr/>
          <p:nvPr/>
        </p:nvSpPr>
        <p:spPr>
          <a:xfrm flipH="1">
            <a:off x="3886200" y="3429000"/>
            <a:ext cx="83808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8"/>
          <p:cNvSpPr/>
          <p:nvPr/>
        </p:nvSpPr>
        <p:spPr>
          <a:xfrm>
            <a:off x="7238880" y="39625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9"/>
          <p:cNvSpPr/>
          <p:nvPr/>
        </p:nvSpPr>
        <p:spPr>
          <a:xfrm>
            <a:off x="7010280" y="472428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Line 10"/>
          <p:cNvSpPr/>
          <p:nvPr/>
        </p:nvSpPr>
        <p:spPr>
          <a:xfrm>
            <a:off x="5790960" y="2590560"/>
            <a:ext cx="91440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Line 11"/>
          <p:cNvSpPr/>
          <p:nvPr/>
        </p:nvSpPr>
        <p:spPr>
          <a:xfrm flipH="1" flipV="1">
            <a:off x="6858000" y="3352680"/>
            <a:ext cx="45720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Line 12"/>
          <p:cNvSpPr/>
          <p:nvPr/>
        </p:nvSpPr>
        <p:spPr>
          <a:xfrm flipH="1">
            <a:off x="7238880" y="4267080"/>
            <a:ext cx="15228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3"/>
          <p:cNvSpPr/>
          <p:nvPr/>
        </p:nvSpPr>
        <p:spPr>
          <a:xfrm>
            <a:off x="5029200" y="22096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86" name="CustomShape 14"/>
          <p:cNvSpPr/>
          <p:nvPr/>
        </p:nvSpPr>
        <p:spPr>
          <a:xfrm>
            <a:off x="4038480" y="30481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A:7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87" name="CustomShape 15"/>
          <p:cNvSpPr/>
          <p:nvPr/>
        </p:nvSpPr>
        <p:spPr>
          <a:xfrm>
            <a:off x="3124080" y="38862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B:5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88" name="CustomShape 16"/>
          <p:cNvSpPr/>
          <p:nvPr/>
        </p:nvSpPr>
        <p:spPr>
          <a:xfrm>
            <a:off x="6858000" y="29718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B:3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89" name="CustomShape 17"/>
          <p:cNvSpPr/>
          <p:nvPr/>
        </p:nvSpPr>
        <p:spPr>
          <a:xfrm>
            <a:off x="7620120" y="38862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90" name="CustomShape 18"/>
          <p:cNvSpPr/>
          <p:nvPr/>
        </p:nvSpPr>
        <p:spPr>
          <a:xfrm>
            <a:off x="7315200" y="46483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91" name="CustomShape 19"/>
          <p:cNvSpPr/>
          <p:nvPr/>
        </p:nvSpPr>
        <p:spPr>
          <a:xfrm>
            <a:off x="4495680" y="409896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0"/>
          <p:cNvSpPr/>
          <p:nvPr/>
        </p:nvSpPr>
        <p:spPr>
          <a:xfrm>
            <a:off x="4648320" y="50292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Line 21"/>
          <p:cNvSpPr/>
          <p:nvPr/>
        </p:nvSpPr>
        <p:spPr>
          <a:xfrm flipV="1">
            <a:off x="4647960" y="3429000"/>
            <a:ext cx="7632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Line 22"/>
          <p:cNvSpPr/>
          <p:nvPr/>
        </p:nvSpPr>
        <p:spPr>
          <a:xfrm>
            <a:off x="4647960" y="4419360"/>
            <a:ext cx="76320" cy="6098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3"/>
          <p:cNvSpPr/>
          <p:nvPr/>
        </p:nvSpPr>
        <p:spPr>
          <a:xfrm>
            <a:off x="4800600" y="40384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96" name="CustomShape 24"/>
          <p:cNvSpPr/>
          <p:nvPr/>
        </p:nvSpPr>
        <p:spPr>
          <a:xfrm>
            <a:off x="4952880" y="4952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97" name="CustomShape 25"/>
          <p:cNvSpPr/>
          <p:nvPr/>
        </p:nvSpPr>
        <p:spPr>
          <a:xfrm>
            <a:off x="3352680" y="48769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6"/>
          <p:cNvSpPr/>
          <p:nvPr/>
        </p:nvSpPr>
        <p:spPr>
          <a:xfrm>
            <a:off x="2819520" y="48006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699" name="CustomShape 27"/>
          <p:cNvSpPr/>
          <p:nvPr/>
        </p:nvSpPr>
        <p:spPr>
          <a:xfrm>
            <a:off x="3124080" y="586728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28"/>
          <p:cNvSpPr/>
          <p:nvPr/>
        </p:nvSpPr>
        <p:spPr>
          <a:xfrm>
            <a:off x="2666880" y="57150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01" name="Line 29"/>
          <p:cNvSpPr/>
          <p:nvPr/>
        </p:nvSpPr>
        <p:spPr>
          <a:xfrm flipV="1">
            <a:off x="3504960" y="4267080"/>
            <a:ext cx="30492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Line 30"/>
          <p:cNvSpPr/>
          <p:nvPr/>
        </p:nvSpPr>
        <p:spPr>
          <a:xfrm flipH="1">
            <a:off x="3276360" y="5181480"/>
            <a:ext cx="22860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1"/>
          <p:cNvSpPr/>
          <p:nvPr/>
        </p:nvSpPr>
        <p:spPr>
          <a:xfrm>
            <a:off x="5486400" y="40543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2"/>
          <p:cNvSpPr/>
          <p:nvPr/>
        </p:nvSpPr>
        <p:spPr>
          <a:xfrm>
            <a:off x="5791320" y="40384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05" name="CustomShape 33"/>
          <p:cNvSpPr/>
          <p:nvPr/>
        </p:nvSpPr>
        <p:spPr>
          <a:xfrm>
            <a:off x="5715000" y="495288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4"/>
          <p:cNvSpPr/>
          <p:nvPr/>
        </p:nvSpPr>
        <p:spPr>
          <a:xfrm>
            <a:off x="5943600" y="4952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07" name="CustomShape 35"/>
          <p:cNvSpPr/>
          <p:nvPr/>
        </p:nvSpPr>
        <p:spPr>
          <a:xfrm>
            <a:off x="8001000" y="495288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36"/>
          <p:cNvSpPr/>
          <p:nvPr/>
        </p:nvSpPr>
        <p:spPr>
          <a:xfrm>
            <a:off x="8229600" y="4800600"/>
            <a:ext cx="761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09" name="Line 37"/>
          <p:cNvSpPr/>
          <p:nvPr/>
        </p:nvSpPr>
        <p:spPr>
          <a:xfrm flipH="1" flipV="1">
            <a:off x="7391160" y="4267080"/>
            <a:ext cx="76212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Line 38"/>
          <p:cNvSpPr/>
          <p:nvPr/>
        </p:nvSpPr>
        <p:spPr>
          <a:xfrm flipH="1" flipV="1">
            <a:off x="4724280" y="3429000"/>
            <a:ext cx="83808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Line 39"/>
          <p:cNvSpPr/>
          <p:nvPr/>
        </p:nvSpPr>
        <p:spPr>
          <a:xfrm flipH="1" flipV="1">
            <a:off x="5638680" y="4343400"/>
            <a:ext cx="15228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Line 40"/>
          <p:cNvSpPr/>
          <p:nvPr/>
        </p:nvSpPr>
        <p:spPr>
          <a:xfrm flipV="1">
            <a:off x="3429000" y="5105160"/>
            <a:ext cx="609480" cy="83844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Line 41"/>
          <p:cNvSpPr/>
          <p:nvPr/>
        </p:nvSpPr>
        <p:spPr>
          <a:xfrm flipV="1">
            <a:off x="4876560" y="4359240"/>
            <a:ext cx="685800" cy="66996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Line 42"/>
          <p:cNvSpPr/>
          <p:nvPr/>
        </p:nvSpPr>
        <p:spPr>
          <a:xfrm>
            <a:off x="5790960" y="4359240"/>
            <a:ext cx="1219320" cy="44136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Line 43"/>
          <p:cNvSpPr/>
          <p:nvPr/>
        </p:nvSpPr>
        <p:spPr>
          <a:xfrm flipV="1">
            <a:off x="6400800" y="5105160"/>
            <a:ext cx="1600200" cy="1584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Line 44"/>
          <p:cNvSpPr/>
          <p:nvPr/>
        </p:nvSpPr>
        <p:spPr>
          <a:xfrm flipV="1">
            <a:off x="3581280" y="4359240"/>
            <a:ext cx="914400" cy="59364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Line 45"/>
          <p:cNvSpPr/>
          <p:nvPr/>
        </p:nvSpPr>
        <p:spPr>
          <a:xfrm flipV="1">
            <a:off x="4952880" y="4054320"/>
            <a:ext cx="2286000" cy="7632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Line 46"/>
          <p:cNvSpPr/>
          <p:nvPr/>
        </p:nvSpPr>
        <p:spPr>
          <a:xfrm flipV="1">
            <a:off x="3962160" y="3276360"/>
            <a:ext cx="2667240" cy="85428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47"/>
          <p:cNvSpPr/>
          <p:nvPr/>
        </p:nvSpPr>
        <p:spPr>
          <a:xfrm>
            <a:off x="3976560" y="6000840"/>
            <a:ext cx="5167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i="1" lang="pt-PT" sz="1800" spc="-1" strike="noStrike">
                <a:solidFill>
                  <a:srgbClr val="000000"/>
                </a:solidFill>
                <a:latin typeface="Arial"/>
              </a:rPr>
              <a:t>Apontadores (</a:t>
            </a:r>
            <a:r>
              <a:rPr b="1" i="1" lang="pt-PT" sz="1800" spc="-1" strike="noStrike">
                <a:solidFill>
                  <a:srgbClr val="ff0000"/>
                </a:solidFill>
                <a:latin typeface="Arial"/>
              </a:rPr>
              <a:t>a vermelho</a:t>
            </a:r>
            <a:r>
              <a:rPr b="1" i="1" lang="pt-PT" sz="1800" spc="-1" strike="noStrike">
                <a:solidFill>
                  <a:srgbClr val="000000"/>
                </a:solidFill>
                <a:latin typeface="Arial"/>
              </a:rPr>
              <a:t>) são usadas para facilitar a geração dos termos frequentes.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20" name="CustomShape 48"/>
          <p:cNvSpPr/>
          <p:nvPr/>
        </p:nvSpPr>
        <p:spPr>
          <a:xfrm>
            <a:off x="4038480" y="48769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49"/>
          <p:cNvSpPr/>
          <p:nvPr/>
        </p:nvSpPr>
        <p:spPr>
          <a:xfrm>
            <a:off x="3886200" y="51814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22" name="Line 50"/>
          <p:cNvSpPr/>
          <p:nvPr/>
        </p:nvSpPr>
        <p:spPr>
          <a:xfrm>
            <a:off x="4343400" y="5105160"/>
            <a:ext cx="304560" cy="7632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Line 51"/>
          <p:cNvSpPr/>
          <p:nvPr/>
        </p:nvSpPr>
        <p:spPr>
          <a:xfrm>
            <a:off x="3886200" y="4267080"/>
            <a:ext cx="22860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52"/>
          <p:cNvSpPr/>
          <p:nvPr/>
        </p:nvSpPr>
        <p:spPr>
          <a:xfrm>
            <a:off x="4648320" y="563868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53"/>
          <p:cNvSpPr/>
          <p:nvPr/>
        </p:nvSpPr>
        <p:spPr>
          <a:xfrm>
            <a:off x="4952880" y="55627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26" name="Line 54"/>
          <p:cNvSpPr/>
          <p:nvPr/>
        </p:nvSpPr>
        <p:spPr>
          <a:xfrm>
            <a:off x="4800600" y="5333760"/>
            <a:ext cx="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Line 55"/>
          <p:cNvSpPr/>
          <p:nvPr/>
        </p:nvSpPr>
        <p:spPr>
          <a:xfrm flipV="1">
            <a:off x="4876560" y="5181480"/>
            <a:ext cx="838440" cy="53352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56"/>
          <p:cNvSpPr/>
          <p:nvPr/>
        </p:nvSpPr>
        <p:spPr>
          <a:xfrm>
            <a:off x="2133720" y="1752480"/>
            <a:ext cx="1523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Transaction Database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29" name="Line 57"/>
          <p:cNvSpPr/>
          <p:nvPr/>
        </p:nvSpPr>
        <p:spPr>
          <a:xfrm flipV="1">
            <a:off x="2361960" y="3352680"/>
            <a:ext cx="2210040" cy="53352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Line 58"/>
          <p:cNvSpPr/>
          <p:nvPr/>
        </p:nvSpPr>
        <p:spPr>
          <a:xfrm flipH="1">
            <a:off x="1523880" y="5410080"/>
            <a:ext cx="838080" cy="0"/>
          </a:xfrm>
          <a:prstGeom prst="line">
            <a:avLst/>
          </a:prstGeom>
          <a:ln w="936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Line 59"/>
          <p:cNvSpPr/>
          <p:nvPr/>
        </p:nvSpPr>
        <p:spPr>
          <a:xfrm flipV="1">
            <a:off x="2361960" y="3886200"/>
            <a:ext cx="0" cy="1523880"/>
          </a:xfrm>
          <a:prstGeom prst="line">
            <a:avLst/>
          </a:prstGeom>
          <a:ln w="936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Line 60"/>
          <p:cNvSpPr/>
          <p:nvPr/>
        </p:nvSpPr>
        <p:spPr>
          <a:xfrm flipH="1">
            <a:off x="1523880" y="5715000"/>
            <a:ext cx="990720" cy="0"/>
          </a:xfrm>
          <a:prstGeom prst="line">
            <a:avLst/>
          </a:prstGeom>
          <a:ln w="936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Line 61"/>
          <p:cNvSpPr/>
          <p:nvPr/>
        </p:nvSpPr>
        <p:spPr>
          <a:xfrm flipV="1">
            <a:off x="2514600" y="4572000"/>
            <a:ext cx="0" cy="1143000"/>
          </a:xfrm>
          <a:prstGeom prst="line">
            <a:avLst/>
          </a:prstGeom>
          <a:ln w="936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Line 62"/>
          <p:cNvSpPr/>
          <p:nvPr/>
        </p:nvSpPr>
        <p:spPr>
          <a:xfrm flipV="1">
            <a:off x="2514600" y="4190760"/>
            <a:ext cx="1218960" cy="38124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Line 63"/>
          <p:cNvSpPr/>
          <p:nvPr/>
        </p:nvSpPr>
        <p:spPr>
          <a:xfrm flipV="1">
            <a:off x="2438280" y="5105160"/>
            <a:ext cx="990720" cy="9144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Line 64"/>
          <p:cNvSpPr/>
          <p:nvPr/>
        </p:nvSpPr>
        <p:spPr>
          <a:xfrm flipH="1">
            <a:off x="1523880" y="6019560"/>
            <a:ext cx="914400" cy="0"/>
          </a:xfrm>
          <a:prstGeom prst="line">
            <a:avLst/>
          </a:prstGeom>
          <a:ln w="936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Line 65"/>
          <p:cNvSpPr/>
          <p:nvPr/>
        </p:nvSpPr>
        <p:spPr>
          <a:xfrm flipH="1">
            <a:off x="1523880" y="6324480"/>
            <a:ext cx="914400" cy="0"/>
          </a:xfrm>
          <a:prstGeom prst="line">
            <a:avLst/>
          </a:prstGeom>
          <a:ln w="936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Line 66"/>
          <p:cNvSpPr/>
          <p:nvPr/>
        </p:nvSpPr>
        <p:spPr>
          <a:xfrm flipV="1">
            <a:off x="2438280" y="6095880"/>
            <a:ext cx="685800" cy="2286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Line 67"/>
          <p:cNvSpPr/>
          <p:nvPr/>
        </p:nvSpPr>
        <p:spPr>
          <a:xfrm flipH="1">
            <a:off x="1523880" y="6553080"/>
            <a:ext cx="1447920" cy="0"/>
          </a:xfrm>
          <a:prstGeom prst="line">
            <a:avLst/>
          </a:prstGeom>
          <a:ln w="936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Line 68"/>
          <p:cNvSpPr/>
          <p:nvPr/>
        </p:nvSpPr>
        <p:spPr>
          <a:xfrm flipV="1">
            <a:off x="2971800" y="5867280"/>
            <a:ext cx="1676160" cy="6858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69"/>
          <p:cNvSpPr/>
          <p:nvPr/>
        </p:nvSpPr>
        <p:spPr>
          <a:xfrm>
            <a:off x="304920" y="4648320"/>
            <a:ext cx="175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Header table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42" name="TextShape 70"/>
          <p:cNvSpPr txBox="1"/>
          <p:nvPr/>
        </p:nvSpPr>
        <p:spPr>
          <a:xfrm>
            <a:off x="69390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0A3086C-5EE5-44AB-94C2-0F077F0D40C8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743" name="CustomShape 71"/>
          <p:cNvSpPr/>
          <p:nvPr/>
        </p:nvSpPr>
        <p:spPr>
          <a:xfrm>
            <a:off x="5857920" y="1214280"/>
            <a:ext cx="3214440" cy="856800"/>
          </a:xfrm>
          <a:prstGeom prst="wedgeRoundRectCallout">
            <a:avLst>
              <a:gd name="adj1" fmla="val 46"/>
              <a:gd name="adj2" fmla="val 260375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44" name="CustomShape 72"/>
          <p:cNvSpPr/>
          <p:nvPr/>
        </p:nvSpPr>
        <p:spPr>
          <a:xfrm>
            <a:off x="5864400" y="1357200"/>
            <a:ext cx="33631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Ordenação dos items decrescente no suporte. 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Isto aumenta a probabilidade de partilha de 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um nó por vários ramos na FP-tree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745" name="TextShape 7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746" name="CustomShape 74"/>
          <p:cNvSpPr/>
          <p:nvPr/>
        </p:nvSpPr>
        <p:spPr>
          <a:xfrm>
            <a:off x="7585200" y="5516640"/>
            <a:ext cx="1223640" cy="288720"/>
          </a:xfrm>
          <a:prstGeom prst="wedgeRoundRectCallout">
            <a:avLst>
              <a:gd name="adj1" fmla="val 32662"/>
              <a:gd name="adj2" fmla="val -191472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sup(BCE)=1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747" name="" descr=""/>
          <p:cNvPicPr/>
          <p:nvPr/>
        </p:nvPicPr>
        <p:blipFill>
          <a:blip r:embed="rId1"/>
          <a:stretch/>
        </p:blipFill>
        <p:spPr>
          <a:xfrm>
            <a:off x="304920" y="1676520"/>
            <a:ext cx="1689120" cy="2819520"/>
          </a:xfrm>
          <a:prstGeom prst="rect">
            <a:avLst/>
          </a:prstGeom>
          <a:ln>
            <a:noFill/>
          </a:ln>
        </p:spPr>
      </p:pic>
      <p:pic>
        <p:nvPicPr>
          <p:cNvPr id="748" name="" descr=""/>
          <p:cNvPicPr/>
          <p:nvPr/>
        </p:nvPicPr>
        <p:blipFill>
          <a:blip r:embed="rId2"/>
          <a:stretch/>
        </p:blipFill>
        <p:spPr>
          <a:xfrm>
            <a:off x="380880" y="5029200"/>
            <a:ext cx="1828800" cy="166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TextShape 1"/>
          <p:cNvSpPr txBox="1"/>
          <p:nvPr/>
        </p:nvSpPr>
        <p:spPr>
          <a:xfrm>
            <a:off x="457200" y="115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FP-growth: Termos frequentes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TextShape 2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751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A4CEFAF-71F7-4376-820D-89F8FBFD511B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752" name="CustomShape 4"/>
          <p:cNvSpPr/>
          <p:nvPr/>
        </p:nvSpPr>
        <p:spPr>
          <a:xfrm>
            <a:off x="249120" y="1268280"/>
            <a:ext cx="8942400" cy="63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Todos os termos frequentes podem ser obtidos da FP-tree,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Estes são obtidos seguindo os links dos nós que iniciam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na tabela (header table).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Começar pelos items </a:t>
            </a:r>
            <a:r>
              <a:rPr b="0" lang="pt-PT" sz="2400" spc="-1" strike="noStrike" u="sng">
                <a:solidFill>
                  <a:srgbClr val="000000"/>
                </a:solidFill>
                <a:uFillTx/>
                <a:latin typeface="Arial"/>
              </a:rPr>
              <a:t>menos frequentes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Podemos resumir o algoritmo:</a:t>
            </a:r>
            <a:endParaRPr b="0" lang="pt-PT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Para cada item A</a:t>
            </a:r>
            <a:endParaRPr b="0" lang="pt-PT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Obter os itemsets que contêm A (conditional pattern base)</a:t>
            </a:r>
            <a:endParaRPr b="0" lang="pt-PT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Obter  FP-tree para esses itemsets (conditional FP-tree)</a:t>
            </a:r>
            <a:endParaRPr b="0" lang="pt-PT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Obter itemsets tamanho 2 da conditional FP-tree.</a:t>
            </a:r>
            <a:endParaRPr b="0" lang="pt-PT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Para cada itemset tamanho 2 repetir passo 2).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FP-growth –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derivar itemsets frequentes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CustomShape 2"/>
          <p:cNvSpPr/>
          <p:nvPr/>
        </p:nvSpPr>
        <p:spPr>
          <a:xfrm>
            <a:off x="3809880" y="281952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3"/>
          <p:cNvSpPr/>
          <p:nvPr/>
        </p:nvSpPr>
        <p:spPr>
          <a:xfrm>
            <a:off x="2819520" y="20574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4"/>
          <p:cNvSpPr/>
          <p:nvPr/>
        </p:nvSpPr>
        <p:spPr>
          <a:xfrm>
            <a:off x="1752480" y="28954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5"/>
          <p:cNvSpPr/>
          <p:nvPr/>
        </p:nvSpPr>
        <p:spPr>
          <a:xfrm>
            <a:off x="838080" y="37339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Line 6"/>
          <p:cNvSpPr/>
          <p:nvPr/>
        </p:nvSpPr>
        <p:spPr>
          <a:xfrm flipH="1">
            <a:off x="1981080" y="2361960"/>
            <a:ext cx="990720" cy="53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Line 7"/>
          <p:cNvSpPr/>
          <p:nvPr/>
        </p:nvSpPr>
        <p:spPr>
          <a:xfrm flipH="1">
            <a:off x="1066680" y="3200400"/>
            <a:ext cx="83808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8"/>
          <p:cNvSpPr/>
          <p:nvPr/>
        </p:nvSpPr>
        <p:spPr>
          <a:xfrm>
            <a:off x="4419720" y="373392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9"/>
          <p:cNvSpPr/>
          <p:nvPr/>
        </p:nvSpPr>
        <p:spPr>
          <a:xfrm>
            <a:off x="4191120" y="449568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Line 10"/>
          <p:cNvSpPr/>
          <p:nvPr/>
        </p:nvSpPr>
        <p:spPr>
          <a:xfrm>
            <a:off x="2971800" y="2361960"/>
            <a:ext cx="91440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Line 11"/>
          <p:cNvSpPr/>
          <p:nvPr/>
        </p:nvSpPr>
        <p:spPr>
          <a:xfrm flipH="1" flipV="1">
            <a:off x="4038480" y="3124080"/>
            <a:ext cx="45720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Line 12"/>
          <p:cNvSpPr/>
          <p:nvPr/>
        </p:nvSpPr>
        <p:spPr>
          <a:xfrm flipH="1">
            <a:off x="4419360" y="4038480"/>
            <a:ext cx="15264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13"/>
          <p:cNvSpPr/>
          <p:nvPr/>
        </p:nvSpPr>
        <p:spPr>
          <a:xfrm>
            <a:off x="2209680" y="19810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66" name="CustomShape 14"/>
          <p:cNvSpPr/>
          <p:nvPr/>
        </p:nvSpPr>
        <p:spPr>
          <a:xfrm>
            <a:off x="1219320" y="28195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A:7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67" name="CustomShape 15"/>
          <p:cNvSpPr/>
          <p:nvPr/>
        </p:nvSpPr>
        <p:spPr>
          <a:xfrm>
            <a:off x="304920" y="36576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B:5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68" name="CustomShape 16"/>
          <p:cNvSpPr/>
          <p:nvPr/>
        </p:nvSpPr>
        <p:spPr>
          <a:xfrm>
            <a:off x="4038480" y="27432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B:3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69" name="CustomShape 17"/>
          <p:cNvSpPr/>
          <p:nvPr/>
        </p:nvSpPr>
        <p:spPr>
          <a:xfrm>
            <a:off x="4800600" y="36576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70" name="CustomShape 18"/>
          <p:cNvSpPr/>
          <p:nvPr/>
        </p:nvSpPr>
        <p:spPr>
          <a:xfrm>
            <a:off x="4495680" y="44197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71" name="CustomShape 19"/>
          <p:cNvSpPr/>
          <p:nvPr/>
        </p:nvSpPr>
        <p:spPr>
          <a:xfrm>
            <a:off x="1676520" y="387036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20"/>
          <p:cNvSpPr/>
          <p:nvPr/>
        </p:nvSpPr>
        <p:spPr>
          <a:xfrm>
            <a:off x="1828800" y="480060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Line 21"/>
          <p:cNvSpPr/>
          <p:nvPr/>
        </p:nvSpPr>
        <p:spPr>
          <a:xfrm flipV="1">
            <a:off x="1828800" y="3200400"/>
            <a:ext cx="7596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Line 22"/>
          <p:cNvSpPr/>
          <p:nvPr/>
        </p:nvSpPr>
        <p:spPr>
          <a:xfrm>
            <a:off x="1828800" y="4190760"/>
            <a:ext cx="75960" cy="6098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23"/>
          <p:cNvSpPr/>
          <p:nvPr/>
        </p:nvSpPr>
        <p:spPr>
          <a:xfrm>
            <a:off x="1981080" y="3809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76" name="CustomShape 24"/>
          <p:cNvSpPr/>
          <p:nvPr/>
        </p:nvSpPr>
        <p:spPr>
          <a:xfrm>
            <a:off x="2133720" y="47242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77" name="CustomShape 25"/>
          <p:cNvSpPr/>
          <p:nvPr/>
        </p:nvSpPr>
        <p:spPr>
          <a:xfrm>
            <a:off x="533520" y="46483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26"/>
          <p:cNvSpPr/>
          <p:nvPr/>
        </p:nvSpPr>
        <p:spPr>
          <a:xfrm>
            <a:off x="0" y="42670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79" name="CustomShape 27"/>
          <p:cNvSpPr/>
          <p:nvPr/>
        </p:nvSpPr>
        <p:spPr>
          <a:xfrm>
            <a:off x="304920" y="563868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Line 28"/>
          <p:cNvSpPr/>
          <p:nvPr/>
        </p:nvSpPr>
        <p:spPr>
          <a:xfrm flipV="1">
            <a:off x="685800" y="4038480"/>
            <a:ext cx="30456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Line 29"/>
          <p:cNvSpPr/>
          <p:nvPr/>
        </p:nvSpPr>
        <p:spPr>
          <a:xfrm flipH="1">
            <a:off x="457200" y="4952880"/>
            <a:ext cx="22860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30"/>
          <p:cNvSpPr/>
          <p:nvPr/>
        </p:nvSpPr>
        <p:spPr>
          <a:xfrm>
            <a:off x="2666880" y="382572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31"/>
          <p:cNvSpPr/>
          <p:nvPr/>
        </p:nvSpPr>
        <p:spPr>
          <a:xfrm>
            <a:off x="2971800" y="3809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84" name="CustomShape 32"/>
          <p:cNvSpPr/>
          <p:nvPr/>
        </p:nvSpPr>
        <p:spPr>
          <a:xfrm>
            <a:off x="2895480" y="47242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33"/>
          <p:cNvSpPr/>
          <p:nvPr/>
        </p:nvSpPr>
        <p:spPr>
          <a:xfrm>
            <a:off x="3124080" y="47242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86" name="CustomShape 34"/>
          <p:cNvSpPr/>
          <p:nvPr/>
        </p:nvSpPr>
        <p:spPr>
          <a:xfrm>
            <a:off x="5181480" y="47242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Line 35"/>
          <p:cNvSpPr/>
          <p:nvPr/>
        </p:nvSpPr>
        <p:spPr>
          <a:xfrm flipH="1" flipV="1">
            <a:off x="4572000" y="4038480"/>
            <a:ext cx="76176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Line 36"/>
          <p:cNvSpPr/>
          <p:nvPr/>
        </p:nvSpPr>
        <p:spPr>
          <a:xfrm flipH="1" flipV="1">
            <a:off x="1904760" y="3200400"/>
            <a:ext cx="83844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Line 37"/>
          <p:cNvSpPr/>
          <p:nvPr/>
        </p:nvSpPr>
        <p:spPr>
          <a:xfrm flipH="1" flipV="1">
            <a:off x="2819160" y="4114800"/>
            <a:ext cx="15264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38"/>
          <p:cNvSpPr/>
          <p:nvPr/>
        </p:nvSpPr>
        <p:spPr>
          <a:xfrm>
            <a:off x="1219320" y="464832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39"/>
          <p:cNvSpPr/>
          <p:nvPr/>
        </p:nvSpPr>
        <p:spPr>
          <a:xfrm>
            <a:off x="1066680" y="4952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92" name="Line 40"/>
          <p:cNvSpPr/>
          <p:nvPr/>
        </p:nvSpPr>
        <p:spPr>
          <a:xfrm>
            <a:off x="1066680" y="4038480"/>
            <a:ext cx="22860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41"/>
          <p:cNvSpPr/>
          <p:nvPr/>
        </p:nvSpPr>
        <p:spPr>
          <a:xfrm>
            <a:off x="1828800" y="54100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42"/>
          <p:cNvSpPr/>
          <p:nvPr/>
        </p:nvSpPr>
        <p:spPr>
          <a:xfrm>
            <a:off x="2133720" y="53341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95" name="Line 43"/>
          <p:cNvSpPr/>
          <p:nvPr/>
        </p:nvSpPr>
        <p:spPr>
          <a:xfrm>
            <a:off x="1981080" y="5105160"/>
            <a:ext cx="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44"/>
          <p:cNvSpPr/>
          <p:nvPr/>
        </p:nvSpPr>
        <p:spPr>
          <a:xfrm>
            <a:off x="5638680" y="1752480"/>
            <a:ext cx="3352320" cy="40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Construir a 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conditional pattern base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 para E: </a:t>
            </a:r>
            <a:br/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     P = {(A:1,C:1,D:1),</a:t>
            </a:r>
            <a:br/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(A:1,D:1), </a:t>
            </a:r>
            <a:br/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             (B:1,C:1)}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Aplicar FP-growth recursivamente em P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NOTA:   minsup(abs) = 2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797" name="CustomShape 45"/>
          <p:cNvSpPr/>
          <p:nvPr/>
        </p:nvSpPr>
        <p:spPr>
          <a:xfrm>
            <a:off x="4724280" y="4876920"/>
            <a:ext cx="761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98" name="CustomShape 46"/>
          <p:cNvSpPr/>
          <p:nvPr/>
        </p:nvSpPr>
        <p:spPr>
          <a:xfrm>
            <a:off x="533520" y="57913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799" name="TextShape 47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8BCDA42-F3C1-483A-BEB9-811849936E5F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800" name="TextShape 48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FP-growth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CustomShape 2"/>
          <p:cNvSpPr/>
          <p:nvPr/>
        </p:nvSpPr>
        <p:spPr>
          <a:xfrm>
            <a:off x="3809880" y="281952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3"/>
          <p:cNvSpPr/>
          <p:nvPr/>
        </p:nvSpPr>
        <p:spPr>
          <a:xfrm>
            <a:off x="2819520" y="20574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4"/>
          <p:cNvSpPr/>
          <p:nvPr/>
        </p:nvSpPr>
        <p:spPr>
          <a:xfrm>
            <a:off x="1752480" y="28954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Line 5"/>
          <p:cNvSpPr/>
          <p:nvPr/>
        </p:nvSpPr>
        <p:spPr>
          <a:xfrm flipH="1">
            <a:off x="1981080" y="2361960"/>
            <a:ext cx="990720" cy="53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6"/>
          <p:cNvSpPr/>
          <p:nvPr/>
        </p:nvSpPr>
        <p:spPr>
          <a:xfrm>
            <a:off x="4419720" y="373392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Line 7"/>
          <p:cNvSpPr/>
          <p:nvPr/>
        </p:nvSpPr>
        <p:spPr>
          <a:xfrm>
            <a:off x="2971800" y="2361960"/>
            <a:ext cx="91440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Line 8"/>
          <p:cNvSpPr/>
          <p:nvPr/>
        </p:nvSpPr>
        <p:spPr>
          <a:xfrm flipH="1" flipV="1">
            <a:off x="4038480" y="3124080"/>
            <a:ext cx="45720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9"/>
          <p:cNvSpPr/>
          <p:nvPr/>
        </p:nvSpPr>
        <p:spPr>
          <a:xfrm>
            <a:off x="2209680" y="19810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10" name="CustomShape 10"/>
          <p:cNvSpPr/>
          <p:nvPr/>
        </p:nvSpPr>
        <p:spPr>
          <a:xfrm>
            <a:off x="1219320" y="28195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A:2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11" name="CustomShape 11"/>
          <p:cNvSpPr/>
          <p:nvPr/>
        </p:nvSpPr>
        <p:spPr>
          <a:xfrm>
            <a:off x="4038480" y="27432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B:1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12" name="CustomShape 12"/>
          <p:cNvSpPr/>
          <p:nvPr/>
        </p:nvSpPr>
        <p:spPr>
          <a:xfrm>
            <a:off x="4800600" y="365760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13" name="CustomShape 13"/>
          <p:cNvSpPr/>
          <p:nvPr/>
        </p:nvSpPr>
        <p:spPr>
          <a:xfrm>
            <a:off x="1676520" y="387036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14"/>
          <p:cNvSpPr/>
          <p:nvPr/>
        </p:nvSpPr>
        <p:spPr>
          <a:xfrm>
            <a:off x="1828800" y="480060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Line 15"/>
          <p:cNvSpPr/>
          <p:nvPr/>
        </p:nvSpPr>
        <p:spPr>
          <a:xfrm flipV="1">
            <a:off x="1828800" y="3200400"/>
            <a:ext cx="7596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Line 16"/>
          <p:cNvSpPr/>
          <p:nvPr/>
        </p:nvSpPr>
        <p:spPr>
          <a:xfrm>
            <a:off x="1828800" y="4190760"/>
            <a:ext cx="75960" cy="6098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17"/>
          <p:cNvSpPr/>
          <p:nvPr/>
        </p:nvSpPr>
        <p:spPr>
          <a:xfrm>
            <a:off x="1981080" y="3809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18" name="CustomShape 18"/>
          <p:cNvSpPr/>
          <p:nvPr/>
        </p:nvSpPr>
        <p:spPr>
          <a:xfrm>
            <a:off x="2133720" y="47242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19" name="CustomShape 19"/>
          <p:cNvSpPr/>
          <p:nvPr/>
        </p:nvSpPr>
        <p:spPr>
          <a:xfrm>
            <a:off x="2666880" y="382572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20"/>
          <p:cNvSpPr/>
          <p:nvPr/>
        </p:nvSpPr>
        <p:spPr>
          <a:xfrm>
            <a:off x="2971800" y="3809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21" name="CustomShape 21"/>
          <p:cNvSpPr/>
          <p:nvPr/>
        </p:nvSpPr>
        <p:spPr>
          <a:xfrm>
            <a:off x="2895480" y="47242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22"/>
          <p:cNvSpPr/>
          <p:nvPr/>
        </p:nvSpPr>
        <p:spPr>
          <a:xfrm>
            <a:off x="3124080" y="47242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23" name="CustomShape 23"/>
          <p:cNvSpPr/>
          <p:nvPr/>
        </p:nvSpPr>
        <p:spPr>
          <a:xfrm>
            <a:off x="5181480" y="47242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Line 24"/>
          <p:cNvSpPr/>
          <p:nvPr/>
        </p:nvSpPr>
        <p:spPr>
          <a:xfrm flipH="1" flipV="1">
            <a:off x="4572000" y="4038480"/>
            <a:ext cx="76176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Line 25"/>
          <p:cNvSpPr/>
          <p:nvPr/>
        </p:nvSpPr>
        <p:spPr>
          <a:xfrm flipH="1" flipV="1">
            <a:off x="1904760" y="3200400"/>
            <a:ext cx="83844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Line 26"/>
          <p:cNvSpPr/>
          <p:nvPr/>
        </p:nvSpPr>
        <p:spPr>
          <a:xfrm flipH="1" flipV="1">
            <a:off x="2819160" y="4114800"/>
            <a:ext cx="15264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27"/>
          <p:cNvSpPr/>
          <p:nvPr/>
        </p:nvSpPr>
        <p:spPr>
          <a:xfrm>
            <a:off x="1828800" y="54100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28"/>
          <p:cNvSpPr/>
          <p:nvPr/>
        </p:nvSpPr>
        <p:spPr>
          <a:xfrm>
            <a:off x="2133720" y="53341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29" name="Line 29"/>
          <p:cNvSpPr/>
          <p:nvPr/>
        </p:nvSpPr>
        <p:spPr>
          <a:xfrm>
            <a:off x="1981080" y="5105160"/>
            <a:ext cx="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30"/>
          <p:cNvSpPr/>
          <p:nvPr/>
        </p:nvSpPr>
        <p:spPr>
          <a:xfrm>
            <a:off x="5638680" y="1752480"/>
            <a:ext cx="3352320" cy="32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Conditional Pattern base para E: </a:t>
            </a:r>
            <a:br/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     P = {(A:1,C:1,D:1,E:1),</a:t>
            </a:r>
            <a:br/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(A:1,D:1,E:1), </a:t>
            </a:r>
            <a:br/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             (B:1,C:1,E:1)}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# de E =3: {E} é frequente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Aplicar recursivamente  FP-growth em P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831" name="CustomShape 31"/>
          <p:cNvSpPr/>
          <p:nvPr/>
        </p:nvSpPr>
        <p:spPr>
          <a:xfrm>
            <a:off x="4724280" y="4876920"/>
            <a:ext cx="761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32" name="CustomShape 32"/>
          <p:cNvSpPr/>
          <p:nvPr/>
        </p:nvSpPr>
        <p:spPr>
          <a:xfrm>
            <a:off x="1447920" y="1219320"/>
            <a:ext cx="3047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Conditional tree para E: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33" name="TextShape 3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5FCDDD5-B3A9-414C-A845-67BA16187446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834" name="TextShape 3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FP-growth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CustomShape 2"/>
          <p:cNvSpPr/>
          <p:nvPr/>
        </p:nvSpPr>
        <p:spPr>
          <a:xfrm>
            <a:off x="5638680" y="1752480"/>
            <a:ext cx="3352320" cy="35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Conditional pattern base de D dentro da conditional base de E: </a:t>
            </a:r>
            <a:br/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     P = {(A:1,C:1,D:1),</a:t>
            </a:r>
            <a:br/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(A:1,D:1)}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# de D =2: {D,E} é um itemset frequente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Aplicar recursivamente  FP-growth em P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837" name="CustomShape 3"/>
          <p:cNvSpPr/>
          <p:nvPr/>
        </p:nvSpPr>
        <p:spPr>
          <a:xfrm>
            <a:off x="1447920" y="990720"/>
            <a:ext cx="30477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Conditional tree para D dentro da conditional tree de E: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38" name="CustomShape 4"/>
          <p:cNvSpPr/>
          <p:nvPr/>
        </p:nvSpPr>
        <p:spPr>
          <a:xfrm>
            <a:off x="2819520" y="20574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5"/>
          <p:cNvSpPr/>
          <p:nvPr/>
        </p:nvSpPr>
        <p:spPr>
          <a:xfrm>
            <a:off x="1752480" y="28954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Line 6"/>
          <p:cNvSpPr/>
          <p:nvPr/>
        </p:nvSpPr>
        <p:spPr>
          <a:xfrm flipH="1">
            <a:off x="1981080" y="2361960"/>
            <a:ext cx="990720" cy="53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7"/>
          <p:cNvSpPr/>
          <p:nvPr/>
        </p:nvSpPr>
        <p:spPr>
          <a:xfrm>
            <a:off x="2209680" y="19810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42" name="CustomShape 8"/>
          <p:cNvSpPr/>
          <p:nvPr/>
        </p:nvSpPr>
        <p:spPr>
          <a:xfrm>
            <a:off x="1219320" y="28195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A:2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43" name="CustomShape 9"/>
          <p:cNvSpPr/>
          <p:nvPr/>
        </p:nvSpPr>
        <p:spPr>
          <a:xfrm>
            <a:off x="1676520" y="387036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10"/>
          <p:cNvSpPr/>
          <p:nvPr/>
        </p:nvSpPr>
        <p:spPr>
          <a:xfrm>
            <a:off x="1828800" y="480060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Line 11"/>
          <p:cNvSpPr/>
          <p:nvPr/>
        </p:nvSpPr>
        <p:spPr>
          <a:xfrm flipV="1">
            <a:off x="1828800" y="3200400"/>
            <a:ext cx="7596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Line 12"/>
          <p:cNvSpPr/>
          <p:nvPr/>
        </p:nvSpPr>
        <p:spPr>
          <a:xfrm>
            <a:off x="1828800" y="4190760"/>
            <a:ext cx="75960" cy="6098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13"/>
          <p:cNvSpPr/>
          <p:nvPr/>
        </p:nvSpPr>
        <p:spPr>
          <a:xfrm>
            <a:off x="1981080" y="3809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48" name="CustomShape 14"/>
          <p:cNvSpPr/>
          <p:nvPr/>
        </p:nvSpPr>
        <p:spPr>
          <a:xfrm>
            <a:off x="2133720" y="47242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49" name="CustomShape 15"/>
          <p:cNvSpPr/>
          <p:nvPr/>
        </p:nvSpPr>
        <p:spPr>
          <a:xfrm>
            <a:off x="2666880" y="382572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16"/>
          <p:cNvSpPr/>
          <p:nvPr/>
        </p:nvSpPr>
        <p:spPr>
          <a:xfrm>
            <a:off x="2971800" y="3809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51" name="Line 17"/>
          <p:cNvSpPr/>
          <p:nvPr/>
        </p:nvSpPr>
        <p:spPr>
          <a:xfrm flipH="1" flipV="1">
            <a:off x="1904760" y="3200400"/>
            <a:ext cx="83844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TextShape 18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8D69701-025F-4DAC-8205-2057CF4E1357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853" name="TextShape 19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FP-growth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CustomShape 2"/>
          <p:cNvSpPr/>
          <p:nvPr/>
        </p:nvSpPr>
        <p:spPr>
          <a:xfrm>
            <a:off x="5638680" y="1752480"/>
            <a:ext cx="3352320" cy="247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Conditional pattern base para C dentro de D dentro de E: </a:t>
            </a:r>
            <a:br/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     P = {(A:1,C:1)}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# de C = 1: {C,D,E} não é frequente!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856" name="CustomShape 3"/>
          <p:cNvSpPr/>
          <p:nvPr/>
        </p:nvSpPr>
        <p:spPr>
          <a:xfrm>
            <a:off x="1447920" y="990720"/>
            <a:ext cx="30477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Conditional tree para C dentro de D, esta dentro de E: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57" name="CustomShape 4"/>
          <p:cNvSpPr/>
          <p:nvPr/>
        </p:nvSpPr>
        <p:spPr>
          <a:xfrm>
            <a:off x="2819520" y="20574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5"/>
          <p:cNvSpPr/>
          <p:nvPr/>
        </p:nvSpPr>
        <p:spPr>
          <a:xfrm>
            <a:off x="1752480" y="28954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Line 6"/>
          <p:cNvSpPr/>
          <p:nvPr/>
        </p:nvSpPr>
        <p:spPr>
          <a:xfrm flipH="1">
            <a:off x="1981080" y="2361960"/>
            <a:ext cx="990720" cy="53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7"/>
          <p:cNvSpPr/>
          <p:nvPr/>
        </p:nvSpPr>
        <p:spPr>
          <a:xfrm>
            <a:off x="2209680" y="19810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61" name="CustomShape 8"/>
          <p:cNvSpPr/>
          <p:nvPr/>
        </p:nvSpPr>
        <p:spPr>
          <a:xfrm>
            <a:off x="1219320" y="28195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A:1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62" name="CustomShape 9"/>
          <p:cNvSpPr/>
          <p:nvPr/>
        </p:nvSpPr>
        <p:spPr>
          <a:xfrm>
            <a:off x="1676520" y="387036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Line 10"/>
          <p:cNvSpPr/>
          <p:nvPr/>
        </p:nvSpPr>
        <p:spPr>
          <a:xfrm flipV="1">
            <a:off x="1828800" y="3200400"/>
            <a:ext cx="7596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1"/>
          <p:cNvSpPr/>
          <p:nvPr/>
        </p:nvSpPr>
        <p:spPr>
          <a:xfrm>
            <a:off x="1981080" y="38098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C:1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65" name="TextShape 1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28D334C-B4B8-4D1C-9286-BE7480AF5B06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866" name="TextShape 1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FP-growth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CustomShape 2"/>
          <p:cNvSpPr/>
          <p:nvPr/>
        </p:nvSpPr>
        <p:spPr>
          <a:xfrm>
            <a:off x="5072040" y="1752480"/>
            <a:ext cx="3919320" cy="30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# de A = 2: {A,D,E} é frequente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Próximo passo: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Construir conditional tree de C dentro da conditional tree de E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Continuar até explorar a conditional tree para A (que tem só o nó A)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869" name="CustomShape 3"/>
          <p:cNvSpPr/>
          <p:nvPr/>
        </p:nvSpPr>
        <p:spPr>
          <a:xfrm>
            <a:off x="1447920" y="990720"/>
            <a:ext cx="33382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Conditional tree para A dentro de D dentro de E: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70" name="CustomShape 4"/>
          <p:cNvSpPr/>
          <p:nvPr/>
        </p:nvSpPr>
        <p:spPr>
          <a:xfrm>
            <a:off x="2819520" y="2057400"/>
            <a:ext cx="304560" cy="3045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5"/>
          <p:cNvSpPr/>
          <p:nvPr/>
        </p:nvSpPr>
        <p:spPr>
          <a:xfrm>
            <a:off x="1752480" y="2895480"/>
            <a:ext cx="304560" cy="304560"/>
          </a:xfrm>
          <a:prstGeom prst="ellipse">
            <a:avLst/>
          </a:prstGeom>
          <a:solidFill>
            <a:schemeClr val="bg2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Line 6"/>
          <p:cNvSpPr/>
          <p:nvPr/>
        </p:nvSpPr>
        <p:spPr>
          <a:xfrm flipH="1">
            <a:off x="1981080" y="2361960"/>
            <a:ext cx="990720" cy="53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7"/>
          <p:cNvSpPr/>
          <p:nvPr/>
        </p:nvSpPr>
        <p:spPr>
          <a:xfrm>
            <a:off x="2209680" y="198108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74" name="CustomShape 8"/>
          <p:cNvSpPr/>
          <p:nvPr/>
        </p:nvSpPr>
        <p:spPr>
          <a:xfrm>
            <a:off x="1219320" y="2819520"/>
            <a:ext cx="609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A:2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75" name="TextShape 9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01AB56B-196C-482A-A2AD-D975445993AF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876" name="TextShape 10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457200" y="44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Pattern Mining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468360" y="1052640"/>
            <a:ext cx="8229240" cy="5328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Identificar padrões interessantes nos dados.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Padrões formados por uma configuração específica de uma colecções de elementos atómicos dos dados.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Times New Roman"/>
              </a:rPr>
              <a:t>{maças, laranjas, iogurte}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(termos frequentes)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Times New Roman"/>
              </a:rPr>
              <a:t>ATGCTTCGGCAA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(sequência de DNA)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Grafos: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etc…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 que significa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interessante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? 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e.g. que ocorre um número significativo de vezes…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395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290D6BF-6C10-4B31-BF2F-A3C26EBEE5E6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pic>
        <p:nvPicPr>
          <p:cNvPr id="396" name="Imagem 5" descr="f47.png"/>
          <p:cNvPicPr/>
          <p:nvPr/>
        </p:nvPicPr>
        <p:blipFill>
          <a:blip r:embed="rId1"/>
          <a:stretch/>
        </p:blipFill>
        <p:spPr>
          <a:xfrm>
            <a:off x="2916360" y="3141720"/>
            <a:ext cx="3390480" cy="25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Benefícios da estrutura FP-tree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TextShape 2"/>
          <p:cNvSpPr txBox="1"/>
          <p:nvPr/>
        </p:nvSpPr>
        <p:spPr>
          <a:xfrm>
            <a:off x="457200" y="1600200"/>
            <a:ext cx="40399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Desempenho mostra que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FP-growth é uma ordem de magnitude mais rápido que o Apriori. 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Príncipios: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No candidate generation, no candidate test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Uso de uma estrutura compacta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Elimina a necessidade de sucessivos database scans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Operação básicas são contagem e construção da FP-tree.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E2FA7A1-6F78-4651-8B65-275C1E26ED9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880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pic>
        <p:nvPicPr>
          <p:cNvPr id="881" name="" descr=""/>
          <p:cNvPicPr/>
          <p:nvPr/>
        </p:nvPicPr>
        <p:blipFill>
          <a:blip r:embed="rId1"/>
          <a:stretch/>
        </p:blipFill>
        <p:spPr>
          <a:xfrm>
            <a:off x="4635360" y="2577960"/>
            <a:ext cx="4038480" cy="254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CCD939E-14D2-43CD-A9C3-2C54A32502E8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883" name="TextShape 2"/>
          <p:cNvSpPr txBox="1"/>
          <p:nvPr/>
        </p:nvSpPr>
        <p:spPr>
          <a:xfrm>
            <a:off x="457200" y="27468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Algoritmos: Representações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TextShape 3"/>
          <p:cNvSpPr txBox="1"/>
          <p:nvPr/>
        </p:nvSpPr>
        <p:spPr>
          <a:xfrm>
            <a:off x="457200" y="1125360"/>
            <a:ext cx="8229240" cy="259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Horizontais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Transacções são listas de items. Ex: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t12: 1,4,6,7,12,129,929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t15: 2,4,5,6,14,189,901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886" name="CustomShape 5"/>
          <p:cNvSpPr/>
          <p:nvPr/>
        </p:nvSpPr>
        <p:spPr>
          <a:xfrm>
            <a:off x="458640" y="3500280"/>
            <a:ext cx="7481520" cy="295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Verticais</a:t>
            </a:r>
            <a:endParaRPr b="0" lang="pt-PT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Representar a cobertura de cada item nas transacções. Ex:</a:t>
            </a:r>
            <a:endParaRPr b="0" lang="pt-PT" sz="2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Tidlist(6)    =   [t12,t15,t24,t123,t300,…]</a:t>
            </a:r>
            <a:endParaRPr b="0" lang="pt-PT" sz="24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Tidlist(14)  =   [t15,t120,t541,…]</a:t>
            </a:r>
            <a:endParaRPr b="0" lang="pt-PT" sz="24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Tidlist(129)=   [t12,t18,t45,…]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nodeType="clickEffect" fill="hold">
                      <p:stCondLst>
                        <p:cond delay="indefinite"/>
                      </p:stCondLst>
                      <p:childTnLst>
                        <p:par>
                          <p:cTn id="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nodeType="clickEffect" fill="hold">
                      <p:stCondLst>
                        <p:cond delay="indefinite"/>
                      </p:stCondLst>
                      <p:childTnLst>
                        <p:par>
                          <p:cTn id="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347E71E-E96E-41D1-BEC3-8F46D09855D5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88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Representações Verticais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Cover Lists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Ideal para “sparse” data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Tidlist(I) = [t4,t9,t12,t45,t312,…]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s(I) = #coverlist(I)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Tidlist(A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 B) = tidlist(A) ∩ tidlist(B)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BitMaps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Melhores resultados com “dense” data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bitmap(I)= “0010011100011000”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s(I) = bitcount(bitmap(I))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bitmap(A U B) = bitmap(A) &amp; bitmap(B)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CustomShape 4"/>
          <p:cNvSpPr/>
          <p:nvPr/>
        </p:nvSpPr>
        <p:spPr>
          <a:xfrm>
            <a:off x="6300720" y="6165720"/>
            <a:ext cx="1942920" cy="360000"/>
          </a:xfrm>
          <a:prstGeom prst="wedgeRoundRectCallout">
            <a:avLst>
              <a:gd name="adj1" fmla="val -95509"/>
              <a:gd name="adj2" fmla="val -185241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Bitwise logical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and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891" name="CustomShape 5"/>
          <p:cNvSpPr/>
          <p:nvPr/>
        </p:nvSpPr>
        <p:spPr>
          <a:xfrm>
            <a:off x="6084720" y="4797360"/>
            <a:ext cx="2449080" cy="433080"/>
          </a:xfrm>
          <a:prstGeom prst="wedgeEllipseCallout">
            <a:avLst>
              <a:gd name="adj1" fmla="val -102560"/>
              <a:gd name="adj2" fmla="val 5293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Contar bits ligados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892" name="TextShape 6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821C7FB-A60A-4965-9A42-6F7DF2028D1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894" name="TextShape 2"/>
          <p:cNvSpPr txBox="1"/>
          <p:nvPr/>
        </p:nvSpPr>
        <p:spPr>
          <a:xfrm>
            <a:off x="457200" y="1159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Depth-first Expansion (Caren)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TextShape 3"/>
          <p:cNvSpPr txBox="1"/>
          <p:nvPr/>
        </p:nvSpPr>
        <p:spPr>
          <a:xfrm>
            <a:off x="395280" y="981000"/>
            <a:ext cx="8229240" cy="403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Derivação orientada às regras e não aos termos frequentes.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(o itemset calculado é logo um antecedente de uma regra que é 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imediatamente derivada). Ou seja, após o cálculo do termo a regra (regras) é (são) imediatamente derivada(s)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Um único scan na BD para: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contar 1-items frequentes. (items são ordenados por ordem crescente de suporte).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montar bitmaps (cover lists) dos 1-items e contar 2-itemsets frequentes.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Depth-first expansion: Estender itemsets juntando items (respeitando a ordem de items imposta). Fazer bitwise-and para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obter cover list do novo itemset. Usar testes para evitar operações bitcounting redundantes (verificar se os 2-itemsets contidos no novo itemset em expansão são frequentes, etc e outros “truques”).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Contagem de suport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↔ bitcounting.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CustomShape 4"/>
          <p:cNvSpPr/>
          <p:nvPr/>
        </p:nvSpPr>
        <p:spPr>
          <a:xfrm>
            <a:off x="1619280" y="5445000"/>
            <a:ext cx="6481440" cy="576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Line 5"/>
          <p:cNvSpPr/>
          <p:nvPr/>
        </p:nvSpPr>
        <p:spPr>
          <a:xfrm>
            <a:off x="2050920" y="5445000"/>
            <a:ext cx="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Line 6"/>
          <p:cNvSpPr/>
          <p:nvPr/>
        </p:nvSpPr>
        <p:spPr>
          <a:xfrm>
            <a:off x="2484360" y="5445000"/>
            <a:ext cx="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Line 7"/>
          <p:cNvSpPr/>
          <p:nvPr/>
        </p:nvSpPr>
        <p:spPr>
          <a:xfrm>
            <a:off x="2916000" y="5445000"/>
            <a:ext cx="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Line 8"/>
          <p:cNvSpPr/>
          <p:nvPr/>
        </p:nvSpPr>
        <p:spPr>
          <a:xfrm>
            <a:off x="3276360" y="5445000"/>
            <a:ext cx="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Line 9"/>
          <p:cNvSpPr/>
          <p:nvPr/>
        </p:nvSpPr>
        <p:spPr>
          <a:xfrm>
            <a:off x="3708360" y="5445000"/>
            <a:ext cx="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10"/>
          <p:cNvSpPr/>
          <p:nvPr/>
        </p:nvSpPr>
        <p:spPr>
          <a:xfrm>
            <a:off x="1598760" y="5105520"/>
            <a:ext cx="202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1      2     3    4    5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03" name="Line 11"/>
          <p:cNvSpPr/>
          <p:nvPr/>
        </p:nvSpPr>
        <p:spPr>
          <a:xfrm>
            <a:off x="7019640" y="5445000"/>
            <a:ext cx="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Line 12"/>
          <p:cNvSpPr/>
          <p:nvPr/>
        </p:nvSpPr>
        <p:spPr>
          <a:xfrm>
            <a:off x="7596000" y="5445000"/>
            <a:ext cx="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13"/>
          <p:cNvSpPr/>
          <p:nvPr/>
        </p:nvSpPr>
        <p:spPr>
          <a:xfrm>
            <a:off x="7022160" y="5105520"/>
            <a:ext cx="10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200  201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06" name="CustomShape 14"/>
          <p:cNvSpPr/>
          <p:nvPr/>
        </p:nvSpPr>
        <p:spPr>
          <a:xfrm>
            <a:off x="1693800" y="55897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07" name="CustomShape 15"/>
          <p:cNvSpPr/>
          <p:nvPr/>
        </p:nvSpPr>
        <p:spPr>
          <a:xfrm>
            <a:off x="2125440" y="55897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08" name="CustomShape 16"/>
          <p:cNvSpPr/>
          <p:nvPr/>
        </p:nvSpPr>
        <p:spPr>
          <a:xfrm>
            <a:off x="2557440" y="55897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09" name="CustomShape 17"/>
          <p:cNvSpPr/>
          <p:nvPr/>
        </p:nvSpPr>
        <p:spPr>
          <a:xfrm>
            <a:off x="3349440" y="55897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10" name="CustomShape 18"/>
          <p:cNvSpPr/>
          <p:nvPr/>
        </p:nvSpPr>
        <p:spPr>
          <a:xfrm>
            <a:off x="7669080" y="55897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11" name="CustomShape 19"/>
          <p:cNvSpPr/>
          <p:nvPr/>
        </p:nvSpPr>
        <p:spPr>
          <a:xfrm>
            <a:off x="7094520" y="55897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12" name="CustomShape 20"/>
          <p:cNvSpPr/>
          <p:nvPr/>
        </p:nvSpPr>
        <p:spPr>
          <a:xfrm>
            <a:off x="2917800" y="55897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13" name="CustomShape 21"/>
          <p:cNvSpPr/>
          <p:nvPr/>
        </p:nvSpPr>
        <p:spPr>
          <a:xfrm>
            <a:off x="7920" y="5589720"/>
            <a:ext cx="160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Itemset ABCE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14" name="Line 22"/>
          <p:cNvSpPr/>
          <p:nvPr/>
        </p:nvSpPr>
        <p:spPr>
          <a:xfrm flipH="1">
            <a:off x="3563640" y="5084640"/>
            <a:ext cx="1800360" cy="144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23"/>
          <p:cNvSpPr/>
          <p:nvPr/>
        </p:nvSpPr>
        <p:spPr>
          <a:xfrm>
            <a:off x="5288400" y="4869000"/>
            <a:ext cx="129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transacção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16" name="Line 24"/>
          <p:cNvSpPr/>
          <p:nvPr/>
        </p:nvSpPr>
        <p:spPr>
          <a:xfrm flipH="1" flipV="1">
            <a:off x="3563640" y="5876640"/>
            <a:ext cx="720720" cy="5050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25"/>
          <p:cNvSpPr/>
          <p:nvPr/>
        </p:nvSpPr>
        <p:spPr>
          <a:xfrm>
            <a:off x="4213080" y="6237360"/>
            <a:ext cx="2778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ocorrência nessa transacção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918" name="TextShape 26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FF3217F-ACBA-44C6-8C47-8F9D61AD459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920" name="TextShape 2"/>
          <p:cNvSpPr txBox="1"/>
          <p:nvPr/>
        </p:nvSpPr>
        <p:spPr>
          <a:xfrm>
            <a:off x="457200" y="1159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Depth-first Expansion (Caren)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TextShape 3"/>
          <p:cNvSpPr txBox="1"/>
          <p:nvPr/>
        </p:nvSpPr>
        <p:spPr>
          <a:xfrm>
            <a:off x="395280" y="1125360"/>
            <a:ext cx="8229240" cy="5111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Esquema geral: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641"/>
              </a:spcBef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 = {antecedente actual em construção},   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 = {lista consequentes},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 = {items frequentes}.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 pode ser uma lista definida pelo user ou    dinamicamente ser C = F / {a: a </a:t>
            </a:r>
            <a:r>
              <a:rPr b="0" lang="el-GR" sz="2800" spc="-1" strike="noStrike">
                <a:solidFill>
                  <a:srgbClr val="000000"/>
                </a:solidFill>
                <a:latin typeface="Gungsuh"/>
                <a:ea typeface="Gungsuh"/>
              </a:rPr>
              <a:t>∈</a:t>
            </a:r>
            <a:r>
              <a:rPr b="0" lang="pt-PT" sz="2800" spc="-1" strike="noStrike">
                <a:solidFill>
                  <a:srgbClr val="000000"/>
                </a:solidFill>
                <a:latin typeface="Gungsuh"/>
                <a:ea typeface="Gungsuh"/>
              </a:rPr>
              <a:t>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  <a:ea typeface="Gungsuh"/>
              </a:rPr>
              <a:t>A},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Gungsuh"/>
              </a:rPr>
              <a:t>Expandir A e tentar todos os elementos de C em A para gerar regras que satisfazem os diferentes filtros e.g. minsup, minconf, etc.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Gungsuh"/>
              </a:rPr>
              <a:t>C é dinâmico para cada ramo de expansão i.e. certos elementos são retirados pois não será possível criar regras para eles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Gungsuh"/>
              </a:rPr>
              <a:t>(ver algoritmos rule-based).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CustomShape 1"/>
          <p:cNvSpPr/>
          <p:nvPr/>
        </p:nvSpPr>
        <p:spPr>
          <a:xfrm>
            <a:off x="3898800" y="176364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TextShape 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C6896BB-74A0-4BAB-B3C8-DC73A830875D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925" name="TextShape 3"/>
          <p:cNvSpPr txBox="1"/>
          <p:nvPr/>
        </p:nvSpPr>
        <p:spPr>
          <a:xfrm>
            <a:off x="457200" y="1159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Depth-first Expansion (Caren)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927" name="CustomShape 5"/>
          <p:cNvSpPr/>
          <p:nvPr/>
        </p:nvSpPr>
        <p:spPr>
          <a:xfrm>
            <a:off x="3490920" y="33465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28" name="CustomShape 6"/>
          <p:cNvSpPr/>
          <p:nvPr/>
        </p:nvSpPr>
        <p:spPr>
          <a:xfrm>
            <a:off x="4859280" y="33465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29" name="CustomShape 7"/>
          <p:cNvSpPr/>
          <p:nvPr/>
        </p:nvSpPr>
        <p:spPr>
          <a:xfrm>
            <a:off x="6012000" y="33465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30" name="CustomShape 8"/>
          <p:cNvSpPr/>
          <p:nvPr/>
        </p:nvSpPr>
        <p:spPr>
          <a:xfrm>
            <a:off x="2698920" y="428292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31" name="CustomShape 9"/>
          <p:cNvSpPr/>
          <p:nvPr/>
        </p:nvSpPr>
        <p:spPr>
          <a:xfrm>
            <a:off x="2340000" y="500364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32" name="CustomShape 10"/>
          <p:cNvSpPr/>
          <p:nvPr/>
        </p:nvSpPr>
        <p:spPr>
          <a:xfrm>
            <a:off x="4067280" y="428292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33" name="Line 11"/>
          <p:cNvSpPr/>
          <p:nvPr/>
        </p:nvSpPr>
        <p:spPr>
          <a:xfrm flipH="1">
            <a:off x="2879640" y="3706560"/>
            <a:ext cx="75564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Line 12"/>
          <p:cNvSpPr/>
          <p:nvPr/>
        </p:nvSpPr>
        <p:spPr>
          <a:xfrm flipH="1">
            <a:off x="2484360" y="4643280"/>
            <a:ext cx="39528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Line 13"/>
          <p:cNvSpPr/>
          <p:nvPr/>
        </p:nvSpPr>
        <p:spPr>
          <a:xfrm>
            <a:off x="3706560" y="3706560"/>
            <a:ext cx="50328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4"/>
          <p:cNvSpPr/>
          <p:nvPr/>
        </p:nvSpPr>
        <p:spPr>
          <a:xfrm>
            <a:off x="5506920" y="428292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37" name="Line 15"/>
          <p:cNvSpPr/>
          <p:nvPr/>
        </p:nvSpPr>
        <p:spPr>
          <a:xfrm>
            <a:off x="5074920" y="3706560"/>
            <a:ext cx="57636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16"/>
          <p:cNvSpPr/>
          <p:nvPr/>
        </p:nvSpPr>
        <p:spPr>
          <a:xfrm>
            <a:off x="1981440" y="3348000"/>
            <a:ext cx="131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 = {X,Y,Z}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39" name="CustomShape 17"/>
          <p:cNvSpPr/>
          <p:nvPr/>
        </p:nvSpPr>
        <p:spPr>
          <a:xfrm>
            <a:off x="4030560" y="1835280"/>
            <a:ext cx="109080" cy="2156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Line 18"/>
          <p:cNvSpPr/>
          <p:nvPr/>
        </p:nvSpPr>
        <p:spPr>
          <a:xfrm flipV="1">
            <a:off x="4030560" y="1834920"/>
            <a:ext cx="109440" cy="2160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Line 19"/>
          <p:cNvSpPr/>
          <p:nvPr/>
        </p:nvSpPr>
        <p:spPr>
          <a:xfrm flipH="1">
            <a:off x="3671640" y="2124000"/>
            <a:ext cx="395280" cy="12222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Line 20"/>
          <p:cNvSpPr/>
          <p:nvPr/>
        </p:nvSpPr>
        <p:spPr>
          <a:xfrm>
            <a:off x="4066920" y="2124000"/>
            <a:ext cx="973080" cy="12222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Line 21"/>
          <p:cNvSpPr/>
          <p:nvPr/>
        </p:nvSpPr>
        <p:spPr>
          <a:xfrm>
            <a:off x="4066920" y="2124000"/>
            <a:ext cx="2124000" cy="12222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CustomShape 22"/>
          <p:cNvSpPr/>
          <p:nvPr/>
        </p:nvSpPr>
        <p:spPr>
          <a:xfrm>
            <a:off x="1337040" y="4275000"/>
            <a:ext cx="111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 = {X,Z}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45" name="CustomShape 23"/>
          <p:cNvSpPr/>
          <p:nvPr/>
        </p:nvSpPr>
        <p:spPr>
          <a:xfrm>
            <a:off x="1190880" y="5003640"/>
            <a:ext cx="76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 = {}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46" name="Line 24"/>
          <p:cNvSpPr/>
          <p:nvPr/>
        </p:nvSpPr>
        <p:spPr>
          <a:xfrm>
            <a:off x="4066920" y="2124000"/>
            <a:ext cx="3441600" cy="140148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CustomShape 25"/>
          <p:cNvSpPr/>
          <p:nvPr/>
        </p:nvSpPr>
        <p:spPr>
          <a:xfrm>
            <a:off x="7239240" y="3532320"/>
            <a:ext cx="5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..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48" name="CustomShape 26"/>
          <p:cNvSpPr/>
          <p:nvPr/>
        </p:nvSpPr>
        <p:spPr>
          <a:xfrm>
            <a:off x="2106000" y="1763640"/>
            <a:ext cx="131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 = {X,Y,Z}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49" name="CustomShape 27"/>
          <p:cNvSpPr/>
          <p:nvPr/>
        </p:nvSpPr>
        <p:spPr>
          <a:xfrm>
            <a:off x="4410000" y="5327640"/>
            <a:ext cx="1169640" cy="549000"/>
          </a:xfrm>
          <a:prstGeom prst="wedgeRoundRectCallout">
            <a:avLst>
              <a:gd name="adj1" fmla="val -160612"/>
              <a:gd name="adj2" fmla="val -169389"/>
              <a:gd name="adj3" fmla="val 16667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A = {A,B}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nodeType="clickEffect" fill="hold">
                      <p:stCondLst>
                        <p:cond delay="indefinite"/>
                      </p:stCondLst>
                      <p:childTnLst>
                        <p:par>
                          <p:cTn id="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nodeType="clickEffect" fill="hold">
                      <p:stCondLst>
                        <p:cond delay="indefinite"/>
                      </p:stCondLst>
                      <p:childTnLst>
                        <p:par>
                          <p:cTn id="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nodeType="clickEffect" fill="hold">
                      <p:stCondLst>
                        <p:cond delay="indefinite"/>
                      </p:stCondLst>
                      <p:childTnLst>
                        <p:par>
                          <p:cTn id="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nodeType="clickEffect" fill="hold">
                      <p:stCondLst>
                        <p:cond delay="indefinite"/>
                      </p:stCondLst>
                      <p:childTnLst>
                        <p:par>
                          <p:cTn id="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nodeType="clickEffect" fill="hold">
                      <p:stCondLst>
                        <p:cond delay="indefinite"/>
                      </p:stCondLst>
                      <p:childTnLst>
                        <p:par>
                          <p:cTn id="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nodeType="clickEffect" fill="hold">
                      <p:stCondLst>
                        <p:cond delay="indefinite"/>
                      </p:stCondLst>
                      <p:childTnLst>
                        <p:par>
                          <p:cTn id="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nodeType="clickEffect" fill="hold">
                      <p:stCondLst>
                        <p:cond delay="indefinite"/>
                      </p:stCondLst>
                      <p:childTnLst>
                        <p:par>
                          <p:cTn id="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nodeType="clickEffect" fill="hold">
                      <p:stCondLst>
                        <p:cond delay="indefinite"/>
                      </p:stCondLst>
                      <p:childTnLst>
                        <p:par>
                          <p:cTn id="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nodeType="clickEffect" fill="hold">
                      <p:stCondLst>
                        <p:cond delay="indefinite"/>
                      </p:stCondLst>
                      <p:childTnLst>
                        <p:par>
                          <p:cTn id="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nodeType="clickEffect" fill="hold">
                      <p:stCondLst>
                        <p:cond delay="indefinite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nodeType="clickEffect" fill="hold">
                      <p:stCondLst>
                        <p:cond delay="indefinite"/>
                      </p:stCondLst>
                      <p:childTnLst>
                        <p:par>
                          <p:cTn id="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C5D6FB7-03DF-48C5-962C-BF419B73448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951" name="TextShape 2"/>
          <p:cNvSpPr txBox="1"/>
          <p:nvPr/>
        </p:nvSpPr>
        <p:spPr>
          <a:xfrm>
            <a:off x="457200" y="27468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Alguns mecanismos de pruning implementados no Caren (2.5)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TextShape 3"/>
          <p:cNvSpPr txBox="1"/>
          <p:nvPr/>
        </p:nvSpPr>
        <p:spPr>
          <a:xfrm>
            <a:off x="468360" y="1268280"/>
            <a:ext cx="8229240" cy="2836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Ordenar os termos frequentes por ordem ascendente de suporte leva (tipicamente) a espaços de pesquisa mais pequenos.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Implementa a ideia de “falhar cedo”,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 exploração em profundidade vai formar primeiro itemsets com menor suporte (mais prováveis de não passarem o filtro de suporte mínimo)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CustomShape 4"/>
          <p:cNvSpPr/>
          <p:nvPr/>
        </p:nvSpPr>
        <p:spPr>
          <a:xfrm>
            <a:off x="1332000" y="429264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4" name="CustomShape 5"/>
          <p:cNvSpPr/>
          <p:nvPr/>
        </p:nvSpPr>
        <p:spPr>
          <a:xfrm>
            <a:off x="1908000" y="429264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5" name="CustomShape 6"/>
          <p:cNvSpPr/>
          <p:nvPr/>
        </p:nvSpPr>
        <p:spPr>
          <a:xfrm>
            <a:off x="2484360" y="429264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6" name="CustomShape 7"/>
          <p:cNvSpPr/>
          <p:nvPr/>
        </p:nvSpPr>
        <p:spPr>
          <a:xfrm>
            <a:off x="6443640" y="429264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7" name="CustomShape 8"/>
          <p:cNvSpPr/>
          <p:nvPr/>
        </p:nvSpPr>
        <p:spPr>
          <a:xfrm>
            <a:off x="5796000" y="429264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8" name="CustomShape 9"/>
          <p:cNvSpPr/>
          <p:nvPr/>
        </p:nvSpPr>
        <p:spPr>
          <a:xfrm>
            <a:off x="7020000" y="429264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9" name="CustomShape 10"/>
          <p:cNvSpPr/>
          <p:nvPr/>
        </p:nvSpPr>
        <p:spPr>
          <a:xfrm>
            <a:off x="1384920" y="401796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960" name="CustomShape 11"/>
          <p:cNvSpPr/>
          <p:nvPr/>
        </p:nvSpPr>
        <p:spPr>
          <a:xfrm>
            <a:off x="1959840" y="401796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961" name="CustomShape 12"/>
          <p:cNvSpPr/>
          <p:nvPr/>
        </p:nvSpPr>
        <p:spPr>
          <a:xfrm>
            <a:off x="2504160" y="401796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962" name="CustomShape 13"/>
          <p:cNvSpPr/>
          <p:nvPr/>
        </p:nvSpPr>
        <p:spPr>
          <a:xfrm>
            <a:off x="1332000" y="52293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63" name="CustomShape 14"/>
          <p:cNvSpPr/>
          <p:nvPr/>
        </p:nvSpPr>
        <p:spPr>
          <a:xfrm>
            <a:off x="828720" y="595008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64" name="CustomShape 15"/>
          <p:cNvSpPr/>
          <p:nvPr/>
        </p:nvSpPr>
        <p:spPr>
          <a:xfrm>
            <a:off x="1908000" y="52293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65" name="Line 16"/>
          <p:cNvSpPr/>
          <p:nvPr/>
        </p:nvSpPr>
        <p:spPr>
          <a:xfrm>
            <a:off x="1476360" y="4652640"/>
            <a:ext cx="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Line 17"/>
          <p:cNvSpPr/>
          <p:nvPr/>
        </p:nvSpPr>
        <p:spPr>
          <a:xfrm flipH="1">
            <a:off x="971280" y="5589360"/>
            <a:ext cx="50508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Line 18"/>
          <p:cNvSpPr/>
          <p:nvPr/>
        </p:nvSpPr>
        <p:spPr>
          <a:xfrm>
            <a:off x="1547640" y="4652640"/>
            <a:ext cx="50328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Line 19"/>
          <p:cNvSpPr/>
          <p:nvPr/>
        </p:nvSpPr>
        <p:spPr>
          <a:xfrm>
            <a:off x="1834920" y="5300640"/>
            <a:ext cx="503280" cy="504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Line 20"/>
          <p:cNvSpPr/>
          <p:nvPr/>
        </p:nvSpPr>
        <p:spPr>
          <a:xfrm flipH="1">
            <a:off x="1979280" y="5300640"/>
            <a:ext cx="43200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21"/>
          <p:cNvSpPr/>
          <p:nvPr/>
        </p:nvSpPr>
        <p:spPr>
          <a:xfrm>
            <a:off x="7041240" y="400356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971" name="CustomShape 22"/>
          <p:cNvSpPr/>
          <p:nvPr/>
        </p:nvSpPr>
        <p:spPr>
          <a:xfrm>
            <a:off x="6517440" y="400356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972" name="CustomShape 23"/>
          <p:cNvSpPr/>
          <p:nvPr/>
        </p:nvSpPr>
        <p:spPr>
          <a:xfrm>
            <a:off x="5817240" y="400356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973" name="Line 24"/>
          <p:cNvSpPr/>
          <p:nvPr/>
        </p:nvSpPr>
        <p:spPr>
          <a:xfrm flipH="1">
            <a:off x="755640" y="6021360"/>
            <a:ext cx="64764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Line 25"/>
          <p:cNvSpPr/>
          <p:nvPr/>
        </p:nvSpPr>
        <p:spPr>
          <a:xfrm>
            <a:off x="684000" y="5876640"/>
            <a:ext cx="720720" cy="503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26"/>
          <p:cNvSpPr/>
          <p:nvPr/>
        </p:nvSpPr>
        <p:spPr>
          <a:xfrm>
            <a:off x="5651640" y="52293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76" name="CustomShape 27"/>
          <p:cNvSpPr/>
          <p:nvPr/>
        </p:nvSpPr>
        <p:spPr>
          <a:xfrm>
            <a:off x="6227640" y="52293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77" name="Line 28"/>
          <p:cNvSpPr/>
          <p:nvPr/>
        </p:nvSpPr>
        <p:spPr>
          <a:xfrm flipH="1">
            <a:off x="5724360" y="4652640"/>
            <a:ext cx="21600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Line 29"/>
          <p:cNvSpPr/>
          <p:nvPr/>
        </p:nvSpPr>
        <p:spPr>
          <a:xfrm>
            <a:off x="6011640" y="4652640"/>
            <a:ext cx="36036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Line 30"/>
          <p:cNvSpPr/>
          <p:nvPr/>
        </p:nvSpPr>
        <p:spPr>
          <a:xfrm flipH="1">
            <a:off x="5580000" y="5373360"/>
            <a:ext cx="50472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Line 31"/>
          <p:cNvSpPr/>
          <p:nvPr/>
        </p:nvSpPr>
        <p:spPr>
          <a:xfrm>
            <a:off x="5580000" y="5300640"/>
            <a:ext cx="50472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Line 32"/>
          <p:cNvSpPr/>
          <p:nvPr/>
        </p:nvSpPr>
        <p:spPr>
          <a:xfrm>
            <a:off x="6156000" y="5229000"/>
            <a:ext cx="503280" cy="287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Line 33"/>
          <p:cNvSpPr/>
          <p:nvPr/>
        </p:nvSpPr>
        <p:spPr>
          <a:xfrm flipH="1">
            <a:off x="6227640" y="5300640"/>
            <a:ext cx="43164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34"/>
          <p:cNvSpPr/>
          <p:nvPr/>
        </p:nvSpPr>
        <p:spPr>
          <a:xfrm>
            <a:off x="2482920" y="52293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84" name="Line 35"/>
          <p:cNvSpPr/>
          <p:nvPr/>
        </p:nvSpPr>
        <p:spPr>
          <a:xfrm>
            <a:off x="2050920" y="4652640"/>
            <a:ext cx="57636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Line 36"/>
          <p:cNvSpPr/>
          <p:nvPr/>
        </p:nvSpPr>
        <p:spPr>
          <a:xfrm>
            <a:off x="2339640" y="5157720"/>
            <a:ext cx="503280" cy="504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Line 37"/>
          <p:cNvSpPr/>
          <p:nvPr/>
        </p:nvSpPr>
        <p:spPr>
          <a:xfrm flipH="1">
            <a:off x="2411280" y="5157720"/>
            <a:ext cx="43164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38"/>
          <p:cNvSpPr/>
          <p:nvPr/>
        </p:nvSpPr>
        <p:spPr>
          <a:xfrm>
            <a:off x="7020000" y="52293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88" name="Line 39"/>
          <p:cNvSpPr/>
          <p:nvPr/>
        </p:nvSpPr>
        <p:spPr>
          <a:xfrm>
            <a:off x="6659280" y="4652640"/>
            <a:ext cx="50508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TextShape 40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B3077C7-9589-4E1A-9054-F37D2EFBB202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991" name="TextShape 2"/>
          <p:cNvSpPr txBox="1"/>
          <p:nvPr/>
        </p:nvSpPr>
        <p:spPr>
          <a:xfrm>
            <a:off x="457200" y="11592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Mecanismos de pruning do Caren (2.5)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TextShape 3"/>
          <p:cNvSpPr txBox="1"/>
          <p:nvPr/>
        </p:nvSpPr>
        <p:spPr>
          <a:xfrm>
            <a:off x="395280" y="1197000"/>
            <a:ext cx="8229240" cy="525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Aplicar esta reordenação aos vários níveis de exploração depth-first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Dynamic Items Reordering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Ordem no nível 2 mudou: s(CB) &lt; s(CP) &lt; s(CA) &lt; s(CX)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Eventualmente podemos descobrir items que originam itemsets não frequentes: Estes items não são propagados em profundidade! 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CustomShape 4"/>
          <p:cNvSpPr/>
          <p:nvPr/>
        </p:nvSpPr>
        <p:spPr>
          <a:xfrm>
            <a:off x="3490920" y="29829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94" name="CustomShape 5"/>
          <p:cNvSpPr/>
          <p:nvPr/>
        </p:nvSpPr>
        <p:spPr>
          <a:xfrm>
            <a:off x="4067280" y="29829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95" name="CustomShape 6"/>
          <p:cNvSpPr/>
          <p:nvPr/>
        </p:nvSpPr>
        <p:spPr>
          <a:xfrm>
            <a:off x="4643280" y="29829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96" name="CustomShape 7"/>
          <p:cNvSpPr/>
          <p:nvPr/>
        </p:nvSpPr>
        <p:spPr>
          <a:xfrm>
            <a:off x="3544920" y="270828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997" name="CustomShape 8"/>
          <p:cNvSpPr/>
          <p:nvPr/>
        </p:nvSpPr>
        <p:spPr>
          <a:xfrm>
            <a:off x="4119480" y="270828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6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998" name="CustomShape 9"/>
          <p:cNvSpPr/>
          <p:nvPr/>
        </p:nvSpPr>
        <p:spPr>
          <a:xfrm>
            <a:off x="4663800" y="270828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999" name="CustomShape 10"/>
          <p:cNvSpPr/>
          <p:nvPr/>
        </p:nvSpPr>
        <p:spPr>
          <a:xfrm>
            <a:off x="2771640" y="391968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00" name="CustomShape 11"/>
          <p:cNvSpPr/>
          <p:nvPr/>
        </p:nvSpPr>
        <p:spPr>
          <a:xfrm>
            <a:off x="2268360" y="464040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01" name="CustomShape 12"/>
          <p:cNvSpPr/>
          <p:nvPr/>
        </p:nvSpPr>
        <p:spPr>
          <a:xfrm>
            <a:off x="3419640" y="391968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02" name="Line 13"/>
          <p:cNvSpPr/>
          <p:nvPr/>
        </p:nvSpPr>
        <p:spPr>
          <a:xfrm>
            <a:off x="3635280" y="3342960"/>
            <a:ext cx="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Line 14"/>
          <p:cNvSpPr/>
          <p:nvPr/>
        </p:nvSpPr>
        <p:spPr>
          <a:xfrm>
            <a:off x="3706560" y="3342960"/>
            <a:ext cx="50328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15"/>
          <p:cNvSpPr/>
          <p:nvPr/>
        </p:nvSpPr>
        <p:spPr>
          <a:xfrm>
            <a:off x="4067280" y="391968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P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05" name="CustomShape 16"/>
          <p:cNvSpPr/>
          <p:nvPr/>
        </p:nvSpPr>
        <p:spPr>
          <a:xfrm>
            <a:off x="5291280" y="29973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P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06" name="CustomShape 17"/>
          <p:cNvSpPr/>
          <p:nvPr/>
        </p:nvSpPr>
        <p:spPr>
          <a:xfrm>
            <a:off x="5313240" y="272268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8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007" name="Line 18"/>
          <p:cNvSpPr/>
          <p:nvPr/>
        </p:nvSpPr>
        <p:spPr>
          <a:xfrm flipH="1">
            <a:off x="2916000" y="3357360"/>
            <a:ext cx="64764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19"/>
          <p:cNvSpPr/>
          <p:nvPr/>
        </p:nvSpPr>
        <p:spPr>
          <a:xfrm>
            <a:off x="5940360" y="299736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09" name="CustomShape 20"/>
          <p:cNvSpPr/>
          <p:nvPr/>
        </p:nvSpPr>
        <p:spPr>
          <a:xfrm>
            <a:off x="6013440" y="272268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010" name="CustomShape 21"/>
          <p:cNvSpPr/>
          <p:nvPr/>
        </p:nvSpPr>
        <p:spPr>
          <a:xfrm>
            <a:off x="4572000" y="393228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11" name="Line 22"/>
          <p:cNvSpPr/>
          <p:nvPr/>
        </p:nvSpPr>
        <p:spPr>
          <a:xfrm>
            <a:off x="3779640" y="3357360"/>
            <a:ext cx="936720" cy="576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23"/>
          <p:cNvSpPr/>
          <p:nvPr/>
        </p:nvSpPr>
        <p:spPr>
          <a:xfrm>
            <a:off x="1763640" y="465300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P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13" name="CustomShape 24"/>
          <p:cNvSpPr/>
          <p:nvPr/>
        </p:nvSpPr>
        <p:spPr>
          <a:xfrm>
            <a:off x="2843280" y="465300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14" name="Line 25"/>
          <p:cNvSpPr/>
          <p:nvPr/>
        </p:nvSpPr>
        <p:spPr>
          <a:xfrm flipH="1">
            <a:off x="1979280" y="4292280"/>
            <a:ext cx="86364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Line 26"/>
          <p:cNvSpPr/>
          <p:nvPr/>
        </p:nvSpPr>
        <p:spPr>
          <a:xfrm flipH="1">
            <a:off x="2484360" y="4292280"/>
            <a:ext cx="43164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Line 27"/>
          <p:cNvSpPr/>
          <p:nvPr/>
        </p:nvSpPr>
        <p:spPr>
          <a:xfrm>
            <a:off x="2987640" y="4292280"/>
            <a:ext cx="0" cy="3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TextShape 28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018" name="CustomShape 29"/>
          <p:cNvSpPr/>
          <p:nvPr/>
        </p:nvSpPr>
        <p:spPr>
          <a:xfrm>
            <a:off x="4643280" y="2060640"/>
            <a:ext cx="360000" cy="360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30"/>
          <p:cNvSpPr/>
          <p:nvPr/>
        </p:nvSpPr>
        <p:spPr>
          <a:xfrm>
            <a:off x="4776840" y="2131920"/>
            <a:ext cx="109080" cy="2156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Line 31"/>
          <p:cNvSpPr/>
          <p:nvPr/>
        </p:nvSpPr>
        <p:spPr>
          <a:xfrm flipV="1">
            <a:off x="4776480" y="2131920"/>
            <a:ext cx="109800" cy="2156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1" name="Line 32"/>
          <p:cNvSpPr/>
          <p:nvPr/>
        </p:nvSpPr>
        <p:spPr>
          <a:xfrm flipH="1">
            <a:off x="3678120" y="2420640"/>
            <a:ext cx="1146240" cy="5637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Line 33"/>
          <p:cNvSpPr/>
          <p:nvPr/>
        </p:nvSpPr>
        <p:spPr>
          <a:xfrm flipH="1">
            <a:off x="4252680" y="2420640"/>
            <a:ext cx="571680" cy="5637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Line 34"/>
          <p:cNvSpPr/>
          <p:nvPr/>
        </p:nvSpPr>
        <p:spPr>
          <a:xfrm>
            <a:off x="4824360" y="2420640"/>
            <a:ext cx="108000" cy="5619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Line 35"/>
          <p:cNvSpPr/>
          <p:nvPr/>
        </p:nvSpPr>
        <p:spPr>
          <a:xfrm>
            <a:off x="4824360" y="2420640"/>
            <a:ext cx="622080" cy="57780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5" name="Line 36"/>
          <p:cNvSpPr/>
          <p:nvPr/>
        </p:nvSpPr>
        <p:spPr>
          <a:xfrm>
            <a:off x="4824360" y="2420640"/>
            <a:ext cx="1322280" cy="57780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6" name="CustomShape 37"/>
          <p:cNvSpPr/>
          <p:nvPr/>
        </p:nvSpPr>
        <p:spPr>
          <a:xfrm>
            <a:off x="2773080" y="365904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027" name="CustomShape 38"/>
          <p:cNvSpPr/>
          <p:nvPr/>
        </p:nvSpPr>
        <p:spPr>
          <a:xfrm>
            <a:off x="3368520" y="364500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028" name="CustomShape 39"/>
          <p:cNvSpPr/>
          <p:nvPr/>
        </p:nvSpPr>
        <p:spPr>
          <a:xfrm>
            <a:off x="4160520" y="364500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029" name="CustomShape 40"/>
          <p:cNvSpPr/>
          <p:nvPr/>
        </p:nvSpPr>
        <p:spPr>
          <a:xfrm>
            <a:off x="4665600" y="364500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90AFA53-EDF7-4006-83CC-59716FFCA6B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03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Regras de Inferência de contagem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TextShape 3"/>
          <p:cNvSpPr txBox="1"/>
          <p:nvPr/>
        </p:nvSpPr>
        <p:spPr>
          <a:xfrm>
            <a:off x="468360" y="1628640"/>
            <a:ext cx="821808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Alguns algoritmos usam regras de inferência de contagem (evitando algum esforço), derivando a contagem de um itemset à custa das contagem dos seus subconjuntos.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Parent Equivalence Pruning (PEP) :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(support inference)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Sejam </a:t>
            </a:r>
            <a:r>
              <a:rPr b="1" i="1" lang="pt-PT" sz="1800" spc="-1" strike="noStrike">
                <a:solidFill>
                  <a:srgbClr val="000000"/>
                </a:solidFill>
                <a:latin typeface="Arial"/>
              </a:rPr>
              <a:t>X,Y,Z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itemsets,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CustomShape 4"/>
          <p:cNvSpPr/>
          <p:nvPr/>
        </p:nvSpPr>
        <p:spPr>
          <a:xfrm>
            <a:off x="250920" y="5805360"/>
            <a:ext cx="2734920" cy="761760"/>
          </a:xfrm>
          <a:prstGeom prst="wedgeEllipseCallout">
            <a:avLst>
              <a:gd name="adj1" fmla="val 71574"/>
              <a:gd name="adj2" fmla="val -87097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pt-PT" sz="1000" spc="-1" strike="noStrike">
                <a:solidFill>
                  <a:srgbClr val="000000"/>
                </a:solidFill>
                <a:latin typeface="Arial"/>
              </a:rPr>
              <a:t>Vai ajudar a detectar regras produtivas e significativas! </a:t>
            </a:r>
            <a:r>
              <a:rPr b="1" i="1" lang="pt-PT" sz="1000" spc="-1" strike="noStrike">
                <a:solidFill>
                  <a:srgbClr val="000000"/>
                </a:solidFill>
                <a:latin typeface="Arial"/>
              </a:rPr>
              <a:t>Parent Equivalence Pruning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034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pic>
        <p:nvPicPr>
          <p:cNvPr id="1035" name="" descr=""/>
          <p:cNvPicPr/>
          <p:nvPr/>
        </p:nvPicPr>
        <p:blipFill>
          <a:blip r:embed="rId1"/>
          <a:stretch/>
        </p:blipFill>
        <p:spPr>
          <a:xfrm>
            <a:off x="3378240" y="5156280"/>
            <a:ext cx="4915080" cy="44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B54B922-8494-4105-8EE2-DBB6E2CA9CA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037" name="TextShape 2"/>
          <p:cNvSpPr txBox="1"/>
          <p:nvPr/>
        </p:nvSpPr>
        <p:spPr>
          <a:xfrm>
            <a:off x="457200" y="11592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Mecanismos de pruning do Caren (2.5)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TextShape 3"/>
          <p:cNvSpPr txBox="1"/>
          <p:nvPr/>
        </p:nvSpPr>
        <p:spPr>
          <a:xfrm>
            <a:off x="468360" y="1268280"/>
            <a:ext cx="8229240" cy="518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Parent Equivalence Pruning (PEP):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Aplica inferência do suporte, 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Seja P um itemset e X um item. Se s(P) = s(PX) então para qualquer A</a:t>
            </a:r>
            <a:r>
              <a:rPr b="0" lang="pt-PT" sz="2000" spc="-1" strike="noStrike">
                <a:solidFill>
                  <a:srgbClr val="000000"/>
                </a:solidFill>
                <a:latin typeface="HGGothicE"/>
                <a:ea typeface="HGGothicE"/>
              </a:rPr>
              <a:t>⊇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P,  s(AX) = s(A),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Podemos retirar X da lista de items para expansão, reduzindo drasticamente o espaço de pesquisa.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No final da contagem usamos todos os items do tipo X, e aplicamos a expansão a todos os itemsets frequentes onde o suporte é a contagem do itemset.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Para cada itemset obtemos 2</a:t>
            </a:r>
            <a:r>
              <a:rPr b="0" lang="pt-PT" sz="2000" spc="-1" strike="noStrike" baseline="30000">
                <a:solidFill>
                  <a:srgbClr val="000000"/>
                </a:solidFill>
                <a:latin typeface="Arial"/>
                <a:ea typeface="HGGothicE"/>
              </a:rPr>
              <a:t>#{items X}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 – 1 novos itemsets frequentes.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Exemplo: s(AB) = s(ABC), s(AB)=s(ABD), s(AB)=s(ABE), a lista pep = {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HGGothicE"/>
              </a:rPr>
              <a:t>C,D,E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}. Se tivermos ABR derivamos ABR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HGGothicE"/>
              </a:rPr>
              <a:t>C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, ABR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HGGothicE"/>
              </a:rPr>
              <a:t>D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, ABR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HGGothicE"/>
              </a:rPr>
              <a:t>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, ABR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HGGothicE"/>
              </a:rPr>
              <a:t>CD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, ABR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HGGothicE"/>
              </a:rPr>
              <a:t>CDE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, ABR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HGGothicE"/>
              </a:rPr>
              <a:t>CE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, ABR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HGGothicE"/>
              </a:rPr>
              <a:t>DE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 com suporte igual a s(ABR).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HGGothicE"/>
              </a:rPr>
              <a:t>Este mecanismo vai ser importante para a eficiente implementação de improvement (e outros métodos de pruning).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757E8F0-16BE-4F19-9E91-DAD89C38ABB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39528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Problema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0" y="126828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Base de Dados de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Ticket Data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Ex: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1  1901,1881,199,901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2   901,1661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3   676,199,177,100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…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..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…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120099  78,1881,199,8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4"/>
          <p:cNvSpPr txBox="1"/>
          <p:nvPr/>
        </p:nvSpPr>
        <p:spPr>
          <a:xfrm>
            <a:off x="4859280" y="19890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O marketing da cadeia de Hipermercados pretende fazer um estudo de comportamento de compras.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Tem acesso aos dados representativos dos “cestos de compras” (basket data)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Exemplo de perguntas a responder: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Que produtos estão associadas ao consumo de cerveja X ?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Como podemos descrever a população consumidora de amendoins?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Onde devem estar localizadas os produtos de limpeza doméstica ?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Como se relacionam os produtos 1661 e 199 ?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5"/>
          <p:cNvSpPr/>
          <p:nvPr/>
        </p:nvSpPr>
        <p:spPr>
          <a:xfrm>
            <a:off x="1187280" y="5661000"/>
            <a:ext cx="1007640" cy="431280"/>
          </a:xfrm>
          <a:prstGeom prst="wedgeRoundRectCallout">
            <a:avLst>
              <a:gd name="adj1" fmla="val -86852"/>
              <a:gd name="adj2" fmla="val -166176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Número da transacção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>
            <a:off x="3714840" y="4357800"/>
            <a:ext cx="928440" cy="428400"/>
          </a:xfrm>
          <a:prstGeom prst="wedgeEllipseCallout">
            <a:avLst>
              <a:gd name="adj1" fmla="val -98898"/>
              <a:gd name="adj2" fmla="val 89704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item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03" name="TextShape 7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6CF764A-B320-4BE9-AA72-3A51E8ECC010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041" name="TextShape 2"/>
          <p:cNvSpPr txBox="1"/>
          <p:nvPr/>
        </p:nvSpPr>
        <p:spPr>
          <a:xfrm>
            <a:off x="457200" y="11592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Mecanismos de pruning do Caren (2.5)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TextShape 3"/>
          <p:cNvSpPr txBox="1"/>
          <p:nvPr/>
        </p:nvSpPr>
        <p:spPr>
          <a:xfrm>
            <a:off x="468360" y="1268280"/>
            <a:ext cx="8229240" cy="518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Controlar a expansão de um termo pela geração de regras: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Seja P um itemset, CONS conjunto de items pré definidos como consequentes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 para </a:t>
            </a:r>
            <a:r>
              <a:rPr b="0" lang="pt-PT" sz="2400" spc="-1" strike="noStrike">
                <a:solidFill>
                  <a:srgbClr val="000000"/>
                </a:solidFill>
                <a:latin typeface="HGSGothicE"/>
                <a:ea typeface="HGSGothicE"/>
              </a:rPr>
              <a:t>∀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HGSGothicE"/>
              </a:rPr>
              <a:t>c </a:t>
            </a:r>
            <a:r>
              <a:rPr b="0" lang="pt-PT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∈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CONS, s(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  <a:ea typeface="Arial Unicode MS"/>
              </a:rPr>
              <a:t>P </a:t>
            </a:r>
            <a:r>
              <a:rPr b="0" lang="el-GR" sz="2800" spc="-1" strike="noStrike">
                <a:solidFill>
                  <a:srgbClr val="000000"/>
                </a:solidFill>
                <a:latin typeface="Arial"/>
                <a:ea typeface="Arial Unicode MS"/>
              </a:rPr>
              <a:t>υ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  <a:ea typeface="Arial Unicode MS"/>
              </a:rPr>
              <a:t> c) &lt; minsup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	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     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HGGothicE"/>
              </a:rPr>
              <a:t>então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HGSGothicE"/>
                <a:ea typeface="HGSGothicE"/>
              </a:rPr>
              <a:t>∀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X,  s(P </a:t>
            </a:r>
            <a:r>
              <a:rPr b="0" lang="el-G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υ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 X </a:t>
            </a:r>
            <a:r>
              <a:rPr b="0" lang="el-GR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υ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 c) &lt; minsup.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Ou seja, se um termo (P) para os consequentes definidos (</a:t>
            </a:r>
            <a:r>
              <a:rPr b="0" lang="pt-PT" sz="2400" spc="-1" strike="noStrike">
                <a:solidFill>
                  <a:srgbClr val="000000"/>
                </a:solidFill>
                <a:latin typeface="HGSGothicE"/>
                <a:ea typeface="HGSGothicE"/>
              </a:rPr>
              <a:t>∀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HGSGothicE"/>
              </a:rPr>
              <a:t>c </a:t>
            </a:r>
            <a:r>
              <a:rPr b="0" lang="pt-PT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∈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CONS) não produz regras com suporte mínimo então não vale a pena expandir mais esse termo!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7E87DFC-81DC-4E03-AEC5-D82986B2A96E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04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Exemplos de regras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CustomShape 3"/>
          <p:cNvSpPr/>
          <p:nvPr/>
        </p:nvSpPr>
        <p:spPr>
          <a:xfrm>
            <a:off x="250920" y="1628640"/>
            <a:ext cx="853236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Association Rules (geradas pelo Caren) ...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Sup = 0.01500  Conf = 0.37500   oranges   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bananas  &amp;  peaches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Sup = 0.03900  Conf = 0.30000   oranges   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peaches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Sup = 0.01000  Conf = 0.28571   oranges   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bananas  &amp;  potatoes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Sup = 0.01000  Conf = 0.28571   oranges   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peaches  &amp;  potatoes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47" name="CustomShape 4"/>
          <p:cNvSpPr/>
          <p:nvPr/>
        </p:nvSpPr>
        <p:spPr>
          <a:xfrm>
            <a:off x="684360" y="4437000"/>
            <a:ext cx="80848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Que informação é possível tirar deste tipo de estrutura ?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Leitura das regras…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Capacidade de  previsão?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Interpretação das métricas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Característica da população descrita...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Redundância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48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Exemplo execução CAREN para o dataset </a:t>
            </a:r>
            <a:r>
              <a:rPr b="0" i="1" lang="pt-PT" sz="4400" spc="-1" strike="noStrike">
                <a:solidFill>
                  <a:srgbClr val="000000"/>
                </a:solidFill>
                <a:latin typeface="Arial"/>
              </a:rPr>
              <a:t>hepatitis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TextShape 2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051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496721B-01B2-4765-B3FD-A603B28E1439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052" name="CustomShape 4"/>
          <p:cNvSpPr/>
          <p:nvPr/>
        </p:nvSpPr>
        <p:spPr>
          <a:xfrm>
            <a:off x="-36000" y="1700640"/>
            <a:ext cx="9072000" cy="49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&gt; caren hepatitis.data  0.1  0.5  -s,  -Att  -Hclass  -classclass  -ovrt  -fisher  -null?  -Discfia1,a18,a17,a16,a15,a14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0.10968   Conf = 0.73913     class=1c    &lt;--    a17=]-oo : 3.8500]  &amp;  a6=1  &amp;  a19=2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0.10323   Conf = 0.69565     class=1c    &lt;--    a18=]-oo : 50.5000]  &amp;  a17=]-oo : 3.8500]  &amp;  a8=2  &amp;  a5=1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0.11613   Conf = 0.69231     class=1c    &lt;--    a6=1  &amp;  a19=2  &amp;  a8=2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0.11613   Conf = 0.69231     class=1c    &lt;--    a18=]-oo : 50.5000]  &amp;  a17=]-oo : 3.8500]  &amp;  a2=1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0.14194   Conf = 0.68750     class=1c    &lt;--    a17=]-oo : 3.8500]  &amp;  a19=2  &amp;  a8=2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0.13548   Conf = 0.67742     class=1c    &lt;--    a17=]-oo : 3.8500]  &amp;  a19=2  &amp;  a5=1  &amp;  a2=1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0.12903   Conf = 0.66667     class=1c    &lt;--    a17=]-oo : 3.8500]  &amp;  a19=2  &amp;  a5=1  &amp;  a4=2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0.10323   Conf = 0.66667     class=1c    &lt;--    a14=]1.6500 : +oo[  &amp;  a17=]-oo : 3.8500]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0.10323   Conf = 0.66667     class=1c    &lt;--    a18=]-oo : 50.5000]  &amp;  a17=]-oo : 3.8500]  &amp;  a4=2  &amp;  a5=1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0.10323   Conf = 0.64000     class=1c    &lt;--    a11=1  &amp;  a17=]-oo : 3.8500]  &amp;  a4=2  &amp;  a2=1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0.13548   Conf = 0.63636     class=1c    &lt;--    a17=]-oo : 3.8500]  &amp;  a19=2  &amp;  a4=2  &amp;  a2=1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0.11613   Conf = 0.62069     class=1c    &lt;--    a18=]-oo : 50.5000]  &amp;  a17=]-oo : 3.8500]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0.11613   Conf = 0.62069     class=1c    &lt;--    a18=]-oo : 50.5000]  &amp;  a5=1  &amp;  a2=1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0.11613   Conf = 0.60000     class=1c    &lt;--    a6=1  &amp;  a19=2  &amp;  a4=2  &amp;  a2=1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0.14194   Conf = 0.59459     class=1c    &lt;--    a17=]-oo : 3.8500]  &amp;  a19=2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0.13548   Conf = 0.58333     class=1c    &lt;--    a19=2  &amp;  a5=1  &amp;  a8=2  &amp;  a4=2  &amp;  a2=1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Sup = 0.12258   Conf = 0.57576     class=1c    &lt;--    a6=1  &amp;  a19=2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Regras Default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TextShape 2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055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008027F-259C-49E9-A2B7-38309914E07D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056" name="CustomShape 4"/>
          <p:cNvSpPr/>
          <p:nvPr/>
        </p:nvSpPr>
        <p:spPr>
          <a:xfrm>
            <a:off x="539640" y="1484280"/>
            <a:ext cx="820872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Do tipo  { } </a:t>
            </a:r>
            <a:r>
              <a:rPr b="0" lang="pt-PT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C</a:t>
            </a:r>
            <a:endParaRPr b="0" lang="pt-PT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e.g.        { } </a:t>
            </a:r>
            <a:r>
              <a:rPr b="0" lang="pt-PT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tomates  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s=0.3,  conf=0.3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Neste caso Sup == Conf, o que indica a incidência desta subpopulação.</a:t>
            </a:r>
            <a:endParaRPr b="0" lang="pt-PT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Pode ser usada para medir distância para independência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Algumas medidas de interesse referem estas regras</a:t>
            </a:r>
            <a:endParaRPr b="0" lang="pt-PT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Ajuda a identificar redundância de certas regras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Usadas em classificação para controlar previsão por omissão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057" name="CustomShape 5"/>
          <p:cNvSpPr/>
          <p:nvPr/>
        </p:nvSpPr>
        <p:spPr>
          <a:xfrm>
            <a:off x="6732720" y="1197000"/>
            <a:ext cx="2231640" cy="286920"/>
          </a:xfrm>
          <a:prstGeom prst="wedgeRoundRectCallout">
            <a:avLst>
              <a:gd name="adj1" fmla="val -71046"/>
              <a:gd name="adj2" fmla="val 252356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O mesmo que s(tomates)=0.3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058" name="CustomShape 6"/>
          <p:cNvSpPr/>
          <p:nvPr/>
        </p:nvSpPr>
        <p:spPr>
          <a:xfrm>
            <a:off x="4644360" y="1172880"/>
            <a:ext cx="1584000" cy="647640"/>
          </a:xfrm>
          <a:prstGeom prst="wedgeRoundRectCallout">
            <a:avLst>
              <a:gd name="adj1" fmla="val -62997"/>
              <a:gd name="adj2" fmla="val 102237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900" spc="-1" strike="noStrike">
                <a:solidFill>
                  <a:srgbClr val="000000"/>
                </a:solidFill>
                <a:latin typeface="Arial"/>
              </a:rPr>
              <a:t>O “mundo complementar” onde não há tomates corresponde a 70% das transações!</a:t>
            </a:r>
            <a:endParaRPr b="0" lang="pt-PT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1BF90CC-5B27-4C21-A48F-566AE62DD2E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06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Medidas de Interesse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TextShape 3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Lift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Conviction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Leverage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Χ</a:t>
            </a:r>
            <a:r>
              <a:rPr b="0" lang="pt-PT" sz="24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Reliability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etc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Teste de </a:t>
            </a: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Χ</a:t>
            </a:r>
            <a:r>
              <a:rPr b="0" lang="pt-PT" sz="2400" spc="-1" strike="noStrike" baseline="30000">
                <a:solidFill>
                  <a:srgbClr val="000000"/>
                </a:solidFill>
                <a:latin typeface="Arial"/>
              </a:rPr>
              <a:t>2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entre antecedente e consequente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CustomShape 4"/>
          <p:cNvSpPr/>
          <p:nvPr/>
        </p:nvSpPr>
        <p:spPr>
          <a:xfrm>
            <a:off x="857160" y="5715000"/>
            <a:ext cx="2785680" cy="856800"/>
          </a:xfrm>
          <a:prstGeom prst="wedgeRoundRectCallout">
            <a:avLst>
              <a:gd name="adj1" fmla="val 76542"/>
              <a:gd name="adj2" fmla="val -62412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Medida usada no SQL Server 2000: = 0 </a:t>
            </a:r>
            <a:r>
              <a:rPr b="0" i="1" lang="pt-PT" sz="1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  independência, 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&lt; 0 </a:t>
            </a:r>
            <a:r>
              <a:rPr b="0" i="1" lang="pt-PT" sz="1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 associação negativa,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&gt; 0 </a:t>
            </a:r>
            <a:r>
              <a:rPr b="0" i="1" lang="pt-PT" sz="1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 associação positiva.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063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pic>
        <p:nvPicPr>
          <p:cNvPr id="1064" name="" descr=""/>
          <p:cNvPicPr/>
          <p:nvPr/>
        </p:nvPicPr>
        <p:blipFill>
          <a:blip r:embed="rId1"/>
          <a:stretch/>
        </p:blipFill>
        <p:spPr>
          <a:xfrm>
            <a:off x="4495680" y="1409760"/>
            <a:ext cx="4102200" cy="876240"/>
          </a:xfrm>
          <a:prstGeom prst="rect">
            <a:avLst/>
          </a:prstGeom>
          <a:ln>
            <a:noFill/>
          </a:ln>
        </p:spPr>
      </p:pic>
      <p:pic>
        <p:nvPicPr>
          <p:cNvPr id="1065" name="" descr=""/>
          <p:cNvPicPr/>
          <p:nvPr/>
        </p:nvPicPr>
        <p:blipFill>
          <a:blip r:embed="rId2"/>
          <a:stretch/>
        </p:blipFill>
        <p:spPr>
          <a:xfrm>
            <a:off x="4419720" y="2413080"/>
            <a:ext cx="4317840" cy="876240"/>
          </a:xfrm>
          <a:prstGeom prst="rect">
            <a:avLst/>
          </a:prstGeom>
          <a:ln>
            <a:noFill/>
          </a:ln>
        </p:spPr>
      </p:pic>
      <p:pic>
        <p:nvPicPr>
          <p:cNvPr id="1066" name="" descr=""/>
          <p:cNvPicPr/>
          <p:nvPr/>
        </p:nvPicPr>
        <p:blipFill>
          <a:blip r:embed="rId3"/>
          <a:stretch/>
        </p:blipFill>
        <p:spPr>
          <a:xfrm>
            <a:off x="4356000" y="4292640"/>
            <a:ext cx="4444920" cy="533520"/>
          </a:xfrm>
          <a:prstGeom prst="rect">
            <a:avLst/>
          </a:prstGeom>
          <a:ln>
            <a:noFill/>
          </a:ln>
        </p:spPr>
      </p:pic>
      <p:pic>
        <p:nvPicPr>
          <p:cNvPr id="1067" name="" descr=""/>
          <p:cNvPicPr/>
          <p:nvPr/>
        </p:nvPicPr>
        <p:blipFill>
          <a:blip r:embed="rId4"/>
          <a:stretch/>
        </p:blipFill>
        <p:spPr>
          <a:xfrm>
            <a:off x="3924360" y="3568680"/>
            <a:ext cx="4851360" cy="419040"/>
          </a:xfrm>
          <a:prstGeom prst="rect">
            <a:avLst/>
          </a:prstGeom>
          <a:ln>
            <a:noFill/>
          </a:ln>
        </p:spPr>
      </p:pic>
      <p:pic>
        <p:nvPicPr>
          <p:cNvPr id="1068" name="" descr=""/>
          <p:cNvPicPr/>
          <p:nvPr/>
        </p:nvPicPr>
        <p:blipFill>
          <a:blip r:embed="rId5"/>
          <a:stretch/>
        </p:blipFill>
        <p:spPr>
          <a:xfrm>
            <a:off x="4178160" y="5067360"/>
            <a:ext cx="4660920" cy="87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2F1FB95-A0F7-4E73-99E7-2248FEBF252D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07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Medidas de Interesse (2)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CustomShape 3"/>
          <p:cNvSpPr/>
          <p:nvPr/>
        </p:nvSpPr>
        <p:spPr>
          <a:xfrm>
            <a:off x="246600" y="1268280"/>
            <a:ext cx="297900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pt-PT" sz="1800" spc="-1" strike="noStrike">
                <a:solidFill>
                  <a:srgbClr val="000000"/>
                </a:solidFill>
                <a:latin typeface="Arial"/>
              </a:rPr>
              <a:t>Confiança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mede probabilidade condicional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P(C) dado A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Tende a dar ênfase a regras não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correlacionadas (spurious rules).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72" name="CustomShape 4"/>
          <p:cNvSpPr/>
          <p:nvPr/>
        </p:nvSpPr>
        <p:spPr>
          <a:xfrm>
            <a:off x="237600" y="2637000"/>
            <a:ext cx="3087000" cy="17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pt-PT" sz="1800" spc="-1" strike="noStrike">
                <a:solidFill>
                  <a:srgbClr val="000000"/>
                </a:solidFill>
                <a:latin typeface="Arial"/>
              </a:rPr>
              <a:t>Laplace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estimador da confiança que tem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em conta o suporte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torna-se mais pessimista com o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valores de s(A) mais pequenos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sofre dos mesmos problemas da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confiança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73" name="CustomShape 5"/>
          <p:cNvSpPr/>
          <p:nvPr/>
        </p:nvSpPr>
        <p:spPr>
          <a:xfrm>
            <a:off x="254880" y="4384800"/>
            <a:ext cx="4044240" cy="21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Lift: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Mede a distância para a independência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entre A e C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varia entre [0, +oo[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Valor 1 </a:t>
            </a:r>
            <a:r>
              <a:rPr b="0" lang="pt-PT" sz="1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independência,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Valores longe de 1 </a:t>
            </a:r>
            <a:r>
              <a:rPr b="0" lang="pt-PT" sz="1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indicam que a evidencia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de A fornece informação sobre C.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mede co-ocorrência (não implicação)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é simétrica!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74" name="TextShape 6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pic>
        <p:nvPicPr>
          <p:cNvPr id="1075" name="" descr=""/>
          <p:cNvPicPr/>
          <p:nvPr/>
        </p:nvPicPr>
        <p:blipFill>
          <a:blip r:embed="rId1"/>
          <a:stretch/>
        </p:blipFill>
        <p:spPr>
          <a:xfrm>
            <a:off x="5143680" y="4826160"/>
            <a:ext cx="3276720" cy="749160"/>
          </a:xfrm>
          <a:prstGeom prst="rect">
            <a:avLst/>
          </a:prstGeom>
          <a:ln>
            <a:noFill/>
          </a:ln>
        </p:spPr>
      </p:pic>
      <p:pic>
        <p:nvPicPr>
          <p:cNvPr id="1076" name="" descr=""/>
          <p:cNvPicPr/>
          <p:nvPr/>
        </p:nvPicPr>
        <p:blipFill>
          <a:blip r:embed="rId2"/>
          <a:stretch/>
        </p:blipFill>
        <p:spPr>
          <a:xfrm>
            <a:off x="5219640" y="1549440"/>
            <a:ext cx="3022560" cy="825480"/>
          </a:xfrm>
          <a:prstGeom prst="rect">
            <a:avLst/>
          </a:prstGeom>
          <a:ln>
            <a:noFill/>
          </a:ln>
        </p:spPr>
      </p:pic>
      <p:pic>
        <p:nvPicPr>
          <p:cNvPr id="1077" name="" descr=""/>
          <p:cNvPicPr/>
          <p:nvPr/>
        </p:nvPicPr>
        <p:blipFill>
          <a:blip r:embed="rId3"/>
          <a:stretch/>
        </p:blipFill>
        <p:spPr>
          <a:xfrm>
            <a:off x="5143680" y="3060720"/>
            <a:ext cx="3276720" cy="82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CustomShape 1"/>
          <p:cNvSpPr/>
          <p:nvPr/>
        </p:nvSpPr>
        <p:spPr>
          <a:xfrm>
            <a:off x="7308720" y="1628640"/>
            <a:ext cx="1151280" cy="37908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2"/>
          <p:cNvSpPr/>
          <p:nvPr/>
        </p:nvSpPr>
        <p:spPr>
          <a:xfrm>
            <a:off x="7596360" y="4344840"/>
            <a:ext cx="1476000" cy="37908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E914DDB-10A6-439F-8597-F38946C11772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081" name="TextShape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Medidas de Interesse (3)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CustomShape 5"/>
          <p:cNvSpPr/>
          <p:nvPr/>
        </p:nvSpPr>
        <p:spPr>
          <a:xfrm>
            <a:off x="253440" y="1268280"/>
            <a:ext cx="8183520" cy="30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pt-PT" sz="1800" spc="-1" strike="noStrike">
                <a:solidFill>
                  <a:srgbClr val="000000"/>
                </a:solidFill>
                <a:latin typeface="Arial"/>
              </a:rPr>
              <a:t>Conviction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motivada pelas fraquezas de conf e lift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varia entre [0.5, +oo[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tenta capturar o grau de implicação entre A e C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é directional i.e. conv(A </a:t>
            </a:r>
            <a:r>
              <a:rPr b="0" lang="pt-PT" sz="1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C)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≠ conv(C </a:t>
            </a:r>
            <a:r>
              <a:rPr b="0" lang="pt-PT" sz="1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A)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valor 1 indica independência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motivação (implicação lógica): A </a:t>
            </a:r>
            <a:r>
              <a:rPr b="0" lang="pt-PT" sz="1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C </a:t>
            </a:r>
            <a:r>
              <a:rPr b="0" lang="pt-PT" sz="1400" spc="-1" strike="noStrike">
                <a:solidFill>
                  <a:srgbClr val="000000"/>
                </a:solidFill>
                <a:latin typeface="Wingdings"/>
              </a:rPr>
              <a:t>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~A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˅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C </a:t>
            </a:r>
            <a:r>
              <a:rPr b="0" lang="pt-PT" sz="1400" spc="-1" strike="noStrike">
                <a:solidFill>
                  <a:srgbClr val="000000"/>
                </a:solidFill>
                <a:latin typeface="Wingdings"/>
              </a:rPr>
              <a:t>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~(A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˄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~C)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medir quanto (A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˄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~C) se desvia da independência.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inverto o rácio entre s(A </a:t>
            </a:r>
            <a:r>
              <a:rPr b="0" lang="el-GR" sz="1600" spc="-1" strike="noStrike">
                <a:solidFill>
                  <a:srgbClr val="000000"/>
                </a:solidFill>
                <a:latin typeface="Arial"/>
              </a:rPr>
              <a:t>˅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~C</a:t>
            </a: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) e s(A) x s(~C) para lidar com negação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excelente medida para classificação</a:t>
            </a: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rácio entre a frequência esperada de previsões erradas (assumindo independência entre  </a:t>
            </a: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C)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,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 a frequência observada de previsões erradas e.g. </a:t>
            </a:r>
            <a:r>
              <a:rPr b="1" i="1" lang="pt-PT" sz="1400" spc="-1" strike="noStrike">
                <a:solidFill>
                  <a:srgbClr val="000000"/>
                </a:solidFill>
                <a:latin typeface="Arial"/>
              </a:rPr>
              <a:t>conv = 1.2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 significa que a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regra estaria errada 1.2 mais vezes se associação entre  </a:t>
            </a: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fosse fruto do acaso.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83" name="CustomShape 6"/>
          <p:cNvSpPr/>
          <p:nvPr/>
        </p:nvSpPr>
        <p:spPr>
          <a:xfrm>
            <a:off x="328680" y="4224240"/>
            <a:ext cx="358416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Leverage: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varia entre ]-0.25, 0.25[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mede o número de casos extra obtidos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em relação ao esperado (à independência)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84" name="CustomShape 7"/>
          <p:cNvSpPr/>
          <p:nvPr/>
        </p:nvSpPr>
        <p:spPr>
          <a:xfrm>
            <a:off x="231840" y="5380200"/>
            <a:ext cx="4399200" cy="12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pt-PT" sz="1800" spc="-1" strike="noStrike">
                <a:solidFill>
                  <a:srgbClr val="000000"/>
                </a:solidFill>
                <a:latin typeface="Arial"/>
              </a:rPr>
              <a:t>Teste do </a:t>
            </a:r>
            <a:r>
              <a:rPr b="1" i="1" lang="el-GR" sz="1800" spc="-1" strike="noStrike">
                <a:solidFill>
                  <a:srgbClr val="000000"/>
                </a:solidFill>
                <a:latin typeface="Arial"/>
              </a:rPr>
              <a:t>χ</a:t>
            </a:r>
            <a:r>
              <a:rPr b="1" i="1" lang="pt-PT" sz="18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1" i="1" lang="pt-PT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Mede independência estatística entre antecedente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 consequente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não captura a força da correlação entre A e C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Apenas suporta a decisão de independência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85" name="TextShape 8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086" name="CustomShape 9"/>
          <p:cNvSpPr/>
          <p:nvPr/>
        </p:nvSpPr>
        <p:spPr>
          <a:xfrm>
            <a:off x="7308720" y="2852640"/>
            <a:ext cx="1618920" cy="360000"/>
          </a:xfrm>
          <a:prstGeom prst="wedgeRoundRectCallout">
            <a:avLst>
              <a:gd name="adj1" fmla="val 42833"/>
              <a:gd name="adj2" fmla="val 351329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900" spc="-1" strike="noStrike">
                <a:solidFill>
                  <a:srgbClr val="000000"/>
                </a:solidFill>
                <a:latin typeface="Arial"/>
              </a:rPr>
              <a:t>Frequência esperada no caso de independência</a:t>
            </a:r>
            <a:endParaRPr b="0" lang="pt-PT" sz="900" spc="-1" strike="noStrike">
              <a:latin typeface="Arial"/>
            </a:endParaRPr>
          </a:p>
        </p:txBody>
      </p:sp>
      <p:sp>
        <p:nvSpPr>
          <p:cNvPr id="1087" name="CustomShape 10"/>
          <p:cNvSpPr/>
          <p:nvPr/>
        </p:nvSpPr>
        <p:spPr>
          <a:xfrm>
            <a:off x="7489080" y="44640"/>
            <a:ext cx="1618920" cy="423720"/>
          </a:xfrm>
          <a:prstGeom prst="wedgeRoundRectCallout">
            <a:avLst>
              <a:gd name="adj1" fmla="val -16960"/>
              <a:gd name="adj2" fmla="val 309689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900" spc="-1" strike="noStrike">
                <a:solidFill>
                  <a:srgbClr val="000000"/>
                </a:solidFill>
                <a:latin typeface="Arial"/>
              </a:rPr>
              <a:t>Mundo complementar à regra { } </a:t>
            </a:r>
            <a:r>
              <a:rPr b="0" lang="pt-PT" sz="9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9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pt-PT" sz="9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PT" sz="9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900" spc="-1" strike="noStrike">
              <a:latin typeface="Arial"/>
            </a:endParaRPr>
          </a:p>
        </p:txBody>
      </p:sp>
      <p:pic>
        <p:nvPicPr>
          <p:cNvPr id="1088" name="" descr=""/>
          <p:cNvPicPr/>
          <p:nvPr/>
        </p:nvPicPr>
        <p:blipFill>
          <a:blip r:embed="rId1"/>
          <a:stretch/>
        </p:blipFill>
        <p:spPr>
          <a:xfrm>
            <a:off x="5143680" y="1625760"/>
            <a:ext cx="3772080" cy="787320"/>
          </a:xfrm>
          <a:prstGeom prst="rect">
            <a:avLst/>
          </a:prstGeom>
          <a:ln>
            <a:noFill/>
          </a:ln>
        </p:spPr>
      </p:pic>
      <p:pic>
        <p:nvPicPr>
          <p:cNvPr id="1089" name="" descr=""/>
          <p:cNvPicPr/>
          <p:nvPr/>
        </p:nvPicPr>
        <p:blipFill>
          <a:blip r:embed="rId2"/>
          <a:stretch/>
        </p:blipFill>
        <p:spPr>
          <a:xfrm>
            <a:off x="4356000" y="4343400"/>
            <a:ext cx="4711680" cy="368280"/>
          </a:xfrm>
          <a:prstGeom prst="rect">
            <a:avLst/>
          </a:prstGeom>
          <a:ln>
            <a:noFill/>
          </a:ln>
        </p:spPr>
      </p:pic>
      <p:pic>
        <p:nvPicPr>
          <p:cNvPr id="1090" name="" descr=""/>
          <p:cNvPicPr/>
          <p:nvPr/>
        </p:nvPicPr>
        <p:blipFill>
          <a:blip r:embed="rId3"/>
          <a:stretch/>
        </p:blipFill>
        <p:spPr>
          <a:xfrm>
            <a:off x="5575320" y="5156280"/>
            <a:ext cx="3086280" cy="104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nodeType="clickEffect" fill="hold">
                      <p:stCondLst>
                        <p:cond delay="indefinite"/>
                      </p:stCondLst>
                      <p:childTnLst>
                        <p:par>
                          <p:cTn id="1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7516A1F-18DE-490C-A0C6-5B0AB44CEB0D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09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Medidas de Interesse (4)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CustomShape 3"/>
          <p:cNvSpPr/>
          <p:nvPr/>
        </p:nvSpPr>
        <p:spPr>
          <a:xfrm>
            <a:off x="324000" y="1268280"/>
            <a:ext cx="3857400" cy="249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pt-PT" sz="1800" spc="-1" strike="noStrike">
                <a:solidFill>
                  <a:srgbClr val="000000"/>
                </a:solidFill>
                <a:latin typeface="Arial"/>
              </a:rPr>
              <a:t>Jaccard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mede grau de “overlap” (sobreposição) entre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os casos de A e os casos de C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varia entre [0,1]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mede a distância entre A e C pela fracção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entre os casos cobertos pelos dois e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os caso cobertos por um só (A ou C).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valores altos indicam sobreposição de casos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cobertos.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094" name="CustomShape 4"/>
          <p:cNvSpPr/>
          <p:nvPr/>
        </p:nvSpPr>
        <p:spPr>
          <a:xfrm>
            <a:off x="226440" y="3429000"/>
            <a:ext cx="4979880" cy="14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Cosine: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também mede grau de “overlap” entre A e C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ver A e C como dois vectores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valor 1, os vectores coincidem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valor 0, vectores não têm sobreposição (varia entre [0,1])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</p:txBody>
      </p:sp>
      <p:sp>
        <p:nvSpPr>
          <p:cNvPr id="1095" name="CustomShape 5"/>
          <p:cNvSpPr/>
          <p:nvPr/>
        </p:nvSpPr>
        <p:spPr>
          <a:xfrm>
            <a:off x="232560" y="5300640"/>
            <a:ext cx="4131000" cy="12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pt-PT" sz="1800" spc="-1" strike="noStrike">
                <a:solidFill>
                  <a:srgbClr val="000000"/>
                </a:solidFill>
                <a:latin typeface="Arial"/>
              </a:rPr>
              <a:t>Mutual Info:</a:t>
            </a:r>
            <a:endParaRPr b="0" lang="pt-P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mede a redução de incerteza no consequente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quando se toma conhecimento do antecedente.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é simétrica</a:t>
            </a:r>
            <a:endParaRPr b="0" lang="pt-P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baseada na noção de entropia (de Shanahan)</a:t>
            </a:r>
            <a:endParaRPr b="0" lang="pt-PT" sz="1400" spc="-1" strike="noStrike">
              <a:latin typeface="Arial"/>
            </a:endParaRPr>
          </a:p>
        </p:txBody>
      </p:sp>
      <p:pic>
        <p:nvPicPr>
          <p:cNvPr id="1096" name="Picture 12" descr=""/>
          <p:cNvPicPr/>
          <p:nvPr/>
        </p:nvPicPr>
        <p:blipFill>
          <a:blip r:embed="rId1"/>
          <a:stretch/>
        </p:blipFill>
        <p:spPr>
          <a:xfrm>
            <a:off x="2855880" y="4797360"/>
            <a:ext cx="6287760" cy="651960"/>
          </a:xfrm>
          <a:prstGeom prst="rect">
            <a:avLst/>
          </a:prstGeom>
          <a:ln>
            <a:noFill/>
          </a:ln>
        </p:spPr>
      </p:pic>
      <p:pic>
        <p:nvPicPr>
          <p:cNvPr id="1097" name="Picture 13" descr=""/>
          <p:cNvPicPr/>
          <p:nvPr/>
        </p:nvPicPr>
        <p:blipFill>
          <a:blip r:embed="rId2"/>
          <a:stretch/>
        </p:blipFill>
        <p:spPr>
          <a:xfrm>
            <a:off x="5105520" y="1773360"/>
            <a:ext cx="4038120" cy="528120"/>
          </a:xfrm>
          <a:prstGeom prst="rect">
            <a:avLst/>
          </a:prstGeom>
          <a:ln>
            <a:noFill/>
          </a:ln>
        </p:spPr>
      </p:pic>
      <p:pic>
        <p:nvPicPr>
          <p:cNvPr id="1098" name="Picture 14" descr=""/>
          <p:cNvPicPr/>
          <p:nvPr/>
        </p:nvPicPr>
        <p:blipFill>
          <a:blip r:embed="rId3"/>
          <a:stretch/>
        </p:blipFill>
        <p:spPr>
          <a:xfrm>
            <a:off x="5651640" y="3500280"/>
            <a:ext cx="3093840" cy="596520"/>
          </a:xfrm>
          <a:prstGeom prst="rect">
            <a:avLst/>
          </a:prstGeom>
          <a:ln>
            <a:noFill/>
          </a:ln>
        </p:spPr>
      </p:pic>
      <p:sp>
        <p:nvSpPr>
          <p:cNvPr id="1099" name="TextShape 6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E4079EB-9CC1-478A-836D-17EDB86A77D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0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Problemas da métrica </a:t>
            </a:r>
            <a:r>
              <a:rPr b="0" i="1" lang="pt-PT" sz="4000" spc="-1" strike="noStrike">
                <a:solidFill>
                  <a:srgbClr val="000000"/>
                </a:solidFill>
                <a:latin typeface="Arial"/>
              </a:rPr>
              <a:t>Confiança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2" name="CustomShape 3"/>
          <p:cNvSpPr/>
          <p:nvPr/>
        </p:nvSpPr>
        <p:spPr>
          <a:xfrm>
            <a:off x="468360" y="1341360"/>
            <a:ext cx="53985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 confiança pode não detectar independência. A regra 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ovos 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 leite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pode ter conf=80% mas podemos saber que o consumo de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ovos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é independente de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leite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03" name="CustomShape 4"/>
          <p:cNvSpPr/>
          <p:nvPr/>
        </p:nvSpPr>
        <p:spPr>
          <a:xfrm>
            <a:off x="916560" y="2565360"/>
            <a:ext cx="293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Independência entre A e C: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04" name="CustomShape 5"/>
          <p:cNvSpPr/>
          <p:nvPr/>
        </p:nvSpPr>
        <p:spPr>
          <a:xfrm>
            <a:off x="691200" y="3860640"/>
            <a:ext cx="6164280" cy="9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Noutros casos podemos ter dependência positiva/negativa.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Podemos usar uma medida de X</a:t>
            </a:r>
            <a:r>
              <a:rPr b="0" lang="pt-PT" sz="1800" spc="-1" strike="noStrike" baseline="50000">
                <a:solidFill>
                  <a:srgbClr val="000000"/>
                </a:solidFill>
                <a:latin typeface="Arial"/>
              </a:rPr>
              <a:t>2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para medir correlação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entre antecedente e consequente.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05" name="CustomShape 6"/>
          <p:cNvSpPr/>
          <p:nvPr/>
        </p:nvSpPr>
        <p:spPr>
          <a:xfrm>
            <a:off x="696240" y="5734080"/>
            <a:ext cx="7292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Aplicar teste de X</a:t>
            </a:r>
            <a:r>
              <a:rPr b="0" lang="pt-PT" sz="18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com um valor de conf=95% e 1 grau de liberdade,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 X</a:t>
            </a:r>
            <a:r>
              <a:rPr b="0" lang="pt-PT" sz="18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&gt;= 3.84 rejeita-se a hipótese de independência, (na tabela, para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=0.05 e 1 grau o valor é 3.84)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06" name="TextShape 7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107" name="CustomShape 8"/>
          <p:cNvSpPr/>
          <p:nvPr/>
        </p:nvSpPr>
        <p:spPr>
          <a:xfrm>
            <a:off x="7668360" y="4221000"/>
            <a:ext cx="1223640" cy="719640"/>
          </a:xfrm>
          <a:prstGeom prst="wedgeRoundRectCallout">
            <a:avLst>
              <a:gd name="adj1" fmla="val -36944"/>
              <a:gd name="adj2" fmla="val 205670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Ver switch </a:t>
            </a:r>
            <a:r>
              <a:rPr b="0" lang="pt-PT" sz="1000" spc="-1" strike="noStrike">
                <a:solidFill>
                  <a:srgbClr val="000000"/>
                </a:solidFill>
                <a:latin typeface="Times New Roman"/>
              </a:rPr>
              <a:t>–chi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</a:rPr>
              <a:t> no Caren para filtrar regras independentes.</a:t>
            </a:r>
            <a:endParaRPr b="0" lang="pt-PT" sz="1000" spc="-1" strike="noStrike">
              <a:latin typeface="Arial"/>
            </a:endParaRPr>
          </a:p>
        </p:txBody>
      </p:sp>
      <p:pic>
        <p:nvPicPr>
          <p:cNvPr id="1108" name="" descr=""/>
          <p:cNvPicPr/>
          <p:nvPr/>
        </p:nvPicPr>
        <p:blipFill>
          <a:blip r:embed="rId1"/>
          <a:stretch/>
        </p:blipFill>
        <p:spPr>
          <a:xfrm>
            <a:off x="2336760" y="3098880"/>
            <a:ext cx="3619440" cy="520560"/>
          </a:xfrm>
          <a:prstGeom prst="rect">
            <a:avLst/>
          </a:prstGeom>
          <a:ln>
            <a:noFill/>
          </a:ln>
        </p:spPr>
      </p:pic>
      <p:pic>
        <p:nvPicPr>
          <p:cNvPr id="1109" name="" descr=""/>
          <p:cNvPicPr/>
          <p:nvPr/>
        </p:nvPicPr>
        <p:blipFill>
          <a:blip r:embed="rId2"/>
          <a:stretch/>
        </p:blipFill>
        <p:spPr>
          <a:xfrm>
            <a:off x="2984400" y="4648320"/>
            <a:ext cx="3733920" cy="10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C14443E-1BC0-47D2-B57B-E2AB25672785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1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Fraquezas do framework</a:t>
            </a:r>
            <a:br/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 suporte - confiança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Pode ser difícil definir um suporte mínimo ideal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Certos problemas podem exigir suporte mínimos extremamente baixos e.g. caviar </a:t>
            </a:r>
            <a:r>
              <a:rPr b="0" lang="pt-PT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champagne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Suporte e confiança mínimas altas podem perder regras interessantes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Confiança pode atribuir alto interesse a regras não correlacionadas (como vimos!)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Outras medidas sofrem de problemas similares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AFB0EFF-1D64-43CE-BDD5-7229BF3AE6A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Como expressar a informação extraída ?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468360" y="1600200"/>
            <a:ext cx="8424360" cy="492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Regras que relacionam produtos (items),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                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901 &amp; 1661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67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Todas as regras ?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Como obter ?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Como seleccionar ?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Como organizar ?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4859280" y="2997360"/>
            <a:ext cx="3960360" cy="1007640"/>
          </a:xfrm>
          <a:prstGeom prst="wedgeRectCallout">
            <a:avLst>
              <a:gd name="adj1" fmla="val -74046"/>
              <a:gd name="adj2" fmla="val 35514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Há um número explosivo de potenciais regras que podem ser derivadas!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4716360" y="4221000"/>
            <a:ext cx="3024000" cy="647280"/>
          </a:xfrm>
          <a:prstGeom prst="wedgeRoundRectCallout">
            <a:avLst>
              <a:gd name="adj1" fmla="val -95250"/>
              <a:gd name="adj2" fmla="val 11764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Qual o procedimento eficiente a aplicar?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4716360" y="5373720"/>
            <a:ext cx="3784320" cy="863280"/>
          </a:xfrm>
          <a:prstGeom prst="wedgeEllipseCallout">
            <a:avLst>
              <a:gd name="adj1" fmla="val -62852"/>
              <a:gd name="adj2" fmla="val -49079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Como discriminar regras “boas” de “más” ?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10" name="CustomShape 7"/>
          <p:cNvSpPr/>
          <p:nvPr/>
        </p:nvSpPr>
        <p:spPr>
          <a:xfrm>
            <a:off x="6877080" y="1628640"/>
            <a:ext cx="2015640" cy="1007640"/>
          </a:xfrm>
          <a:prstGeom prst="wedgeRoundRectCallout">
            <a:avLst>
              <a:gd name="adj1" fmla="val -111495"/>
              <a:gd name="adj2" fmla="val 48426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8"/>
          <p:cNvSpPr/>
          <p:nvPr/>
        </p:nvSpPr>
        <p:spPr>
          <a:xfrm>
            <a:off x="6995880" y="1627200"/>
            <a:ext cx="19368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Qualidade das regras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expressa por medidas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estatísticas.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412" name="TextShape 9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60BA5F9-7279-44B4-9492-562092F90DCE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15" name="TextShape 2"/>
          <p:cNvSpPr txBox="1"/>
          <p:nvPr/>
        </p:nvSpPr>
        <p:spPr>
          <a:xfrm>
            <a:off x="45720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Selecção e Pruning de Regras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TextShape 3"/>
          <p:cNvSpPr txBox="1"/>
          <p:nvPr/>
        </p:nvSpPr>
        <p:spPr>
          <a:xfrm>
            <a:off x="457200" y="1989000"/>
            <a:ext cx="8229240" cy="374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Um algoritmo de FIM (mesmo com filtragem de suporte confiança mínima) pode gerar milhões de regras. Podemos ter #{regras} &gt;&gt; #{transacções} !!!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Maioria das regras são geradas fruto do acaso (no sentido estatístico). </a:t>
            </a:r>
            <a:r>
              <a:rPr b="0" lang="pt-PT" sz="2400" spc="-1" strike="noStrike">
                <a:solidFill>
                  <a:srgbClr val="0070c0"/>
                </a:solidFill>
                <a:latin typeface="Arial"/>
              </a:rPr>
              <a:t>Noção de </a:t>
            </a:r>
            <a:r>
              <a:rPr b="0" i="1" lang="pt-PT" sz="2400" spc="-1" strike="noStrike">
                <a:solidFill>
                  <a:srgbClr val="0070c0"/>
                </a:solidFill>
                <a:latin typeface="Arial"/>
              </a:rPr>
              <a:t>false discoveries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Regras não correlacionadas (em que o antecedente e o consequente são independentes)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69E6B77-B7E6-4906-A978-0559B8128F4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19" name="CustomShape 2"/>
          <p:cNvSpPr/>
          <p:nvPr/>
        </p:nvSpPr>
        <p:spPr>
          <a:xfrm>
            <a:off x="6372360" y="4653000"/>
            <a:ext cx="2303280" cy="1728360"/>
          </a:xfrm>
          <a:prstGeom prst="ellipse">
            <a:avLst/>
          </a:prstGeom>
          <a:solidFill>
            <a:srgbClr val="d4f2a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TextShape 3"/>
          <p:cNvSpPr txBox="1"/>
          <p:nvPr/>
        </p:nvSpPr>
        <p:spPr>
          <a:xfrm>
            <a:off x="457200" y="4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Regras Redundantes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TextShape 4"/>
          <p:cNvSpPr txBox="1"/>
          <p:nvPr/>
        </p:nvSpPr>
        <p:spPr>
          <a:xfrm>
            <a:off x="457200" y="1868040"/>
            <a:ext cx="8229240" cy="328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0000"/>
              </a:lnSpc>
              <a:spcBef>
                <a:spcPts val="479"/>
              </a:spcBef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Aparecimento 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regras redundantes (Zaki00)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.     Regras contêm items no antecedente que são explicados por outros items também no antecedente.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grávida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mulher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):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Times New Roman"/>
              </a:rPr>
              <a:t>Grávida &amp; mulher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800" spc="-1" strike="noStrike">
                <a:solidFill>
                  <a:srgbClr val="000000"/>
                </a:solidFill>
                <a:latin typeface="Times New Roman"/>
              </a:rPr>
              <a:t> retenção_de_liquidos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Descartar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regra redundante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x </a:t>
            </a:r>
            <a:r>
              <a:rPr b="0" lang="pt-PT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 y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se: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Ǝ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z ∈ x : s(x </a:t>
            </a:r>
            <a:r>
              <a:rPr b="0" lang="pt-PT" sz="2000" spc="-1" strike="noStrike">
                <a:solidFill>
                  <a:srgbClr val="000000"/>
                </a:solidFill>
                <a:latin typeface="Wingdings"/>
                <a:ea typeface="Arial Unicode MS"/>
              </a:rPr>
              <a:t>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y) = s(x - z </a:t>
            </a:r>
            <a:r>
              <a:rPr b="0" lang="pt-PT" sz="2000" spc="-1" strike="noStrike">
                <a:solidFill>
                  <a:srgbClr val="000000"/>
                </a:solidFill>
                <a:latin typeface="Wingdings"/>
                <a:ea typeface="Arial Unicode MS"/>
              </a:rPr>
              <a:t>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y)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2" name="CustomShape 5"/>
          <p:cNvSpPr/>
          <p:nvPr/>
        </p:nvSpPr>
        <p:spPr>
          <a:xfrm>
            <a:off x="6588000" y="4653000"/>
            <a:ext cx="1871280" cy="1368000"/>
          </a:xfrm>
          <a:prstGeom prst="ellipse">
            <a:avLst/>
          </a:prstGeom>
          <a:solidFill>
            <a:srgbClr val="ada0fe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6"/>
          <p:cNvSpPr/>
          <p:nvPr/>
        </p:nvSpPr>
        <p:spPr>
          <a:xfrm>
            <a:off x="6877080" y="4653000"/>
            <a:ext cx="1368000" cy="108072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7"/>
          <p:cNvSpPr/>
          <p:nvPr/>
        </p:nvSpPr>
        <p:spPr>
          <a:xfrm>
            <a:off x="7236000" y="4653000"/>
            <a:ext cx="864720" cy="647280"/>
          </a:xfrm>
          <a:prstGeom prst="ellipse">
            <a:avLst/>
          </a:prstGeom>
          <a:solidFill>
            <a:srgbClr val="e6ecb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8"/>
          <p:cNvSpPr/>
          <p:nvPr/>
        </p:nvSpPr>
        <p:spPr>
          <a:xfrm>
            <a:off x="8028000" y="4437000"/>
            <a:ext cx="1115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REGRAS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126" name="CustomShape 9"/>
          <p:cNvSpPr/>
          <p:nvPr/>
        </p:nvSpPr>
        <p:spPr>
          <a:xfrm>
            <a:off x="7143480" y="5396040"/>
            <a:ext cx="902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Produtivas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127" name="CustomShape 10"/>
          <p:cNvSpPr/>
          <p:nvPr/>
        </p:nvSpPr>
        <p:spPr>
          <a:xfrm>
            <a:off x="6873480" y="5661000"/>
            <a:ext cx="1354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Não redundantes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128" name="CustomShape 11"/>
          <p:cNvSpPr/>
          <p:nvPr/>
        </p:nvSpPr>
        <p:spPr>
          <a:xfrm>
            <a:off x="7127280" y="4797360"/>
            <a:ext cx="1071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Significativas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129" name="CustomShape 12"/>
          <p:cNvSpPr/>
          <p:nvPr/>
        </p:nvSpPr>
        <p:spPr>
          <a:xfrm>
            <a:off x="7308720" y="6093000"/>
            <a:ext cx="72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All rules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130" name="TextShape 1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131" name="CustomShape 14"/>
          <p:cNvSpPr/>
          <p:nvPr/>
        </p:nvSpPr>
        <p:spPr>
          <a:xfrm>
            <a:off x="539640" y="5804640"/>
            <a:ext cx="3384000" cy="936360"/>
          </a:xfrm>
          <a:prstGeom prst="wedgeEllipseCallout">
            <a:avLst>
              <a:gd name="adj1" fmla="val 54818"/>
              <a:gd name="adj2" fmla="val -134809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Notar preservação do suporte!!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67EBAD9-A2BB-4448-B696-F0AFD4811FC8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33" name="TextShape 2"/>
          <p:cNvSpPr txBox="1"/>
          <p:nvPr/>
        </p:nvSpPr>
        <p:spPr>
          <a:xfrm>
            <a:off x="457200" y="4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Regras Produtivas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TextShape 3"/>
          <p:cNvSpPr txBox="1"/>
          <p:nvPr/>
        </p:nvSpPr>
        <p:spPr>
          <a:xfrm>
            <a:off x="277200" y="1341360"/>
            <a:ext cx="8615160" cy="504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Problema 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improvement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nas regras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                  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Conf = 0.300      oranges   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bananas  &amp;  peaches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                  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Conf = 0.315      oranges   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peaches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Noção de improvement: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uma regra mais especifica tem de produzir uma mais valia em termos de valor de medida de interesse.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                                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met pode ser =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{conf, lift, conv, leve, etc}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Se  improvement &gt; 0 dizemos que são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regras produtivas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pic>
        <p:nvPicPr>
          <p:cNvPr id="1136" name="" descr=""/>
          <p:cNvPicPr/>
          <p:nvPr/>
        </p:nvPicPr>
        <p:blipFill>
          <a:blip r:embed="rId1"/>
          <a:stretch/>
        </p:blipFill>
        <p:spPr>
          <a:xfrm>
            <a:off x="990720" y="4419720"/>
            <a:ext cx="7569360" cy="41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4F06E9C-86FE-45FE-845D-F1C3B3841605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38" name="TextShape 2"/>
          <p:cNvSpPr txBox="1"/>
          <p:nvPr/>
        </p:nvSpPr>
        <p:spPr>
          <a:xfrm>
            <a:off x="457200" y="11664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Significância Estatística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TextShape 3"/>
          <p:cNvSpPr txBox="1"/>
          <p:nvPr/>
        </p:nvSpPr>
        <p:spPr>
          <a:xfrm>
            <a:off x="457200" y="148500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Em vez de definir um improvement mínimo, aplicar um teste de significância estatística: eliminar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regras não significativas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(Webb, Magnum Opus, Webb[2007])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Uma regra </a:t>
            </a:r>
            <a:r>
              <a:rPr b="0" lang="pt-PT" sz="2800" spc="-1" strike="noStrike">
                <a:solidFill>
                  <a:srgbClr val="000000"/>
                </a:solidFill>
                <a:latin typeface="Times New Roman"/>
              </a:rPr>
              <a:t>x </a:t>
            </a:r>
            <a:r>
              <a:rPr b="0" lang="pt-PT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800" spc="-1" strike="noStrike">
                <a:solidFill>
                  <a:srgbClr val="000000"/>
                </a:solidFill>
                <a:latin typeface="Times New Roman"/>
              </a:rPr>
              <a:t> y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é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insignificante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se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Existir outra regra </a:t>
            </a:r>
            <a:r>
              <a:rPr b="0" lang="pt-PT" sz="2400" spc="-1" strike="noStrike">
                <a:solidFill>
                  <a:srgbClr val="000000"/>
                </a:solidFill>
                <a:latin typeface="Times New Roman"/>
              </a:rPr>
              <a:t>x – z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Times New Roman"/>
              </a:rPr>
              <a:t> y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em que valor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Times New Roman"/>
              </a:rPr>
              <a:t>met(x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Times New Roman"/>
              </a:rPr>
              <a:t> y) – met(x – z 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Times New Roman"/>
              </a:rPr>
              <a:t> y)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não é significativamente alto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(sendo </a:t>
            </a:r>
            <a:r>
              <a:rPr b="0" lang="pt-PT" sz="1800" spc="-1" strike="noStrike">
                <a:solidFill>
                  <a:srgbClr val="000000"/>
                </a:solidFill>
                <a:latin typeface="Times New Roman"/>
              </a:rPr>
              <a:t>met(x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800" spc="-1" strike="noStrike">
                <a:solidFill>
                  <a:srgbClr val="000000"/>
                </a:solidFill>
                <a:latin typeface="Times New Roman"/>
              </a:rPr>
              <a:t> y) &gt; met(x-z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800" spc="-1" strike="noStrike">
                <a:solidFill>
                  <a:srgbClr val="000000"/>
                </a:solidFill>
                <a:latin typeface="Times New Roman"/>
              </a:rPr>
              <a:t> y)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Usa-se um teste estatístico frequentista de hipóteses para determinar significância.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4847B4F-CD55-4F9B-BD84-B98327F2B059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42" name="TextShape 2"/>
          <p:cNvSpPr txBox="1"/>
          <p:nvPr/>
        </p:nvSpPr>
        <p:spPr>
          <a:xfrm>
            <a:off x="457200" y="1600200"/>
            <a:ext cx="8435520" cy="506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Fisher exact Test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p-value(x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y, x–z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y):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Aceitar x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y  se  </a:t>
            </a:r>
            <a:r>
              <a:rPr b="0" lang="pt-PT" sz="2400" spc="-1" strike="noStrike" u="sng">
                <a:solidFill>
                  <a:srgbClr val="000000"/>
                </a:solidFill>
                <a:uFillTx/>
                <a:latin typeface="Arial"/>
              </a:rPr>
              <a:t>todos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os p-value ≤ </a:t>
            </a: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α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Webb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aplica este teste </a:t>
            </a:r>
            <a:r>
              <a:rPr b="0" lang="pt-PT" sz="2800" spc="-1" strike="noStrike" u="sng">
                <a:solidFill>
                  <a:srgbClr val="000000"/>
                </a:solidFill>
                <a:uFillTx/>
                <a:latin typeface="Arial"/>
              </a:rPr>
              <a:t>somente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entre cada regra x </a:t>
            </a:r>
            <a:r>
              <a:rPr b="0" lang="pt-PT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y e as suas imediatas generalizações. Isto é, regras: 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{ }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y  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x–z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y  tal que  |x-z| = n - 1, sendo |x| = n.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Notar que x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y tem 2</a:t>
            </a:r>
            <a:r>
              <a:rPr b="0" lang="pt-PT" sz="2400" spc="-1" strike="noStrike" baseline="50000">
                <a:solidFill>
                  <a:srgbClr val="000000"/>
                </a:solidFill>
                <a:latin typeface="Arial"/>
              </a:rPr>
              <a:t>|x|</a:t>
            </a:r>
            <a:r>
              <a:rPr b="0" lang="pt-PT" sz="2400" spc="-1" strike="noStrike" baseline="30000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- 1 generalizações!!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CustomShape 3"/>
          <p:cNvSpPr/>
          <p:nvPr/>
        </p:nvSpPr>
        <p:spPr>
          <a:xfrm>
            <a:off x="5761080" y="2133720"/>
            <a:ext cx="2482560" cy="1368000"/>
          </a:xfrm>
          <a:prstGeom prst="wedgeRoundRectCallout">
            <a:avLst>
              <a:gd name="adj1" fmla="val -94310"/>
              <a:gd name="adj2" fmla="val -38398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Calcula a probabilidade de observar os valores obtidos de ocorrência de x&amp;y (ou valores maiores) dado o número de ocorrências de x-z&amp;y se P(y|x)==P(y|x-z). Assume amostragem sem reposição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144" name="CustomShape 4"/>
          <p:cNvSpPr/>
          <p:nvPr/>
        </p:nvSpPr>
        <p:spPr>
          <a:xfrm>
            <a:off x="4500720" y="1197000"/>
            <a:ext cx="1728360" cy="286920"/>
          </a:xfrm>
          <a:prstGeom prst="wedgeRectCallout">
            <a:avLst>
              <a:gd name="adj1" fmla="val -123463"/>
              <a:gd name="adj2" fmla="val 13619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pt-PT" sz="12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: p(y|x) </a:t>
            </a: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≤ p(y|x-z)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145" name="TextShape 5"/>
          <p:cNvSpPr txBox="1"/>
          <p:nvPr/>
        </p:nvSpPr>
        <p:spPr>
          <a:xfrm>
            <a:off x="179280" y="201600"/>
            <a:ext cx="8640360" cy="705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Teste para Regras Significativas 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6" name="TextShape 6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B183E06-DEE7-47DC-9E95-6C56859C329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48" name="TextShape 2"/>
          <p:cNvSpPr txBox="1"/>
          <p:nvPr/>
        </p:nvSpPr>
        <p:spPr>
          <a:xfrm>
            <a:off x="457200" y="27468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Teste de Fisher para Regras Significativas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49" name="Table 3"/>
          <p:cNvGraphicFramePr/>
          <p:nvPr/>
        </p:nvGraphicFramePr>
        <p:xfrm>
          <a:off x="2338560" y="1484280"/>
          <a:ext cx="3528720" cy="2072880"/>
        </p:xfrm>
        <a:graphic>
          <a:graphicData uri="http://schemas.openxmlformats.org/drawingml/2006/table">
            <a:tbl>
              <a:tblPr/>
              <a:tblGrid>
                <a:gridCol w="882360"/>
                <a:gridCol w="879120"/>
                <a:gridCol w="884160"/>
                <a:gridCol w="883080"/>
              </a:tblGrid>
              <a:tr h="518040">
                <a:tc>
                  <a:tcPr marL="91440" marR="91440"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pt-PT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¬</a:t>
                      </a:r>
                      <a:r>
                        <a:rPr b="0" lang="pt-PT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pt-PT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 marL="91440" marR="91440"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pt-PT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pt-PT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a+b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pt-PT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x-z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 marL="91440" marR="91440"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pt-PT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pt-PT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c+d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760">
                <a:tc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pt-PT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a+c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pt-PT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b+d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150" name="CustomShape 4"/>
          <p:cNvSpPr/>
          <p:nvPr/>
        </p:nvSpPr>
        <p:spPr>
          <a:xfrm>
            <a:off x="179280" y="3808440"/>
            <a:ext cx="69847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Usa 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Fisher exact Test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,  p-value(x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y, x–z </a:t>
            </a:r>
            <a:r>
              <a:rPr b="0" lang="pt-PT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y):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1151" name="CustomShape 5"/>
          <p:cNvSpPr/>
          <p:nvPr/>
        </p:nvSpPr>
        <p:spPr>
          <a:xfrm>
            <a:off x="6804000" y="1413000"/>
            <a:ext cx="2195280" cy="1152000"/>
          </a:xfrm>
          <a:prstGeom prst="wedgeRoundRectCallout">
            <a:avLst>
              <a:gd name="adj1" fmla="val -121366"/>
              <a:gd name="adj2" fmla="val -20801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= s(x </a:t>
            </a:r>
            <a:r>
              <a:rPr b="0" i="1" lang="el-GR" sz="1600" spc="-1" strike="noStrike">
                <a:solidFill>
                  <a:srgbClr val="000000"/>
                </a:solidFill>
                <a:latin typeface="Arial"/>
              </a:rPr>
              <a:t>υ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y)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= s(x </a:t>
            </a:r>
            <a:r>
              <a:rPr b="0" i="1" lang="el-GR" sz="1600" spc="-1" strike="noStrike">
                <a:solidFill>
                  <a:srgbClr val="000000"/>
                </a:solidFill>
                <a:latin typeface="Arial"/>
              </a:rPr>
              <a:t>υ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¬y)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 = s(x-z </a:t>
            </a:r>
            <a:r>
              <a:rPr b="0" i="1" lang="el-GR" sz="1600" spc="-1" strike="noStrike">
                <a:solidFill>
                  <a:srgbClr val="000000"/>
                </a:solidFill>
                <a:latin typeface="Arial"/>
              </a:rPr>
              <a:t>υ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¬z </a:t>
            </a:r>
            <a:r>
              <a:rPr b="0" i="1" lang="el-GR" sz="1600" spc="-1" strike="noStrike">
                <a:solidFill>
                  <a:srgbClr val="000000"/>
                </a:solidFill>
                <a:latin typeface="Arial"/>
              </a:rPr>
              <a:t>υ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y)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6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s(x-z </a:t>
            </a:r>
            <a:r>
              <a:rPr b="0" i="1" lang="el-GR" sz="1600" spc="-1" strike="noStrike">
                <a:solidFill>
                  <a:srgbClr val="000000"/>
                </a:solidFill>
                <a:latin typeface="Arial"/>
              </a:rPr>
              <a:t>υ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¬z </a:t>
            </a:r>
            <a:r>
              <a:rPr b="0" i="1" lang="el-GR" sz="1600" spc="-1" strike="noStrike">
                <a:solidFill>
                  <a:srgbClr val="000000"/>
                </a:solidFill>
                <a:latin typeface="Arial"/>
              </a:rPr>
              <a:t>υ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¬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y)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152" name="CustomShape 6"/>
          <p:cNvSpPr/>
          <p:nvPr/>
        </p:nvSpPr>
        <p:spPr>
          <a:xfrm>
            <a:off x="311400" y="5465880"/>
            <a:ext cx="8397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pt-PT" sz="18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(p-value) é a probabilidade de encontrar os valores (ou valores mais extremos)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observados na tabela de contingência i.e. ao longo da diagonal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pt-PT" sz="1800" spc="-1" strike="noStrike">
                <a:solidFill>
                  <a:srgbClr val="000000"/>
                </a:solidFill>
                <a:latin typeface="Times New Roman"/>
              </a:rPr>
              <a:t>a, d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53" name="TextShape 7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154" name="CustomShape 8"/>
          <p:cNvSpPr/>
          <p:nvPr/>
        </p:nvSpPr>
        <p:spPr>
          <a:xfrm>
            <a:off x="182520" y="2386080"/>
            <a:ext cx="1941120" cy="826560"/>
          </a:xfrm>
          <a:prstGeom prst="wedgeRoundRectCallout">
            <a:avLst>
              <a:gd name="adj1" fmla="val 35764"/>
              <a:gd name="adj2" fmla="val 139111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Sensível ao tamanho de ambas as populações testadas (assume não reposição!)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1155" name="" descr=""/>
          <p:cNvPicPr/>
          <p:nvPr/>
        </p:nvPicPr>
        <p:blipFill>
          <a:blip r:embed="rId1"/>
          <a:stretch/>
        </p:blipFill>
        <p:spPr>
          <a:xfrm>
            <a:off x="1765440" y="4381560"/>
            <a:ext cx="6819840" cy="97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8F2B9E3-6121-4814-91AE-DBEEADB67BCC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57" name="TextShape 2"/>
          <p:cNvSpPr txBox="1"/>
          <p:nvPr/>
        </p:nvSpPr>
        <p:spPr>
          <a:xfrm>
            <a:off x="457200" y="115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Significant Patterns (3)</a:t>
            </a:r>
            <a:br/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(Múltiplas Hipóteses)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TextShape 3"/>
          <p:cNvSpPr txBox="1"/>
          <p:nvPr/>
        </p:nvSpPr>
        <p:spPr>
          <a:xfrm>
            <a:off x="395280" y="1600200"/>
            <a:ext cx="84355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Problema das Multiplas Comparações. Risco de erro tipo I é não mais do que </a:t>
            </a:r>
            <a:r>
              <a:rPr b="0" i="1" lang="el-GR" sz="24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Probabilidade de ocorrer um erro de tipo I aumenta com o número de testes. Para </a:t>
            </a:r>
            <a:r>
              <a:rPr b="0" i="1" lang="pt-PT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testes   </a:t>
            </a:r>
            <a:r>
              <a:rPr b="0" i="1" lang="el-GR" sz="2400" spc="-1" strike="noStrike">
                <a:solidFill>
                  <a:srgbClr val="000000"/>
                </a:solidFill>
                <a:latin typeface="Times New Roman"/>
              </a:rPr>
              <a:t>α</a:t>
            </a:r>
            <a:r>
              <a:rPr b="0" i="1" lang="pt-PT" sz="1800" spc="-1" strike="noStrike" baseline="-25000">
                <a:solidFill>
                  <a:srgbClr val="000000"/>
                </a:solidFill>
                <a:latin typeface="Times New Roman"/>
              </a:rPr>
              <a:t>real</a:t>
            </a:r>
            <a:r>
              <a:rPr b="0" i="1" lang="pt-PT" sz="2400" spc="-1" strike="noStrike">
                <a:solidFill>
                  <a:srgbClr val="000000"/>
                </a:solidFill>
                <a:latin typeface="Times New Roman"/>
              </a:rPr>
              <a:t> = 1 - (1 - </a:t>
            </a:r>
            <a:r>
              <a:rPr b="0" i="1" lang="el-GR" sz="2400" spc="-1" strike="noStrike">
                <a:solidFill>
                  <a:srgbClr val="000000"/>
                </a:solidFill>
                <a:latin typeface="Times New Roman"/>
              </a:rPr>
              <a:t>α</a:t>
            </a:r>
            <a:r>
              <a:rPr b="0" i="1" lang="pt-PT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i="1" lang="pt-PT" sz="2000" spc="-1" strike="noStrike" baseline="66000">
                <a:solidFill>
                  <a:srgbClr val="000000"/>
                </a:solidFill>
                <a:latin typeface="Times New Roman"/>
              </a:rPr>
              <a:t>n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Usar Ajustamento 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Bonferroni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(corrigir </a:t>
            </a: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para </a:t>
            </a:r>
            <a:r>
              <a:rPr b="0" i="1" lang="pt-PT" sz="2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testes como sendo </a:t>
            </a:r>
            <a:r>
              <a:rPr b="0" i="1" lang="el-GR" sz="2400" spc="-1" strike="noStrike">
                <a:solidFill>
                  <a:srgbClr val="000000"/>
                </a:solidFill>
                <a:latin typeface="Times New Roman"/>
              </a:rPr>
              <a:t>κ</a:t>
            </a:r>
            <a:r>
              <a:rPr b="0" i="1" lang="pt-PT" sz="2400" spc="-1" strike="noStrike">
                <a:solidFill>
                  <a:srgbClr val="000000"/>
                </a:solidFill>
                <a:latin typeface="Times New Roman"/>
              </a:rPr>
              <a:t>= </a:t>
            </a:r>
            <a:r>
              <a:rPr b="0" i="1" lang="el-GR" sz="2400" spc="-1" strike="noStrike">
                <a:solidFill>
                  <a:srgbClr val="000000"/>
                </a:solidFill>
                <a:latin typeface="Times New Roman"/>
              </a:rPr>
              <a:t>α</a:t>
            </a:r>
            <a:r>
              <a:rPr b="0" i="1" lang="pt-PT" sz="2400" spc="-1" strike="noStrike">
                <a:solidFill>
                  <a:srgbClr val="000000"/>
                </a:solidFill>
                <a:latin typeface="Times New Roman"/>
              </a:rPr>
              <a:t>/n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) – crivo demasiado fino!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Usar Ajustamento 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Holm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pt-PT" sz="2400" spc="-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em vez de </a:t>
            </a: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Requer ordenação crescente dos p-values e ter disponíveis todos estes valores antes de determinar valor de ajustamento (</a:t>
            </a:r>
            <a:r>
              <a:rPr b="0" i="1" lang="pt-PT" sz="2000" spc="-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). 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i="1" lang="pt-PT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testes,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pic>
        <p:nvPicPr>
          <p:cNvPr id="1160" name="" descr=""/>
          <p:cNvPicPr/>
          <p:nvPr/>
        </p:nvPicPr>
        <p:blipFill>
          <a:blip r:embed="rId1"/>
          <a:stretch/>
        </p:blipFill>
        <p:spPr>
          <a:xfrm>
            <a:off x="3987720" y="5499000"/>
            <a:ext cx="4025880" cy="8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5AA3F17-C634-4A9D-9409-222252060EFC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6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Significant Patterns (4)</a:t>
            </a:r>
            <a:br/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(Implementação Caren)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TextShape 3"/>
          <p:cNvSpPr txBox="1"/>
          <p:nvPr/>
        </p:nvSpPr>
        <p:spPr>
          <a:xfrm>
            <a:off x="250920" y="1413000"/>
            <a:ext cx="8686440" cy="259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Usar Ajustamento de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Bonferroni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(corrigir </a:t>
            </a: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para </a:t>
            </a:r>
            <a:r>
              <a:rPr b="0" i="1" lang="pt-PT" sz="28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testes como sendo </a:t>
            </a:r>
            <a:r>
              <a:rPr b="0" i="1" lang="el-GR" sz="2800" spc="-1" strike="noStrike">
                <a:solidFill>
                  <a:srgbClr val="000000"/>
                </a:solidFill>
                <a:latin typeface="Times New Roman"/>
              </a:rPr>
              <a:t>κ</a:t>
            </a:r>
            <a:r>
              <a:rPr b="0" i="1" lang="pt-PT" sz="2800" spc="-1" strike="noStrike">
                <a:solidFill>
                  <a:srgbClr val="000000"/>
                </a:solidFill>
                <a:latin typeface="Times New Roman"/>
              </a:rPr>
              <a:t>= </a:t>
            </a:r>
            <a:r>
              <a:rPr b="0" i="1" lang="el-GR" sz="2800" spc="-1" strike="noStrike">
                <a:solidFill>
                  <a:srgbClr val="000000"/>
                </a:solidFill>
                <a:latin typeface="Times New Roman"/>
              </a:rPr>
              <a:t>α</a:t>
            </a:r>
            <a:r>
              <a:rPr b="0" i="1" lang="pt-PT" sz="2800" spc="-1" strike="noStrike">
                <a:solidFill>
                  <a:srgbClr val="000000"/>
                </a:solidFill>
                <a:latin typeface="Times New Roman"/>
              </a:rPr>
              <a:t>/n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Usar layered critical values,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Em vezes de um cutoff global que corrige o </a:t>
            </a:r>
            <a:r>
              <a:rPr b="0" i="1" lang="el-GR" sz="2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inicial, obter vários </a:t>
            </a:r>
            <a:r>
              <a:rPr b="0" i="1" lang="el-GR" sz="2800" spc="-1" strike="noStrike">
                <a:solidFill>
                  <a:srgbClr val="000000"/>
                </a:solidFill>
                <a:latin typeface="Times New Roman"/>
              </a:rPr>
              <a:t>α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’</a:t>
            </a:r>
            <a:r>
              <a:rPr b="0" i="1" lang="pt-PT" sz="2800" spc="-1" strike="noStrike" baseline="-25000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para cada nível </a:t>
            </a:r>
            <a:r>
              <a:rPr b="0" i="1" lang="pt-PT" sz="2800" spc="-1" strike="noStrike">
                <a:solidFill>
                  <a:srgbClr val="000000"/>
                </a:solidFill>
                <a:latin typeface="Times New Roman"/>
              </a:rPr>
              <a:t>L.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CustomShape 4"/>
          <p:cNvSpPr/>
          <p:nvPr/>
        </p:nvSpPr>
        <p:spPr>
          <a:xfrm>
            <a:off x="367920" y="5224320"/>
            <a:ext cx="852012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Onde </a:t>
            </a:r>
            <a:r>
              <a:rPr b="0" i="1" lang="pt-PT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i="1" lang="pt-PT" sz="2000" spc="-1" strike="noStrike" baseline="-25000">
                <a:solidFill>
                  <a:srgbClr val="000000"/>
                </a:solidFill>
                <a:latin typeface="Times New Roman"/>
              </a:rPr>
              <a:t>L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é o nº de regras possíveis de gerar no dataset dado com </a:t>
            </a:r>
            <a:r>
              <a:rPr b="0" i="1" lang="pt-PT" sz="20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items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no antecedente, </a:t>
            </a:r>
            <a:r>
              <a:rPr b="0" i="1" lang="pt-PT" sz="20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i="1" lang="pt-PT" sz="2000" spc="-1" strike="noStrike" baseline="-25000">
                <a:solidFill>
                  <a:srgbClr val="000000"/>
                </a:solidFill>
                <a:latin typeface="Times New Roman"/>
              </a:rPr>
              <a:t>max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é o nº máximo de items permitido no antecedente de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uma regra. Temos a garantia que: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65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pic>
        <p:nvPicPr>
          <p:cNvPr id="1166" name="" descr=""/>
          <p:cNvPicPr/>
          <p:nvPr/>
        </p:nvPicPr>
        <p:blipFill>
          <a:blip r:embed="rId1"/>
          <a:stretch/>
        </p:blipFill>
        <p:spPr>
          <a:xfrm>
            <a:off x="2832120" y="3860640"/>
            <a:ext cx="3314880" cy="1320840"/>
          </a:xfrm>
          <a:prstGeom prst="rect">
            <a:avLst/>
          </a:prstGeom>
          <a:ln>
            <a:noFill/>
          </a:ln>
        </p:spPr>
      </p:pic>
      <p:pic>
        <p:nvPicPr>
          <p:cNvPr id="1167" name="" descr=""/>
          <p:cNvPicPr/>
          <p:nvPr/>
        </p:nvPicPr>
        <p:blipFill>
          <a:blip r:embed="rId2"/>
          <a:stretch/>
        </p:blipFill>
        <p:spPr>
          <a:xfrm>
            <a:off x="4927680" y="5867280"/>
            <a:ext cx="2781360" cy="6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TextShape 1"/>
          <p:cNvSpPr txBox="1"/>
          <p:nvPr/>
        </p:nvSpPr>
        <p:spPr>
          <a:xfrm>
            <a:off x="45720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Pruning no CAREN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TextShape 2"/>
          <p:cNvSpPr txBox="1"/>
          <p:nvPr/>
        </p:nvSpPr>
        <p:spPr>
          <a:xfrm>
            <a:off x="457200" y="1600200"/>
            <a:ext cx="8362800" cy="4912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&gt; caren student_courses.bas  0.1  0.5  -s,  -ovrt1  -hCC412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Sup = 0.12796   Conf = 1.00000     CC412    &lt;--    CC447  &amp;  CC410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ffc000"/>
                </a:solidFill>
                <a:latin typeface="Arial"/>
              </a:rPr>
              <a:t>Sup = 0.12796   Conf = 1.00000     CC412    &lt;--    CC447  &amp;  CC410  &amp;  CC411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ffc000"/>
                </a:solidFill>
                <a:latin typeface="Arial"/>
              </a:rPr>
              <a:t>Sup = 0.11374   Conf = 1.00000     CC412    &lt;--    CC447  &amp;  CC410  &amp;  CC420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ffc000"/>
                </a:solidFill>
                <a:latin typeface="Arial"/>
              </a:rPr>
              <a:t>Sup = 0.11374   Conf = 1.00000     CC412    &lt;--    CC447  &amp;  CC410  &amp;  CC413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ffc000"/>
                </a:solidFill>
                <a:latin typeface="Arial"/>
              </a:rPr>
              <a:t>Sup = 0.11374   Conf = 1.00000     CC412    &lt;--    CC447  &amp;  CC410  &amp;  DIP463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ffc000"/>
                </a:solidFill>
                <a:latin typeface="Arial"/>
              </a:rPr>
              <a:t>Sup = 0.11374   Conf = 1.00000     CC412    &lt;--    CC447  &amp;  CC410  &amp;  DIP463  &amp;  CC411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ffc000"/>
                </a:solidFill>
                <a:latin typeface="Arial"/>
              </a:rPr>
              <a:t>Sup = 0.11374   Conf = 1.00000     CC412    &lt;--    CC447  &amp;  CC410  &amp;  CC413  &amp;  CC411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ffc000"/>
                </a:solidFill>
                <a:latin typeface="Arial"/>
              </a:rPr>
              <a:t>Sup = 0.11374   Conf = 1.00000     CC412    &lt;--    CC447  &amp;  CC410  &amp;  CC420  &amp;  CC411.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&gt; caren student_courses.bas  0.1  0.5  -s,  -ovrt2  -hCC412  -imp0.00000000000000001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Sup = 0.12796   Conf = 1.00000     CC412    &lt;--    CC447  &amp;  CC410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Sup = 0.10427   Conf = 1.00000     CC412    &lt;--    CC450  &amp;  CC442  &amp;  CC411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ffc000"/>
                </a:solidFill>
                <a:latin typeface="Arial"/>
              </a:rPr>
              <a:t>Sup = 0.10427   Conf = 1.00000     CC412    &lt;--    CC583  &amp;  CC432  &amp;  CC442  &amp;  CC411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Sup = 0.27962   Conf = 0.98333     CC412    &lt;--    CC421  &amp;  CC442  &amp;  CC411  &amp;  CC413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TextShape 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171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EE99285-1CF6-48CB-9E28-C66B6DEAE28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72" name="CustomShape 5"/>
          <p:cNvSpPr/>
          <p:nvPr/>
        </p:nvSpPr>
        <p:spPr>
          <a:xfrm>
            <a:off x="7092360" y="1259640"/>
            <a:ext cx="1872000" cy="729000"/>
          </a:xfrm>
          <a:prstGeom prst="rect">
            <a:avLst/>
          </a:prstGeom>
          <a:solidFill>
            <a:schemeClr val="accent5"/>
          </a:solidFill>
          <a:ln w="9360">
            <a:solidFill>
              <a:schemeClr val="accent4">
                <a:lumMod val="95000"/>
                <a:lumOff val="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pt-PT" sz="1200" spc="-1" strike="noStrike">
                <a:solidFill>
                  <a:srgbClr val="ffc000"/>
                </a:solidFill>
                <a:latin typeface="Arial"/>
              </a:rPr>
              <a:t>A laranja as regras que são eliminadas no nível de pruning seguinte!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TextShape 1"/>
          <p:cNvSpPr txBox="1"/>
          <p:nvPr/>
        </p:nvSpPr>
        <p:spPr>
          <a:xfrm>
            <a:off x="45720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Pruning no CAREN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TextShape 2"/>
          <p:cNvSpPr txBox="1"/>
          <p:nvPr/>
        </p:nvSpPr>
        <p:spPr>
          <a:xfrm>
            <a:off x="457200" y="1600200"/>
            <a:ext cx="8362800" cy="262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&gt; caren student_courses.bas  0.1  0.5  -s,  -ovrt3  -hCC412  -fisher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Sup = 0.12796   Conf = 1.00000     CC412    &lt;--    CC447  &amp;  CC410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Sup = 0.20853   Conf = 0.97778     CC412    &lt;--    CC447  &amp;  CC411  &amp;  CC422  &amp;  CC420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Sup = 0.26540   Conf = 0.96552     CC412    &lt;--    CC410  &amp;  DIP461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Sup = 0.25118   Conf = 0.96364     CC412    &lt;--    CC447  &amp;  CC411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Sup = 0.23697   Conf = 0.96154     CC412    &lt;--    CC410  &amp;  CC421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Sup = 0.30806   Conf = 0.95588     CC412    &lt;--    CC410  &amp;  CC413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TextShape 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176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8D930D6-A4FD-4106-923F-1F69C5126335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80AC53B-96F7-4829-BC22-9B55DF19D3F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4427640" y="6381720"/>
            <a:ext cx="144000" cy="14256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3"/>
          <p:cNvSpPr/>
          <p:nvPr/>
        </p:nvSpPr>
        <p:spPr>
          <a:xfrm flipV="1">
            <a:off x="4427280" y="6308640"/>
            <a:ext cx="144720" cy="288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4"/>
          <p:cNvSpPr/>
          <p:nvPr/>
        </p:nvSpPr>
        <p:spPr>
          <a:xfrm>
            <a:off x="1763640" y="5300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4211640" y="5300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2843280" y="5300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19" name="CustomShape 7"/>
          <p:cNvSpPr/>
          <p:nvPr/>
        </p:nvSpPr>
        <p:spPr>
          <a:xfrm>
            <a:off x="5580000" y="5300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20" name="CustomShape 8"/>
          <p:cNvSpPr/>
          <p:nvPr/>
        </p:nvSpPr>
        <p:spPr>
          <a:xfrm>
            <a:off x="3924360" y="4076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21" name="CustomShape 9"/>
          <p:cNvSpPr/>
          <p:nvPr/>
        </p:nvSpPr>
        <p:spPr>
          <a:xfrm>
            <a:off x="2340000" y="4076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22" name="CustomShape 10"/>
          <p:cNvSpPr/>
          <p:nvPr/>
        </p:nvSpPr>
        <p:spPr>
          <a:xfrm>
            <a:off x="755640" y="4076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23" name="CustomShape 11"/>
          <p:cNvSpPr/>
          <p:nvPr/>
        </p:nvSpPr>
        <p:spPr>
          <a:xfrm>
            <a:off x="5651640" y="4076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BC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24" name="CustomShape 12"/>
          <p:cNvSpPr/>
          <p:nvPr/>
        </p:nvSpPr>
        <p:spPr>
          <a:xfrm>
            <a:off x="6732720" y="4076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BD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25" name="CustomShape 13"/>
          <p:cNvSpPr/>
          <p:nvPr/>
        </p:nvSpPr>
        <p:spPr>
          <a:xfrm>
            <a:off x="3780000" y="2276640"/>
            <a:ext cx="72036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ABCD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26" name="CustomShape 14"/>
          <p:cNvSpPr/>
          <p:nvPr/>
        </p:nvSpPr>
        <p:spPr>
          <a:xfrm>
            <a:off x="3635280" y="321300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ABD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27" name="Line 15"/>
          <p:cNvSpPr/>
          <p:nvPr/>
        </p:nvSpPr>
        <p:spPr>
          <a:xfrm flipH="1" flipV="1">
            <a:off x="2124000" y="5733720"/>
            <a:ext cx="2232000" cy="648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16"/>
          <p:cNvSpPr/>
          <p:nvPr/>
        </p:nvSpPr>
        <p:spPr>
          <a:xfrm flipH="1" flipV="1">
            <a:off x="3132000" y="5733720"/>
            <a:ext cx="1295280" cy="574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17"/>
          <p:cNvSpPr/>
          <p:nvPr/>
        </p:nvSpPr>
        <p:spPr>
          <a:xfrm flipV="1">
            <a:off x="4500360" y="5661000"/>
            <a:ext cx="0" cy="576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8"/>
          <p:cNvSpPr/>
          <p:nvPr/>
        </p:nvSpPr>
        <p:spPr>
          <a:xfrm flipV="1">
            <a:off x="4643280" y="5733720"/>
            <a:ext cx="1224000" cy="648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9"/>
          <p:cNvSpPr/>
          <p:nvPr/>
        </p:nvSpPr>
        <p:spPr>
          <a:xfrm flipH="1" flipV="1">
            <a:off x="2771640" y="4437000"/>
            <a:ext cx="165564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20"/>
          <p:cNvSpPr/>
          <p:nvPr/>
        </p:nvSpPr>
        <p:spPr>
          <a:xfrm flipV="1">
            <a:off x="4500360" y="4437000"/>
            <a:ext cx="136692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21"/>
          <p:cNvSpPr/>
          <p:nvPr/>
        </p:nvSpPr>
        <p:spPr>
          <a:xfrm flipH="1" flipV="1">
            <a:off x="971280" y="4437000"/>
            <a:ext cx="208764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22"/>
          <p:cNvSpPr/>
          <p:nvPr/>
        </p:nvSpPr>
        <p:spPr>
          <a:xfrm flipV="1">
            <a:off x="2050920" y="4437000"/>
            <a:ext cx="57636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23"/>
          <p:cNvSpPr/>
          <p:nvPr/>
        </p:nvSpPr>
        <p:spPr>
          <a:xfrm flipV="1">
            <a:off x="6011640" y="4437000"/>
            <a:ext cx="194472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4"/>
          <p:cNvSpPr/>
          <p:nvPr/>
        </p:nvSpPr>
        <p:spPr>
          <a:xfrm>
            <a:off x="5219640" y="321300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ACD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37" name="CustomShape 25"/>
          <p:cNvSpPr/>
          <p:nvPr/>
        </p:nvSpPr>
        <p:spPr>
          <a:xfrm>
            <a:off x="1835280" y="321300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ABC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38" name="Line 26"/>
          <p:cNvSpPr/>
          <p:nvPr/>
        </p:nvSpPr>
        <p:spPr>
          <a:xfrm flipH="1" flipV="1">
            <a:off x="1042920" y="4437000"/>
            <a:ext cx="100800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7"/>
          <p:cNvSpPr/>
          <p:nvPr/>
        </p:nvSpPr>
        <p:spPr>
          <a:xfrm>
            <a:off x="7667640" y="407664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40" name="Line 28"/>
          <p:cNvSpPr/>
          <p:nvPr/>
        </p:nvSpPr>
        <p:spPr>
          <a:xfrm flipV="1">
            <a:off x="5724360" y="4437000"/>
            <a:ext cx="129528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29"/>
          <p:cNvSpPr/>
          <p:nvPr/>
        </p:nvSpPr>
        <p:spPr>
          <a:xfrm flipV="1">
            <a:off x="2195280" y="4437000"/>
            <a:ext cx="201600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30"/>
          <p:cNvSpPr/>
          <p:nvPr/>
        </p:nvSpPr>
        <p:spPr>
          <a:xfrm flipV="1">
            <a:off x="3203280" y="4437000"/>
            <a:ext cx="244800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31"/>
          <p:cNvSpPr/>
          <p:nvPr/>
        </p:nvSpPr>
        <p:spPr>
          <a:xfrm flipV="1">
            <a:off x="3348000" y="4437000"/>
            <a:ext cx="352872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32"/>
          <p:cNvSpPr/>
          <p:nvPr/>
        </p:nvSpPr>
        <p:spPr>
          <a:xfrm flipV="1">
            <a:off x="4643280" y="4437000"/>
            <a:ext cx="309708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33"/>
          <p:cNvSpPr/>
          <p:nvPr/>
        </p:nvSpPr>
        <p:spPr>
          <a:xfrm flipV="1">
            <a:off x="1042920" y="3573360"/>
            <a:ext cx="10080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34"/>
          <p:cNvSpPr/>
          <p:nvPr/>
        </p:nvSpPr>
        <p:spPr>
          <a:xfrm flipH="1" flipV="1">
            <a:off x="2195280" y="3573360"/>
            <a:ext cx="4320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35"/>
          <p:cNvSpPr/>
          <p:nvPr/>
        </p:nvSpPr>
        <p:spPr>
          <a:xfrm flipV="1">
            <a:off x="2771640" y="3573360"/>
            <a:ext cx="259236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36"/>
          <p:cNvSpPr/>
          <p:nvPr/>
        </p:nvSpPr>
        <p:spPr>
          <a:xfrm flipV="1">
            <a:off x="1258560" y="3573360"/>
            <a:ext cx="24498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37"/>
          <p:cNvSpPr/>
          <p:nvPr/>
        </p:nvSpPr>
        <p:spPr>
          <a:xfrm flipH="1" flipV="1">
            <a:off x="3924000" y="3573360"/>
            <a:ext cx="28728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38"/>
          <p:cNvSpPr/>
          <p:nvPr/>
        </p:nvSpPr>
        <p:spPr>
          <a:xfrm flipV="1">
            <a:off x="4427280" y="3573360"/>
            <a:ext cx="115272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39"/>
          <p:cNvSpPr/>
          <p:nvPr/>
        </p:nvSpPr>
        <p:spPr>
          <a:xfrm flipH="1" flipV="1">
            <a:off x="2411280" y="3573360"/>
            <a:ext cx="331308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40"/>
          <p:cNvSpPr/>
          <p:nvPr/>
        </p:nvSpPr>
        <p:spPr>
          <a:xfrm flipH="1" flipV="1">
            <a:off x="4140000" y="3573360"/>
            <a:ext cx="26640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41"/>
          <p:cNvSpPr/>
          <p:nvPr/>
        </p:nvSpPr>
        <p:spPr>
          <a:xfrm flipH="1" flipV="1">
            <a:off x="5795640" y="3573360"/>
            <a:ext cx="201636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42"/>
          <p:cNvSpPr/>
          <p:nvPr/>
        </p:nvSpPr>
        <p:spPr>
          <a:xfrm flipH="1" flipV="1">
            <a:off x="4284360" y="4437000"/>
            <a:ext cx="1366920" cy="863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43"/>
          <p:cNvSpPr/>
          <p:nvPr/>
        </p:nvSpPr>
        <p:spPr>
          <a:xfrm flipV="1">
            <a:off x="2124000" y="2636640"/>
            <a:ext cx="1800000" cy="576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44"/>
          <p:cNvSpPr/>
          <p:nvPr/>
        </p:nvSpPr>
        <p:spPr>
          <a:xfrm flipV="1">
            <a:off x="3924000" y="2636640"/>
            <a:ext cx="142920" cy="576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45"/>
          <p:cNvSpPr/>
          <p:nvPr/>
        </p:nvSpPr>
        <p:spPr>
          <a:xfrm flipH="1" flipV="1">
            <a:off x="4211280" y="2636640"/>
            <a:ext cx="1224000" cy="576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6"/>
          <p:cNvSpPr/>
          <p:nvPr/>
        </p:nvSpPr>
        <p:spPr>
          <a:xfrm>
            <a:off x="5508720" y="1916280"/>
            <a:ext cx="1152000" cy="647280"/>
          </a:xfrm>
          <a:prstGeom prst="wedgeRectCallout">
            <a:avLst>
              <a:gd name="adj1" fmla="val -69421"/>
              <a:gd name="adj2" fmla="val 85782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Seta indica inclusão matemática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59" name="CustomShape 47"/>
          <p:cNvSpPr/>
          <p:nvPr/>
        </p:nvSpPr>
        <p:spPr>
          <a:xfrm>
            <a:off x="611280" y="2708280"/>
            <a:ext cx="1080720" cy="360000"/>
          </a:xfrm>
          <a:prstGeom prst="wedgeRectCallout">
            <a:avLst>
              <a:gd name="adj1" fmla="val 63218"/>
              <a:gd name="adj2" fmla="val 121806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Itemset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60" name="CustomShape 48"/>
          <p:cNvSpPr/>
          <p:nvPr/>
        </p:nvSpPr>
        <p:spPr>
          <a:xfrm>
            <a:off x="539640" y="5734080"/>
            <a:ext cx="1007640" cy="358560"/>
          </a:xfrm>
          <a:prstGeom prst="wedgeRectCallout">
            <a:avLst>
              <a:gd name="adj1" fmla="val 72046"/>
              <a:gd name="adj2" fmla="val -136282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Item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61" name="CustomShape 49"/>
          <p:cNvSpPr/>
          <p:nvPr/>
        </p:nvSpPr>
        <p:spPr>
          <a:xfrm>
            <a:off x="6804000" y="3213000"/>
            <a:ext cx="576000" cy="36000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BCD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62" name="Line 50"/>
          <p:cNvSpPr/>
          <p:nvPr/>
        </p:nvSpPr>
        <p:spPr>
          <a:xfrm flipV="1">
            <a:off x="5867280" y="3573360"/>
            <a:ext cx="122544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51"/>
          <p:cNvSpPr/>
          <p:nvPr/>
        </p:nvSpPr>
        <p:spPr>
          <a:xfrm flipV="1">
            <a:off x="7019640" y="3573360"/>
            <a:ext cx="14472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52"/>
          <p:cNvSpPr/>
          <p:nvPr/>
        </p:nvSpPr>
        <p:spPr>
          <a:xfrm flipH="1" flipV="1">
            <a:off x="7235640" y="3573360"/>
            <a:ext cx="79200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53"/>
          <p:cNvSpPr/>
          <p:nvPr/>
        </p:nvSpPr>
        <p:spPr>
          <a:xfrm flipH="1" flipV="1">
            <a:off x="4427280" y="2636640"/>
            <a:ext cx="2592360" cy="576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54"/>
          <p:cNvSpPr/>
          <p:nvPr/>
        </p:nvSpPr>
        <p:spPr>
          <a:xfrm>
            <a:off x="468360" y="2602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Podemos ver o problema pela perspectiva do espaço de pesquisa a explorar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467" name="TextShape 5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TextShape 1"/>
          <p:cNvSpPr txBox="1"/>
          <p:nvPr/>
        </p:nvSpPr>
        <p:spPr>
          <a:xfrm>
            <a:off x="457200" y="142920"/>
            <a:ext cx="8229240" cy="867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Rule based versus Itemset based algorithms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8" name="TextShape 2"/>
          <p:cNvSpPr txBox="1"/>
          <p:nvPr/>
        </p:nvSpPr>
        <p:spPr>
          <a:xfrm>
            <a:off x="457200" y="928800"/>
            <a:ext cx="8229240" cy="5643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Itemset based: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Derivar itemsets considerando as restrições fornecidas e.g. minsup, items no antecedente, etc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Gerar regras a partir destes items considerando as restrições de consequente.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Rule based: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Considerar uma lista de consequentes para os quais são geradas regras,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Formar os itemsets representativos dos antecedentes que satisfaçam as restrições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Usar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novas oportunidades de pruning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(seja A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c, a regra a gerar):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Em improvement, se 1 – conf(A </a:t>
            </a:r>
            <a:r>
              <a:rPr b="0" lang="pt-PT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c) &lt; minimp, retirar c da lista de consequentes;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Em fisher, se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Fisher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(sup(A </a:t>
            </a:r>
            <a:r>
              <a:rPr b="0" lang="pt-PT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c),conf(A </a:t>
            </a:r>
            <a:r>
              <a:rPr b="0" lang="pt-PT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c),sup(A </a:t>
            </a:r>
            <a:r>
              <a:rPr b="0" lang="pt-PT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c),1) &gt; </a:t>
            </a:r>
            <a:r>
              <a:rPr b="0" lang="el-GR" sz="16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, retirar c da lista de consequentes;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Se  sup(A </a:t>
            </a:r>
            <a:r>
              <a:rPr b="0" lang="pt-PT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c) &lt; minsup, retirar c da lista de consequentes;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Se lista de consequentes é vazia, não expandir mais itemset A.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TextShape 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180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39DECE0-8EEE-4490-BF80-AC24EBF2B4A8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81" name="CustomShape 5"/>
          <p:cNvSpPr/>
          <p:nvPr/>
        </p:nvSpPr>
        <p:spPr>
          <a:xfrm>
            <a:off x="4643280" y="2643120"/>
            <a:ext cx="3071520" cy="1571400"/>
          </a:xfrm>
          <a:prstGeom prst="wedgeRoundRectCallout">
            <a:avLst>
              <a:gd name="adj1" fmla="val -79111"/>
              <a:gd name="adj2" fmla="val 62500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Importante optimização! Permite controlar a expansão de um termo (itemset) pela processo de geração das regras.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nodeType="clickEffect" fill="hold">
                      <p:stCondLst>
                        <p:cond delay="indefinite"/>
                      </p:stCondLst>
                      <p:childTnLst>
                        <p:par>
                          <p:cTn id="1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AA99FE0-1C85-461A-AC07-7689B82A1ED0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83" name="TextShape 2"/>
          <p:cNvSpPr txBox="1"/>
          <p:nvPr/>
        </p:nvSpPr>
        <p:spPr>
          <a:xfrm>
            <a:off x="468360" y="18900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Dados não Categóricos</a:t>
            </a:r>
            <a:br/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(tratamento durante a geração dos itemsets)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TextShape 3"/>
          <p:cNvSpPr txBox="1"/>
          <p:nvPr/>
        </p:nvSpPr>
        <p:spPr>
          <a:xfrm>
            <a:off x="468360" y="1314360"/>
            <a:ext cx="8229240" cy="5543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Em formato atributo/valor os atributos numéricos (ou de uma grandeza não categórica, como ex: hierarquias) podem dar origem a inúmeros items.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Tende a gerar muitas regras e demasiado especificas, muitas vezes sem valor de interesse. Em vez de: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class=1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colesterol = high &amp; age=29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class=1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colesterol = high &amp; age=32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class=1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colesterol = high &amp; age=41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Deviamos ter: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class=1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colesterol = high &amp; age </a:t>
            </a:r>
            <a:r>
              <a:rPr b="0" lang="pt-PT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∈ [29,41]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Catch 22 situation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: items de intervalos pequenos implica suportes baixos o que leva à não geração de certas regras.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Arial Unicode MS"/>
              </a:rPr>
              <a:t>Por outro lado, intervalos grandes implica regras de confiança baixa. Juntar valores de um atributo num intervalo leva à perda de informação!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3FC5549-D8A9-4F1C-803C-946276DA74C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87" name="TextShape 2"/>
          <p:cNvSpPr txBox="1"/>
          <p:nvPr/>
        </p:nvSpPr>
        <p:spPr>
          <a:xfrm>
            <a:off x="46836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Dados Numéricos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88" name="Table 3"/>
          <p:cNvGraphicFramePr/>
          <p:nvPr/>
        </p:nvGraphicFramePr>
        <p:xfrm>
          <a:off x="2771640" y="1341360"/>
          <a:ext cx="3382560" cy="3111120"/>
        </p:xfrm>
        <a:graphic>
          <a:graphicData uri="http://schemas.openxmlformats.org/drawingml/2006/table">
            <a:tbl>
              <a:tblPr/>
              <a:tblGrid>
                <a:gridCol w="676080"/>
                <a:gridCol w="975960"/>
                <a:gridCol w="903240"/>
                <a:gridCol w="827280"/>
              </a:tblGrid>
              <a:tr h="3654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pt-PT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pt-PT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Colest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pt-PT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Blood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algn="l" pos="0"/>
                        </a:tabLst>
                      </a:pPr>
                      <a:r>
                        <a:rPr b="1" lang="pt-PT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Class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5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2.33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5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2.39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5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2.21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1.09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5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2.02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5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2.98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5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3.01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56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1.98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2.09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tabLst>
                          <a:tab algn="l" pos="0"/>
                        </a:tabLst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9" name="CustomShape 4"/>
          <p:cNvSpPr/>
          <p:nvPr/>
        </p:nvSpPr>
        <p:spPr>
          <a:xfrm>
            <a:off x="907560" y="4724280"/>
            <a:ext cx="72554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Discretização Supervisionada: Atributo especial comando o processo.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Ex: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Age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 [23-23],[24-24],[27-29],[30-31],[33-33]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Ou 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Age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&lt; 29,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Age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≥ 29.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Não supervisionada: O processo é independente dos outros atributos.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Ex: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Age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:[23-27],[29-31],[33-33]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90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B5459FC-0F69-4F22-B841-514A0ECA0F79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92" name="TextShape 2"/>
          <p:cNvSpPr txBox="1"/>
          <p:nvPr/>
        </p:nvSpPr>
        <p:spPr>
          <a:xfrm>
            <a:off x="46836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Discretização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TextShape 3"/>
          <p:cNvSpPr txBox="1"/>
          <p:nvPr/>
        </p:nvSpPr>
        <p:spPr>
          <a:xfrm>
            <a:off x="468360" y="141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Supervisionada: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Fayyad &amp; Irani: Entropy oriented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Class intervals (caren)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Chi-Merge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Não supervisionada: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Equi-depth (intervalos de igual suporte)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Equi-width (intervalos de igual largura)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Srikant (caren)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K-means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4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230CC70-3085-4794-ACAD-7B358E5BF51D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19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Discretização Fayyad &amp; Irani</a:t>
            </a:r>
            <a:br/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(em Pré-processamento)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CustomShape 3"/>
          <p:cNvSpPr/>
          <p:nvPr/>
        </p:nvSpPr>
        <p:spPr>
          <a:xfrm>
            <a:off x="829800" y="1697040"/>
            <a:ext cx="701892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Ordenar os valores do atributo a discretizar,</a:t>
            </a: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Definir os cut points – ponto onde há alternância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de classe,</a:t>
            </a: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Calcular Ganho Informativo para cada ponto: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Escolher ponto com maior valor de Ganho,</a:t>
            </a: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Verificar se condição MDL é satisfeita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 sim o processo pára,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Senão aplicar recursivamente o processo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à esquerda e direita do ponto escolhido.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</p:txBody>
      </p:sp>
      <p:pic>
        <p:nvPicPr>
          <p:cNvPr id="1198" name="Picture 4" descr=""/>
          <p:cNvPicPr/>
          <p:nvPr/>
        </p:nvPicPr>
        <p:blipFill>
          <a:blip r:embed="rId1"/>
          <a:stretch/>
        </p:blipFill>
        <p:spPr>
          <a:xfrm>
            <a:off x="826920" y="3357720"/>
            <a:ext cx="3498480" cy="651960"/>
          </a:xfrm>
          <a:prstGeom prst="rect">
            <a:avLst/>
          </a:prstGeom>
          <a:ln>
            <a:noFill/>
          </a:ln>
        </p:spPr>
      </p:pic>
      <p:pic>
        <p:nvPicPr>
          <p:cNvPr id="1199" name="Picture 5" descr=""/>
          <p:cNvPicPr/>
          <p:nvPr/>
        </p:nvPicPr>
        <p:blipFill>
          <a:blip r:embed="rId2"/>
          <a:stretch/>
        </p:blipFill>
        <p:spPr>
          <a:xfrm>
            <a:off x="4859280" y="3429000"/>
            <a:ext cx="3003120" cy="415440"/>
          </a:xfrm>
          <a:prstGeom prst="rect">
            <a:avLst/>
          </a:prstGeom>
          <a:ln>
            <a:noFill/>
          </a:ln>
        </p:spPr>
      </p:pic>
      <p:sp>
        <p:nvSpPr>
          <p:cNvPr id="1200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201" name="CustomShape 5"/>
          <p:cNvSpPr/>
          <p:nvPr/>
        </p:nvSpPr>
        <p:spPr>
          <a:xfrm rot="19887600">
            <a:off x="671040" y="3090240"/>
            <a:ext cx="7488360" cy="647640"/>
          </a:xfrm>
          <a:prstGeom prst="rect">
            <a:avLst/>
          </a:prstGeom>
          <a:gradFill rotWithShape="0">
            <a:gsLst>
              <a:gs pos="0">
                <a:srgbClr val="6c8588"/>
              </a:gs>
              <a:gs pos="100000">
                <a:srgbClr val="b7e2e5"/>
              </a:gs>
            </a:gsLst>
            <a:path path="circle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Já visto aquando os modelos de previsão!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nodeType="clickEffect" fill="hold">
                      <p:stCondLst>
                        <p:cond delay="indefinite"/>
                      </p:stCondLst>
                      <p:childTnLst>
                        <p:par>
                          <p:cTn id="1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F0244DF-102A-4EB2-9B4B-5AEF7F4465F9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0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Discretização ChiMerge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4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Juntar intervalos adjacentes que demonstram independência sobre o atributo classe.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Medir independência através de um teste de </a:t>
            </a: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Χ</a:t>
            </a:r>
            <a:r>
              <a:rPr b="0" lang="pt-PT" sz="2800" spc="-1" strike="noStrike" baseline="50000">
                <a:solidFill>
                  <a:srgbClr val="000000"/>
                </a:solidFill>
                <a:latin typeface="Arial"/>
              </a:rPr>
              <a:t>2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. Escolher o par com menor valor da estatística.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Parar quando, para o par escolhido, </a:t>
            </a: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Χ</a:t>
            </a:r>
            <a:r>
              <a:rPr b="0" lang="pt-PT" sz="2800" spc="-1" strike="noStrike" baseline="50000">
                <a:solidFill>
                  <a:srgbClr val="000000"/>
                </a:solidFill>
                <a:latin typeface="Arial"/>
              </a:rPr>
              <a:t>2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&gt; </a:t>
            </a: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δ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,  sendo </a:t>
            </a: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δ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dado pelo utilizador.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Inicialmente ordena-se os valores do atributo a discretizar. Cada valor dá origem a um intervalo unitário.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206" name="CustomShape 5"/>
          <p:cNvSpPr/>
          <p:nvPr/>
        </p:nvSpPr>
        <p:spPr>
          <a:xfrm rot="19887600">
            <a:off x="780120" y="2692800"/>
            <a:ext cx="7488360" cy="1844280"/>
          </a:xfrm>
          <a:prstGeom prst="rect">
            <a:avLst/>
          </a:prstGeom>
          <a:gradFill rotWithShape="0">
            <a:gsLst>
              <a:gs pos="0">
                <a:srgbClr val="6c8588"/>
              </a:gs>
              <a:gs pos="100000">
                <a:srgbClr val="b7e2e5"/>
              </a:gs>
            </a:gsLst>
            <a:path path="circle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4000" spc="-1" strike="noStrike">
                <a:solidFill>
                  <a:srgbClr val="000000"/>
                </a:solidFill>
                <a:latin typeface="Arial"/>
              </a:rPr>
              <a:t>              </a:t>
            </a:r>
            <a:endParaRPr b="0" lang="pt-PT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40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0" i="1" lang="pt-PT" sz="4000" spc="-1" strike="noStrike">
                <a:solidFill>
                  <a:srgbClr val="000000"/>
                </a:solidFill>
                <a:latin typeface="Arial"/>
              </a:rPr>
              <a:t>Já estudado!</a:t>
            </a:r>
            <a:endParaRPr b="0" lang="pt-PT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nodeType="clickEffect" fill="hold">
                      <p:stCondLst>
                        <p:cond delay="indefinite"/>
                      </p:stCondLst>
                      <p:childTnLst>
                        <p:par>
                          <p:cTn id="1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SubGroup Mining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Estudar uma propriedade dentro de uma população e.g. colesterol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Identificar subgrupos em que os valores ou estatísticas dessa propriedade são desviantes, surpreendentes ou interessantes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Propriedade pode ser numérica, categórica, descrita na forma de um contraste ou de uma restrição.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TextShape 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210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D0F3C03-6DCD-42F4-B908-C2B08CC3ADDB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TextShape 1"/>
          <p:cNvSpPr txBox="1"/>
          <p:nvPr/>
        </p:nvSpPr>
        <p:spPr>
          <a:xfrm>
            <a:off x="457200" y="125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4000" spc="-1" strike="noStrike">
                <a:solidFill>
                  <a:srgbClr val="000000"/>
                </a:solidFill>
                <a:latin typeface="Arial"/>
              </a:rPr>
              <a:t>Framework para SubGroup Mining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TextShape 2"/>
          <p:cNvSpPr txBox="1"/>
          <p:nvPr/>
        </p:nvSpPr>
        <p:spPr>
          <a:xfrm>
            <a:off x="457200" y="1844640"/>
            <a:ext cx="8229240" cy="4392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Derivar subgrupos usando algoritmos de regras de associação;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Algoritmos são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rule-based.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Detetar desvios (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interest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) usando significância estatística;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Controle de especialização (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overfitting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) usando o mesmo tipo de teste estatístico;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Vários tipos de regra dependendo do contexto de aplicação.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TextShape 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214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BECCDCB-B17D-4187-A766-7D3E06F4BCC6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TextShape 1"/>
          <p:cNvSpPr txBox="1"/>
          <p:nvPr/>
        </p:nvSpPr>
        <p:spPr>
          <a:xfrm>
            <a:off x="457200" y="115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Identificar Subgrupos Interessantes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6" name="TextShape 2"/>
          <p:cNvSpPr txBox="1"/>
          <p:nvPr/>
        </p:nvSpPr>
        <p:spPr>
          <a:xfrm>
            <a:off x="457200" y="1341360"/>
            <a:ext cx="8229240" cy="5111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Derivar regras para identificar subpopulações 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interessantes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que ocorrem nos dados estudados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Subgroup_describing_characteristics  </a:t>
            </a:r>
            <a:r>
              <a:rPr b="0" lang="pt-PT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 poi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A propriedade estudada no consequente (poi) pode ser uma atributo categórico numérico, uma restrição ou um contraste!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Várias estatísticas são calculadas para cada regra. 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9085158-BBFF-4F7A-BA41-9F3A26BCB24B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18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D38B983-1C98-416D-BAD6-9FF32C3AEAC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20" name="TextShape 2"/>
          <p:cNvSpPr txBox="1"/>
          <p:nvPr/>
        </p:nvSpPr>
        <p:spPr>
          <a:xfrm>
            <a:off x="251640" y="44640"/>
            <a:ext cx="8434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Análise de Propriedades Numéricas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TextShape 3"/>
          <p:cNvSpPr txBox="1"/>
          <p:nvPr/>
        </p:nvSpPr>
        <p:spPr>
          <a:xfrm>
            <a:off x="460800" y="1196640"/>
            <a:ext cx="8229240" cy="5244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Por vezes é interessante analisar a distribuição dos valores de um atributo numérico.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Queremos identificar subpopulações que se distinguem em relação à população geral por uma caraterística particular do atributo numérico e.g. distribuição.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Aplicações naturais em dados médicos. 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070C627-1A4C-455E-A240-7A7F06F9F8D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468360" y="18900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Medidas de Interesse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457200" y="1052640"/>
            <a:ext cx="8229240" cy="561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Tipicamente recorre-se a uma métrica de incidência para definir quais as associações significantes. O utilizador define a noção de raridade de uma associação!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 mais popular é o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suporte (contagem)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dos itemsets.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As regras são qualificadas por uma métrica de interesse (previsibilidade, solidez ou força da regra).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Normalmente é usada a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confiança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(probabilidade condicional)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Assim, a regra de associação: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Deve ser lida como: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a compra conjunta dos produtos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901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707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1088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ocorre em 30% das transacções. Por outro lado, verifica-se que 90% das transacções que contêm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901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707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também contêm o produto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1088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20"/>
              </a:spcBef>
            </a:pP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Outra leitura: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90% da sub-população definida pelos produtos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901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707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consomem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1088.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20"/>
              </a:spcBef>
            </a:pP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Ou ainda: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a  contagem do consumo de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901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707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, quando se adiciona </a:t>
            </a:r>
            <a:r>
              <a:rPr b="1" i="1" lang="pt-PT" sz="1600" spc="-1" strike="noStrike">
                <a:solidFill>
                  <a:srgbClr val="000000"/>
                </a:solidFill>
                <a:latin typeface="Arial"/>
              </a:rPr>
              <a:t>1088,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  desce para 90% da inicial.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2268360" y="3357720"/>
            <a:ext cx="5040000" cy="791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901 &amp; 707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1088   (s=0.3,conf=0.9)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72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357016C-23C9-4711-9C73-046EEABFA44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2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</a:rPr>
              <a:t>Geração de Regras de Associação para propriedades de interesse numéricas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TextShape 3"/>
          <p:cNvSpPr txBox="1"/>
          <p:nvPr/>
        </p:nvSpPr>
        <p:spPr>
          <a:xfrm>
            <a:off x="250920" y="1600200"/>
            <a:ext cx="84355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Ideia geral: Ter regras em que o consequente é a representação de uma propriedade numérica.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Exemplos: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Sex=female </a:t>
            </a:r>
            <a:r>
              <a:rPr b="0" lang="pt-PT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 Wage: mean=$7.9 (overall mean=$9.02)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non-smoker  &amp;  wine-drinker </a:t>
            </a:r>
            <a:r>
              <a:rPr b="0" lang="pt-PT" sz="20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 life-expectancy=85 (overall=80)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6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AFE17EC-A0BD-47B8-A342-0841CD9CD9FC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2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</a:rPr>
              <a:t>Regras de Associação com propriedades numéricas (cont)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Várias propostas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Quantitative Association Rules (Aumann &amp; Lindell99)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Impact Rules (Webb 2001)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Distribution Rules (Jorge &amp; Azevedo 2006)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Ideia comum a todas as propostas: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Gerar regras que representam o comportamento de uma propriedade numérica num sub população </a:t>
            </a:r>
            <a:r>
              <a:rPr b="0" i="1" lang="pt-PT" sz="2000" spc="-1" strike="noStrike" u="sng">
                <a:solidFill>
                  <a:srgbClr val="000000"/>
                </a:solidFill>
                <a:uFillTx/>
                <a:latin typeface="Arial"/>
              </a:rPr>
              <a:t>interessante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. Diferentes propostas de noção de regra interessante.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0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42454B0-4B50-4EF1-8D99-566E9E39C492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</a:rPr>
              <a:t>Regras de Associação com propriedades numéricas (cont)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3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Noção de sub população interessante.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QAR, usa um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z-test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para confirmar interesse (validade) da regra. z-test entre mean</a:t>
            </a:r>
            <a:r>
              <a:rPr b="0" lang="pt-PT" sz="20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(Tx) e mean(D-Tx) com </a:t>
            </a: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=0.05.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Regras do tipo:   subset(X) </a:t>
            </a:r>
            <a:r>
              <a:rPr b="0" lang="pt-PT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Mean</a:t>
            </a:r>
            <a:r>
              <a:rPr b="0" lang="pt-PT" sz="20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(Tx)      onde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Mean</a:t>
            </a:r>
            <a:r>
              <a:rPr b="0" lang="pt-PT" sz="20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(Tx) ≠ Mean(D-Tx)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z.test(</a:t>
            </a: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μ</a:t>
            </a:r>
            <a:r>
              <a:rPr b="0" lang="pt-PT" sz="18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observ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σ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): Usado para encontrar diferenças significativas entre as médias </a:t>
            </a: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μ</a:t>
            </a:r>
            <a:r>
              <a:rPr b="0" lang="pt-PT" sz="18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 média da amostra.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Calcula a probabilidade de a média de uma amostra obtida assumindo a média e desvio padrão da população  (</a:t>
            </a:r>
            <a:r>
              <a:rPr b="0" lang="el-GR" sz="1400" spc="-1" strike="noStrike">
                <a:solidFill>
                  <a:srgbClr val="000000"/>
                </a:solidFill>
                <a:latin typeface="Arial"/>
              </a:rPr>
              <a:t>μ</a:t>
            </a:r>
            <a:r>
              <a:rPr b="0" lang="pt-PT" sz="1400" spc="-1" strike="noStrike" baseline="-25000">
                <a:solidFill>
                  <a:srgbClr val="000000"/>
                </a:solidFill>
                <a:latin typeface="Arial"/>
              </a:rPr>
              <a:t>0  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l-GR" sz="1400" spc="-1" strike="noStrike">
                <a:solidFill>
                  <a:srgbClr val="000000"/>
                </a:solidFill>
                <a:latin typeface="Arial"/>
              </a:rPr>
              <a:t>σ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)   seja maior do que a média observada -  assume distribuição Normal!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990720" indent="-5331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Permite concluir se a amostra pertence à população em estudo.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4" name="CustomShape 4"/>
          <p:cNvSpPr/>
          <p:nvPr/>
        </p:nvSpPr>
        <p:spPr>
          <a:xfrm>
            <a:off x="7451640" y="2637000"/>
            <a:ext cx="1476000" cy="647280"/>
          </a:xfrm>
          <a:prstGeom prst="wedgeEllipseCallout">
            <a:avLst>
              <a:gd name="adj1" fmla="val -9676"/>
              <a:gd name="adj2" fmla="val 8137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5"/>
          <p:cNvSpPr/>
          <p:nvPr/>
        </p:nvSpPr>
        <p:spPr>
          <a:xfrm>
            <a:off x="7524000" y="2708280"/>
            <a:ext cx="1337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Complemento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de Tx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236" name="TextShape 6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7BD4367-102B-4B7B-A30C-14CDDFB3CCC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3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</a:rPr>
              <a:t>Regras de Associação com propriedades numéricas (cont)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CustomShape 3"/>
          <p:cNvSpPr/>
          <p:nvPr/>
        </p:nvSpPr>
        <p:spPr>
          <a:xfrm>
            <a:off x="539640" y="1700280"/>
            <a:ext cx="799272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Impact Rules (Webb)</a:t>
            </a:r>
            <a:endParaRPr b="0" lang="pt-PT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Interesse refere-se à noção de impacto. Optimização pesquisando-se impact rules que maximizam a definição 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impacto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Uso 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t-test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para avaliar significância: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tende para 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z-test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com o aumento do número de graus de liberdade. Mais adaptado para amostra pequenas. Procedimento de comparação de médias.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Noção de Impacto: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1240" name="CustomShape 4"/>
          <p:cNvSpPr/>
          <p:nvPr/>
        </p:nvSpPr>
        <p:spPr>
          <a:xfrm>
            <a:off x="5508720" y="4869000"/>
            <a:ext cx="2015640" cy="504360"/>
          </a:xfrm>
          <a:prstGeom prst="wedgeEllipseCallout">
            <a:avLst>
              <a:gd name="adj1" fmla="val -45986"/>
              <a:gd name="adj2" fmla="val 82074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Média da prop. de interesse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241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pic>
        <p:nvPicPr>
          <p:cNvPr id="1242" name="" descr=""/>
          <p:cNvPicPr/>
          <p:nvPr/>
        </p:nvPicPr>
        <p:blipFill>
          <a:blip r:embed="rId1"/>
          <a:stretch/>
        </p:blipFill>
        <p:spPr>
          <a:xfrm>
            <a:off x="1714680" y="5511960"/>
            <a:ext cx="659124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44148E9-F297-4252-AD7F-F0CA58016C2D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4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Distribution Rules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5" name="CustomShape 3"/>
          <p:cNvSpPr/>
          <p:nvPr/>
        </p:nvSpPr>
        <p:spPr>
          <a:xfrm>
            <a:off x="539640" y="1700280"/>
            <a:ext cx="799272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 consequente é uma distribuição,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Uso do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teste Kolmogorov-Smirnov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, para avaliar se regra é interessante.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Noção de interesse: Regra é interessante se 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p-value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do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2400" spc="-1" strike="noStrike">
                <a:solidFill>
                  <a:srgbClr val="000000"/>
                </a:solidFill>
                <a:latin typeface="Times New Roman"/>
              </a:rPr>
              <a:t>ks-test(</a:t>
            </a:r>
            <a:r>
              <a:rPr b="0" i="1" lang="pt-PT" sz="2400" spc="-1" strike="noStrike">
                <a:solidFill>
                  <a:srgbClr val="000000"/>
                </a:solidFill>
                <a:latin typeface="Times New Roman"/>
              </a:rPr>
              <a:t>apriori</a:t>
            </a:r>
            <a:r>
              <a:rPr b="0" lang="pt-PT" sz="2400" spc="-1" strike="noStrike">
                <a:solidFill>
                  <a:srgbClr val="000000"/>
                </a:solidFill>
                <a:latin typeface="Times New Roman"/>
              </a:rPr>
              <a:t>,rules-dist)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&lt; </a:t>
            </a: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α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for menor que o valor </a:t>
            </a:r>
            <a:r>
              <a:rPr b="0" lang="el-GR" sz="24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dado pelo utilizador.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1246" name="CustomShape 4"/>
          <p:cNvSpPr/>
          <p:nvPr/>
        </p:nvSpPr>
        <p:spPr>
          <a:xfrm>
            <a:off x="1044000" y="4293000"/>
            <a:ext cx="2663280" cy="791280"/>
          </a:xfrm>
          <a:prstGeom prst="wedgeEllipseCallout">
            <a:avLst>
              <a:gd name="adj1" fmla="val 54492"/>
              <a:gd name="adj2" fmla="val 5557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pt-PT" sz="1050" spc="-1" strike="noStrike">
                <a:solidFill>
                  <a:srgbClr val="000000"/>
                </a:solidFill>
                <a:latin typeface="Arial"/>
              </a:rPr>
              <a:t>Uma Distribuição Referência e.g. Distribuição da população geral.</a:t>
            </a:r>
            <a:endParaRPr b="0" lang="pt-PT" sz="1050" spc="-1" strike="noStrike">
              <a:latin typeface="Arial"/>
            </a:endParaRPr>
          </a:p>
        </p:txBody>
      </p:sp>
      <p:sp>
        <p:nvSpPr>
          <p:cNvPr id="1247" name="CustomShape 5"/>
          <p:cNvSpPr/>
          <p:nvPr/>
        </p:nvSpPr>
        <p:spPr>
          <a:xfrm>
            <a:off x="4932360" y="4437000"/>
            <a:ext cx="2303280" cy="576000"/>
          </a:xfrm>
          <a:prstGeom prst="wedgeEllipseCallout">
            <a:avLst>
              <a:gd name="adj1" fmla="val -53310"/>
              <a:gd name="adj2" fmla="val 65426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Distribuição do subgrupo da regra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248" name="TextShape 6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FD89B61-1285-478C-B353-573837F0A857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5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Ideia Geral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TextShape 3"/>
          <p:cNvSpPr txBox="1"/>
          <p:nvPr/>
        </p:nvSpPr>
        <p:spPr>
          <a:xfrm>
            <a:off x="457200" y="1600200"/>
            <a:ext cx="8229240" cy="506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Gerar regras de associação em que o consequente é a distribuição da propriedade numérica a estudar e o antecedente a descrição da sub população.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Comparar distribuição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apriori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(da população referência) com a distribuição do sub grupo (via ks-test()).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Ex: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latin typeface="Times New Roman"/>
              </a:rPr>
              <a:t>Ant-Sup = 0.14482 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Times New Roman"/>
              </a:rPr>
              <a:t>      </a:t>
            </a:r>
            <a:r>
              <a:rPr b="1" i="1" lang="pt-PT" sz="1800" spc="-1" strike="noStrike">
                <a:solidFill>
                  <a:srgbClr val="000000"/>
                </a:solidFill>
                <a:latin typeface="Times New Roman"/>
              </a:rPr>
              <a:t>IDADE</a:t>
            </a:r>
            <a:r>
              <a:rPr b="0" lang="pt-PT" sz="1800" spc="-1" strike="noStrike">
                <a:solidFill>
                  <a:srgbClr val="000000"/>
                </a:solidFill>
                <a:latin typeface="Times New Roman"/>
              </a:rPr>
              <a:t>={46/1,48/1,51/2,52/2,54/1,55/1,57/2,58/1,59/3,60/2,61/2,62/2,63/3,64/4,65/4,66/4,67/3,68/4,69/2,70/6,72/6,73/4,75/3,76/7,77/5,78/3,79/1,80/2,81/1,82/4,83/2,84/3,86/3,90/1 }    </a:t>
            </a:r>
            <a:r>
              <a:rPr b="0" lang="pt-PT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pt-PT" sz="18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i="1" lang="pt-PT" sz="1800" spc="-1" strike="noStrike">
                <a:solidFill>
                  <a:srgbClr val="000000"/>
                </a:solidFill>
                <a:latin typeface="Times New Roman"/>
              </a:rPr>
              <a:t>TAVC=1</a:t>
            </a:r>
            <a:r>
              <a:rPr b="0" lang="pt-PT" sz="1800" spc="-1" strike="noStrike">
                <a:solidFill>
                  <a:srgbClr val="000000"/>
                </a:solidFill>
                <a:latin typeface="Times New Roman"/>
              </a:rPr>
              <a:t>  &amp;  </a:t>
            </a:r>
            <a:r>
              <a:rPr b="1" i="1" lang="pt-PT" sz="1800" spc="-1" strike="noStrike">
                <a:solidFill>
                  <a:srgbClr val="000000"/>
                </a:solidFill>
                <a:latin typeface="Times New Roman"/>
              </a:rPr>
              <a:t>DIAB=0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Descreve a distribuição da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IDADE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para a sub população (que representa 14,4% dos indivíduos estudados) que teve o tipo de AVC 1 e não é diabética.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4D75275-0214-4936-9281-10D42639D90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54" name="TextShape 2"/>
          <p:cNvSpPr txBox="1"/>
          <p:nvPr/>
        </p:nvSpPr>
        <p:spPr>
          <a:xfrm>
            <a:off x="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Distribution Rule presentation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TextShape 3"/>
          <p:cNvSpPr txBox="1"/>
          <p:nvPr/>
        </p:nvSpPr>
        <p:spPr>
          <a:xfrm>
            <a:off x="395280" y="1197000"/>
            <a:ext cx="3300120" cy="5660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property of interest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each DR is a plot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distribution plot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frequency polygon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static binning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distribution statistics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comparison with default distribution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6" name="Picture 4" descr=""/>
          <p:cNvPicPr/>
          <p:nvPr/>
        </p:nvPicPr>
        <p:blipFill>
          <a:blip r:embed="rId1"/>
          <a:stretch/>
        </p:blipFill>
        <p:spPr>
          <a:xfrm>
            <a:off x="3743280" y="981000"/>
            <a:ext cx="5400360" cy="2795400"/>
          </a:xfrm>
          <a:prstGeom prst="rect">
            <a:avLst/>
          </a:prstGeom>
          <a:ln>
            <a:noFill/>
          </a:ln>
        </p:spPr>
      </p:pic>
      <p:sp>
        <p:nvSpPr>
          <p:cNvPr id="1257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pic>
        <p:nvPicPr>
          <p:cNvPr id="1258" name="Picture 5" descr=""/>
          <p:cNvPicPr/>
          <p:nvPr/>
        </p:nvPicPr>
        <p:blipFill>
          <a:blip r:embed="rId2"/>
          <a:stretch/>
        </p:blipFill>
        <p:spPr>
          <a:xfrm>
            <a:off x="3743280" y="3994200"/>
            <a:ext cx="5400360" cy="286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BA23779-01CC-4EA4-9F7F-6784B919965C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60" name="TextShape 2"/>
          <p:cNvSpPr txBox="1"/>
          <p:nvPr/>
        </p:nvSpPr>
        <p:spPr>
          <a:xfrm>
            <a:off x="0" y="0"/>
            <a:ext cx="6984720" cy="907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Medir o interesse de uma DR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TextShape 3"/>
          <p:cNvSpPr txBox="1"/>
          <p:nvPr/>
        </p:nvSpPr>
        <p:spPr>
          <a:xfrm>
            <a:off x="179280" y="907920"/>
            <a:ext cx="5616360" cy="2088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KS-interest: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Given a rule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y=D</a:t>
            </a:r>
            <a:r>
              <a:rPr b="1" lang="en-GB" sz="2400" spc="-1" strike="noStrike" baseline="-25000">
                <a:solidFill>
                  <a:srgbClr val="000000"/>
                </a:solidFill>
                <a:latin typeface="Arial"/>
              </a:rPr>
              <a:t>y|A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, its       KS-interest is 1-p,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p is the p-value of the KS test comparing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GB" sz="2400" spc="-1" strike="noStrike" baseline="-25000">
                <a:solidFill>
                  <a:srgbClr val="000000"/>
                </a:solidFill>
                <a:latin typeface="Arial"/>
              </a:rPr>
              <a:t>y|A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GB" sz="2400" spc="-1" strike="noStrike" baseline="-25000">
                <a:solidFill>
                  <a:srgbClr val="000000"/>
                </a:solidFill>
                <a:latin typeface="Arial"/>
              </a:rPr>
              <a:t>y|</a:t>
            </a:r>
            <a:r>
              <a:rPr b="1" lang="en-GB" sz="2400" spc="-1" strike="noStrike" baseline="-25000">
                <a:solidFill>
                  <a:srgbClr val="000000"/>
                </a:solidFill>
                <a:latin typeface="Symbol"/>
              </a:rPr>
              <a:t>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2" name="Picture 4" descr=""/>
          <p:cNvPicPr/>
          <p:nvPr/>
        </p:nvPicPr>
        <p:blipFill>
          <a:blip r:embed="rId1"/>
          <a:stretch/>
        </p:blipFill>
        <p:spPr>
          <a:xfrm>
            <a:off x="5724360" y="692280"/>
            <a:ext cx="3171600" cy="3352320"/>
          </a:xfrm>
          <a:prstGeom prst="rect">
            <a:avLst/>
          </a:prstGeom>
          <a:ln>
            <a:noFill/>
          </a:ln>
        </p:spPr>
      </p:pic>
      <p:sp>
        <p:nvSpPr>
          <p:cNvPr id="1263" name="CustomShape 4"/>
          <p:cNvSpPr/>
          <p:nvPr/>
        </p:nvSpPr>
        <p:spPr>
          <a:xfrm>
            <a:off x="395280" y="4076640"/>
            <a:ext cx="849744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KS-improvement</a:t>
            </a:r>
            <a:endParaRPr b="0" lang="pt-PT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value added by the refinements of a rule</a:t>
            </a:r>
            <a:endParaRPr b="0" lang="pt-PT" sz="24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imp(A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B) is </a:t>
            </a:r>
            <a:endParaRPr b="0" lang="pt-PT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min({KS-interest(A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B)  - KS-interest(As</a:t>
            </a:r>
            <a:r>
              <a:rPr b="0" lang="en-GB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B) | As</a:t>
            </a:r>
            <a:r>
              <a:rPr b="0" lang="en-GB" sz="2400" spc="-1" strike="noStrike">
                <a:solidFill>
                  <a:srgbClr val="000000"/>
                </a:solidFill>
                <a:latin typeface="Symbol"/>
              </a:rPr>
              <a:t>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A})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264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265" name="CustomShape 6"/>
          <p:cNvSpPr/>
          <p:nvPr/>
        </p:nvSpPr>
        <p:spPr>
          <a:xfrm>
            <a:off x="35640" y="6021360"/>
            <a:ext cx="2088000" cy="627840"/>
          </a:xfrm>
          <a:prstGeom prst="wedgeRoundRectCallout">
            <a:avLst>
              <a:gd name="adj1" fmla="val -5622"/>
              <a:gd name="adj2" fmla="val -185725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Há uma forma alternativa de controlar o overfitting via teste KS.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A848985-2422-4C0F-A283-F504E4424F9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67" name="TextShape 2"/>
          <p:cNvSpPr txBox="1"/>
          <p:nvPr/>
        </p:nvSpPr>
        <p:spPr>
          <a:xfrm>
            <a:off x="0" y="0"/>
            <a:ext cx="6876720" cy="79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Aplicações de Regras de Distribuição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8" name="TextShape 3"/>
          <p:cNvSpPr txBox="1"/>
          <p:nvPr/>
        </p:nvSpPr>
        <p:spPr>
          <a:xfrm>
            <a:off x="228600" y="1123920"/>
            <a:ext cx="8686440" cy="360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Descripitive data mining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dataset: Determinants of Wages from the 1985 Current Population Survey in the United States, a.k.a. Wages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property of interest: WAGE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Rule discovery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min-sup=0.1, KS-int=0.95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minimal KS-improvement of 0.01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numerical attributes in the antecedent were pre-discretized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compact internal representation of rules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rules can be output as text or graphically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9" name="Picture 4" descr=""/>
          <p:cNvPicPr/>
          <p:nvPr/>
        </p:nvPicPr>
        <p:blipFill>
          <a:blip r:embed="rId1"/>
          <a:srcRect l="0" t="32476" r="0" b="0"/>
          <a:stretch/>
        </p:blipFill>
        <p:spPr>
          <a:xfrm>
            <a:off x="142920" y="4941720"/>
            <a:ext cx="9000720" cy="1296720"/>
          </a:xfrm>
          <a:prstGeom prst="rect">
            <a:avLst/>
          </a:prstGeom>
          <a:ln>
            <a:noFill/>
          </a:ln>
        </p:spPr>
      </p:pic>
      <p:sp>
        <p:nvSpPr>
          <p:cNvPr id="1270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EBDAC65-F822-45F5-9478-1BDCE0796E4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7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Using Distribution Rules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TextShape 3"/>
          <p:cNvSpPr txBox="1"/>
          <p:nvPr/>
        </p:nvSpPr>
        <p:spPr>
          <a:xfrm>
            <a:off x="228600" y="1341360"/>
            <a:ext cx="4127040" cy="446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antecedent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people with 13 to 15 years of education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 from the south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consequent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wage distribution is better than the whole population but still concentrated on the same interval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4" name="Picture 4" descr=""/>
          <p:cNvPicPr/>
          <p:nvPr/>
        </p:nvPicPr>
        <p:blipFill>
          <a:blip r:embed="rId1"/>
          <a:stretch/>
        </p:blipFill>
        <p:spPr>
          <a:xfrm>
            <a:off x="4427640" y="1484280"/>
            <a:ext cx="4430520" cy="4535280"/>
          </a:xfrm>
          <a:prstGeom prst="rect">
            <a:avLst/>
          </a:prstGeom>
          <a:ln>
            <a:noFill/>
          </a:ln>
        </p:spPr>
      </p:pic>
      <p:sp>
        <p:nvSpPr>
          <p:cNvPr id="1275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3DC42CD-DDD7-49D6-BF31-F1EEEC2DDB46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Aplicações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457200" y="1341360"/>
            <a:ext cx="8229240" cy="4784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Sistemas de recomendação,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Web Adaptativo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Amazon: o site recomenda novos interesses usando os items visitados/comprados pelo utilizador. 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Challange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Netflix: </a:t>
            </a:r>
            <a:r>
              <a:rPr b="0" i="1" lang="pt-PT" sz="2400" spc="-1" strike="noStrike" u="sng">
                <a:solidFill>
                  <a:srgbClr val="009999"/>
                </a:solidFill>
                <a:uFillTx/>
                <a:latin typeface="Arial"/>
                <a:hlinkClick r:id="rId1"/>
              </a:rPr>
              <a:t>http://www.netflixprize.com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Descriptive Data Mining (Clusters de resíduos em Proteínas),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Spam Filtering,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Classificação,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etc,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C157F44-51F7-4A04-9A33-C68C0A5668B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68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7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Using Distribution Rules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8" name="TextShape 3"/>
          <p:cNvSpPr txBox="1"/>
          <p:nvPr/>
        </p:nvSpPr>
        <p:spPr>
          <a:xfrm>
            <a:off x="228600" y="1341360"/>
            <a:ext cx="4127040" cy="446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antecedent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refinement of previous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race is white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consequent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wage distribution is even better than before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KS-improvement is higher than 0.01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wages still are concentrated on the same interval as before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9" name="Picture 4" descr=""/>
          <p:cNvPicPr/>
          <p:nvPr/>
        </p:nvPicPr>
        <p:blipFill>
          <a:blip r:embed="rId1"/>
          <a:stretch/>
        </p:blipFill>
        <p:spPr>
          <a:xfrm>
            <a:off x="4641840" y="1268280"/>
            <a:ext cx="4357440" cy="4824000"/>
          </a:xfrm>
          <a:prstGeom prst="rect">
            <a:avLst/>
          </a:prstGeom>
          <a:ln>
            <a:noFill/>
          </a:ln>
        </p:spPr>
      </p:pic>
      <p:sp>
        <p:nvSpPr>
          <p:cNvPr id="1280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A68A07B-8D97-455A-B1BF-37D374D9F3B7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8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Using Distribution Rules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TextShape 3"/>
          <p:cNvSpPr txBox="1"/>
          <p:nvPr/>
        </p:nvSpPr>
        <p:spPr>
          <a:xfrm>
            <a:off x="228600" y="1341360"/>
            <a:ext cx="4127040" cy="446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antecedent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married males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consequent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less interesting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still signif. different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4" name="Picture 4" descr=""/>
          <p:cNvPicPr/>
          <p:nvPr/>
        </p:nvPicPr>
        <p:blipFill>
          <a:blip r:embed="rId1"/>
          <a:stretch/>
        </p:blipFill>
        <p:spPr>
          <a:xfrm>
            <a:off x="4589640" y="1484280"/>
            <a:ext cx="4374720" cy="4536720"/>
          </a:xfrm>
          <a:prstGeom prst="rect">
            <a:avLst/>
          </a:prstGeom>
          <a:ln>
            <a:noFill/>
          </a:ln>
        </p:spPr>
      </p:pic>
      <p:sp>
        <p:nvSpPr>
          <p:cNvPr id="1285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691E74C-3037-4C57-9279-1BBB3D7AF76C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8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Using Distribution Rules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8" name="TextShape 3"/>
          <p:cNvSpPr txBox="1"/>
          <p:nvPr/>
        </p:nvSpPr>
        <p:spPr>
          <a:xfrm>
            <a:off x="228600" y="1341360"/>
            <a:ext cx="4127040" cy="446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antecedent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Occupation=Clerical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consequent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concentrated on lower income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9" name="Picture 4" descr=""/>
          <p:cNvPicPr/>
          <p:nvPr/>
        </p:nvPicPr>
        <p:blipFill>
          <a:blip r:embed="rId1"/>
          <a:stretch/>
        </p:blipFill>
        <p:spPr>
          <a:xfrm>
            <a:off x="4611600" y="1484280"/>
            <a:ext cx="4281120" cy="4536720"/>
          </a:xfrm>
          <a:prstGeom prst="rect">
            <a:avLst/>
          </a:prstGeom>
          <a:ln>
            <a:noFill/>
          </a:ln>
        </p:spPr>
      </p:pic>
      <p:sp>
        <p:nvSpPr>
          <p:cNvPr id="1290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3AD40A9-34B4-4521-9D67-A3D6E1D9521D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9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Using Distribution Rules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3" name="TextShape 3"/>
          <p:cNvSpPr txBox="1"/>
          <p:nvPr/>
        </p:nvSpPr>
        <p:spPr>
          <a:xfrm>
            <a:off x="228600" y="1341360"/>
            <a:ext cx="4127040" cy="446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antecedent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Occupation=Management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consequent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clearly better wage distribution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also observe a slightly lifted right tail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4" name="Picture 4" descr=""/>
          <p:cNvPicPr/>
          <p:nvPr/>
        </p:nvPicPr>
        <p:blipFill>
          <a:blip r:embed="rId1"/>
          <a:stretch/>
        </p:blipFill>
        <p:spPr>
          <a:xfrm>
            <a:off x="4548240" y="1555920"/>
            <a:ext cx="4344480" cy="4465440"/>
          </a:xfrm>
          <a:prstGeom prst="rect">
            <a:avLst/>
          </a:prstGeom>
          <a:ln>
            <a:noFill/>
          </a:ln>
        </p:spPr>
      </p:pic>
      <p:sp>
        <p:nvSpPr>
          <p:cNvPr id="1295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3511AF2-D751-494A-A8FF-26DA699690C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29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Using Distribution Rules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TextShape 3"/>
          <p:cNvSpPr txBox="1"/>
          <p:nvPr/>
        </p:nvSpPr>
        <p:spPr>
          <a:xfrm>
            <a:off x="228600" y="1341360"/>
            <a:ext cx="4127040" cy="446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antecedent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young people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consequent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lower wages, very concentrated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some secondary modes are suggested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9" name="Picture 4" descr=""/>
          <p:cNvPicPr/>
          <p:nvPr/>
        </p:nvPicPr>
        <p:blipFill>
          <a:blip r:embed="rId1"/>
          <a:stretch/>
        </p:blipFill>
        <p:spPr>
          <a:xfrm>
            <a:off x="4572000" y="1557360"/>
            <a:ext cx="4285800" cy="4463640"/>
          </a:xfrm>
          <a:prstGeom prst="rect">
            <a:avLst/>
          </a:prstGeom>
          <a:ln>
            <a:noFill/>
          </a:ln>
        </p:spPr>
      </p:pic>
      <p:sp>
        <p:nvSpPr>
          <p:cNvPr id="1300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E25BC8C-3E36-40A4-9E17-73F3AF70769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02" name="TextShape 2"/>
          <p:cNvSpPr txBox="1"/>
          <p:nvPr/>
        </p:nvSpPr>
        <p:spPr>
          <a:xfrm>
            <a:off x="46836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Análise de Distribuições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CustomShape 3"/>
          <p:cNvSpPr/>
          <p:nvPr/>
        </p:nvSpPr>
        <p:spPr>
          <a:xfrm>
            <a:off x="888840" y="5589720"/>
            <a:ext cx="73530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Aplicar testes de “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Goodness of Fit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”. (e.g. Kolmogorov-Smirnov).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Compara distribuições segundo parâmetros tipo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Skewness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(grau de assimetria) 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Kurtosis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(grau de afunilamento)</a:t>
            </a:r>
            <a:endParaRPr b="0" lang="pt-PT" sz="2000" spc="-1" strike="noStrike">
              <a:latin typeface="Arial"/>
            </a:endParaRPr>
          </a:p>
        </p:txBody>
      </p:sp>
      <p:pic>
        <p:nvPicPr>
          <p:cNvPr id="1304" name="Picture 10" descr="fig1"/>
          <p:cNvPicPr/>
          <p:nvPr/>
        </p:nvPicPr>
        <p:blipFill>
          <a:blip r:embed="rId1"/>
          <a:stretch/>
        </p:blipFill>
        <p:spPr>
          <a:xfrm>
            <a:off x="1403280" y="1125360"/>
            <a:ext cx="6481440" cy="4174920"/>
          </a:xfrm>
          <a:prstGeom prst="rect">
            <a:avLst/>
          </a:prstGeom>
          <a:ln>
            <a:noFill/>
          </a:ln>
        </p:spPr>
      </p:pic>
      <p:sp>
        <p:nvSpPr>
          <p:cNvPr id="1305" name="CustomShape 4"/>
          <p:cNvSpPr/>
          <p:nvPr/>
        </p:nvSpPr>
        <p:spPr>
          <a:xfrm>
            <a:off x="5848200" y="1720800"/>
            <a:ext cx="183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5"/>
          <p:cNvSpPr/>
          <p:nvPr/>
        </p:nvSpPr>
        <p:spPr>
          <a:xfrm>
            <a:off x="6280200" y="2297160"/>
            <a:ext cx="183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CustomShape 6"/>
          <p:cNvSpPr/>
          <p:nvPr/>
        </p:nvSpPr>
        <p:spPr>
          <a:xfrm>
            <a:off x="4278240" y="2205000"/>
            <a:ext cx="4564080" cy="12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Ant sup = 0.18593  KS = 0.000000005119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Kurt = 10.990787557293  Skew = 2.475421605300 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Arial"/>
              </a:rPr>
              <a:t>NCY=6  &amp;  ORIGIN=1 </a:t>
            </a:r>
            <a:r>
              <a:rPr b="0" i="1" lang="pt-PT" sz="1400" spc="-1" strike="noStrike">
                <a:solidFill>
                  <a:srgbClr val="000000"/>
                </a:solidFill>
                <a:latin typeface="Wingdings"/>
              </a:rPr>
              <a:t>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pt-PT" sz="1200" spc="-1" strike="noStrike">
                <a:solidFill>
                  <a:srgbClr val="000000"/>
                </a:solidFill>
                <a:latin typeface="Arial"/>
              </a:rPr>
              <a:t>MPG</a:t>
            </a: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={ 15.0/4,16.0/5,17.0/2,18.0/18,19.0/13,20.0/7,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                                   </a:t>
            </a: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21.0/11,22.0/6,23.0/2,24.0/2,25.0/1,27.0/1,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                                  </a:t>
            </a:r>
            <a:r>
              <a:rPr b="0" i="1" lang="pt-PT" sz="1200" spc="-1" strike="noStrike">
                <a:solidFill>
                  <a:srgbClr val="000000"/>
                </a:solidFill>
                <a:latin typeface="Arial"/>
              </a:rPr>
              <a:t>29.0/1,38.0/1 } 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308" name="TextShape 7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TextShape 1"/>
          <p:cNvSpPr txBox="1"/>
          <p:nvPr/>
        </p:nvSpPr>
        <p:spPr>
          <a:xfrm>
            <a:off x="457200" y="4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Geração e Visualização no carenR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0" name="TextShape 2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311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85FB8C4-E197-48F4-9171-80B1DAD0829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pic>
        <p:nvPicPr>
          <p:cNvPr id="1312" name="Picture 5" descr=""/>
          <p:cNvPicPr/>
          <p:nvPr/>
        </p:nvPicPr>
        <p:blipFill>
          <a:blip r:embed="rId1"/>
          <a:stretch/>
        </p:blipFill>
        <p:spPr>
          <a:xfrm>
            <a:off x="0" y="130968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TextShape 1"/>
          <p:cNvSpPr txBox="1"/>
          <p:nvPr/>
        </p:nvSpPr>
        <p:spPr>
          <a:xfrm>
            <a:off x="457200" y="44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Contrast Sets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4" name="TextShape 2"/>
          <p:cNvSpPr txBox="1"/>
          <p:nvPr/>
        </p:nvSpPr>
        <p:spPr>
          <a:xfrm>
            <a:off x="457200" y="148428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Rules for Contrast Sets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[Azevedo2010]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Descreve a diferença entre grupos de contraste.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Um 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</a:rPr>
              <a:t>contrast set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 é um conjunto de características que descreve a subpopulação que ocorre com diferentes proporções ao longo dos diferentes grupos em estudo.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Exemplos: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Diferentes instâncias temporais (vendas em 1998 versus 1999), 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Diferentes localizações (encontrar distintas caraterísticas para a localização do gene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em DNA humano versus em DNA de ratos), 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Ao longo de diferentes classes (diferenças entre loiras e morenas).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5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8C0EF6B-3AC6-4929-B23F-9CC39B8ED999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16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CustomShape 1"/>
          <p:cNvSpPr/>
          <p:nvPr/>
        </p:nvSpPr>
        <p:spPr>
          <a:xfrm>
            <a:off x="8028000" y="3933720"/>
            <a:ext cx="1080720" cy="863280"/>
          </a:xfrm>
          <a:prstGeom prst="wedgeRoundRectCallout">
            <a:avLst>
              <a:gd name="adj1" fmla="val -104509"/>
              <a:gd name="adj2" fmla="val -228523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1000" spc="-1" strike="noStrike">
                <a:solidFill>
                  <a:srgbClr val="000000"/>
                </a:solidFill>
                <a:latin typeface="Arial"/>
              </a:rPr>
              <a:t>No nosso caso definidos pelo atributo </a:t>
            </a:r>
            <a:r>
              <a:rPr b="1" lang="pt-PT" sz="1000" spc="-1" strike="noStrike">
                <a:solidFill>
                  <a:srgbClr val="000000"/>
                </a:solidFill>
                <a:latin typeface="Arial Narrow"/>
              </a:rPr>
              <a:t>education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31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RCS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TextShape 3"/>
          <p:cNvSpPr txBox="1"/>
          <p:nvPr/>
        </p:nvSpPr>
        <p:spPr>
          <a:xfrm>
            <a:off x="0" y="1384200"/>
            <a:ext cx="9143640" cy="4924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As caraterísticas da subpopulação a encontrar (contrast set) são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interessantes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(significantes) se as proporções das ocorrências individuais ao longo dos grupos estudados são distintas em valores significativos! 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i.e. subpopulação não é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independente de pertença a um grupo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. Significância é calculada usando um teste exato de Fisher. 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Gsup = 0.17191 | 0.04121 p = 1.1110878451E-017        education=Doctorate &gt;&gt; education=Masters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Gsup = 0.17191 | 0.01681 p = 3.0718399575E-040        education=Doctorate &gt;&gt; education=Bachelors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Sup(CS) = 0.03097                                  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</a:rPr>
              <a:t>  workclass=State-gov   &amp;  class &gt; 50K.</a:t>
            </a: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pt-PT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Especialização do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contrast set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é também controlado por um teste de Fisher.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0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EF5B932-982F-435D-A3C4-D33ACEA51D8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21" name="TextShape 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RCS (2)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3" name="TextShape 2"/>
          <p:cNvSpPr txBox="1"/>
          <p:nvPr/>
        </p:nvSpPr>
        <p:spPr>
          <a:xfrm>
            <a:off x="457200" y="3181320"/>
            <a:ext cx="8229240" cy="3126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Teste de Fisher sobre os dois universos do contraste nos dois grupos. </a:t>
            </a:r>
            <a:r>
              <a:rPr b="0" i="1" lang="pt-PT" sz="3200" spc="-1" strike="noStrike">
                <a:solidFill>
                  <a:srgbClr val="000000"/>
                </a:solidFill>
                <a:latin typeface="Cambria Math"/>
                <a:ea typeface="Cambria Math"/>
              </a:rPr>
              <a:t>n</a:t>
            </a:r>
            <a:r>
              <a:rPr b="0" i="1" lang="pt-PT" sz="32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i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Cambria Math"/>
              </a:rPr>
              <a:t> e </a:t>
            </a:r>
            <a:r>
              <a:rPr b="0" i="1" lang="pt-PT" sz="3200" spc="-1" strike="noStrike">
                <a:solidFill>
                  <a:srgbClr val="000000"/>
                </a:solidFill>
                <a:latin typeface="Cambria Math"/>
                <a:ea typeface="Cambria Math"/>
              </a:rPr>
              <a:t>n</a:t>
            </a:r>
            <a:r>
              <a:rPr b="0" i="1" lang="pt-PT" sz="32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j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Cambria Math"/>
              </a:rPr>
              <a:t> são as cardinalidades dos grupos.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Cambria Math"/>
              </a:rPr>
              <a:t>Mesmo teste usado para verificar significância entre um contraste </a:t>
            </a:r>
            <a:r>
              <a:rPr b="0" i="1" lang="pt-PT" sz="3200" spc="-1" strike="noStrike">
                <a:solidFill>
                  <a:srgbClr val="000000"/>
                </a:solidFill>
                <a:latin typeface="Cambria Math"/>
                <a:ea typeface="Cambria Math"/>
              </a:rPr>
              <a:t>cs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Cambria Math"/>
              </a:rPr>
              <a:t> e uma sua especialização </a:t>
            </a:r>
            <a:r>
              <a:rPr b="0" i="1" lang="pt-PT" sz="3200" spc="-1" strike="noStrike">
                <a:solidFill>
                  <a:srgbClr val="000000"/>
                </a:solidFill>
                <a:latin typeface="Cambria Math"/>
                <a:ea typeface="Cambria Math"/>
              </a:rPr>
              <a:t>cs </a:t>
            </a:r>
            <a:r>
              <a:rPr b="0" lang="pt-PT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+ </a:t>
            </a:r>
            <a:r>
              <a:rPr b="0" i="1" lang="pt-PT" sz="3200" spc="-1" strike="noStrike">
                <a:solidFill>
                  <a:srgbClr val="000000"/>
                </a:solidFill>
                <a:latin typeface="Cambria Math"/>
                <a:ea typeface="Cambria Math"/>
              </a:rPr>
              <a:t>{d}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Cambria Math"/>
              </a:rPr>
              <a:t>.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4" name="TextShape 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325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F8743FF-E9EE-45E7-AC1C-6A474B0397DF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pic>
        <p:nvPicPr>
          <p:cNvPr id="1326" name="Picture 5" descr=""/>
          <p:cNvPicPr/>
          <p:nvPr/>
        </p:nvPicPr>
        <p:blipFill>
          <a:blip r:embed="rId1"/>
          <a:stretch/>
        </p:blipFill>
        <p:spPr>
          <a:xfrm>
            <a:off x="2340000" y="1628640"/>
            <a:ext cx="4559040" cy="1191960"/>
          </a:xfrm>
          <a:prstGeom prst="rect">
            <a:avLst/>
          </a:prstGeom>
          <a:ln>
            <a:noFill/>
          </a:ln>
        </p:spPr>
      </p:pic>
      <p:pic>
        <p:nvPicPr>
          <p:cNvPr id="1327" name="Picture 1" descr=""/>
          <p:cNvPicPr/>
          <p:nvPr/>
        </p:nvPicPr>
        <p:blipFill>
          <a:blip r:embed="rId2"/>
          <a:stretch/>
        </p:blipFill>
        <p:spPr>
          <a:xfrm>
            <a:off x="1043640" y="5138280"/>
            <a:ext cx="7054920" cy="102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A82EFA2-9178-43B9-8FB6-60B4849B440E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0" y="0"/>
            <a:ext cx="8229240" cy="67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Application: Recommendations using AR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551160" y="1929240"/>
            <a:ext cx="124956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index.html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2714400" y="1354320"/>
            <a:ext cx="3366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>
            <a:off x="3433680" y="1713240"/>
            <a:ext cx="3366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>
            <a:off x="1633680" y="1065600"/>
            <a:ext cx="35028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83" name="CustomShape 7"/>
          <p:cNvSpPr/>
          <p:nvPr/>
        </p:nvSpPr>
        <p:spPr>
          <a:xfrm>
            <a:off x="4514760" y="1065600"/>
            <a:ext cx="3654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84" name="CustomShape 8"/>
          <p:cNvSpPr/>
          <p:nvPr/>
        </p:nvSpPr>
        <p:spPr>
          <a:xfrm>
            <a:off x="2881080" y="2132280"/>
            <a:ext cx="3366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85" name="CustomShape 9"/>
          <p:cNvSpPr/>
          <p:nvPr/>
        </p:nvSpPr>
        <p:spPr>
          <a:xfrm flipV="1">
            <a:off x="1176480" y="1487160"/>
            <a:ext cx="63288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0"/>
          <p:cNvSpPr/>
          <p:nvPr/>
        </p:nvSpPr>
        <p:spPr>
          <a:xfrm flipV="1">
            <a:off x="1176480" y="1552320"/>
            <a:ext cx="1510920" cy="35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1"/>
          <p:cNvSpPr/>
          <p:nvPr/>
        </p:nvSpPr>
        <p:spPr>
          <a:xfrm flipV="1">
            <a:off x="1825560" y="1910160"/>
            <a:ext cx="158076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2"/>
          <p:cNvSpPr/>
          <p:nvPr/>
        </p:nvSpPr>
        <p:spPr>
          <a:xfrm>
            <a:off x="1825560" y="2127240"/>
            <a:ext cx="1028520" cy="20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3"/>
          <p:cNvSpPr/>
          <p:nvPr/>
        </p:nvSpPr>
        <p:spPr>
          <a:xfrm>
            <a:off x="2011320" y="1263600"/>
            <a:ext cx="247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4"/>
          <p:cNvSpPr/>
          <p:nvPr/>
        </p:nvSpPr>
        <p:spPr>
          <a:xfrm flipV="1">
            <a:off x="2882880" y="1263240"/>
            <a:ext cx="1604520" cy="6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5"/>
          <p:cNvSpPr/>
          <p:nvPr/>
        </p:nvSpPr>
        <p:spPr>
          <a:xfrm rot="21251400">
            <a:off x="1096920" y="1177920"/>
            <a:ext cx="4765320" cy="691920"/>
          </a:xfrm>
          <a:custGeom>
            <a:avLst/>
            <a:gdLst/>
            <a:ahLst/>
            <a:rect l="l" t="t" r="r" b="b"/>
            <a:pathLst>
              <a:path w="2721" h="544">
                <a:moveTo>
                  <a:pt x="0" y="544"/>
                </a:moveTo>
                <a:cubicBezTo>
                  <a:pt x="366" y="374"/>
                  <a:pt x="733" y="204"/>
                  <a:pt x="1134" y="136"/>
                </a:cubicBezTo>
                <a:cubicBezTo>
                  <a:pt x="1535" y="68"/>
                  <a:pt x="2139" y="159"/>
                  <a:pt x="2404" y="136"/>
                </a:cubicBezTo>
                <a:cubicBezTo>
                  <a:pt x="2669" y="113"/>
                  <a:pt x="2668" y="23"/>
                  <a:pt x="2721" y="0"/>
                </a:cubicBezTo>
              </a:path>
            </a:pathLst>
          </a:custGeom>
          <a:noFill/>
          <a:ln w="34920">
            <a:solidFill>
              <a:srgbClr val="ff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6"/>
          <p:cNvSpPr/>
          <p:nvPr/>
        </p:nvSpPr>
        <p:spPr>
          <a:xfrm>
            <a:off x="833040" y="3667320"/>
            <a:ext cx="3366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93" name="CustomShape 17"/>
          <p:cNvSpPr/>
          <p:nvPr/>
        </p:nvSpPr>
        <p:spPr>
          <a:xfrm>
            <a:off x="1266480" y="3667320"/>
            <a:ext cx="3654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94" name="CustomShape 18"/>
          <p:cNvSpPr/>
          <p:nvPr/>
        </p:nvSpPr>
        <p:spPr>
          <a:xfrm>
            <a:off x="34920" y="3654360"/>
            <a:ext cx="767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PT" sz="2000" spc="-1" strike="noStrike">
                <a:solidFill>
                  <a:srgbClr val="0000cc"/>
                </a:solidFill>
                <a:latin typeface="Times New Roman"/>
              </a:rPr>
              <a:t>Obs.: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95" name="CustomShape 19"/>
          <p:cNvSpPr/>
          <p:nvPr/>
        </p:nvSpPr>
        <p:spPr>
          <a:xfrm>
            <a:off x="974880" y="4222800"/>
            <a:ext cx="874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PT" sz="2000" spc="-1" strike="noStrike">
                <a:solidFill>
                  <a:srgbClr val="0000cc"/>
                </a:solidFill>
                <a:latin typeface="Times New Roman"/>
              </a:rPr>
              <a:t>Rules: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96" name="CustomShape 20"/>
          <p:cNvSpPr/>
          <p:nvPr/>
        </p:nvSpPr>
        <p:spPr>
          <a:xfrm>
            <a:off x="2008080" y="4604040"/>
            <a:ext cx="3366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97" name="CustomShape 21"/>
          <p:cNvSpPr/>
          <p:nvPr/>
        </p:nvSpPr>
        <p:spPr>
          <a:xfrm>
            <a:off x="2455560" y="4604040"/>
            <a:ext cx="336600" cy="395640"/>
          </a:xfrm>
          <a:prstGeom prst="rect">
            <a:avLst/>
          </a:prstGeom>
          <a:solidFill>
            <a:srgbClr val="ff99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98" name="CustomShape 22"/>
          <p:cNvSpPr/>
          <p:nvPr/>
        </p:nvSpPr>
        <p:spPr>
          <a:xfrm>
            <a:off x="2907360" y="4591080"/>
            <a:ext cx="3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Wingdings"/>
              </a:rPr>
              <a:t>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99" name="CustomShape 23"/>
          <p:cNvSpPr/>
          <p:nvPr/>
        </p:nvSpPr>
        <p:spPr>
          <a:xfrm>
            <a:off x="3357360" y="4604040"/>
            <a:ext cx="3366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00" name="CustomShape 24"/>
          <p:cNvSpPr/>
          <p:nvPr/>
        </p:nvSpPr>
        <p:spPr>
          <a:xfrm>
            <a:off x="1993680" y="5107320"/>
            <a:ext cx="3366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01" name="CustomShape 25"/>
          <p:cNvSpPr/>
          <p:nvPr/>
        </p:nvSpPr>
        <p:spPr>
          <a:xfrm>
            <a:off x="2427120" y="5107320"/>
            <a:ext cx="3654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02" name="CustomShape 26"/>
          <p:cNvSpPr/>
          <p:nvPr/>
        </p:nvSpPr>
        <p:spPr>
          <a:xfrm>
            <a:off x="2892960" y="5094360"/>
            <a:ext cx="3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Wingdings"/>
              </a:rPr>
              <a:t>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03" name="CustomShape 27"/>
          <p:cNvSpPr/>
          <p:nvPr/>
        </p:nvSpPr>
        <p:spPr>
          <a:xfrm>
            <a:off x="3342960" y="5107320"/>
            <a:ext cx="336600" cy="395640"/>
          </a:xfrm>
          <a:prstGeom prst="rect">
            <a:avLst/>
          </a:prstGeom>
          <a:solidFill>
            <a:srgbClr val="ff00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F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04" name="CustomShape 28"/>
          <p:cNvSpPr/>
          <p:nvPr/>
        </p:nvSpPr>
        <p:spPr>
          <a:xfrm>
            <a:off x="1993680" y="4099320"/>
            <a:ext cx="3366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05" name="CustomShape 29"/>
          <p:cNvSpPr/>
          <p:nvPr/>
        </p:nvSpPr>
        <p:spPr>
          <a:xfrm>
            <a:off x="2441160" y="4099320"/>
            <a:ext cx="336600" cy="395640"/>
          </a:xfrm>
          <a:prstGeom prst="rect">
            <a:avLst/>
          </a:prstGeom>
          <a:solidFill>
            <a:srgbClr val="ff99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06" name="CustomShape 30"/>
          <p:cNvSpPr/>
          <p:nvPr/>
        </p:nvSpPr>
        <p:spPr>
          <a:xfrm>
            <a:off x="3340440" y="4086360"/>
            <a:ext cx="3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Wingdings"/>
              </a:rPr>
              <a:t>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07" name="CustomShape 31"/>
          <p:cNvSpPr/>
          <p:nvPr/>
        </p:nvSpPr>
        <p:spPr>
          <a:xfrm>
            <a:off x="3790800" y="4099320"/>
            <a:ext cx="3366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08" name="CustomShape 32"/>
          <p:cNvSpPr/>
          <p:nvPr/>
        </p:nvSpPr>
        <p:spPr>
          <a:xfrm>
            <a:off x="2873160" y="4099320"/>
            <a:ext cx="336600" cy="395640"/>
          </a:xfrm>
          <a:prstGeom prst="rect">
            <a:avLst/>
          </a:prstGeom>
          <a:solidFill>
            <a:srgbClr val="ff99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F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09" name="CustomShape 33"/>
          <p:cNvSpPr/>
          <p:nvPr/>
        </p:nvSpPr>
        <p:spPr>
          <a:xfrm>
            <a:off x="2008080" y="5612040"/>
            <a:ext cx="3366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10" name="CustomShape 34"/>
          <p:cNvSpPr/>
          <p:nvPr/>
        </p:nvSpPr>
        <p:spPr>
          <a:xfrm>
            <a:off x="2405520" y="5599080"/>
            <a:ext cx="3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Wingdings"/>
              </a:rPr>
              <a:t>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11" name="CustomShape 35"/>
          <p:cNvSpPr/>
          <p:nvPr/>
        </p:nvSpPr>
        <p:spPr>
          <a:xfrm>
            <a:off x="2841480" y="5612040"/>
            <a:ext cx="3654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12" name="CustomShape 36"/>
          <p:cNvSpPr/>
          <p:nvPr/>
        </p:nvSpPr>
        <p:spPr>
          <a:xfrm>
            <a:off x="1995120" y="6115320"/>
            <a:ext cx="365400" cy="395640"/>
          </a:xfrm>
          <a:prstGeom prst="rect">
            <a:avLst/>
          </a:prstGeom>
          <a:solidFill>
            <a:srgbClr val="ff66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13" name="CustomShape 37"/>
          <p:cNvSpPr/>
          <p:nvPr/>
        </p:nvSpPr>
        <p:spPr>
          <a:xfrm>
            <a:off x="2406960" y="6102360"/>
            <a:ext cx="3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Wingdings"/>
              </a:rPr>
              <a:t>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14" name="CustomShape 38"/>
          <p:cNvSpPr/>
          <p:nvPr/>
        </p:nvSpPr>
        <p:spPr>
          <a:xfrm>
            <a:off x="2857320" y="6115320"/>
            <a:ext cx="336600" cy="395640"/>
          </a:xfrm>
          <a:prstGeom prst="rect">
            <a:avLst/>
          </a:prstGeom>
          <a:solidFill>
            <a:srgbClr val="ff00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15" name="CustomShape 39"/>
          <p:cNvSpPr/>
          <p:nvPr/>
        </p:nvSpPr>
        <p:spPr>
          <a:xfrm flipH="1" rot="16200000">
            <a:off x="512640" y="3958560"/>
            <a:ext cx="369360" cy="55512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40"/>
          <p:cNvSpPr/>
          <p:nvPr/>
        </p:nvSpPr>
        <p:spPr>
          <a:xfrm>
            <a:off x="4182480" y="4086360"/>
            <a:ext cx="1258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(conf: 0,8)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17" name="CustomShape 41"/>
          <p:cNvSpPr/>
          <p:nvPr/>
        </p:nvSpPr>
        <p:spPr>
          <a:xfrm>
            <a:off x="3864960" y="4589640"/>
            <a:ext cx="1258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(conf: 0,7)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18" name="CustomShape 42"/>
          <p:cNvSpPr/>
          <p:nvPr/>
        </p:nvSpPr>
        <p:spPr>
          <a:xfrm>
            <a:off x="3864960" y="5094360"/>
            <a:ext cx="1258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(conf: 0,6)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19" name="CustomShape 43"/>
          <p:cNvSpPr/>
          <p:nvPr/>
        </p:nvSpPr>
        <p:spPr>
          <a:xfrm>
            <a:off x="3576240" y="5597640"/>
            <a:ext cx="1258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(conf: 0,5)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20" name="CustomShape 44"/>
          <p:cNvSpPr/>
          <p:nvPr/>
        </p:nvSpPr>
        <p:spPr>
          <a:xfrm>
            <a:off x="3576240" y="6102360"/>
            <a:ext cx="1258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(conf: 0,4)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21" name="CustomShape 45"/>
          <p:cNvSpPr/>
          <p:nvPr/>
        </p:nvSpPr>
        <p:spPr>
          <a:xfrm>
            <a:off x="6100920" y="3645000"/>
            <a:ext cx="3057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PT" sz="2000" spc="-1" strike="noStrike">
                <a:solidFill>
                  <a:srgbClr val="0000cc"/>
                </a:solidFill>
                <a:latin typeface="Times New Roman"/>
              </a:rPr>
              <a:t>Recommendations (top 2):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22" name="CustomShape 46"/>
          <p:cNvSpPr/>
          <p:nvPr/>
        </p:nvSpPr>
        <p:spPr>
          <a:xfrm>
            <a:off x="6884640" y="4162680"/>
            <a:ext cx="336600" cy="395640"/>
          </a:xfrm>
          <a:prstGeom prst="rect">
            <a:avLst/>
          </a:prstGeom>
          <a:solidFill>
            <a:srgbClr val="ff00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F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23" name="CustomShape 47"/>
          <p:cNvSpPr/>
          <p:nvPr/>
        </p:nvSpPr>
        <p:spPr>
          <a:xfrm>
            <a:off x="6891120" y="4665960"/>
            <a:ext cx="336600" cy="395640"/>
          </a:xfrm>
          <a:prstGeom prst="rect">
            <a:avLst/>
          </a:prstGeom>
          <a:solidFill>
            <a:srgbClr val="ff000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24" name="CustomShape 48"/>
          <p:cNvSpPr/>
          <p:nvPr/>
        </p:nvSpPr>
        <p:spPr>
          <a:xfrm flipV="1">
            <a:off x="5121360" y="4360680"/>
            <a:ext cx="1736280" cy="931680"/>
          </a:xfrm>
          <a:prstGeom prst="curvedConnector3">
            <a:avLst>
              <a:gd name="adj1" fmla="val 50366"/>
            </a:avLst>
          </a:pr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9"/>
          <p:cNvSpPr/>
          <p:nvPr/>
        </p:nvSpPr>
        <p:spPr>
          <a:xfrm flipV="1">
            <a:off x="4832280" y="4863600"/>
            <a:ext cx="2031480" cy="1436400"/>
          </a:xfrm>
          <a:prstGeom prst="curvedConnector3">
            <a:avLst>
              <a:gd name="adj1" fmla="val 50315"/>
            </a:avLst>
          </a:pr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50"/>
          <p:cNvSpPr/>
          <p:nvPr/>
        </p:nvSpPr>
        <p:spPr>
          <a:xfrm>
            <a:off x="250920" y="836640"/>
            <a:ext cx="5124240" cy="2319120"/>
          </a:xfrm>
          <a:custGeom>
            <a:avLst/>
            <a:gdLst/>
            <a:ahLst/>
            <a:rect l="l" t="t" r="r" b="b"/>
            <a:pathLst>
              <a:path w="3228" h="1461">
                <a:moveTo>
                  <a:pt x="33" y="795"/>
                </a:moveTo>
                <a:cubicBezTo>
                  <a:pt x="0" y="893"/>
                  <a:pt x="73" y="1052"/>
                  <a:pt x="160" y="1110"/>
                </a:cubicBezTo>
                <a:cubicBezTo>
                  <a:pt x="178" y="1137"/>
                  <a:pt x="189" y="1173"/>
                  <a:pt x="215" y="1195"/>
                </a:cubicBezTo>
                <a:cubicBezTo>
                  <a:pt x="220" y="1199"/>
                  <a:pt x="227" y="1198"/>
                  <a:pt x="233" y="1201"/>
                </a:cubicBezTo>
                <a:cubicBezTo>
                  <a:pt x="255" y="1212"/>
                  <a:pt x="252" y="1218"/>
                  <a:pt x="275" y="1231"/>
                </a:cubicBezTo>
                <a:cubicBezTo>
                  <a:pt x="303" y="1247"/>
                  <a:pt x="342" y="1252"/>
                  <a:pt x="372" y="1261"/>
                </a:cubicBezTo>
                <a:cubicBezTo>
                  <a:pt x="435" y="1281"/>
                  <a:pt x="496" y="1310"/>
                  <a:pt x="560" y="1328"/>
                </a:cubicBezTo>
                <a:cubicBezTo>
                  <a:pt x="616" y="1344"/>
                  <a:pt x="673" y="1355"/>
                  <a:pt x="730" y="1364"/>
                </a:cubicBezTo>
                <a:cubicBezTo>
                  <a:pt x="758" y="1375"/>
                  <a:pt x="785" y="1383"/>
                  <a:pt x="815" y="1389"/>
                </a:cubicBezTo>
                <a:cubicBezTo>
                  <a:pt x="857" y="1414"/>
                  <a:pt x="912" y="1425"/>
                  <a:pt x="960" y="1437"/>
                </a:cubicBezTo>
                <a:cubicBezTo>
                  <a:pt x="996" y="1446"/>
                  <a:pt x="983" y="1439"/>
                  <a:pt x="1015" y="1449"/>
                </a:cubicBezTo>
                <a:cubicBezTo>
                  <a:pt x="1027" y="1453"/>
                  <a:pt x="1051" y="1461"/>
                  <a:pt x="1051" y="1461"/>
                </a:cubicBezTo>
                <a:cubicBezTo>
                  <a:pt x="1074" y="1454"/>
                  <a:pt x="1090" y="1438"/>
                  <a:pt x="1112" y="1431"/>
                </a:cubicBezTo>
                <a:cubicBezTo>
                  <a:pt x="1136" y="1423"/>
                  <a:pt x="1166" y="1418"/>
                  <a:pt x="1191" y="1413"/>
                </a:cubicBezTo>
                <a:cubicBezTo>
                  <a:pt x="1232" y="1386"/>
                  <a:pt x="1290" y="1392"/>
                  <a:pt x="1336" y="1389"/>
                </a:cubicBezTo>
                <a:cubicBezTo>
                  <a:pt x="1361" y="1366"/>
                  <a:pt x="1400" y="1342"/>
                  <a:pt x="1433" y="1334"/>
                </a:cubicBezTo>
                <a:cubicBezTo>
                  <a:pt x="1566" y="1303"/>
                  <a:pt x="1469" y="1334"/>
                  <a:pt x="1524" y="1316"/>
                </a:cubicBezTo>
                <a:cubicBezTo>
                  <a:pt x="1626" y="1324"/>
                  <a:pt x="1637" y="1328"/>
                  <a:pt x="1761" y="1316"/>
                </a:cubicBezTo>
                <a:cubicBezTo>
                  <a:pt x="1772" y="1315"/>
                  <a:pt x="1816" y="1296"/>
                  <a:pt x="1828" y="1292"/>
                </a:cubicBezTo>
                <a:cubicBezTo>
                  <a:pt x="1900" y="1269"/>
                  <a:pt x="1967" y="1224"/>
                  <a:pt x="2040" y="1207"/>
                </a:cubicBezTo>
                <a:cubicBezTo>
                  <a:pt x="2068" y="1193"/>
                  <a:pt x="2095" y="1184"/>
                  <a:pt x="2125" y="1176"/>
                </a:cubicBezTo>
                <a:cubicBezTo>
                  <a:pt x="2158" y="1143"/>
                  <a:pt x="2199" y="1135"/>
                  <a:pt x="2240" y="1116"/>
                </a:cubicBezTo>
                <a:cubicBezTo>
                  <a:pt x="2283" y="1096"/>
                  <a:pt x="2322" y="1066"/>
                  <a:pt x="2367" y="1055"/>
                </a:cubicBezTo>
                <a:cubicBezTo>
                  <a:pt x="2388" y="1041"/>
                  <a:pt x="2410" y="1033"/>
                  <a:pt x="2434" y="1025"/>
                </a:cubicBezTo>
                <a:cubicBezTo>
                  <a:pt x="2489" y="970"/>
                  <a:pt x="2562" y="962"/>
                  <a:pt x="2622" y="916"/>
                </a:cubicBezTo>
                <a:cubicBezTo>
                  <a:pt x="2659" y="888"/>
                  <a:pt x="2715" y="828"/>
                  <a:pt x="2761" y="813"/>
                </a:cubicBezTo>
                <a:cubicBezTo>
                  <a:pt x="2785" y="796"/>
                  <a:pt x="2798" y="774"/>
                  <a:pt x="2822" y="758"/>
                </a:cubicBezTo>
                <a:cubicBezTo>
                  <a:pt x="2851" y="715"/>
                  <a:pt x="2836" y="732"/>
                  <a:pt x="2864" y="704"/>
                </a:cubicBezTo>
                <a:cubicBezTo>
                  <a:pt x="2868" y="692"/>
                  <a:pt x="2872" y="679"/>
                  <a:pt x="2876" y="667"/>
                </a:cubicBezTo>
                <a:cubicBezTo>
                  <a:pt x="2880" y="654"/>
                  <a:pt x="2920" y="630"/>
                  <a:pt x="2931" y="613"/>
                </a:cubicBezTo>
                <a:cubicBezTo>
                  <a:pt x="2935" y="595"/>
                  <a:pt x="2944" y="567"/>
                  <a:pt x="2955" y="552"/>
                </a:cubicBezTo>
                <a:cubicBezTo>
                  <a:pt x="2964" y="541"/>
                  <a:pt x="2986" y="522"/>
                  <a:pt x="2986" y="522"/>
                </a:cubicBezTo>
                <a:cubicBezTo>
                  <a:pt x="2988" y="516"/>
                  <a:pt x="2987" y="508"/>
                  <a:pt x="2992" y="503"/>
                </a:cubicBezTo>
                <a:cubicBezTo>
                  <a:pt x="2996" y="498"/>
                  <a:pt x="3004" y="500"/>
                  <a:pt x="3010" y="497"/>
                </a:cubicBezTo>
                <a:cubicBezTo>
                  <a:pt x="3042" y="481"/>
                  <a:pt x="3072" y="470"/>
                  <a:pt x="3107" y="461"/>
                </a:cubicBezTo>
                <a:cubicBezTo>
                  <a:pt x="3136" y="442"/>
                  <a:pt x="3118" y="451"/>
                  <a:pt x="3161" y="437"/>
                </a:cubicBezTo>
                <a:cubicBezTo>
                  <a:pt x="3175" y="432"/>
                  <a:pt x="3198" y="413"/>
                  <a:pt x="3198" y="413"/>
                </a:cubicBezTo>
                <a:cubicBezTo>
                  <a:pt x="3225" y="371"/>
                  <a:pt x="3217" y="390"/>
                  <a:pt x="3228" y="358"/>
                </a:cubicBezTo>
                <a:cubicBezTo>
                  <a:pt x="3224" y="304"/>
                  <a:pt x="3226" y="223"/>
                  <a:pt x="3174" y="188"/>
                </a:cubicBezTo>
                <a:cubicBezTo>
                  <a:pt x="3148" y="153"/>
                  <a:pt x="3145" y="141"/>
                  <a:pt x="3107" y="128"/>
                </a:cubicBezTo>
                <a:cubicBezTo>
                  <a:pt x="3062" y="79"/>
                  <a:pt x="2995" y="93"/>
                  <a:pt x="2931" y="91"/>
                </a:cubicBezTo>
                <a:cubicBezTo>
                  <a:pt x="2854" y="88"/>
                  <a:pt x="2778" y="87"/>
                  <a:pt x="2701" y="85"/>
                </a:cubicBezTo>
                <a:cubicBezTo>
                  <a:pt x="2549" y="76"/>
                  <a:pt x="2402" y="40"/>
                  <a:pt x="2252" y="24"/>
                </a:cubicBezTo>
                <a:cubicBezTo>
                  <a:pt x="2129" y="11"/>
                  <a:pt x="2006" y="5"/>
                  <a:pt x="1882" y="0"/>
                </a:cubicBezTo>
                <a:cubicBezTo>
                  <a:pt x="1716" y="3"/>
                  <a:pt x="1555" y="5"/>
                  <a:pt x="1391" y="18"/>
                </a:cubicBezTo>
                <a:cubicBezTo>
                  <a:pt x="1240" y="43"/>
                  <a:pt x="1083" y="29"/>
                  <a:pt x="930" y="43"/>
                </a:cubicBezTo>
                <a:cubicBezTo>
                  <a:pt x="856" y="68"/>
                  <a:pt x="771" y="79"/>
                  <a:pt x="694" y="85"/>
                </a:cubicBezTo>
                <a:cubicBezTo>
                  <a:pt x="684" y="87"/>
                  <a:pt x="673" y="89"/>
                  <a:pt x="663" y="91"/>
                </a:cubicBezTo>
                <a:cubicBezTo>
                  <a:pt x="647" y="95"/>
                  <a:pt x="615" y="103"/>
                  <a:pt x="615" y="103"/>
                </a:cubicBezTo>
                <a:cubicBezTo>
                  <a:pt x="570" y="133"/>
                  <a:pt x="631" y="96"/>
                  <a:pt x="566" y="121"/>
                </a:cubicBezTo>
                <a:cubicBezTo>
                  <a:pt x="559" y="124"/>
                  <a:pt x="555" y="131"/>
                  <a:pt x="548" y="134"/>
                </a:cubicBezTo>
                <a:cubicBezTo>
                  <a:pt x="525" y="145"/>
                  <a:pt x="506" y="147"/>
                  <a:pt x="482" y="152"/>
                </a:cubicBezTo>
                <a:cubicBezTo>
                  <a:pt x="465" y="168"/>
                  <a:pt x="446" y="168"/>
                  <a:pt x="427" y="182"/>
                </a:cubicBezTo>
                <a:cubicBezTo>
                  <a:pt x="389" y="209"/>
                  <a:pt x="361" y="271"/>
                  <a:pt x="336" y="309"/>
                </a:cubicBezTo>
                <a:cubicBezTo>
                  <a:pt x="324" y="346"/>
                  <a:pt x="303" y="369"/>
                  <a:pt x="281" y="400"/>
                </a:cubicBezTo>
                <a:cubicBezTo>
                  <a:pt x="273" y="424"/>
                  <a:pt x="270" y="435"/>
                  <a:pt x="245" y="443"/>
                </a:cubicBezTo>
                <a:cubicBezTo>
                  <a:pt x="229" y="490"/>
                  <a:pt x="171" y="497"/>
                  <a:pt x="142" y="534"/>
                </a:cubicBezTo>
                <a:cubicBezTo>
                  <a:pt x="120" y="562"/>
                  <a:pt x="117" y="596"/>
                  <a:pt x="93" y="619"/>
                </a:cubicBezTo>
                <a:cubicBezTo>
                  <a:pt x="78" y="665"/>
                  <a:pt x="49" y="724"/>
                  <a:pt x="15" y="758"/>
                </a:cubicBezTo>
                <a:cubicBezTo>
                  <a:pt x="17" y="764"/>
                  <a:pt x="18" y="770"/>
                  <a:pt x="21" y="776"/>
                </a:cubicBezTo>
                <a:cubicBezTo>
                  <a:pt x="24" y="783"/>
                  <a:pt x="33" y="795"/>
                  <a:pt x="33" y="795"/>
                </a:cubicBezTo>
                <a:close/>
              </a:path>
            </a:pathLst>
          </a:custGeom>
          <a:noFill/>
          <a:ln w="34920">
            <a:solidFill>
              <a:schemeClr val="bg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51"/>
          <p:cNvSpPr/>
          <p:nvPr/>
        </p:nvSpPr>
        <p:spPr>
          <a:xfrm>
            <a:off x="7600680" y="4149720"/>
            <a:ext cx="670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(0,6)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28" name="CustomShape 52"/>
          <p:cNvSpPr/>
          <p:nvPr/>
        </p:nvSpPr>
        <p:spPr>
          <a:xfrm>
            <a:off x="7596000" y="4653000"/>
            <a:ext cx="670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Times New Roman"/>
              </a:rPr>
              <a:t>(0,4)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29" name="CustomShape 53"/>
          <p:cNvSpPr/>
          <p:nvPr/>
        </p:nvSpPr>
        <p:spPr>
          <a:xfrm>
            <a:off x="5868000" y="692280"/>
            <a:ext cx="1497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PT" sz="2000" spc="-1" strike="noStrike">
                <a:solidFill>
                  <a:srgbClr val="0000cc"/>
                </a:solidFill>
                <a:latin typeface="Times New Roman"/>
              </a:rPr>
              <a:t>click stream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30" name="CustomShape 54"/>
          <p:cNvSpPr/>
          <p:nvPr/>
        </p:nvSpPr>
        <p:spPr>
          <a:xfrm rot="5400000">
            <a:off x="2236320" y="-727920"/>
            <a:ext cx="2565000" cy="6198840"/>
          </a:xfrm>
          <a:prstGeom prst="curvedConnector3">
            <a:avLst>
              <a:gd name="adj1" fmla="val 85269"/>
            </a:avLst>
          </a:pr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TextShape 55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Case Study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Data representing employment from the Portuguese private sector between 1986 and 2009.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TextShape 2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330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DA50E18-B85C-43EA-B227-BE5CF222504E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pic>
        <p:nvPicPr>
          <p:cNvPr id="1331" name="Content Placeholder 6" descr=""/>
          <p:cNvPicPr/>
          <p:nvPr/>
        </p:nvPicPr>
        <p:blipFill>
          <a:blip r:embed="rId1"/>
          <a:stretch/>
        </p:blipFill>
        <p:spPr>
          <a:xfrm>
            <a:off x="900000" y="1773360"/>
            <a:ext cx="7343280" cy="4103280"/>
          </a:xfrm>
          <a:prstGeom prst="rect">
            <a:avLst/>
          </a:prstGeom>
          <a:ln>
            <a:noFill/>
          </a:ln>
        </p:spPr>
      </p:pic>
      <p:sp>
        <p:nvSpPr>
          <p:cNvPr id="1332" name="CustomShape 4"/>
          <p:cNvSpPr/>
          <p:nvPr/>
        </p:nvSpPr>
        <p:spPr>
          <a:xfrm>
            <a:off x="1081080" y="6093000"/>
            <a:ext cx="57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Contrast on individuals with basic (lower) education 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TextShape 1"/>
          <p:cNvSpPr txBox="1"/>
          <p:nvPr/>
        </p:nvSpPr>
        <p:spPr>
          <a:xfrm>
            <a:off x="457200" y="44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Case Study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4" name="TextShape 2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335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D57CF7B-BD93-4A4E-95C8-2802231EF910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pic>
        <p:nvPicPr>
          <p:cNvPr id="1336" name="Picture 2" descr=""/>
          <p:cNvPicPr/>
          <p:nvPr/>
        </p:nvPicPr>
        <p:blipFill>
          <a:blip r:embed="rId1"/>
          <a:stretch/>
        </p:blipFill>
        <p:spPr>
          <a:xfrm>
            <a:off x="826920" y="1268280"/>
            <a:ext cx="7437240" cy="4647960"/>
          </a:xfrm>
          <a:prstGeom prst="rect">
            <a:avLst/>
          </a:prstGeom>
          <a:ln>
            <a:noFill/>
          </a:ln>
        </p:spPr>
      </p:pic>
      <p:sp>
        <p:nvSpPr>
          <p:cNvPr id="1337" name="CustomShape 4"/>
          <p:cNvSpPr/>
          <p:nvPr/>
        </p:nvSpPr>
        <p:spPr>
          <a:xfrm>
            <a:off x="684360" y="6021360"/>
            <a:ext cx="8135640" cy="57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Contrast found on individuals with higher education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Exemplos (Caren)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TextShape 2"/>
          <p:cNvSpPr txBox="1"/>
          <p:nvPr/>
        </p:nvSpPr>
        <p:spPr>
          <a:xfrm>
            <a:off x="0" y="1600200"/>
            <a:ext cx="9143640" cy="60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D:\PJA\caren&gt;java caren adult.data 0.01 0.5 -s,   -Att     -heducation=Masters,education=Bachelors,education=Doctorate        -CS      -ovrt                                                      -Discfieducation.num,age,hours_per_week             -classclass</a:t>
            </a:r>
            <a:endParaRPr b="0" lang="pt-P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0" name="TextShape 3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341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1618727-A472-4BAF-998D-82EA7466DA7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42" name="CustomShape 5"/>
          <p:cNvSpPr/>
          <p:nvPr/>
        </p:nvSpPr>
        <p:spPr>
          <a:xfrm>
            <a:off x="755640" y="2492280"/>
            <a:ext cx="77403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Obs =  000271 | 000000  Gsup  = 0.05061 | 0.00000  p = 1.0873415499E-009  phi =  0.06166   education=Bachelors &gt;&gt; education=Doctorate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Obs =  000271 | 000005  Gsup  = 0.05061 | 0.00290  p = 3.7322820782E-027  phi =  0.10576   education=Bachelors &gt;&gt; education=Masters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Sup(CS) =  0.05043                                                                                                                                                                        &lt;--     age=]21.5000 : 23.5000]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343" name="CustomShape 6"/>
          <p:cNvSpPr/>
          <p:nvPr/>
        </p:nvSpPr>
        <p:spPr>
          <a:xfrm>
            <a:off x="755640" y="3500280"/>
            <a:ext cx="741636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Obs =  000089 | 000169  Gsup  = 0.21550 | 0.09808  p = 5.1718928543E-010  phi =  0.14229   education=Doctorate &gt;&gt; education=Masters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Obs =  000089 | 000270  Gsup  = 0.21550 | 0.05042  p = 9.3030477682E-028  phi =  0.17617   education=Doctorate &gt;&gt; education=Bachelors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Obs =  000169 | 000270  Gsup  = 0.09808 | 0.05042  p = 7.1168654312E-012  phi =  0.08481   education=Masters &gt;&gt; education=Bachelors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Sup(CS) =  0.03986                                                                                                                                                                        &lt;--     workclass=State-gov             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344" name="CustomShape 7"/>
          <p:cNvSpPr/>
          <p:nvPr/>
        </p:nvSpPr>
        <p:spPr>
          <a:xfrm>
            <a:off x="755640" y="4653000"/>
            <a:ext cx="74163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Obs =  000233 | 000419  Gsup  = 0.56416 | 0.24318  p = 1.0015025087E-034  phi =  0.27527   education=Doctorate &gt;&gt; education=Masters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Obs =  000233 | 000579  Gsup  = 0.56416 | 0.10812  p = 1.9540669064E-100  phi =  0.33808   education=Doctorate &gt;&gt; education=Bachelors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Sup(CS) =  0.05709                                                                                                                                        &lt;--     occupation=Prof-specialty  &amp;  class=&gt;50K           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345" name="CustomShape 8"/>
          <p:cNvSpPr/>
          <p:nvPr/>
        </p:nvSpPr>
        <p:spPr>
          <a:xfrm>
            <a:off x="755640" y="5805360"/>
            <a:ext cx="74163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Obs =  001795 | 000073  Gsup  = 0.33520 | 0.17676  p = 2.5752271157E-012  phi =  0.08730   education=Bachelors &gt;&gt; education=Doctorate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Obs =  001795 | 000404  Gsup  = 0.33520 | 0.23447  p = 7.9263736218E-016  phi =  0.09341   education=Bachelors &gt;&gt; education=Masters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000" spc="-1" strike="noStrike">
                <a:solidFill>
                  <a:srgbClr val="000000"/>
                </a:solidFill>
                <a:latin typeface="Calibri"/>
              </a:rPr>
              <a:t>Sup(CS) =  0.32809                                                                                                                                      &lt;---     marital.status=Never-married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346" name="CustomShape 9"/>
          <p:cNvSpPr/>
          <p:nvPr/>
        </p:nvSpPr>
        <p:spPr>
          <a:xfrm>
            <a:off x="5148000" y="1845000"/>
            <a:ext cx="2808000" cy="503640"/>
          </a:xfrm>
          <a:prstGeom prst="wedgeEllipseCallout">
            <a:avLst>
              <a:gd name="adj1" fmla="val -56267"/>
              <a:gd name="adj2" fmla="val 89178"/>
            </a:avLst>
          </a:prstGeom>
          <a:blipFill rotWithShape="0">
            <a:blip r:embed="rId1"/>
            <a:stretch>
              <a:fillRect/>
            </a:stretch>
          </a:blip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pt-PT" sz="1800" spc="-1" strike="noStrike">
                <a:latin typeface="Arial"/>
              </a:rPr>
              <a:t> 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47" name="CustomShape 10"/>
          <p:cNvSpPr/>
          <p:nvPr/>
        </p:nvSpPr>
        <p:spPr>
          <a:xfrm>
            <a:off x="5148000" y="3031920"/>
            <a:ext cx="1944000" cy="468720"/>
          </a:xfrm>
          <a:prstGeom prst="wedgeEllipseCallout">
            <a:avLst>
              <a:gd name="adj1" fmla="val -59930"/>
              <a:gd name="adj2" fmla="val -94494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pt-PT" sz="800" spc="-1" strike="noStrike">
                <a:solidFill>
                  <a:srgbClr val="000000"/>
                </a:solidFill>
                <a:latin typeface="Arial"/>
              </a:rPr>
              <a:t>Mede correlação entre os grupos e o contrast set</a:t>
            </a:r>
            <a:endParaRPr b="0" lang="pt-PT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extShape 1"/>
          <p:cNvSpPr txBox="1"/>
          <p:nvPr/>
        </p:nvSpPr>
        <p:spPr>
          <a:xfrm>
            <a:off x="457200" y="116640"/>
            <a:ext cx="8229240" cy="115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Regras derivados com o comando anterior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Comparação entre formação BSc, MSc e PhD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TextShape 2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350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361CDBA-D224-4460-B8A2-FE43E399C33F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51" name="CustomShape 4"/>
          <p:cNvSpPr/>
          <p:nvPr/>
        </p:nvSpPr>
        <p:spPr>
          <a:xfrm>
            <a:off x="467640" y="1484640"/>
            <a:ext cx="7632360" cy="328644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0.21550 | 0.09808  p = 5.1718928543E-010  education=Doctorate &gt;&gt; education=Masters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0.21550 | 0.05042  p = 9.3030477682E-028  education=Doctorate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0.09808 | 0.05042  p = 7.1168654312E-012  education=Masters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Sup(CS) =  0.03986                                                                              &lt;---     workclass=State-gov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0.19849 | 0.06538  p = 2.1225150747E-012  education=Masters &gt;&gt; education=Doctorate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0.19849 | 0.08908  p = 6.7824728945E-032  education=Masters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Sup(CS) =  0.06428                                                                              &lt;---     workclass=Local-gov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352" name="CustomShape 5"/>
          <p:cNvSpPr/>
          <p:nvPr/>
        </p:nvSpPr>
        <p:spPr>
          <a:xfrm>
            <a:off x="6613560" y="3357000"/>
            <a:ext cx="2602440" cy="1183680"/>
          </a:xfrm>
          <a:prstGeom prst="wedgeEllipseCallout">
            <a:avLst>
              <a:gd name="adj1" fmla="val -66190"/>
              <a:gd name="adj2" fmla="val -54724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pt-PT" sz="1100" spc="-1" strike="noStrike">
                <a:solidFill>
                  <a:srgbClr val="000000"/>
                </a:solidFill>
                <a:latin typeface="Arial"/>
              </a:rPr>
              <a:t>Notar discriminação de funcionalismo público (governo local versus estadual). constraste entre grupo de PhDs e outros! </a:t>
            </a:r>
            <a:endParaRPr b="0" lang="pt-PT" sz="1100" spc="-1" strike="noStrike">
              <a:latin typeface="Arial"/>
            </a:endParaRPr>
          </a:p>
        </p:txBody>
      </p:sp>
      <p:sp>
        <p:nvSpPr>
          <p:cNvPr id="1353" name="CustomShape 6"/>
          <p:cNvSpPr/>
          <p:nvPr/>
        </p:nvSpPr>
        <p:spPr>
          <a:xfrm>
            <a:off x="-519480" y="4565880"/>
            <a:ext cx="9421200" cy="200844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0.44341 | 0.25908  p = 1.9742223580E-012    education=Masters &gt;&gt; education=Doctorate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0.58525 | 0.25908  p = 2.2603590566E-038    education=Bachelors &gt;&gt; education=Doctorate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0.58525 | 0.44341  p = 6.0635152010E-025    education=Bachelors &gt;&gt; education=Masters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Sup(CS) =  0.75919                                                                              &lt;---     class=&lt;=50K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0.74092 | 0.55659  p = 1.9742223580E-012    education=Doctorate &gt;&gt; education=Masters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0.74092 | 0.41475  p = 2.2603590566E-038    education=Doctorate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0.55659 | 0.41475  p = 6.0635152011E-025    education=Masters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Sup(CS) =  0.24081                                                                              &lt;---     class=&gt;50K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354" name="CustomShape 7"/>
          <p:cNvSpPr/>
          <p:nvPr/>
        </p:nvSpPr>
        <p:spPr>
          <a:xfrm>
            <a:off x="107640" y="3501000"/>
            <a:ext cx="2952000" cy="791640"/>
          </a:xfrm>
          <a:prstGeom prst="wedgeEllipseCallout">
            <a:avLst>
              <a:gd name="adj1" fmla="val 86428"/>
              <a:gd name="adj2" fmla="val 86803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pt-PT" sz="1100" spc="-1" strike="noStrike">
                <a:solidFill>
                  <a:srgbClr val="000000"/>
                </a:solidFill>
                <a:latin typeface="Arial"/>
              </a:rPr>
              <a:t>Discriminação entre pessoas com rendimentos anuais baixos. Notar contrastes!</a:t>
            </a:r>
            <a:endParaRPr b="0" lang="pt-PT" sz="1100" spc="-1" strike="noStrike">
              <a:latin typeface="Arial"/>
            </a:endParaRPr>
          </a:p>
        </p:txBody>
      </p:sp>
      <p:sp>
        <p:nvSpPr>
          <p:cNvPr id="1355" name="CustomShape 8"/>
          <p:cNvSpPr/>
          <p:nvPr/>
        </p:nvSpPr>
        <p:spPr>
          <a:xfrm>
            <a:off x="6074640" y="4575960"/>
            <a:ext cx="1656000" cy="50904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9"/>
          <p:cNvSpPr/>
          <p:nvPr/>
        </p:nvSpPr>
        <p:spPr>
          <a:xfrm>
            <a:off x="4284000" y="1551600"/>
            <a:ext cx="1656000" cy="4428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10"/>
          <p:cNvSpPr/>
          <p:nvPr/>
        </p:nvSpPr>
        <p:spPr>
          <a:xfrm>
            <a:off x="5450400" y="2194920"/>
            <a:ext cx="1497600" cy="186840"/>
          </a:xfrm>
          <a:prstGeom prst="rect">
            <a:avLst/>
          </a:prstGeom>
          <a:solidFill>
            <a:schemeClr val="accent1">
              <a:alpha val="24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11"/>
          <p:cNvSpPr/>
          <p:nvPr/>
        </p:nvSpPr>
        <p:spPr>
          <a:xfrm>
            <a:off x="4356000" y="5675400"/>
            <a:ext cx="1656000" cy="43704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12"/>
          <p:cNvSpPr/>
          <p:nvPr/>
        </p:nvSpPr>
        <p:spPr>
          <a:xfrm>
            <a:off x="4284000" y="2602800"/>
            <a:ext cx="1656000" cy="43704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TextShape 1"/>
          <p:cNvSpPr txBox="1"/>
          <p:nvPr/>
        </p:nvSpPr>
        <p:spPr>
          <a:xfrm>
            <a:off x="457200" y="116640"/>
            <a:ext cx="8229240" cy="115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Regras derivados com o comando anterior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Comparação entre formação BSc, MSc e PhD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TextShape 2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1362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AF77D2E-8B09-4E60-B316-54DBD6EF3929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63" name="CustomShape 4"/>
          <p:cNvSpPr/>
          <p:nvPr/>
        </p:nvSpPr>
        <p:spPr>
          <a:xfrm>
            <a:off x="-690120" y="1196640"/>
            <a:ext cx="10311120" cy="5166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Calibri"/>
              </a:rPr>
              <a:t>Gsup  = 0.17191 | 0.01681  p = 3.0718399575E-040  education=Doctorate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Calibri"/>
              </a:rPr>
              <a:t>Sup(CS) =  0.01084                                                                              &lt;---     workclass=State-gov  &amp;  class=&gt;50K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364" name="CustomShape 5"/>
          <p:cNvSpPr/>
          <p:nvPr/>
        </p:nvSpPr>
        <p:spPr>
          <a:xfrm>
            <a:off x="6803640" y="2556720"/>
            <a:ext cx="2304360" cy="1087920"/>
          </a:xfrm>
          <a:prstGeom prst="wedgeEllipseCallout">
            <a:avLst>
              <a:gd name="adj1" fmla="val -75383"/>
              <a:gd name="adj2" fmla="val -55594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pt-PT" sz="1000" spc="-1" strike="noStrike">
                <a:solidFill>
                  <a:srgbClr val="000000"/>
                </a:solidFill>
                <a:latin typeface="Arial"/>
              </a:rPr>
              <a:t>Duas situações onde a especialização fez “desaparecer” contrastes, ficando só a predominância dos PhDs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365" name="CustomShape 6"/>
          <p:cNvSpPr/>
          <p:nvPr/>
        </p:nvSpPr>
        <p:spPr>
          <a:xfrm>
            <a:off x="19080" y="3828960"/>
            <a:ext cx="9108000" cy="4138920"/>
          </a:xfrm>
          <a:prstGeom prst="rect">
            <a:avLst/>
          </a:prstGeom>
          <a:noFill/>
          <a:ln w="19080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0.77724 | 0.48984  p = 2.1813493092E-027  education=Doctorate &gt;&gt; education=Masters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0.77724 | 0.27918  p = 4.5581846633E-090  education=Doctorate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0.48984 | 0.27918  p = 7.4814530790E-057  education=Masters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Sup(CS) =  0.12715                                                                              &lt;---     occupation=Prof-specialty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0.56416 | 0.24318  p = 1.0015025087E-034 education=Doctorate &gt;&gt; education=Masters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0.56416 | 0.10812  p = 1.9540669064E-100 education=Doctorate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Sup(CS) =  0.05709                                                                              &lt;---     occupation=Prof-specialty  &amp;  class=&gt;50K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Gsup  = 0.53027 | 0.12979  p = 2.4718381966E-075 education=Doctorate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PT" sz="1400" spc="-1" strike="noStrike">
                <a:solidFill>
                  <a:srgbClr val="000000"/>
                </a:solidFill>
                <a:latin typeface="Calibri"/>
              </a:rPr>
              <a:t>Sup(CS) =  0.06529                                                             &lt;---     occupation=Prof-specialty  &amp;  marital_status=Married-civ-spouse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366" name="CustomShape 7"/>
          <p:cNvSpPr/>
          <p:nvPr/>
        </p:nvSpPr>
        <p:spPr>
          <a:xfrm>
            <a:off x="3818520" y="4312440"/>
            <a:ext cx="3273480" cy="2304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8"/>
          <p:cNvSpPr/>
          <p:nvPr/>
        </p:nvSpPr>
        <p:spPr>
          <a:xfrm>
            <a:off x="-1243080" y="1989000"/>
            <a:ext cx="11571480" cy="5166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Calibri"/>
              </a:rPr>
              <a:t>Gsup  = 0.18402 | 0.02260  p = 4.0912489947E-038  education=Doctorate &gt;&gt; education=Bachelors 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400" spc="-1" strike="noStrike">
                <a:solidFill>
                  <a:srgbClr val="000000"/>
                </a:solidFill>
                <a:latin typeface="Calibri"/>
              </a:rPr>
              <a:t>Sup(CS) =  0.01271                                                                              &lt;---     workclass=State-gov  &amp;  occupation=Prof-specialty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368" name="CustomShape 9"/>
          <p:cNvSpPr/>
          <p:nvPr/>
        </p:nvSpPr>
        <p:spPr>
          <a:xfrm>
            <a:off x="5594400" y="1484640"/>
            <a:ext cx="1497600" cy="186840"/>
          </a:xfrm>
          <a:prstGeom prst="rect">
            <a:avLst/>
          </a:prstGeom>
          <a:solidFill>
            <a:schemeClr val="accent1">
              <a:alpha val="24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10"/>
          <p:cNvSpPr/>
          <p:nvPr/>
        </p:nvSpPr>
        <p:spPr>
          <a:xfrm>
            <a:off x="5095440" y="2277000"/>
            <a:ext cx="1497600" cy="186840"/>
          </a:xfrm>
          <a:prstGeom prst="rect">
            <a:avLst/>
          </a:prstGeom>
          <a:solidFill>
            <a:schemeClr val="accent1">
              <a:alpha val="24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11"/>
          <p:cNvSpPr/>
          <p:nvPr/>
        </p:nvSpPr>
        <p:spPr>
          <a:xfrm>
            <a:off x="251640" y="2571840"/>
            <a:ext cx="3024000" cy="1072800"/>
          </a:xfrm>
          <a:prstGeom prst="wedgeEllipseCallout">
            <a:avLst>
              <a:gd name="adj1" fmla="val 73563"/>
              <a:gd name="adj2" fmla="val 66386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pt-PT" sz="1000" spc="-1" strike="noStrike">
                <a:solidFill>
                  <a:srgbClr val="000000"/>
                </a:solidFill>
                <a:latin typeface="Arial"/>
              </a:rPr>
              <a:t>Regra geral e duas especializações para “profissionais especialistas”: Notar o que acontece com adição de alto rendimento e casamento!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371" name="CustomShape 12"/>
          <p:cNvSpPr/>
          <p:nvPr/>
        </p:nvSpPr>
        <p:spPr>
          <a:xfrm>
            <a:off x="7812360" y="3789000"/>
            <a:ext cx="1223640" cy="523080"/>
          </a:xfrm>
          <a:prstGeom prst="wedgeRoundRectCallout">
            <a:avLst>
              <a:gd name="adj1" fmla="val -106539"/>
              <a:gd name="adj2" fmla="val 73957"/>
              <a:gd name="adj3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pt-PT" sz="1000" spc="-1" strike="noStrike">
                <a:solidFill>
                  <a:srgbClr val="000000"/>
                </a:solidFill>
                <a:latin typeface="Arial"/>
              </a:rPr>
              <a:t>Contraste desaparece nas outras regras!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372" name="CustomShape 13"/>
          <p:cNvSpPr/>
          <p:nvPr/>
        </p:nvSpPr>
        <p:spPr>
          <a:xfrm>
            <a:off x="4975200" y="4547520"/>
            <a:ext cx="1972800" cy="188640"/>
          </a:xfrm>
          <a:prstGeom prst="rect">
            <a:avLst/>
          </a:prstGeom>
          <a:solidFill>
            <a:schemeClr val="accent1">
              <a:alpha val="24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14"/>
          <p:cNvSpPr/>
          <p:nvPr/>
        </p:nvSpPr>
        <p:spPr>
          <a:xfrm>
            <a:off x="4932000" y="5616360"/>
            <a:ext cx="1972800" cy="188640"/>
          </a:xfrm>
          <a:prstGeom prst="rect">
            <a:avLst/>
          </a:prstGeom>
          <a:solidFill>
            <a:schemeClr val="accent1">
              <a:alpha val="24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15"/>
          <p:cNvSpPr/>
          <p:nvPr/>
        </p:nvSpPr>
        <p:spPr>
          <a:xfrm>
            <a:off x="4284000" y="6470640"/>
            <a:ext cx="1972800" cy="188640"/>
          </a:xfrm>
          <a:prstGeom prst="rect">
            <a:avLst/>
          </a:prstGeom>
          <a:solidFill>
            <a:schemeClr val="accent1">
              <a:alpha val="24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23A860B-98AC-42E4-8FE7-6617C821333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7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000" spc="-1" strike="noStrike">
                <a:solidFill>
                  <a:srgbClr val="000000"/>
                </a:solidFill>
                <a:latin typeface="Arial"/>
              </a:rPr>
              <a:t>Classificação com Regras de Associação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Os modelos são um conjunto seleccionado de regras de associação.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Regras com um só consequente = classe (CAR rules).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Várias propostas: CMAR, CBA, Apriori-C.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Vários métodos: BestRule, Votação, Distribuição de classes,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Uso de diferentes métricas.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Implementação no CAREN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8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TextShape 1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C15B04C-7DBE-4C88-8C2E-FFCC4EB0D973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8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Conclusões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TextShape 3"/>
          <p:cNvSpPr txBox="1"/>
          <p:nvPr/>
        </p:nvSpPr>
        <p:spPr>
          <a:xfrm>
            <a:off x="457200" y="1484640"/>
            <a:ext cx="8229240" cy="4912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Algoritmos para calcular associações entre elementos atómicos nos dados (items),  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Geração de Regras que descrevem associação entre elementos atómicos dos dados.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Seleção de regras interessantes e significativas,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Tratamento de dados não categóricos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Subgroup Mining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Análise de propriedades de interesse numéricas.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Previsão com regras de associação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2" name="TextShape 4"/>
          <p:cNvSpPr txBox="1"/>
          <p:nvPr/>
        </p:nvSpPr>
        <p:spPr>
          <a:xfrm>
            <a:off x="2195640" y="6597720"/>
            <a:ext cx="5113080" cy="207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Mineração de Dados – 2020</a:t>
            </a:r>
            <a:endParaRPr b="0" lang="pt-PT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51485</TotalTime>
  <Application>LibreOffice/6.4.6.2$Linux_X86_64 LibreOffice_project/40$Build-2</Application>
  <Words>7622</Words>
  <Paragraphs>1419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2005-03-09T15:59:53Z</dcterms:created>
  <dc:creator>pja</dc:creator>
  <dc:description/>
  <dc:language>pt-PT</dc:language>
  <cp:lastModifiedBy/>
  <dcterms:modified xsi:type="dcterms:W3CDTF">2021-01-05T22:58:56Z</dcterms:modified>
  <cp:revision>1015</cp:revision>
  <dc:subject/>
  <dc:title>Regras de Associação  Paulo J Azevedo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96</vt:i4>
  </property>
</Properties>
</file>