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0" r:id="rId4"/>
    <p:sldId id="271" r:id="rId5"/>
    <p:sldId id="272" r:id="rId6"/>
    <p:sldId id="273" r:id="rId7"/>
    <p:sldId id="257" r:id="rId8"/>
    <p:sldId id="266" r:id="rId9"/>
    <p:sldId id="258" r:id="rId10"/>
    <p:sldId id="269" r:id="rId11"/>
    <p:sldId id="260" r:id="rId12"/>
    <p:sldId id="261" r:id="rId13"/>
    <p:sldId id="268" r:id="rId14"/>
    <p:sldId id="267" r:id="rId15"/>
    <p:sldId id="262" r:id="rId16"/>
    <p:sldId id="265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512712"/>
            <a:ext cx="12192000" cy="2561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ctrTitle" hasCustomPrompt="true"/>
          </p:nvPr>
        </p:nvSpPr>
        <p:spPr>
          <a:xfrm>
            <a:off x="599226" y="1731653"/>
            <a:ext cx="10993549" cy="2123126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3600" b="0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The Anomalies</a:t>
            </a:r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581193" y="4194262"/>
            <a:ext cx="10993547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7605951" y="5956139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A4629CD-B92E-4F2A-B6AE-412A1227B1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581192" y="5951813"/>
            <a:ext cx="691721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10558300" y="5956139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55973C-F058-4453-9FA6-94DEAFD95B52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true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359043" y="246213"/>
            <a:ext cx="2538904" cy="10744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581193" y="5260129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A4629CD-B92E-4F2A-B6AE-412A1227B1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755973C-F058-4453-9FA6-94DEAFD95B52}" type="slidenum">
              <a:rPr lang="zh-CN" altLang="en-US" smtClean="0"/>
            </a:fld>
            <a:endParaRPr lang="zh-CN" altLang="en-US"/>
          </a:p>
        </p:txBody>
      </p:sp>
      <p:sp>
        <p:nvSpPr>
          <p:cNvPr id="8" name="Rectangle 6"/>
          <p:cNvSpPr>
            <a:spLocks noChangeAspect="true"/>
          </p:cNvSpPr>
          <p:nvPr/>
        </p:nvSpPr>
        <p:spPr>
          <a:xfrm>
            <a:off x="0" y="1"/>
            <a:ext cx="2017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A4629CD-B92E-4F2A-B6AE-412A1227B1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755973C-F058-4453-9FA6-94DEAFD95B52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true"/>
          </p:cNvSpPr>
          <p:nvPr/>
        </p:nvSpPr>
        <p:spPr>
          <a:xfrm>
            <a:off x="8839202" y="0"/>
            <a:ext cx="335279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839202" y="675728"/>
            <a:ext cx="2004164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774925" y="675728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8993674" y="5956139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A4629CD-B92E-4F2A-B6AE-412A1227B1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774925" y="5951813"/>
            <a:ext cx="789627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10446616" y="5956139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55973C-F058-4453-9FA6-94DEAFD95B52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true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10799583" y="237613"/>
            <a:ext cx="1140243" cy="1140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81194" y="2180498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A4629CD-B92E-4F2A-B6AE-412A1227B1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9755973C-F058-4453-9FA6-94DEAFD95B52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>
            <a:spLocks noChangeAspect="true"/>
          </p:cNvSpPr>
          <p:nvPr/>
        </p:nvSpPr>
        <p:spPr>
          <a:xfrm>
            <a:off x="2" y="0"/>
            <a:ext cx="3488007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A4629CD-B92E-4F2A-B6AE-412A1227B1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9755973C-F058-4453-9FA6-94DEAFD95B52}" type="slidenum">
              <a:rPr lang="zh-CN" altLang="en-US" smtClean="0"/>
            </a:fld>
            <a:endParaRPr lang="zh-CN" altLang="en-US"/>
          </a:p>
        </p:txBody>
      </p:sp>
      <p:sp>
        <p:nvSpPr>
          <p:cNvPr id="12" name="Title 1"/>
          <p:cNvSpPr>
            <a:spLocks noGrp="true"/>
          </p:cNvSpPr>
          <p:nvPr>
            <p:ph type="title"/>
          </p:nvPr>
        </p:nvSpPr>
        <p:spPr>
          <a:xfrm>
            <a:off x="248291" y="1964075"/>
            <a:ext cx="2991424" cy="29298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pic>
        <p:nvPicPr>
          <p:cNvPr id="15" name="图片 14"/>
          <p:cNvPicPr>
            <a:picLocks noChangeAspect="true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248291" y="237613"/>
            <a:ext cx="1140243" cy="1140242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true"/>
          </p:cNvSpPr>
          <p:nvPr>
            <p:ph idx="1"/>
          </p:nvPr>
        </p:nvSpPr>
        <p:spPr>
          <a:xfrm>
            <a:off x="5544290" y="1137357"/>
            <a:ext cx="6066519" cy="4583289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true"/>
          </p:cNvSpPr>
          <p:nvPr/>
        </p:nvSpPr>
        <p:spPr>
          <a:xfrm>
            <a:off x="0" y="5141976"/>
            <a:ext cx="1219200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81194" y="3043912"/>
            <a:ext cx="11029615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581194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A4629CD-B92E-4F2A-B6AE-412A1227B1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55973C-F058-4453-9FA6-94DEAFD95B52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true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11065982" y="5349943"/>
            <a:ext cx="835423" cy="835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A4629CD-B92E-4F2A-B6AE-412A1227B1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755973C-F058-4453-9FA6-94DEAFD95B52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A4629CD-B92E-4F2A-B6AE-412A1227B1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755973C-F058-4453-9FA6-94DEAFD95B52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A4629CD-B92E-4F2A-B6AE-412A1227B1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755973C-F058-4453-9FA6-94DEAFD95B52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A4629CD-B92E-4F2A-B6AE-412A1227B1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755973C-F058-4453-9FA6-94DEAFD95B52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6"/>
          <p:cNvSpPr>
            <a:spLocks noChangeAspect="true"/>
          </p:cNvSpPr>
          <p:nvPr/>
        </p:nvSpPr>
        <p:spPr>
          <a:xfrm>
            <a:off x="0" y="1"/>
            <a:ext cx="2017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ChangeAspect="true"/>
          </p:cNvSpPr>
          <p:nvPr/>
        </p:nvSpPr>
        <p:spPr>
          <a:xfrm>
            <a:off x="0" y="5141976"/>
            <a:ext cx="1219200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图片 11"/>
          <p:cNvPicPr>
            <a:picLocks noChangeAspect="true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11065982" y="5349943"/>
            <a:ext cx="835423" cy="835423"/>
          </a:xfrm>
          <a:prstGeom prst="rect">
            <a:avLst/>
          </a:prstGeom>
        </p:spPr>
      </p:pic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5740825" y="5262298"/>
            <a:ext cx="4709928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A4629CD-B92E-4F2A-B6AE-412A1227B1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55973C-F058-4453-9FA6-94DEAFD95B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emf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true">
          <a:gsLst>
            <a:gs pos="0">
              <a:srgbClr val="E1DFE2"/>
            </a:gs>
            <a:gs pos="50000">
              <a:schemeClr val="bg1">
                <a:lumMod val="95000"/>
              </a:schemeClr>
            </a:gs>
            <a:gs pos="100000">
              <a:srgbClr val="E1DFE2"/>
            </a:gs>
          </a:gsLst>
          <a:lin ang="0" scaled="true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ChangeAspect="true"/>
          </p:cNvSpPr>
          <p:nvPr/>
        </p:nvSpPr>
        <p:spPr>
          <a:xfrm>
            <a:off x="0" y="0"/>
            <a:ext cx="12192000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270377" y="87749"/>
            <a:ext cx="10795605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A4629CD-B92E-4F2A-B6AE-412A1227B1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55973C-F058-4453-9FA6-94DEAFD95B52}" type="slidenum">
              <a:rPr lang="zh-CN" altLang="en-US" smtClean="0"/>
            </a:fld>
            <a:endParaRPr lang="zh-CN" altLang="en-US"/>
          </a:p>
        </p:txBody>
      </p:sp>
      <p:sp>
        <p:nvSpPr>
          <p:cNvPr id="11" name="Rectangle 6"/>
          <p:cNvSpPr>
            <a:spLocks noChangeAspect="true"/>
          </p:cNvSpPr>
          <p:nvPr/>
        </p:nvSpPr>
        <p:spPr>
          <a:xfrm>
            <a:off x="0" y="6604001"/>
            <a:ext cx="12192000" cy="245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图片 16"/>
          <p:cNvPicPr>
            <a:picLocks noChangeAspect="true"/>
          </p:cNvPicPr>
          <p:nvPr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11065982" y="176939"/>
            <a:ext cx="835423" cy="8354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60" indent="-23368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105" indent="-23368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64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581194" y="3043912"/>
            <a:ext cx="11029615" cy="1497507"/>
          </a:xfrm>
        </p:spPr>
        <p:txBody>
          <a:bodyPr anchor="b">
            <a:normAutofit/>
          </a:bodyPr>
          <a:lstStyle/>
          <a:p>
            <a:r>
              <a:rPr lang="en-US" altLang="zh-CN">
                <a:ea typeface="华文中宋"/>
              </a:rPr>
              <a:t>Final project Presentation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body" idx="1"/>
          </p:nvPr>
        </p:nvSpPr>
        <p:spPr>
          <a:xfrm>
            <a:off x="581194" y="4541417"/>
            <a:ext cx="11029615" cy="600556"/>
          </a:xfrm>
        </p:spPr>
        <p:txBody>
          <a:bodyPr anchor="t">
            <a:normAutofit/>
          </a:bodyPr>
          <a:lstStyle/>
          <a:p>
            <a:r>
              <a:rPr lang="en-US" altLang="zh-CN">
                <a:ea typeface="华文中宋"/>
              </a:rPr>
              <a:t>Advanced network management 2020</a:t>
            </a:r>
            <a:endParaRPr lang="en-US" altLang="zh-CN">
              <a:ea typeface="华文中宋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Baseline</a:t>
            </a:r>
            <a:endParaRPr lang="zh-CN" altLang="en-US"/>
          </a:p>
        </p:txBody>
      </p:sp>
      <p:sp>
        <p:nvSpPr>
          <p:cNvPr id="7" name="Rectangle: Rounded Corners 6"/>
          <p:cNvSpPr/>
          <p:nvPr/>
        </p:nvSpPr>
        <p:spPr>
          <a:xfrm>
            <a:off x="887814" y="2214755"/>
            <a:ext cx="1440120" cy="910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ESB Data</a:t>
            </a: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22858" y="2628079"/>
            <a:ext cx="2744759" cy="110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/>
          <p:cNvSpPr/>
          <p:nvPr/>
        </p:nvSpPr>
        <p:spPr>
          <a:xfrm>
            <a:off x="5113450" y="2214755"/>
            <a:ext cx="1440119" cy="910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Trace Data</a:t>
            </a:r>
            <a:endParaRPr lang="en-US"/>
          </a:p>
        </p:txBody>
      </p:sp>
      <p:sp>
        <p:nvSpPr>
          <p:cNvPr id="10" name="Rectangle: Rounded Corners 9"/>
          <p:cNvSpPr/>
          <p:nvPr/>
        </p:nvSpPr>
        <p:spPr>
          <a:xfrm>
            <a:off x="9858868" y="2214755"/>
            <a:ext cx="1450020" cy="910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Node Localization</a:t>
            </a: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525958" y="2628831"/>
            <a:ext cx="3331013" cy="293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true"/>
          <p:nvPr/>
        </p:nvSpPr>
        <p:spPr>
          <a:xfrm>
            <a:off x="3273677" y="225847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false" anchor="t" anchorCtr="false" forceAA="false" compatLnSpc="true">
            <a:spAutoFit/>
          </a:bodyPr>
          <a:lstStyle/>
          <a:p>
            <a:pPr algn="l"/>
            <a:r>
              <a:rPr lang="en-US">
                <a:solidFill>
                  <a:srgbClr val="3D3D3D"/>
                </a:solidFill>
                <a:latin typeface="Gill Sans MT"/>
              </a:rPr>
              <a:t>Birch</a:t>
            </a:r>
            <a:endParaRPr lang="en-US"/>
          </a:p>
        </p:txBody>
      </p:sp>
      <p:sp>
        <p:nvSpPr>
          <p:cNvPr id="13" name="TextBox 12"/>
          <p:cNvSpPr txBox="true"/>
          <p:nvPr/>
        </p:nvSpPr>
        <p:spPr>
          <a:xfrm>
            <a:off x="7669526" y="2251052"/>
            <a:ext cx="1354237" cy="3789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false" anchor="t" anchorCtr="false" forceAA="false" compatLnSpc="true">
            <a:spAutoFit/>
          </a:bodyPr>
          <a:lstStyle/>
          <a:p>
            <a:r>
              <a:rPr lang="en-US">
                <a:solidFill>
                  <a:srgbClr val="3D3D3D"/>
                </a:solidFill>
                <a:latin typeface="Gill Sans MT"/>
              </a:rPr>
              <a:t>Hybrid ESD</a:t>
            </a:r>
            <a:endParaRPr lang="en-US"/>
          </a:p>
        </p:txBody>
      </p:sp>
      <p:sp>
        <p:nvSpPr>
          <p:cNvPr id="16" name="Rectangle: Rounded Corners 15"/>
          <p:cNvSpPr/>
          <p:nvPr/>
        </p:nvSpPr>
        <p:spPr>
          <a:xfrm>
            <a:off x="5113451" y="4394653"/>
            <a:ext cx="1439242" cy="910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Root Cause</a:t>
            </a:r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true">
            <a:off x="6595578" y="3130399"/>
            <a:ext cx="3807897" cy="16802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true"/>
          <p:nvPr/>
        </p:nvSpPr>
        <p:spPr>
          <a:xfrm>
            <a:off x="7273121" y="3706045"/>
            <a:ext cx="1354237" cy="3789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false" anchor="t" anchorCtr="false" forceAA="false" compatLnSpc="true">
            <a:spAutoFit/>
          </a:bodyPr>
          <a:lstStyle/>
          <a:p>
            <a:r>
              <a:rPr lang="en-US">
                <a:solidFill>
                  <a:srgbClr val="3D3D3D"/>
                </a:solidFill>
                <a:latin typeface="Gill Sans MT"/>
              </a:rPr>
              <a:t>Hybrid ESD</a:t>
            </a:r>
            <a:endParaRPr lang="en-US"/>
          </a:p>
        </p:txBody>
      </p:sp>
      <p:sp>
        <p:nvSpPr>
          <p:cNvPr id="19" name="TextBox 18"/>
          <p:cNvSpPr txBox="true"/>
          <p:nvPr/>
        </p:nvSpPr>
        <p:spPr>
          <a:xfrm>
            <a:off x="2209870" y="2738734"/>
            <a:ext cx="283430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false" anchor="t" anchorCtr="false" forceAA="false" compatLnSpc="true">
            <a:spAutoFit/>
          </a:bodyPr>
          <a:lstStyle/>
          <a:p>
            <a:pPr algn="ctr"/>
            <a:r>
              <a:rPr lang="en-US">
                <a:solidFill>
                  <a:srgbClr val="3D3D3D"/>
                </a:solidFill>
                <a:latin typeface="Gill Sans MT"/>
              </a:rPr>
              <a:t>Detect irregularities in both average time and success rate</a:t>
            </a:r>
            <a:endParaRPr lang="en-US"/>
          </a:p>
        </p:txBody>
      </p:sp>
      <p:sp>
        <p:nvSpPr>
          <p:cNvPr id="20" name="TextBox 19"/>
          <p:cNvSpPr txBox="true"/>
          <p:nvPr/>
        </p:nvSpPr>
        <p:spPr>
          <a:xfrm>
            <a:off x="6759379" y="2692360"/>
            <a:ext cx="310973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false" anchor="t" anchorCtr="false" forceAA="false" compatLnSpc="true">
            <a:spAutoFit/>
          </a:bodyPr>
          <a:lstStyle/>
          <a:p>
            <a:pPr algn="ctr"/>
            <a:r>
              <a:rPr lang="en-US">
                <a:solidFill>
                  <a:srgbClr val="3D3D3D"/>
                </a:solidFill>
                <a:latin typeface="Gill Sans MT"/>
              </a:rPr>
              <a:t>Find the host most likely causing the delay</a:t>
            </a:r>
            <a:endParaRPr lang="en-US"/>
          </a:p>
        </p:txBody>
      </p:sp>
      <p:sp>
        <p:nvSpPr>
          <p:cNvPr id="21" name="TextBox 20"/>
          <p:cNvSpPr txBox="true"/>
          <p:nvPr/>
        </p:nvSpPr>
        <p:spPr>
          <a:xfrm>
            <a:off x="7672914" y="4321504"/>
            <a:ext cx="370338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false" anchor="t" anchorCtr="false" forceAA="false" compatLnSpc="true">
            <a:spAutoFit/>
          </a:bodyPr>
          <a:lstStyle/>
          <a:p>
            <a:r>
              <a:rPr lang="en-US">
                <a:solidFill>
                  <a:srgbClr val="3D3D3D"/>
                </a:solidFill>
                <a:latin typeface="Gill Sans MT"/>
              </a:rPr>
              <a:t>Find the specific KPI causing the irregular response time of the host</a:t>
            </a:r>
            <a:endParaRPr lang="en-US">
              <a:solidFill>
                <a:srgbClr val="3D3D3D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81194" y="2180498"/>
            <a:ext cx="11029615" cy="3980459"/>
          </a:xfrm>
        </p:spPr>
        <p:txBody>
          <a:bodyPr/>
          <a:lstStyle/>
          <a:p>
            <a:pPr marL="305435" indent="-305435"/>
            <a:r>
              <a:rPr lang="en-US" altLang="zh-CN"/>
              <a:t>Pre-Processing</a:t>
            </a:r>
            <a:endParaRPr lang="en-US"/>
          </a:p>
          <a:p>
            <a:pPr marL="305435" indent="-305435"/>
            <a:r>
              <a:rPr lang="en-US" altLang="zh-CN"/>
              <a:t>Extreme Studentized Deviate (ESD) Anomaly Detection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305435" indent="-305435"/>
            <a:r>
              <a:rPr lang="en-US" altLang="zh-CN"/>
              <a:t>Compute for anomaly score</a:t>
            </a:r>
            <a:endParaRPr lang="en-US" altLang="zh-CN"/>
          </a:p>
          <a:p>
            <a:pPr marL="305435" indent="-305435"/>
            <a:endParaRPr lang="en-US" altLang="zh-CN"/>
          </a:p>
          <a:p>
            <a:pPr marL="305435" indent="-305435"/>
            <a:endParaRPr lang="en-US" altLang="zh-CN"/>
          </a:p>
          <a:p>
            <a:pPr marL="305435" indent="-305435"/>
            <a:endParaRPr lang="en-US" altLang="zh-CN"/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Trace Data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true"/>
              <p:nvPr/>
            </p:nvSpPr>
            <p:spPr>
              <a:xfrm>
                <a:off x="565879" y="5446274"/>
                <a:ext cx="6711844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𝐴𝑛𝑜𝑚𝑎𝑙𝑦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𝑀𝑒𝑎𝑛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𝑎𝑛𝑜𝑚𝑎𝑙𝑜𝑢𝑠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𝑚𝑒𝑑𝑖𝑎𝑛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𝑚𝑒𝑑𝑖𝑎𝑛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65879" y="5446274"/>
                <a:ext cx="6711844" cy="714683"/>
              </a:xfrm>
              <a:prstGeom prst="rect">
                <a:avLst/>
              </a:prstGeom>
              <a:blipFill rotWithShape="true">
                <a:blip r:embed="rId1"/>
                <a:stretch>
                  <a:fillRect l="-1" t="-72" r="9" b="2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 descr="图片包含 图形用户界面&#10;&#10;描述已自动生成"/>
          <p:cNvPicPr>
            <a:picLocks noChangeAspect="true"/>
          </p:cNvPicPr>
          <p:nvPr/>
        </p:nvPicPr>
        <p:blipFill rotWithShape="true"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l="1567" t="1391" r="1623" b="1515"/>
          <a:stretch>
            <a:fillRect/>
          </a:stretch>
        </p:blipFill>
        <p:spPr>
          <a:xfrm>
            <a:off x="7693374" y="3908550"/>
            <a:ext cx="3837482" cy="25780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true"/>
              <p:nvPr/>
            </p:nvSpPr>
            <p:spPr>
              <a:xfrm>
                <a:off x="0" y="3144870"/>
                <a:ext cx="6280878" cy="6685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𝑚𝑒𝑑𝑖𝑎𝑛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𝑀𝐴𝐷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2" name="文本框 1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0" y="3144870"/>
                <a:ext cx="6280878" cy="668516"/>
              </a:xfrm>
              <a:prstGeom prst="rect">
                <a:avLst/>
              </a:prstGeom>
              <a:blipFill rotWithShape="true">
                <a:blip r:embed="rId3"/>
                <a:stretch>
                  <a:fillRect t="-52" r="1" b="3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true"/>
              <p:nvPr/>
            </p:nvSpPr>
            <p:spPr>
              <a:xfrm>
                <a:off x="996845" y="3908550"/>
                <a:ext cx="6280878" cy="9823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rad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, 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4" name="文本框 13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996845" y="3908550"/>
                <a:ext cx="6280878" cy="982385"/>
              </a:xfrm>
              <a:prstGeom prst="rect">
                <a:avLst/>
              </a:prstGeom>
              <a:blipFill rotWithShape="true">
                <a:blip r:embed="rId4"/>
                <a:stretch>
                  <a:fillRect l="-8" t="-13" r="10" b="1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true"/>
              <p:nvPr/>
            </p:nvSpPr>
            <p:spPr>
              <a:xfrm>
                <a:off x="3721633" y="3353211"/>
                <a:ext cx="62808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𝑀𝐴𝐷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𝑚𝑒𝑑𝑖𝑎𝑛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𝑚𝑒𝑑𝑖𝑎𝑛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6" name="文本框 15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3721633" y="3353211"/>
                <a:ext cx="6280878" cy="369332"/>
              </a:xfrm>
              <a:prstGeom prst="rect">
                <a:avLst/>
              </a:prstGeom>
              <a:blipFill rotWithShape="true">
                <a:blip r:embed="rId5"/>
                <a:stretch>
                  <a:fillRect l="-8" t="-111" r="10" b="4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altLang="zh-CN"/>
              <a:t>Construct Score Table</a:t>
            </a:r>
            <a:endParaRPr lang="en-US" altLang="zh-CN"/>
          </a:p>
          <a:p>
            <a:pPr marL="305435" indent="-305435"/>
            <a:r>
              <a:rPr lang="en-US" altLang="zh-CN"/>
              <a:t>Find for the most anomalous service</a:t>
            </a:r>
            <a:endParaRPr lang="en-US" altLang="zh-CN"/>
          </a:p>
          <a:p>
            <a:pPr marL="305435" indent="-305435"/>
            <a:r>
              <a:rPr lang="en-US" altLang="zh-CN">
                <a:ea typeface="华文中宋"/>
              </a:rPr>
              <a:t>Restart detection if no anomalous entries in the table </a:t>
            </a:r>
            <a:endParaRPr lang="zh-CN" altLang="en-US"/>
          </a:p>
        </p:txBody>
      </p:sp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Trace data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Anomaly score table</a:t>
            </a:r>
            <a:endParaRPr lang="en-US"/>
          </a:p>
        </p:txBody>
      </p:sp>
      <p:sp>
        <p:nvSpPr>
          <p:cNvPr id="14" name="Title 2"/>
          <p:cNvSpPr txBox="true"/>
          <p:nvPr/>
        </p:nvSpPr>
        <p:spPr>
          <a:xfrm>
            <a:off x="874333" y="4689853"/>
            <a:ext cx="10795605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Send os_021 to host KPI detection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15" descr="A screen shot of a computer&#10;&#10;Description automatically generated"/>
          <p:cNvPicPr>
            <a:picLocks noChangeAspect="true"/>
          </p:cNvPicPr>
          <p:nvPr/>
        </p:nvPicPr>
        <p:blipFill rotWithShape="true">
          <a:blip r:embed="rId1"/>
          <a:srcRect t="1755" r="-53" b="6109"/>
          <a:stretch>
            <a:fillRect/>
          </a:stretch>
        </p:blipFill>
        <p:spPr>
          <a:xfrm>
            <a:off x="556919" y="1715581"/>
            <a:ext cx="10509888" cy="2688578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850430" y="4204170"/>
            <a:ext cx="9256887" cy="9407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true" flipV="true">
            <a:off x="10107318" y="1777059"/>
            <a:ext cx="9408" cy="2427113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Host</a:t>
            </a:r>
            <a:endParaRPr lang="zh-CN" altLang="en-US"/>
          </a:p>
        </p:txBody>
      </p:sp>
      <p:sp>
        <p:nvSpPr>
          <p:cNvPr id="4" name="Rectangle: Rounded Corners 3"/>
          <p:cNvSpPr/>
          <p:nvPr/>
        </p:nvSpPr>
        <p:spPr>
          <a:xfrm>
            <a:off x="4400171" y="1348593"/>
            <a:ext cx="2944517" cy="912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cmdb_id</a:t>
            </a:r>
            <a:r>
              <a:rPr lang="en-US"/>
              <a:t> of anomalous host</a:t>
            </a:r>
            <a:endParaRPr lang="en-US"/>
          </a:p>
        </p:txBody>
      </p:sp>
      <p:sp>
        <p:nvSpPr>
          <p:cNvPr id="7" name="Rectangle: Rounded Corners 6"/>
          <p:cNvSpPr/>
          <p:nvPr/>
        </p:nvSpPr>
        <p:spPr>
          <a:xfrm>
            <a:off x="4400171" y="2735531"/>
            <a:ext cx="2944517" cy="912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KPI Data for Host</a:t>
            </a:r>
            <a:endParaRPr lang="en-US"/>
          </a:p>
        </p:txBody>
      </p:sp>
      <p:sp>
        <p:nvSpPr>
          <p:cNvPr id="5" name="TextBox 4"/>
          <p:cNvSpPr txBox="true"/>
          <p:nvPr/>
        </p:nvSpPr>
        <p:spPr>
          <a:xfrm>
            <a:off x="8322782" y="208401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false" anchor="t" anchorCtr="false" forceAA="false" compatLnSpc="true">
            <a:spAutoFit/>
          </a:bodyPr>
          <a:lstStyle/>
          <a:p>
            <a:r>
              <a:rPr lang="en-US">
                <a:solidFill>
                  <a:srgbClr val="3D3D3D"/>
                </a:solidFill>
              </a:rPr>
              <a:t>Filter KPI data by Host</a:t>
            </a:r>
            <a:endParaRPr lang="en-US">
              <a:solidFill>
                <a:srgbClr val="3D3D3D"/>
              </a:solidFill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4400171" y="4122469"/>
            <a:ext cx="2944517" cy="912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Output a score for each KPI</a:t>
            </a:r>
            <a:endParaRPr lang="en-US"/>
          </a:p>
        </p:txBody>
      </p:sp>
      <p:sp>
        <p:nvSpPr>
          <p:cNvPr id="6" name="TextBox 5"/>
          <p:cNvSpPr txBox="true"/>
          <p:nvPr/>
        </p:nvSpPr>
        <p:spPr>
          <a:xfrm>
            <a:off x="8322782" y="36836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false" anchor="t" anchorCtr="false" forceAA="false" compatLnSpc="true">
            <a:spAutoFit/>
          </a:bodyPr>
          <a:lstStyle/>
          <a:p>
            <a:r>
              <a:rPr lang="en-US">
                <a:solidFill>
                  <a:srgbClr val="3D3D3D"/>
                </a:solidFill>
              </a:rPr>
              <a:t>H-ESD</a:t>
            </a:r>
            <a:endParaRPr lang="en-US"/>
          </a:p>
        </p:txBody>
      </p:sp>
      <p:sp>
        <p:nvSpPr>
          <p:cNvPr id="12" name="Rectangle: Rounded Corners 11"/>
          <p:cNvSpPr/>
          <p:nvPr/>
        </p:nvSpPr>
        <p:spPr>
          <a:xfrm>
            <a:off x="4400171" y="5509407"/>
            <a:ext cx="2944517" cy="912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Return KPI(s) with highest score(s)</a:t>
            </a:r>
            <a:endParaRPr lang="en-US"/>
          </a:p>
        </p:txBody>
      </p:sp>
      <p:cxnSp>
        <p:nvCxnSpPr>
          <p:cNvPr id="33" name="连接符: 曲线 32"/>
          <p:cNvCxnSpPr/>
          <p:nvPr/>
        </p:nvCxnSpPr>
        <p:spPr>
          <a:xfrm>
            <a:off x="7344688" y="1759882"/>
            <a:ext cx="12700" cy="1386938"/>
          </a:xfrm>
          <a:prstGeom prst="curvedConnector3">
            <a:avLst>
              <a:gd name="adj1" fmla="val 581311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/>
          <p:cNvCxnSpPr/>
          <p:nvPr/>
        </p:nvCxnSpPr>
        <p:spPr>
          <a:xfrm>
            <a:off x="7393198" y="3231644"/>
            <a:ext cx="12700" cy="1386938"/>
          </a:xfrm>
          <a:prstGeom prst="curvedConnector3">
            <a:avLst>
              <a:gd name="adj1" fmla="val 581311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曲线 36"/>
          <p:cNvCxnSpPr/>
          <p:nvPr/>
        </p:nvCxnSpPr>
        <p:spPr>
          <a:xfrm>
            <a:off x="7419130" y="4687949"/>
            <a:ext cx="12700" cy="1386938"/>
          </a:xfrm>
          <a:prstGeom prst="curvedConnector3">
            <a:avLst>
              <a:gd name="adj1" fmla="val 581311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idx="1"/>
          </p:nvPr>
        </p:nvSpPr>
        <p:spPr>
          <a:xfrm>
            <a:off x="581194" y="2180498"/>
            <a:ext cx="11029615" cy="1698464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altLang="zh-CN">
                <a:ea typeface="华文中宋"/>
              </a:rPr>
              <a:t>Importance of data processing</a:t>
            </a:r>
            <a:endParaRPr lang="en-US"/>
          </a:p>
          <a:p>
            <a:pPr marL="342900" indent="-342900">
              <a:buAutoNum type="arabicPeriod"/>
            </a:pPr>
            <a:r>
              <a:rPr lang="en-US" altLang="zh-CN">
                <a:ea typeface="华文中宋"/>
              </a:rPr>
              <a:t>Working with time series</a:t>
            </a:r>
            <a:endParaRPr lang="en-US" altLang="zh-CN">
              <a:ea typeface="华文中宋"/>
            </a:endParaRPr>
          </a:p>
          <a:p>
            <a:pPr marL="342900" indent="-342900">
              <a:buAutoNum type="arabicPeriod"/>
            </a:pPr>
            <a:r>
              <a:rPr lang="en-US" altLang="zh-CN">
                <a:ea typeface="华文中宋"/>
              </a:rPr>
              <a:t>Detect anomalies using clustering</a:t>
            </a:r>
            <a:endParaRPr lang="en-US" altLang="zh-CN">
              <a:ea typeface="华文中宋"/>
            </a:endParaRPr>
          </a:p>
          <a:p>
            <a:pPr marL="342900" indent="-342900">
              <a:buAutoNum type="arabicPeriod"/>
            </a:pPr>
            <a:r>
              <a:rPr lang="en-US" altLang="zh-CN">
                <a:ea typeface="华文中宋"/>
              </a:rPr>
              <a:t>Don't overcomplicate the problem</a:t>
            </a:r>
            <a:endParaRPr lang="en-US" altLang="zh-CN">
              <a:ea typeface="华文中宋"/>
            </a:endParaRPr>
          </a:p>
        </p:txBody>
      </p:sp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华文中宋"/>
              </a:rPr>
              <a:t>Lessons learned</a:t>
            </a:r>
            <a:endParaRPr lang="zh-CN" altLang="en-US"/>
          </a:p>
        </p:txBody>
      </p:sp>
      <p:sp>
        <p:nvSpPr>
          <p:cNvPr id="4" name="文本框 3"/>
          <p:cNvSpPr txBox="true"/>
          <p:nvPr/>
        </p:nvSpPr>
        <p:spPr>
          <a:xfrm>
            <a:off x="574040" y="3751580"/>
            <a:ext cx="6190615" cy="3683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false" anchor="t" anchorCtr="false" forceAA="false" compatLnSpc="true">
            <a:spAutoFit/>
          </a:bodyPr>
          <a:lstStyle/>
          <a:p>
            <a:r>
              <a:rPr lang="en-US" altLang="zh-CN" b="1">
                <a:solidFill>
                  <a:srgbClr val="3D3D3D"/>
                </a:solidFill>
                <a:ea typeface="华文中宋"/>
              </a:rPr>
              <a:t>5.  Remember to uncomment important code</a:t>
            </a:r>
            <a:r>
              <a:rPr lang="zh-CN" altLang="en-US">
                <a:ea typeface="华文中宋"/>
              </a:rPr>
              <a:t>​</a:t>
            </a:r>
            <a:endParaRPr lang="zh-CN" altLang="en-US">
              <a:ea typeface="华文中宋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6112457"/>
          </a:xfrm>
        </p:spPr>
        <p:txBody>
          <a:bodyPr/>
          <a:lstStyle/>
          <a:p>
            <a:pPr algn="ctr"/>
            <a:r>
              <a:rPr lang="en-US" altLang="zh-CN" sz="7200" dirty="0">
                <a:solidFill>
                  <a:schemeClr val="tx1"/>
                </a:solidFill>
                <a:ea typeface="华文中宋"/>
              </a:rPr>
              <a:t>Thank You</a:t>
            </a:r>
            <a:br>
              <a:rPr lang="en-US" altLang="zh-CN" dirty="0">
                <a:solidFill>
                  <a:schemeClr val="tx1"/>
                </a:solidFill>
                <a:ea typeface="华文中宋"/>
              </a:rPr>
            </a:br>
            <a:r>
              <a:rPr lang="en-US" altLang="zh-CN" sz="2400" dirty="0">
                <a:solidFill>
                  <a:srgbClr val="7030A0"/>
                </a:solidFill>
                <a:ea typeface="华文中宋"/>
              </a:rPr>
              <a:t>any questions?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461844" y="2568146"/>
            <a:ext cx="9985214" cy="2127445"/>
          </a:xfrm>
        </p:spPr>
        <p:txBody>
          <a:bodyPr/>
          <a:lstStyle/>
          <a:p>
            <a:pPr marL="0" indent="0">
              <a:buNone/>
            </a:pPr>
            <a:endParaRPr lang="en-US">
              <a:ea typeface="华文中宋"/>
            </a:endParaRP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sz="2000">
                <a:ea typeface="华文中宋"/>
              </a:rPr>
              <a:t>2020280596 - Henry Zheng - </a:t>
            </a:r>
            <a:r>
              <a:rPr lang="zh-CN" altLang="en-US" sz="2000">
                <a:ea typeface="华文中宋"/>
              </a:rPr>
              <a:t>郑嘉恒</a:t>
            </a:r>
            <a:endParaRPr lang="en-US" altLang="zh-CN" sz="2000">
              <a:ea typeface="华文中宋"/>
            </a:endParaRP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altLang="zh-CN" sz="2000">
                <a:ea typeface="华文中宋"/>
              </a:rPr>
              <a:t>2020280401 - Sahand Sabour - </a:t>
            </a:r>
            <a:r>
              <a:rPr lang="en-US" altLang="zh-CN" sz="2000" err="1">
                <a:ea typeface="华文中宋"/>
              </a:rPr>
              <a:t>山姆</a:t>
            </a:r>
            <a:endParaRPr lang="en-US" sz="2000">
              <a:ea typeface="华文中宋"/>
            </a:endParaRP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sz="2000">
                <a:ea typeface="+mn-lt"/>
                <a:cs typeface="+mn-lt"/>
              </a:rPr>
              <a:t>2020280261</a:t>
            </a:r>
            <a:r>
              <a:rPr lang="en-US" altLang="zh-CN" sz="2000">
                <a:ea typeface="华文中宋"/>
              </a:rPr>
              <a:t> - Samuel Pegg - </a:t>
            </a:r>
            <a:r>
              <a:rPr lang="en-US" altLang="zh-CN" sz="2000" err="1">
                <a:ea typeface="华文中宋"/>
              </a:rPr>
              <a:t>茄子</a:t>
            </a:r>
            <a:endParaRPr lang="en-US" altLang="zh-CN" sz="2000">
              <a:ea typeface="华文中宋"/>
            </a:endParaRPr>
          </a:p>
          <a:p>
            <a:pPr marL="305435" indent="-305435">
              <a:buFont typeface="Arial" panose="05020102010507070707" pitchFamily="18" charset="2"/>
              <a:buChar char="•"/>
            </a:pPr>
            <a:endParaRPr lang="en-US" altLang="zh-CN">
              <a:ea typeface="华文中宋"/>
            </a:endParaRPr>
          </a:p>
          <a:p>
            <a:pPr marL="305435" indent="-305435"/>
            <a:endParaRPr lang="en-US" altLang="zh-CN">
              <a:ea typeface="华文中宋"/>
            </a:endParaRPr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华文中宋"/>
              </a:rPr>
              <a:t>OUr team</a:t>
            </a:r>
            <a:endParaRPr lang="en-US" altLang="zh-CN">
              <a:ea typeface="华文中宋"/>
            </a:endParaRPr>
          </a:p>
        </p:txBody>
      </p:sp>
      <p:pic>
        <p:nvPicPr>
          <p:cNvPr id="4" name="Picture 4" descr="A picture containing chart&#10;&#10;Description automatically generated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904381" y="1912392"/>
            <a:ext cx="5214053" cy="34292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461844" y="1211001"/>
            <a:ext cx="9985214" cy="348459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endParaRPr lang="en-US">
              <a:ea typeface="华文中宋"/>
            </a:endParaRPr>
          </a:p>
          <a:p>
            <a:pPr marL="457200" indent="-457200">
              <a:buAutoNum type="arabicPeriod"/>
            </a:pPr>
            <a:r>
              <a:rPr lang="en-US" sz="2000">
                <a:ea typeface="华文中宋"/>
              </a:rPr>
              <a:t>ESB business indicator (ESB) anomaly detection</a:t>
            </a:r>
            <a:endParaRPr lang="en-US" altLang="zh-CN" sz="2000">
              <a:ea typeface="华文中宋"/>
            </a:endParaRPr>
          </a:p>
          <a:p>
            <a:pPr marL="457200" indent="-457200">
              <a:buAutoNum type="arabicPeriod"/>
            </a:pPr>
            <a:r>
              <a:rPr lang="en-US" altLang="zh-CN" sz="2000">
                <a:ea typeface="华文中宋"/>
              </a:rPr>
              <a:t>Trace data faulty service detection</a:t>
            </a:r>
            <a:endParaRPr lang="en-US" altLang="zh-CN" sz="2000">
              <a:ea typeface="华文中宋"/>
            </a:endParaRPr>
          </a:p>
          <a:p>
            <a:pPr marL="457200" indent="-457200">
              <a:buAutoNum type="arabicPeriod"/>
            </a:pPr>
            <a:r>
              <a:rPr lang="en-US" altLang="zh-CN" sz="2000">
                <a:ea typeface="华文中宋"/>
              </a:rPr>
              <a:t>Host KPIs data root cause localization</a:t>
            </a:r>
            <a:endParaRPr lang="en-US" altLang="zh-CN" sz="2000">
              <a:ea typeface="华文中宋"/>
            </a:endParaRPr>
          </a:p>
          <a:p>
            <a:pPr marL="305435" indent="-305435">
              <a:buFont typeface="Arial" panose="05020102010507070707" pitchFamily="18" charset="2"/>
              <a:buChar char="•"/>
            </a:pPr>
            <a:endParaRPr lang="en-US" altLang="zh-CN">
              <a:ea typeface="华文中宋"/>
            </a:endParaRPr>
          </a:p>
          <a:p>
            <a:pPr marL="305435" indent="-305435"/>
            <a:endParaRPr lang="en-US" altLang="zh-CN">
              <a:ea typeface="华文中宋"/>
            </a:endParaRPr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华文中宋"/>
              </a:rPr>
              <a:t>Our method</a:t>
            </a:r>
            <a:endParaRPr lang="en-US" altLang="zh-CN">
              <a:ea typeface="华文中宋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ESB anomaly detection</a:t>
            </a:r>
            <a:endParaRPr lang="en-US" altLang="zh-CN">
              <a:ea typeface="华文中宋"/>
            </a:endParaRPr>
          </a:p>
        </p:txBody>
      </p:sp>
      <p:pic>
        <p:nvPicPr>
          <p:cNvPr id="4" name="Picture 4" descr="Table&#10;&#10;Description automatically generated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222713" y="2132872"/>
            <a:ext cx="5020639" cy="2583695"/>
          </a:xfrm>
          <a:prstGeom prst="rect">
            <a:avLst/>
          </a:prstGeom>
        </p:spPr>
      </p:pic>
      <p:sp>
        <p:nvSpPr>
          <p:cNvPr id="8" name="内容占位符 2"/>
          <p:cNvSpPr txBox="true"/>
          <p:nvPr/>
        </p:nvSpPr>
        <p:spPr>
          <a:xfrm>
            <a:off x="359103" y="2533899"/>
            <a:ext cx="5969731" cy="17849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0607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2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795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60" indent="-23368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105" indent="-23368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64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9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ea typeface="华文中宋"/>
              </a:rPr>
              <a:t>For a normal instance of ESB data:</a:t>
            </a:r>
            <a:endParaRPr lang="en-US" dirty="0">
              <a:ea typeface="华文中宋"/>
            </a:endParaRPr>
          </a:p>
          <a:p>
            <a:pPr marL="667385" lvl="1" indent="-305435">
              <a:buAutoNum type="arabicPeriod"/>
            </a:pPr>
            <a:r>
              <a:rPr lang="en-US" sz="1700" dirty="0">
                <a:ea typeface="华文中宋"/>
              </a:rPr>
              <a:t>The </a:t>
            </a:r>
            <a:r>
              <a:rPr lang="en-US" sz="1700" dirty="0" err="1">
                <a:ea typeface="华文中宋"/>
              </a:rPr>
              <a:t>avg_time</a:t>
            </a:r>
            <a:r>
              <a:rPr lang="en-US" sz="1700" dirty="0">
                <a:ea typeface="华文中宋"/>
              </a:rPr>
              <a:t> is around 0.5</a:t>
            </a:r>
            <a:endParaRPr lang="en-US" sz="1700" dirty="0">
              <a:ea typeface="华文中宋"/>
            </a:endParaRPr>
          </a:p>
          <a:p>
            <a:pPr marL="667385" lvl="1" indent="-305435">
              <a:buAutoNum type="arabicPeriod"/>
            </a:pPr>
            <a:r>
              <a:rPr lang="en-US" sz="1700" dirty="0">
                <a:ea typeface="华文中宋"/>
              </a:rPr>
              <a:t>The </a:t>
            </a:r>
            <a:r>
              <a:rPr lang="en-US" sz="1700" dirty="0" err="1">
                <a:ea typeface="华文中宋"/>
              </a:rPr>
              <a:t>success_rate</a:t>
            </a:r>
            <a:r>
              <a:rPr lang="en-US" sz="1700" dirty="0">
                <a:ea typeface="华文中宋"/>
              </a:rPr>
              <a:t> is approximately 1.0</a:t>
            </a:r>
            <a:endParaRPr lang="en-US" sz="1700" dirty="0">
              <a:ea typeface="华文中宋"/>
            </a:endParaRPr>
          </a:p>
          <a:p>
            <a:pPr marL="342900" indent="-342900">
              <a:buAutoNum type="arabicPeriod"/>
            </a:pPr>
            <a:endParaRPr lang="en-US">
              <a:ea typeface="华文中宋"/>
            </a:endParaRPr>
          </a:p>
          <a:p>
            <a:pPr marL="0" indent="0">
              <a:buNone/>
            </a:pPr>
            <a:r>
              <a:rPr lang="en-US" dirty="0">
                <a:ea typeface="华文中宋"/>
              </a:rPr>
              <a:t>We use </a:t>
            </a:r>
            <a:r>
              <a:rPr lang="en-US" dirty="0">
                <a:solidFill>
                  <a:srgbClr val="7030A0"/>
                </a:solidFill>
                <a:ea typeface="华文中宋"/>
              </a:rPr>
              <a:t>Birch</a:t>
            </a:r>
            <a:r>
              <a:rPr lang="en-US" dirty="0">
                <a:ea typeface="华文中宋"/>
              </a:rPr>
              <a:t> for detecting anomalies in these attributes.</a:t>
            </a:r>
            <a:endParaRPr lang="en-US" dirty="0">
              <a:ea typeface="华文中宋"/>
            </a:endParaRPr>
          </a:p>
          <a:p>
            <a:pPr marL="305435" indent="-305435">
              <a:buFont typeface="Arial" panose="05020102010507070707" pitchFamily="18" charset="2"/>
              <a:buChar char="•"/>
            </a:pPr>
            <a:endParaRPr lang="en-US" altLang="zh-CN">
              <a:ea typeface="华文中宋"/>
            </a:endParaRPr>
          </a:p>
          <a:p>
            <a:pPr marL="305435" indent="-305435"/>
            <a:endParaRPr lang="en-US" altLang="zh-CN">
              <a:ea typeface="华文中宋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Birch [1]</a:t>
            </a:r>
            <a:endParaRPr lang="en-US"/>
          </a:p>
        </p:txBody>
      </p:sp>
      <p:sp>
        <p:nvSpPr>
          <p:cNvPr id="8" name="内容占位符 2"/>
          <p:cNvSpPr txBox="true"/>
          <p:nvPr/>
        </p:nvSpPr>
        <p:spPr>
          <a:xfrm>
            <a:off x="348152" y="1364616"/>
            <a:ext cx="10710079" cy="2328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7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2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795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60" indent="-23368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105" indent="-23368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64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9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ea typeface="华文中宋"/>
              </a:rPr>
              <a:t>BIRCH is a hierarchical clustering algorithm:</a:t>
            </a:r>
            <a:endParaRPr lang="en-US" dirty="0"/>
          </a:p>
          <a:p>
            <a:pPr marL="667385" lvl="1" indent="-342900">
              <a:buAutoNum type="arabicPeriod"/>
            </a:pPr>
            <a:r>
              <a:rPr lang="en-US" dirty="0">
                <a:ea typeface="华文中宋"/>
              </a:rPr>
              <a:t>It works well large data-sets; it clusters data after a single scan.</a:t>
            </a:r>
            <a:endParaRPr lang="en-US" dirty="0">
              <a:ea typeface="华文中宋"/>
            </a:endParaRPr>
          </a:p>
          <a:p>
            <a:pPr marL="667385" lvl="1" indent="-342900">
              <a:buAutoNum type="arabicPeriod"/>
            </a:pPr>
            <a:r>
              <a:rPr lang="en-US" dirty="0">
                <a:ea typeface="华文中宋"/>
              </a:rPr>
              <a:t>It can dynamically cluster incoming data</a:t>
            </a:r>
            <a:endParaRPr lang="en-US" dirty="0">
              <a:ea typeface="华文中宋"/>
            </a:endParaRPr>
          </a:p>
          <a:p>
            <a:pPr marL="667385" lvl="1" indent="-342900">
              <a:buAutoNum type="arabicPeriod"/>
            </a:pPr>
            <a:r>
              <a:rPr lang="en-US" dirty="0">
                <a:ea typeface="华文中宋"/>
              </a:rPr>
              <a:t>It creates a Clustering Feature Tree (CFT); the important parameters are:</a:t>
            </a:r>
            <a:endParaRPr lang="en-US" dirty="0">
              <a:ea typeface="华文中宋"/>
            </a:endParaRPr>
          </a:p>
          <a:p>
            <a:pPr marL="937260" lvl="2" indent="-269875">
              <a:buAutoNum type="arabicPeriod"/>
            </a:pPr>
            <a:r>
              <a:rPr lang="en-US" dirty="0">
                <a:ea typeface="华文中宋"/>
              </a:rPr>
              <a:t>Number of clusters: set to 2 (normal and anomaly)</a:t>
            </a:r>
            <a:endParaRPr lang="en-US" dirty="0">
              <a:ea typeface="华文中宋"/>
            </a:endParaRPr>
          </a:p>
          <a:p>
            <a:pPr marL="937260" lvl="2" indent="-269875">
              <a:buAutoNum type="arabicPeriod"/>
            </a:pPr>
            <a:r>
              <a:rPr lang="en-US" dirty="0">
                <a:ea typeface="华文中宋"/>
              </a:rPr>
              <a:t>Threshold: defines the radius for mergeable sub-clusters (set to 0.5 for </a:t>
            </a:r>
            <a:r>
              <a:rPr lang="en-US" dirty="0" err="1">
                <a:ea typeface="华文中宋"/>
              </a:rPr>
              <a:t>avg_time</a:t>
            </a:r>
            <a:r>
              <a:rPr lang="en-US" dirty="0">
                <a:ea typeface="华文中宋"/>
              </a:rPr>
              <a:t> and 0.1 for </a:t>
            </a:r>
            <a:r>
              <a:rPr lang="en-US" dirty="0" err="1">
                <a:ea typeface="华文中宋"/>
              </a:rPr>
              <a:t>success_rate</a:t>
            </a:r>
            <a:r>
              <a:rPr lang="en-US" dirty="0">
                <a:ea typeface="华文中宋"/>
                <a:cs typeface="+mn-lt"/>
              </a:rPr>
              <a:t>)</a:t>
            </a:r>
            <a:endParaRPr lang="en-US" dirty="0">
              <a:ea typeface="华文中宋"/>
            </a:endParaRPr>
          </a:p>
          <a:p>
            <a:pPr marL="937260" lvl="2" indent="-269875">
              <a:buAutoNum type="arabicPeriod"/>
            </a:pPr>
            <a:endParaRPr lang="en-US">
              <a:ea typeface="华文中宋"/>
            </a:endParaRPr>
          </a:p>
          <a:p>
            <a:pPr marL="305435" indent="-305435">
              <a:buFont typeface="Arial" panose="05020102010507070707" pitchFamily="18" charset="2"/>
              <a:buChar char="•"/>
            </a:pPr>
            <a:endParaRPr lang="en-US" altLang="zh-CN">
              <a:ea typeface="华文中宋"/>
            </a:endParaRPr>
          </a:p>
          <a:p>
            <a:pPr marL="305435" indent="-305435"/>
            <a:endParaRPr lang="en-US" altLang="zh-CN">
              <a:ea typeface="华文中宋"/>
            </a:endParaRPr>
          </a:p>
        </p:txBody>
      </p:sp>
      <p:sp>
        <p:nvSpPr>
          <p:cNvPr id="5" name="内容占位符 2"/>
          <p:cNvSpPr txBox="true"/>
          <p:nvPr/>
        </p:nvSpPr>
        <p:spPr>
          <a:xfrm>
            <a:off x="350542" y="6290731"/>
            <a:ext cx="11680448" cy="3037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7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2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795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60" indent="-23368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105" indent="-23368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64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9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>
                <a:ea typeface="+mn-lt"/>
                <a:cs typeface="+mn-lt"/>
              </a:rPr>
              <a:t>[1] A. </a:t>
            </a:r>
            <a:r>
              <a:rPr lang="en-US" sz="800" err="1">
                <a:ea typeface="+mn-lt"/>
                <a:cs typeface="+mn-lt"/>
              </a:rPr>
              <a:t>Gulenko</a:t>
            </a:r>
            <a:r>
              <a:rPr lang="en-US" sz="800">
                <a:ea typeface="+mn-lt"/>
                <a:cs typeface="+mn-lt"/>
              </a:rPr>
              <a:t>, F. Schmidt, A. Acker, M. </a:t>
            </a:r>
            <a:r>
              <a:rPr lang="en-US" sz="800" err="1">
                <a:ea typeface="+mn-lt"/>
                <a:cs typeface="+mn-lt"/>
              </a:rPr>
              <a:t>Wallschlager</a:t>
            </a:r>
            <a:r>
              <a:rPr lang="en-US" sz="800">
                <a:ea typeface="+mn-lt"/>
                <a:cs typeface="+mn-lt"/>
              </a:rPr>
              <a:t>, O. Kao, ¨and F. Liu, “Detecting anomalous behavior of black-box services modeled with distance-based online clustering”, in 2018 IEEE 11th International Conference on Cloud Computing(CLOUD), 2018, pp. 912–915</a:t>
            </a:r>
            <a:endParaRPr lang="en-US" sz="800"/>
          </a:p>
          <a:p>
            <a:pPr marL="305435" indent="-305435">
              <a:buFont typeface="Arial" panose="05020102010507070707" pitchFamily="18" charset="2"/>
              <a:buChar char="•"/>
            </a:pPr>
            <a:endParaRPr lang="en-US" altLang="zh-CN">
              <a:ea typeface="华文中宋"/>
            </a:endParaRPr>
          </a:p>
          <a:p>
            <a:pPr marL="305435" indent="-305435"/>
            <a:endParaRPr lang="en-US" altLang="zh-CN">
              <a:ea typeface="华文中宋"/>
            </a:endParaRPr>
          </a:p>
        </p:txBody>
      </p:sp>
      <p:sp>
        <p:nvSpPr>
          <p:cNvPr id="6" name="内容占位符 2"/>
          <p:cNvSpPr txBox="true"/>
          <p:nvPr/>
        </p:nvSpPr>
        <p:spPr>
          <a:xfrm>
            <a:off x="348151" y="3903636"/>
            <a:ext cx="11348032" cy="4470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7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2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795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60" indent="-23368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105" indent="-23368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64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9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ea typeface="华文中宋"/>
              </a:rPr>
              <a:t>Problem: </a:t>
            </a:r>
            <a:r>
              <a:rPr lang="en-US">
                <a:ea typeface="华文中宋"/>
              </a:rPr>
              <a:t>we must start our program at a time when there is no anomaly to get the desired results.  (not practical)</a:t>
            </a:r>
            <a:endParaRPr lang="en-US"/>
          </a:p>
          <a:p>
            <a:pPr marL="305435" indent="-305435">
              <a:buFont typeface="Arial" panose="05020102010507070707" pitchFamily="18" charset="2"/>
              <a:buChar char="•"/>
            </a:pPr>
            <a:endParaRPr lang="en-US" altLang="zh-CN">
              <a:ea typeface="华文中宋"/>
            </a:endParaRPr>
          </a:p>
          <a:p>
            <a:pPr marL="305435" indent="-305435"/>
            <a:endParaRPr lang="en-US" altLang="zh-CN">
              <a:ea typeface="华文中宋"/>
            </a:endParaRPr>
          </a:p>
        </p:txBody>
      </p:sp>
      <p:sp>
        <p:nvSpPr>
          <p:cNvPr id="7" name="内容占位符 2"/>
          <p:cNvSpPr txBox="true"/>
          <p:nvPr/>
        </p:nvSpPr>
        <p:spPr>
          <a:xfrm>
            <a:off x="348151" y="4400766"/>
            <a:ext cx="10630335" cy="4470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7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2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795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60" indent="-23368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105" indent="-23368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64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9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solidFill>
                  <a:srgbClr val="00B050"/>
                </a:solidFill>
                <a:ea typeface="华文中宋"/>
              </a:rPr>
              <a:t>Solution:</a:t>
            </a:r>
            <a:r>
              <a:rPr lang="en-US">
                <a:solidFill>
                  <a:srgbClr val="FF0000"/>
                </a:solidFill>
                <a:ea typeface="华文中宋"/>
              </a:rPr>
              <a:t> </a:t>
            </a:r>
            <a:r>
              <a:rPr lang="en-US">
                <a:ea typeface="华文中宋"/>
              </a:rPr>
              <a:t>Pre-train the model on all the available dataset (13 days).</a:t>
            </a:r>
            <a:endParaRPr lang="en-US"/>
          </a:p>
          <a:p>
            <a:pPr marL="305435" indent="-305435">
              <a:buFont typeface="Arial" panose="05020102010507070707" pitchFamily="18" charset="2"/>
              <a:buChar char="•"/>
            </a:pPr>
            <a:endParaRPr lang="en-US" altLang="zh-CN">
              <a:ea typeface="华文中宋"/>
            </a:endParaRPr>
          </a:p>
          <a:p>
            <a:pPr marL="305435" indent="-305435"/>
            <a:endParaRPr lang="en-US" altLang="zh-CN">
              <a:ea typeface="华文中宋"/>
            </a:endParaRPr>
          </a:p>
        </p:txBody>
      </p:sp>
      <p:sp>
        <p:nvSpPr>
          <p:cNvPr id="10" name="内容占位符 2"/>
          <p:cNvSpPr txBox="true"/>
          <p:nvPr/>
        </p:nvSpPr>
        <p:spPr>
          <a:xfrm>
            <a:off x="348151" y="5004537"/>
            <a:ext cx="10710079" cy="107073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0607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2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795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60" indent="-23368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105" indent="-23368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64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9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a typeface="+mn-lt"/>
                <a:cs typeface="+mn-lt"/>
              </a:rPr>
              <a:t>After an anomaly is detected:</a:t>
            </a:r>
            <a:endParaRPr lang="en-US" dirty="0"/>
          </a:p>
          <a:p>
            <a:pPr marL="667385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400" dirty="0">
                <a:ea typeface="+mn-lt"/>
                <a:cs typeface="+mn-lt"/>
              </a:rPr>
              <a:t>Stop analyzing new incoming ESB data.</a:t>
            </a:r>
            <a:endParaRPr lang="en-US" sz="1400" dirty="0">
              <a:ea typeface="+mn-lt"/>
              <a:cs typeface="+mn-lt"/>
            </a:endParaRPr>
          </a:p>
          <a:p>
            <a:pPr marL="667385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400" dirty="0">
                <a:ea typeface="+mn-lt"/>
                <a:cs typeface="+mn-lt"/>
              </a:rPr>
              <a:t>Call the module for trace faulty service detection.</a:t>
            </a:r>
            <a:endParaRPr lang="en-US" sz="1400" dirty="0">
              <a:ea typeface="+mn-lt"/>
              <a:cs typeface="+mn-lt"/>
            </a:endParaRPr>
          </a:p>
          <a:p>
            <a:pPr marL="937260" lvl="2" indent="-269875">
              <a:lnSpc>
                <a:spcPct val="150000"/>
              </a:lnSpc>
              <a:buFont typeface="Wingdings 2" panose="05020102010507070707" pitchFamily="18" charset="2"/>
              <a:buAutoNum type="arabicPeriod"/>
            </a:pPr>
            <a:endParaRPr lang="en-US">
              <a:ea typeface="华文中宋"/>
            </a:endParaRPr>
          </a:p>
          <a:p>
            <a:pPr marL="305435" indent="-305435">
              <a:lnSpc>
                <a:spcPct val="150000"/>
              </a:lnSpc>
              <a:buFont typeface="Arial" panose="05020102010507070707" pitchFamily="18" charset="2"/>
              <a:buChar char="•"/>
            </a:pPr>
            <a:endParaRPr lang="en-US" altLang="zh-CN">
              <a:ea typeface="华文中宋"/>
            </a:endParaRPr>
          </a:p>
          <a:p>
            <a:pPr marL="305435" indent="-305435">
              <a:lnSpc>
                <a:spcPct val="150000"/>
              </a:lnSpc>
            </a:pPr>
            <a:endParaRPr lang="en-US" altLang="zh-CN">
              <a:ea typeface="华文中宋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269050" y="1563362"/>
            <a:ext cx="10401032" cy="3995217"/>
          </a:xfrm>
        </p:spPr>
        <p:txBody>
          <a:bodyPr/>
          <a:lstStyle/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altLang="zh-CN">
                <a:ea typeface="华文中宋"/>
              </a:rPr>
              <a:t>The graph shows the topology of the trace data</a:t>
            </a:r>
            <a:endParaRPr lang="en-US"/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altLang="zh-CN">
                <a:ea typeface="华文中宋"/>
              </a:rPr>
              <a:t>We replaced the service name with the host of the child/DS name and removed fly remote functions</a:t>
            </a:r>
            <a:endParaRPr lang="en-US" altLang="zh-CN">
              <a:ea typeface="华文中宋"/>
            </a:endParaRP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altLang="zh-CN">
                <a:ea typeface="华文中宋"/>
              </a:rPr>
              <a:t>Edges represent calls from one host to another</a:t>
            </a:r>
            <a:endParaRPr lang="en-US" altLang="zh-CN">
              <a:ea typeface="华文中宋"/>
            </a:endParaRPr>
          </a:p>
          <a:p>
            <a:pPr marL="305435" indent="-305435"/>
            <a:endParaRPr lang="en-US" altLang="zh-CN">
              <a:ea typeface="华文中宋"/>
            </a:endParaRPr>
          </a:p>
          <a:p>
            <a:pPr marL="305435" indent="-305435"/>
            <a:endParaRPr lang="en-US" altLang="zh-CN">
              <a:ea typeface="华文中宋"/>
            </a:endParaRPr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华文中宋"/>
              </a:rPr>
              <a:t>Trace Data</a:t>
            </a:r>
            <a:endParaRPr lang="zh-CN" altLang="en-US"/>
          </a:p>
        </p:txBody>
      </p:sp>
      <p:pic>
        <p:nvPicPr>
          <p:cNvPr id="4" name="Picture 4" descr="Diagram&#10;&#10;Description automatically generated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554888" y="3046774"/>
            <a:ext cx="6220906" cy="30688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Diagram&#10;&#10;Description automatically generated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799956" y="1374493"/>
            <a:ext cx="6129597" cy="2453999"/>
          </a:xfrm>
          <a:prstGeom prst="rect">
            <a:avLst/>
          </a:prstGeom>
        </p:spPr>
      </p:pic>
      <p:pic>
        <p:nvPicPr>
          <p:cNvPr id="8" name="Picture 8" descr="A picture containing outdoor, small, sitting, large&#10;&#10;Description automatically generated"/>
          <p:cNvPicPr>
            <a:picLocks noChangeAspect="true"/>
          </p:cNvPicPr>
          <p:nvPr/>
        </p:nvPicPr>
        <p:blipFill rotWithShape="true">
          <a:blip r:embed="rId2"/>
          <a:srcRect l="14605" t="12603" r="12473" b="11157"/>
          <a:stretch>
            <a:fillRect/>
          </a:stretch>
        </p:blipFill>
        <p:spPr>
          <a:xfrm>
            <a:off x="267908" y="3173062"/>
            <a:ext cx="5527987" cy="2976367"/>
          </a:xfrm>
          <a:prstGeom prst="rect">
            <a:avLst/>
          </a:prstGeom>
        </p:spPr>
      </p:pic>
      <p:sp>
        <p:nvSpPr>
          <p:cNvPr id="11" name="标题 1"/>
          <p:cNvSpPr>
            <a:spLocks noGrp="true"/>
          </p:cNvSpPr>
          <p:nvPr>
            <p:ph type="title"/>
          </p:nvPr>
        </p:nvSpPr>
        <p:spPr>
          <a:xfrm>
            <a:off x="270377" y="87749"/>
            <a:ext cx="10795605" cy="1015200"/>
          </a:xfrm>
        </p:spPr>
        <p:txBody>
          <a:bodyPr/>
          <a:lstStyle/>
          <a:p>
            <a:r>
              <a:rPr lang="en-US" altLang="zh-CN">
                <a:ea typeface="华文中宋"/>
              </a:rPr>
              <a:t>Problem: missing Host 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-2064" y="1183314"/>
            <a:ext cx="12196133" cy="3857043"/>
          </a:xfrm>
        </p:spPr>
        <p:txBody>
          <a:bodyPr/>
          <a:lstStyle/>
          <a:p>
            <a:pPr marL="305435" indent="-305435"/>
            <a:r>
              <a:rPr lang="en-US" altLang="zh-CN">
                <a:ea typeface="华文中宋"/>
              </a:rPr>
              <a:t>Birch clustering algorithm + PageRank</a:t>
            </a:r>
            <a:endParaRPr lang="en-US">
              <a:ea typeface="华文中宋"/>
            </a:endParaRPr>
          </a:p>
          <a:p>
            <a:pPr marL="629920" lvl="1" indent="-305435"/>
            <a:r>
              <a:rPr lang="en-US" altLang="zh-CN">
                <a:ea typeface="华文中宋"/>
              </a:rPr>
              <a:t>Problem:  All results ended up on db_003 as all paths in the topology lead to it. Adjusting edge weights/teleporting probability didn’t solve. </a:t>
            </a:r>
            <a:endParaRPr lang="en-US" altLang="zh-CN">
              <a:ea typeface="华文中宋"/>
            </a:endParaRPr>
          </a:p>
          <a:p>
            <a:pPr marL="305435" indent="-305435"/>
            <a:r>
              <a:rPr lang="en-US" altLang="zh-CN" err="1"/>
              <a:t>MicroRCA</a:t>
            </a:r>
            <a:endParaRPr lang="en-US" altLang="zh-CN"/>
          </a:p>
          <a:p>
            <a:pPr marL="629920" lvl="1" indent="-305435"/>
            <a:r>
              <a:rPr lang="en-US" altLang="zh-CN">
                <a:ea typeface="华文中宋"/>
              </a:rPr>
              <a:t>Problem: Requires distinct definitions of services and hosts – DBs can be either. Requires a lot of heavy preprocessing</a:t>
            </a:r>
            <a:endParaRPr lang="en-US" altLang="zh-CN">
              <a:ea typeface="华文中宋"/>
            </a:endParaRPr>
          </a:p>
          <a:p>
            <a:pPr marL="305435" indent="-305435"/>
            <a:r>
              <a:rPr lang="en-US" altLang="zh-CN">
                <a:ea typeface="华文中宋"/>
              </a:rPr>
              <a:t>Trace Anomaly</a:t>
            </a:r>
            <a:endParaRPr lang="en-US" altLang="zh-CN">
              <a:ea typeface="华文中宋"/>
            </a:endParaRPr>
          </a:p>
          <a:p>
            <a:pPr marL="629920" lvl="1" indent="-305435"/>
            <a:r>
              <a:rPr lang="en-US" altLang="zh-CN">
                <a:ea typeface="华文中宋"/>
              </a:rPr>
              <a:t>Problem:  Takes too much time to construct Feature Vector and Inference</a:t>
            </a:r>
            <a:endParaRPr lang="en-US" altLang="zh-CN" b="1">
              <a:ea typeface="华文中宋"/>
            </a:endParaRPr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Approaches tried</a:t>
            </a:r>
            <a:endParaRPr lang="zh-CN" altLang="en-US"/>
          </a:p>
        </p:txBody>
      </p:sp>
      <p:pic>
        <p:nvPicPr>
          <p:cNvPr id="4" name="Picture 4" descr="Diagram&#10;&#10;Description automatically generated"/>
          <p:cNvPicPr>
            <a:picLocks noChangeAspect="true"/>
          </p:cNvPicPr>
          <p:nvPr/>
        </p:nvPicPr>
        <p:blipFill rotWithShape="true">
          <a:blip r:embed="rId1"/>
          <a:srcRect t="10952" r="-141" b="3809"/>
          <a:stretch>
            <a:fillRect/>
          </a:stretch>
        </p:blipFill>
        <p:spPr>
          <a:xfrm>
            <a:off x="1666993" y="4065303"/>
            <a:ext cx="8858025" cy="2244766"/>
          </a:xfrm>
          <a:prstGeom prst="rect">
            <a:avLst/>
          </a:prstGeom>
        </p:spPr>
      </p:pic>
      <p:sp>
        <p:nvSpPr>
          <p:cNvPr id="5" name="TextBox 4"/>
          <p:cNvSpPr txBox="true"/>
          <p:nvPr/>
        </p:nvSpPr>
        <p:spPr>
          <a:xfrm>
            <a:off x="4912548" y="3633141"/>
            <a:ext cx="23574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false" anchor="t" anchorCtr="false" forceAA="false" compatLnSpc="true">
            <a:spAutoFit/>
          </a:bodyPr>
          <a:lstStyle/>
          <a:p>
            <a:r>
              <a:rPr lang="en-US" err="1"/>
              <a:t>MicroRCA</a:t>
            </a:r>
            <a:r>
              <a:rPr lang="en-US"/>
              <a:t> Overview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Approach</a:t>
            </a:r>
            <a:endParaRPr lang="en-US"/>
          </a:p>
        </p:txBody>
      </p:sp>
      <p:sp>
        <p:nvSpPr>
          <p:cNvPr id="4" name="TextBox 3"/>
          <p:cNvSpPr txBox="true"/>
          <p:nvPr/>
        </p:nvSpPr>
        <p:spPr>
          <a:xfrm>
            <a:off x="2720622" y="3059290"/>
            <a:ext cx="60640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false" anchor="t" anchorCtr="false" forceAA="false" compatLnSpc="true">
            <a:spAutoFit/>
          </a:bodyPr>
          <a:lstStyle/>
          <a:p>
            <a:pPr lvl="1"/>
            <a:r>
              <a:rPr lang="en-US" b="1">
                <a:solidFill>
                  <a:srgbClr val="3D3D3D"/>
                </a:solidFill>
                <a:cs typeface="Arial"/>
              </a:rPr>
              <a:t>Requires minimal pre-processing and very fast</a:t>
            </a:r>
            <a:r>
              <a:rPr lang="en-US">
                <a:cs typeface="Arial"/>
              </a:rPr>
              <a:t>​</a:t>
            </a:r>
            <a:endParaRPr lang="en-US"/>
          </a:p>
        </p:txBody>
      </p:sp>
      <p:sp>
        <p:nvSpPr>
          <p:cNvPr id="5" name="TextBox 4"/>
          <p:cNvSpPr txBox="true"/>
          <p:nvPr/>
        </p:nvSpPr>
        <p:spPr>
          <a:xfrm>
            <a:off x="4893734" y="1732845"/>
            <a:ext cx="27432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false" anchor="t" anchorCtr="false" forceAA="false" compatLnSpc="true">
            <a:spAutoFit/>
          </a:bodyPr>
          <a:lstStyle/>
          <a:p>
            <a:r>
              <a:rPr lang="en-US" sz="8000" b="1">
                <a:solidFill>
                  <a:srgbClr val="3D3D3D"/>
                </a:solidFill>
              </a:rPr>
              <a:t>ESD</a:t>
            </a:r>
            <a:r>
              <a:rPr lang="en-US" sz="4000" b="1">
                <a:solidFill>
                  <a:srgbClr val="3D3D3D"/>
                </a:solidFill>
              </a:rPr>
              <a:t> </a:t>
            </a:r>
            <a:endParaRPr lang="en-US" sz="4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true"/>
              <p:nvPr/>
            </p:nvSpPr>
            <p:spPr>
              <a:xfrm>
                <a:off x="961402" y="3913991"/>
                <a:ext cx="6280878" cy="6685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𝑚𝑒𝑑𝑖𝑎𝑛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𝑀𝐴𝐷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文本框 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961402" y="3913991"/>
                <a:ext cx="6280878" cy="668516"/>
              </a:xfrm>
              <a:prstGeom prst="rect">
                <a:avLst/>
              </a:prstGeom>
              <a:blipFill rotWithShape="true">
                <a:blip r:embed="rId1"/>
                <a:stretch>
                  <a:fillRect t="-73" r="2" b="5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true"/>
              <p:nvPr/>
            </p:nvSpPr>
            <p:spPr>
              <a:xfrm>
                <a:off x="1958247" y="4677671"/>
                <a:ext cx="6280878" cy="9823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rad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, 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7" name="文本框 6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958247" y="4677671"/>
                <a:ext cx="6280878" cy="982385"/>
              </a:xfrm>
              <a:prstGeom prst="rect">
                <a:avLst/>
              </a:prstGeom>
              <a:blipFill rotWithShape="true">
                <a:blip r:embed="rId2"/>
                <a:stretch>
                  <a:fillRect l="-9" t="-27" b="3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true"/>
              <p:nvPr/>
            </p:nvSpPr>
            <p:spPr>
              <a:xfrm>
                <a:off x="4683035" y="4122332"/>
                <a:ext cx="62808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𝑀𝐴𝐷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𝑚𝑒𝑑𝑖𝑎𝑛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𝑚𝑒𝑑𝑖𝑎𝑛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1" name="文本框 10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4683035" y="4122332"/>
                <a:ext cx="6280878" cy="369332"/>
              </a:xfrm>
              <a:prstGeom prst="rect">
                <a:avLst/>
              </a:prstGeom>
              <a:blipFill rotWithShape="true">
                <a:blip r:embed="rId3"/>
                <a:stretch>
                  <a:fillRect l="-9" t="-148" b="8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自定义 4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C2F7D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true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true"/>
        </a:gradFill>
        <a:gradFill rotWithShape="true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false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3445</Words>
  <Application>WPS Presentation</Application>
  <PresentationFormat>Widescreen</PresentationFormat>
  <Paragraphs>173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7" baseType="lpstr">
      <vt:lpstr>Arial</vt:lpstr>
      <vt:lpstr>SimSun</vt:lpstr>
      <vt:lpstr>Wingdings</vt:lpstr>
      <vt:lpstr>Wingdings 2</vt:lpstr>
      <vt:lpstr>Standard Symbols PS</vt:lpstr>
      <vt:lpstr>华文中宋</vt:lpstr>
      <vt:lpstr>Droid Sans Fallback</vt:lpstr>
      <vt:lpstr>Arial</vt:lpstr>
      <vt:lpstr>DejaVu Sans</vt:lpstr>
      <vt:lpstr>Arial</vt:lpstr>
      <vt:lpstr>Cambria Math</vt:lpstr>
      <vt:lpstr>DejaVu Math TeX Gyre</vt:lpstr>
      <vt:lpstr>Gill Sans MT</vt:lpstr>
      <vt:lpstr>Gubbi</vt:lpstr>
      <vt:lpstr>微软雅黑</vt:lpstr>
      <vt:lpstr>Arial Unicode MS</vt:lpstr>
      <vt:lpstr>Calibri</vt:lpstr>
      <vt:lpstr>AR PL UKai CN</vt:lpstr>
      <vt:lpstr>Phetsarath OT</vt:lpstr>
      <vt:lpstr>Gill Sans MT</vt:lpstr>
      <vt:lpstr>主题1</vt:lpstr>
      <vt:lpstr>Final project Presentation</vt:lpstr>
      <vt:lpstr>OUr team</vt:lpstr>
      <vt:lpstr>Our method</vt:lpstr>
      <vt:lpstr>ESB anomaly detection</vt:lpstr>
      <vt:lpstr>Birch [1]</vt:lpstr>
      <vt:lpstr>Trace Data</vt:lpstr>
      <vt:lpstr>Problem: missing Host </vt:lpstr>
      <vt:lpstr>Approaches tried</vt:lpstr>
      <vt:lpstr>Our Approach</vt:lpstr>
      <vt:lpstr>Baseline</vt:lpstr>
      <vt:lpstr>Trace Data</vt:lpstr>
      <vt:lpstr>Trace data</vt:lpstr>
      <vt:lpstr>Example Anomaly score table</vt:lpstr>
      <vt:lpstr>Host</vt:lpstr>
      <vt:lpstr>Lessons learned</vt:lpstr>
      <vt:lpstr>Thank You 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ANM Presentation</dc:title>
  <dc:creator>ZhengHenry</dc:creator>
  <cp:lastModifiedBy>samsepiol</cp:lastModifiedBy>
  <cp:revision>41</cp:revision>
  <dcterms:created xsi:type="dcterms:W3CDTF">2021-01-01T10:26:21Z</dcterms:created>
  <dcterms:modified xsi:type="dcterms:W3CDTF">2021-01-01T10:26:21Z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0x0101006E9D8F702C37FB4593A7E051924A3574</vt:lpwstr>
  </property>
  <property fmtid="{D5CDD505-2E9C-101B-9397-08002B2CF9AE}" pid="3" name="KSOProductBuildVer">
    <vt:lpwstr>1033-11.1.0.9719</vt:lpwstr>
  </property>
</Properties>
</file>