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0" r:id="rId6"/>
    <p:sldId id="271" r:id="rId7"/>
    <p:sldId id="272" r:id="rId8"/>
    <p:sldId id="273" r:id="rId9"/>
    <p:sldId id="257" r:id="rId10"/>
    <p:sldId id="266" r:id="rId11"/>
    <p:sldId id="258" r:id="rId12"/>
    <p:sldId id="269" r:id="rId13"/>
    <p:sldId id="260" r:id="rId14"/>
    <p:sldId id="261" r:id="rId15"/>
    <p:sldId id="268" r:id="rId16"/>
    <p:sldId id="267" r:id="rId17"/>
    <p:sldId id="262" r:id="rId18"/>
    <p:sldId id="26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6F82-4C30-E1C2-15F1-6FA5667298DA}" v="69" dt="2020-12-23T11:12:51.407"/>
    <p1510:client id="{3ABBA3C0-8DE2-8E94-5B60-2ED67D1DC0F9}" v="41" dt="2020-12-23T10:32:29.586"/>
    <p1510:client id="{415B630E-B3E3-4CF6-83B2-8743EA31712C}" v="11" dt="2020-12-23T10:48:22.359"/>
    <p1510:client id="{5B1B9E42-990A-6536-CC06-5105F85184DC}" v="245" dt="2020-12-23T08:59:58.372"/>
    <p1510:client id="{73B05BBB-0BE8-7D73-8249-344F764EBE19}" v="18" dt="2020-12-23T08:33:30.736"/>
    <p1510:client id="{75FEEC73-1549-FE66-2564-839BFCA87D63}" v="231" dt="2020-12-23T09:08:54.029"/>
    <p1510:client id="{A424403F-8E58-C678-6DA0-F28964F11006}" v="1803" dt="2020-12-22T16:11:11.740"/>
    <p1510:client id="{AEB44E2E-0A24-850A-5B17-2E98A3FA9B36}" v="1338" dt="2020-12-23T10:00:44.526"/>
    <p1510:client id="{C5F2CD48-3A34-42F1-AC96-3B8397B5D3E8}" v="351" vWet="353" dt="2020-12-23T11:10:49.331"/>
    <p1510:client id="{C870CE04-46EA-B97F-62D4-41F3EB4BD9FC}" v="74" dt="2020-12-23T10:51:44.068"/>
    <p1510:client id="{D022FE82-E582-A7E9-89A9-BEA4A14B2B39}" v="634" dt="2020-12-22T16:52:57.597"/>
    <p1510:client id="{D52B22C2-CF3D-2FCC-B61C-1F1CD92E4F39}" v="45" dt="2020-12-23T08:46:09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Anomalies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5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6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422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FF5BF-9D10-464A-8341-1A4EA2F421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722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ED7C10-B7EC-CE4D-B410-A9926715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63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029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565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82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9F1C42-7202-F94A-974A-BB8A86D2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64FCA-DC01-4CF6-A2AF-0BAA3FE2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/>
          <a:p>
            <a:r>
              <a:rPr lang="en-US" altLang="zh-CN">
                <a:ea typeface="华文中宋"/>
              </a:rPr>
              <a:t>Final project Presentation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F5787-6CD7-46D0-8DB9-D455407A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/>
          <a:p>
            <a:r>
              <a:rPr lang="en-US" altLang="zh-CN">
                <a:ea typeface="华文中宋"/>
              </a:rPr>
              <a:t>Advanced network management 2020</a:t>
            </a:r>
          </a:p>
        </p:txBody>
      </p:sp>
    </p:spTree>
    <p:extLst>
      <p:ext uri="{BB962C8B-B14F-4D97-AF65-F5344CB8AC3E}">
        <p14:creationId xmlns:p14="http://schemas.microsoft.com/office/powerpoint/2010/main" val="184447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F7376-AE31-4ED0-A68E-08839DB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Baseline</a:t>
            </a:r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F1379-C7F9-49AB-B2AE-A763E53267D6}"/>
              </a:ext>
            </a:extLst>
          </p:cNvPr>
          <p:cNvSpPr/>
          <p:nvPr/>
        </p:nvSpPr>
        <p:spPr>
          <a:xfrm>
            <a:off x="887814" y="2214755"/>
            <a:ext cx="1440120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ESB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10ACE0-464A-4AAD-8A22-961B506DC19B}"/>
              </a:ext>
            </a:extLst>
          </p:cNvPr>
          <p:cNvCxnSpPr/>
          <p:nvPr/>
        </p:nvCxnSpPr>
        <p:spPr>
          <a:xfrm>
            <a:off x="2322858" y="2628079"/>
            <a:ext cx="2744759" cy="11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FF7E67-6B44-4883-944F-A85125D29266}"/>
              </a:ext>
            </a:extLst>
          </p:cNvPr>
          <p:cNvSpPr/>
          <p:nvPr/>
        </p:nvSpPr>
        <p:spPr>
          <a:xfrm>
            <a:off x="5113450" y="2214755"/>
            <a:ext cx="1440119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Trace 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B4FB09-18F6-4E2B-B5E7-9C231B7B5175}"/>
              </a:ext>
            </a:extLst>
          </p:cNvPr>
          <p:cNvSpPr/>
          <p:nvPr/>
        </p:nvSpPr>
        <p:spPr>
          <a:xfrm>
            <a:off x="9858868" y="2214755"/>
            <a:ext cx="1450020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Node Localization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6F597-8F3A-49B6-BE84-D744429B0A21}"/>
              </a:ext>
            </a:extLst>
          </p:cNvPr>
          <p:cNvCxnSpPr>
            <a:cxnSpLocks/>
          </p:cNvCxnSpPr>
          <p:nvPr/>
        </p:nvCxnSpPr>
        <p:spPr>
          <a:xfrm>
            <a:off x="6525958" y="2628831"/>
            <a:ext cx="3331013" cy="2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7EF3C7-7098-4C98-9794-F49A46A65E67}"/>
              </a:ext>
            </a:extLst>
          </p:cNvPr>
          <p:cNvSpPr txBox="1"/>
          <p:nvPr/>
        </p:nvSpPr>
        <p:spPr>
          <a:xfrm>
            <a:off x="3273677" y="22584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3D3D3D"/>
                </a:solidFill>
                <a:latin typeface="Gill Sans MT"/>
              </a:rPr>
              <a:t>Birch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A24A-2F92-4BCE-AC7E-BC93CCAD681C}"/>
              </a:ext>
            </a:extLst>
          </p:cNvPr>
          <p:cNvSpPr txBox="1"/>
          <p:nvPr/>
        </p:nvSpPr>
        <p:spPr>
          <a:xfrm>
            <a:off x="7669526" y="2251052"/>
            <a:ext cx="1354237" cy="378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D3D3D"/>
                </a:solidFill>
                <a:latin typeface="Gill Sans MT"/>
              </a:rPr>
              <a:t>Hybrid ESD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5F0D87-F353-4F38-9FE3-AE76865B3C29}"/>
              </a:ext>
            </a:extLst>
          </p:cNvPr>
          <p:cNvSpPr/>
          <p:nvPr/>
        </p:nvSpPr>
        <p:spPr>
          <a:xfrm>
            <a:off x="5113451" y="4394653"/>
            <a:ext cx="1439242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Root Cause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E13B6C-1EAB-48FB-AB94-FB5D81BCA1E3}"/>
              </a:ext>
            </a:extLst>
          </p:cNvPr>
          <p:cNvCxnSpPr>
            <a:cxnSpLocks/>
          </p:cNvCxnSpPr>
          <p:nvPr/>
        </p:nvCxnSpPr>
        <p:spPr>
          <a:xfrm flipH="1">
            <a:off x="6595578" y="3130399"/>
            <a:ext cx="3807897" cy="1680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3275BD-250A-4DD9-8EE0-AA0F63604C83}"/>
              </a:ext>
            </a:extLst>
          </p:cNvPr>
          <p:cNvSpPr txBox="1"/>
          <p:nvPr/>
        </p:nvSpPr>
        <p:spPr>
          <a:xfrm>
            <a:off x="7273121" y="3706045"/>
            <a:ext cx="1354237" cy="378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D3D3D"/>
                </a:solidFill>
                <a:latin typeface="Gill Sans MT"/>
              </a:rPr>
              <a:t>Hybrid ESD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40B04-FE2C-4FC4-AD27-76BABCD985B2}"/>
              </a:ext>
            </a:extLst>
          </p:cNvPr>
          <p:cNvSpPr txBox="1"/>
          <p:nvPr/>
        </p:nvSpPr>
        <p:spPr>
          <a:xfrm>
            <a:off x="2209870" y="2738734"/>
            <a:ext cx="28343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3D3D3D"/>
                </a:solidFill>
                <a:latin typeface="Gill Sans MT"/>
              </a:rPr>
              <a:t>Detect irregularities in both average time and success rate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7E665-2804-4BB6-A008-6275D16A71BD}"/>
              </a:ext>
            </a:extLst>
          </p:cNvPr>
          <p:cNvSpPr txBox="1"/>
          <p:nvPr/>
        </p:nvSpPr>
        <p:spPr>
          <a:xfrm>
            <a:off x="6759379" y="2692360"/>
            <a:ext cx="3109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3D3D3D"/>
                </a:solidFill>
                <a:latin typeface="Gill Sans MT"/>
              </a:rPr>
              <a:t>Find the host most likely causing the delay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CB8B3-FC5E-4BB9-97FC-74EE46DC64D6}"/>
              </a:ext>
            </a:extLst>
          </p:cNvPr>
          <p:cNvSpPr txBox="1"/>
          <p:nvPr/>
        </p:nvSpPr>
        <p:spPr>
          <a:xfrm>
            <a:off x="7672914" y="4321504"/>
            <a:ext cx="3703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D3D3D"/>
                </a:solidFill>
                <a:latin typeface="Gill Sans MT"/>
              </a:rPr>
              <a:t>Find the specific KPI causing the irregular response time of the host</a:t>
            </a:r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5C317-AB9B-4A1B-9CB5-F8DF5DF7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980459"/>
          </a:xfrm>
        </p:spPr>
        <p:txBody>
          <a:bodyPr/>
          <a:lstStyle/>
          <a:p>
            <a:pPr marL="305435" indent="-305435"/>
            <a:r>
              <a:rPr lang="en-US" altLang="zh-CN"/>
              <a:t>Pre-Processing</a:t>
            </a:r>
            <a:endParaRPr lang="en-US"/>
          </a:p>
          <a:p>
            <a:pPr marL="305435" indent="-305435"/>
            <a:r>
              <a:rPr lang="en-US" altLang="zh-CN"/>
              <a:t>Extreme Studentized Deviate (ESD) Anomaly Detection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305435" indent="-305435"/>
            <a:r>
              <a:rPr lang="en-US" altLang="zh-CN"/>
              <a:t>Compute for anomaly score</a:t>
            </a:r>
          </a:p>
          <a:p>
            <a:pPr marL="305435" indent="-305435"/>
            <a:endParaRPr lang="en-US" altLang="zh-CN"/>
          </a:p>
          <a:p>
            <a:pPr marL="305435" indent="-305435"/>
            <a:endParaRPr lang="en-US" altLang="zh-CN"/>
          </a:p>
          <a:p>
            <a:pPr marL="305435" indent="-305435"/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125DA3-DECF-4976-A407-CFA714B7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Trace Data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21AA46-7D27-4113-A841-06364CE89592}"/>
                  </a:ext>
                </a:extLst>
              </p:cNvPr>
              <p:cNvSpPr txBox="1"/>
              <p:nvPr/>
            </p:nvSpPr>
            <p:spPr>
              <a:xfrm>
                <a:off x="565879" y="5446274"/>
                <a:ext cx="671184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𝐴𝑛𝑜𝑚𝑎𝑙𝑦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𝑎𝑛𝑜𝑚𝑎𝑙𝑜𝑢𝑠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21AA46-7D27-4113-A841-06364CE89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9" y="5446274"/>
                <a:ext cx="671184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B6F610EF-BA89-46CA-A0C0-4CF69F712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1391" r="1623" b="1515"/>
          <a:stretch/>
        </p:blipFill>
        <p:spPr>
          <a:xfrm>
            <a:off x="7693374" y="3908550"/>
            <a:ext cx="3837482" cy="2578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6C3F4B-E605-4950-8679-DCDAD9306355}"/>
                  </a:ext>
                </a:extLst>
              </p:cNvPr>
              <p:cNvSpPr txBox="1"/>
              <p:nvPr/>
            </p:nvSpPr>
            <p:spPr>
              <a:xfrm>
                <a:off x="0" y="3144870"/>
                <a:ext cx="6280878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𝑀𝐴𝐷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 1≤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6C3F4B-E605-4950-8679-DCDAD930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44870"/>
                <a:ext cx="6280878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23A5EAB-75AD-4E4D-A516-5E484D9C9864}"/>
                  </a:ext>
                </a:extLst>
              </p:cNvPr>
              <p:cNvSpPr txBox="1"/>
              <p:nvPr/>
            </p:nvSpPr>
            <p:spPr>
              <a:xfrm>
                <a:off x="996845" y="3908550"/>
                <a:ext cx="6280878" cy="982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, 1≤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23A5EAB-75AD-4E4D-A516-5E484D9C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45" y="3908550"/>
                <a:ext cx="6280878" cy="982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44C1A6-DDFE-4D9A-812E-9158FB491946}"/>
                  </a:ext>
                </a:extLst>
              </p:cNvPr>
              <p:cNvSpPr txBox="1"/>
              <p:nvPr/>
            </p:nvSpPr>
            <p:spPr>
              <a:xfrm>
                <a:off x="3721633" y="3353211"/>
                <a:ext cx="6280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44C1A6-DDFE-4D9A-812E-9158FB491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633" y="3353211"/>
                <a:ext cx="62808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5682D5-A682-4A5C-A623-18D9737A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zh-CN"/>
              <a:t>Construct Score Table</a:t>
            </a:r>
          </a:p>
          <a:p>
            <a:pPr marL="305435" indent="-305435"/>
            <a:r>
              <a:rPr lang="en-US" altLang="zh-CN"/>
              <a:t>Find for the most anomalous service</a:t>
            </a:r>
          </a:p>
          <a:p>
            <a:pPr marL="305435" indent="-305435"/>
            <a:r>
              <a:rPr lang="en-US" altLang="zh-CN">
                <a:ea typeface="华文中宋"/>
              </a:rPr>
              <a:t>Restart detection if no anomalous entries in the table 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E7016B-5E17-4A31-BFD0-B5AC2B3A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Trace data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9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16EE8C-18B7-4869-9DB7-79A10138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Anomaly score table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417FC859-2612-4375-8967-FE1EC5BFBC0E}"/>
              </a:ext>
            </a:extLst>
          </p:cNvPr>
          <p:cNvSpPr txBox="1">
            <a:spLocks/>
          </p:cNvSpPr>
          <p:nvPr/>
        </p:nvSpPr>
        <p:spPr>
          <a:xfrm>
            <a:off x="874333" y="4689853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Send os_021 to host KPI detection</a:t>
            </a:r>
          </a:p>
        </p:txBody>
      </p:sp>
      <p:pic>
        <p:nvPicPr>
          <p:cNvPr id="15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38A759BA-A54B-4AF2-BFDD-5584B095B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" r="-53" b="6109"/>
          <a:stretch/>
        </p:blipFill>
        <p:spPr>
          <a:xfrm>
            <a:off x="556919" y="1715581"/>
            <a:ext cx="10509888" cy="26885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82FA9C-E3EC-47AA-95E8-03A16FD43000}"/>
              </a:ext>
            </a:extLst>
          </p:cNvPr>
          <p:cNvCxnSpPr/>
          <p:nvPr/>
        </p:nvCxnSpPr>
        <p:spPr>
          <a:xfrm>
            <a:off x="850430" y="4204170"/>
            <a:ext cx="9256887" cy="940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2356DA-F865-43A0-BA50-79AAAA611FB7}"/>
              </a:ext>
            </a:extLst>
          </p:cNvPr>
          <p:cNvCxnSpPr>
            <a:cxnSpLocks/>
          </p:cNvCxnSpPr>
          <p:nvPr/>
        </p:nvCxnSpPr>
        <p:spPr>
          <a:xfrm flipH="1" flipV="1">
            <a:off x="10107318" y="1777059"/>
            <a:ext cx="9408" cy="242711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ABE2D-D4C4-4956-B9D2-DDF5B260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Host</a:t>
            </a:r>
            <a:endParaRPr lang="zh-CN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56D870-EBE1-4658-B32D-1ADDDE871EB7}"/>
              </a:ext>
            </a:extLst>
          </p:cNvPr>
          <p:cNvSpPr/>
          <p:nvPr/>
        </p:nvSpPr>
        <p:spPr>
          <a:xfrm>
            <a:off x="4400171" y="1348593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cmdb_id</a:t>
            </a:r>
            <a:r>
              <a:rPr lang="en-US"/>
              <a:t> of anomalous host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28ABDD-66BE-4442-9008-352254485409}"/>
              </a:ext>
            </a:extLst>
          </p:cNvPr>
          <p:cNvSpPr/>
          <p:nvPr/>
        </p:nvSpPr>
        <p:spPr>
          <a:xfrm>
            <a:off x="4400171" y="2735531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KPI Data for Host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3A6B-74F3-4211-AEDA-1AF89CD10473}"/>
              </a:ext>
            </a:extLst>
          </p:cNvPr>
          <p:cNvSpPr txBox="1"/>
          <p:nvPr/>
        </p:nvSpPr>
        <p:spPr>
          <a:xfrm>
            <a:off x="8322782" y="20840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D3D3D"/>
                </a:solidFill>
              </a:rPr>
              <a:t>Filter KPI data by Host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90C7E2-FE8D-427E-A013-04EBAB6E73A1}"/>
              </a:ext>
            </a:extLst>
          </p:cNvPr>
          <p:cNvSpPr/>
          <p:nvPr/>
        </p:nvSpPr>
        <p:spPr>
          <a:xfrm>
            <a:off x="4400171" y="4122469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Output a score for each KPI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510BB-1D22-4C8A-A6CC-8F5BD42ECF46}"/>
              </a:ext>
            </a:extLst>
          </p:cNvPr>
          <p:cNvSpPr txBox="1"/>
          <p:nvPr/>
        </p:nvSpPr>
        <p:spPr>
          <a:xfrm>
            <a:off x="8322782" y="3683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D3D3D"/>
                </a:solidFill>
              </a:rPr>
              <a:t>H-ESD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2BB63-F54A-4629-A4B7-050BC8F5FB52}"/>
              </a:ext>
            </a:extLst>
          </p:cNvPr>
          <p:cNvSpPr/>
          <p:nvPr/>
        </p:nvSpPr>
        <p:spPr>
          <a:xfrm>
            <a:off x="4400171" y="5509407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Return KPI(s) with highest score(s)</a:t>
            </a: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5ACAA5A6-C16B-4BC6-AE88-693975B0794F}"/>
              </a:ext>
            </a:extLst>
          </p:cNvPr>
          <p:cNvCxnSpPr>
            <a:cxnSpLocks/>
          </p:cNvCxnSpPr>
          <p:nvPr/>
        </p:nvCxnSpPr>
        <p:spPr>
          <a:xfrm>
            <a:off x="7344688" y="1759882"/>
            <a:ext cx="12700" cy="1386938"/>
          </a:xfrm>
          <a:prstGeom prst="curvedConnector3">
            <a:avLst>
              <a:gd name="adj1" fmla="val 5813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504596D-EE90-414E-B657-542030247FC9}"/>
              </a:ext>
            </a:extLst>
          </p:cNvPr>
          <p:cNvCxnSpPr/>
          <p:nvPr/>
        </p:nvCxnSpPr>
        <p:spPr>
          <a:xfrm>
            <a:off x="7393198" y="3231644"/>
            <a:ext cx="12700" cy="1386938"/>
          </a:xfrm>
          <a:prstGeom prst="curvedConnector3">
            <a:avLst>
              <a:gd name="adj1" fmla="val 5813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AAD6559-EAE8-4D32-B1DF-A245556A255C}"/>
              </a:ext>
            </a:extLst>
          </p:cNvPr>
          <p:cNvCxnSpPr/>
          <p:nvPr/>
        </p:nvCxnSpPr>
        <p:spPr>
          <a:xfrm>
            <a:off x="7419130" y="4687949"/>
            <a:ext cx="12700" cy="1386938"/>
          </a:xfrm>
          <a:prstGeom prst="curvedConnector3">
            <a:avLst>
              <a:gd name="adj1" fmla="val 5813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1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8DB5B0-E672-4123-B6DF-14D29E95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169846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Importance of data processing</a:t>
            </a:r>
            <a:endParaRPr lang="en-US"/>
          </a:p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Working with time series</a:t>
            </a:r>
          </a:p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Detect anomalies using clustering</a:t>
            </a:r>
          </a:p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Don't overcomplicate the problem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4B431E-DED9-43F7-825D-B3DF9443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Lessons learned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4F5966-C308-46D8-853F-7FF75D927A1B}"/>
              </a:ext>
            </a:extLst>
          </p:cNvPr>
          <p:cNvSpPr txBox="1"/>
          <p:nvPr/>
        </p:nvSpPr>
        <p:spPr>
          <a:xfrm>
            <a:off x="574222" y="3751489"/>
            <a:ext cx="5158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>
                <a:solidFill>
                  <a:srgbClr val="3D3D3D"/>
                </a:solidFill>
                <a:ea typeface="华文中宋"/>
              </a:rPr>
              <a:t>5.  Remember to uncomment important code</a:t>
            </a:r>
            <a:r>
              <a:rPr lang="zh-CN" altLang="en-US">
                <a:ea typeface="华文中宋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58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A65F-E8BB-4C48-948C-87419CD9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457"/>
          </a:xfrm>
        </p:spPr>
        <p:txBody>
          <a:bodyPr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ea typeface="华文中宋"/>
              </a:rPr>
              <a:t>Thank You</a:t>
            </a:r>
            <a:br>
              <a:rPr lang="en-US" altLang="zh-CN" dirty="0">
                <a:solidFill>
                  <a:schemeClr val="tx1"/>
                </a:solidFill>
                <a:ea typeface="华文中宋"/>
              </a:rPr>
            </a:br>
            <a:r>
              <a:rPr lang="en-US" altLang="zh-CN" sz="2400" dirty="0">
                <a:solidFill>
                  <a:srgbClr val="7030A0"/>
                </a:solidFill>
                <a:ea typeface="华文中宋"/>
              </a:rPr>
              <a:t>any questions?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0067-6637-434D-BDBB-DFF9E676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44" y="2568146"/>
            <a:ext cx="9985214" cy="2127445"/>
          </a:xfrm>
        </p:spPr>
        <p:txBody>
          <a:bodyPr/>
          <a:lstStyle/>
          <a:p>
            <a:pPr marL="0" indent="0">
              <a:buNone/>
            </a:pPr>
            <a:endParaRPr lang="en-US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>
                <a:ea typeface="华文中宋"/>
              </a:rPr>
              <a:t>2020280596 - Henry Zheng - </a:t>
            </a:r>
            <a:r>
              <a:rPr lang="zh-CN" altLang="en-US" sz="2000">
                <a:ea typeface="华文中宋"/>
              </a:rPr>
              <a:t>郑嘉恒</a:t>
            </a:r>
            <a:endParaRPr lang="en-US" altLang="zh-CN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 sz="2000">
                <a:ea typeface="华文中宋"/>
              </a:rPr>
              <a:t>2020280401 - Sahand Sabour - </a:t>
            </a:r>
            <a:r>
              <a:rPr lang="en-US" altLang="zh-CN" sz="2000" err="1">
                <a:ea typeface="华文中宋"/>
              </a:rPr>
              <a:t>山姆</a:t>
            </a:r>
            <a:endParaRPr lang="en-US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>
                <a:ea typeface="+mn-lt"/>
                <a:cs typeface="+mn-lt"/>
              </a:rPr>
              <a:t>2020280261</a:t>
            </a:r>
            <a:r>
              <a:rPr lang="en-US" altLang="zh-CN" sz="2000">
                <a:ea typeface="华文中宋"/>
              </a:rPr>
              <a:t> - Samuel Pegg - </a:t>
            </a:r>
            <a:r>
              <a:rPr lang="en-US" altLang="zh-CN" sz="2000" err="1">
                <a:ea typeface="华文中宋"/>
              </a:rPr>
              <a:t>茄子</a:t>
            </a:r>
            <a:endParaRPr lang="en-US" altLang="zh-CN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5F2E39-C044-473D-8182-84ADB12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OUr team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5DFB6B0-0C36-4935-A093-92B22287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81" y="1912392"/>
            <a:ext cx="5214053" cy="34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0067-6637-434D-BDBB-DFF9E676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44" y="1211001"/>
            <a:ext cx="9985214" cy="348459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>
              <a:ea typeface="华文中宋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华文中宋"/>
              </a:rPr>
              <a:t>ESB business indicator (ESB) anomaly detection</a:t>
            </a:r>
            <a:endParaRPr lang="en-US" altLang="zh-CN" sz="2000">
              <a:ea typeface="华文中宋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ea typeface="华文中宋"/>
              </a:rPr>
              <a:t>Trace data faulty service detection</a:t>
            </a:r>
          </a:p>
          <a:p>
            <a:pPr marL="457200" indent="-457200">
              <a:buAutoNum type="arabicPeriod"/>
            </a:pPr>
            <a:r>
              <a:rPr lang="en-US" altLang="zh-CN" sz="2000">
                <a:ea typeface="华文中宋"/>
              </a:rPr>
              <a:t>Host KPIs data root cause localization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5F2E39-C044-473D-8182-84ADB12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Our method</a:t>
            </a:r>
          </a:p>
        </p:txBody>
      </p:sp>
    </p:spTree>
    <p:extLst>
      <p:ext uri="{BB962C8B-B14F-4D97-AF65-F5344CB8AC3E}">
        <p14:creationId xmlns:p14="http://schemas.microsoft.com/office/powerpoint/2010/main" val="143724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2E39-C044-473D-8182-84ADB12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ESB anomaly detection</a:t>
            </a:r>
            <a:endParaRPr lang="en-US" altLang="zh-CN">
              <a:ea typeface="华文中宋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F764FD1-2D41-42A3-9D27-1319EE08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13" y="2132872"/>
            <a:ext cx="5020639" cy="258369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E57E26-0387-48CF-AC04-435A36CE12C2}"/>
              </a:ext>
            </a:extLst>
          </p:cNvPr>
          <p:cNvSpPr txBox="1">
            <a:spLocks/>
          </p:cNvSpPr>
          <p:nvPr/>
        </p:nvSpPr>
        <p:spPr>
          <a:xfrm>
            <a:off x="359103" y="2533899"/>
            <a:ext cx="5969731" cy="1784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华文中宋"/>
              </a:rPr>
              <a:t>For a normal instance of ESB data:</a:t>
            </a:r>
          </a:p>
          <a:p>
            <a:pPr marL="667385" lvl="1" indent="-305435">
              <a:buAutoNum type="arabicPeriod"/>
            </a:pPr>
            <a:r>
              <a:rPr lang="en-US" sz="1700" dirty="0">
                <a:ea typeface="华文中宋"/>
              </a:rPr>
              <a:t>The </a:t>
            </a:r>
            <a:r>
              <a:rPr lang="en-US" sz="1700" dirty="0" err="1">
                <a:ea typeface="华文中宋"/>
              </a:rPr>
              <a:t>avg_time</a:t>
            </a:r>
            <a:r>
              <a:rPr lang="en-US" sz="1700" dirty="0">
                <a:ea typeface="华文中宋"/>
              </a:rPr>
              <a:t> is around 0.5</a:t>
            </a:r>
          </a:p>
          <a:p>
            <a:pPr marL="667385" lvl="1" indent="-305435">
              <a:buAutoNum type="arabicPeriod"/>
            </a:pPr>
            <a:r>
              <a:rPr lang="en-US" sz="1700" dirty="0">
                <a:ea typeface="华文中宋"/>
              </a:rPr>
              <a:t>The </a:t>
            </a:r>
            <a:r>
              <a:rPr lang="en-US" sz="1700" dirty="0" err="1">
                <a:ea typeface="华文中宋"/>
              </a:rPr>
              <a:t>success_rate</a:t>
            </a:r>
            <a:r>
              <a:rPr lang="en-US" sz="1700" dirty="0">
                <a:ea typeface="华文中宋"/>
              </a:rPr>
              <a:t> is approximately 1.0</a:t>
            </a:r>
          </a:p>
          <a:p>
            <a:pPr marL="342900" indent="-342900">
              <a:buAutoNum type="arabicPeriod"/>
            </a:pPr>
            <a:endParaRPr lang="en-US">
              <a:ea typeface="华文中宋"/>
            </a:endParaRPr>
          </a:p>
          <a:p>
            <a:pPr marL="0" indent="0">
              <a:buNone/>
            </a:pPr>
            <a:r>
              <a:rPr lang="en-US" dirty="0">
                <a:ea typeface="华文中宋"/>
              </a:rPr>
              <a:t>We use </a:t>
            </a:r>
            <a:r>
              <a:rPr lang="en-US" dirty="0">
                <a:solidFill>
                  <a:srgbClr val="7030A0"/>
                </a:solidFill>
                <a:ea typeface="华文中宋"/>
              </a:rPr>
              <a:t>Birch</a:t>
            </a:r>
            <a:r>
              <a:rPr lang="en-US" dirty="0">
                <a:ea typeface="华文中宋"/>
              </a:rPr>
              <a:t> for detecting anomalies in these attributes.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</p:spTree>
    <p:extLst>
      <p:ext uri="{BB962C8B-B14F-4D97-AF65-F5344CB8AC3E}">
        <p14:creationId xmlns:p14="http://schemas.microsoft.com/office/powerpoint/2010/main" val="57310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2E39-C044-473D-8182-84ADB12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Birch [1]</a:t>
            </a:r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E57E26-0387-48CF-AC04-435A36CE12C2}"/>
              </a:ext>
            </a:extLst>
          </p:cNvPr>
          <p:cNvSpPr txBox="1">
            <a:spLocks/>
          </p:cNvSpPr>
          <p:nvPr/>
        </p:nvSpPr>
        <p:spPr>
          <a:xfrm>
            <a:off x="348152" y="1364616"/>
            <a:ext cx="10710079" cy="2328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华文中宋"/>
              </a:rPr>
              <a:t>BIRCH is a hierarchical clustering algorithm:</a:t>
            </a:r>
            <a:endParaRPr lang="en-US" dirty="0"/>
          </a:p>
          <a:p>
            <a:pPr marL="667385" lvl="1" indent="-342900">
              <a:buAutoNum type="arabicPeriod"/>
            </a:pPr>
            <a:r>
              <a:rPr lang="en-US" dirty="0">
                <a:ea typeface="华文中宋"/>
              </a:rPr>
              <a:t>It works well large data-sets; it clusters data after a single scan.</a:t>
            </a:r>
          </a:p>
          <a:p>
            <a:pPr marL="667385" lvl="1" indent="-342900">
              <a:buAutoNum type="arabicPeriod"/>
            </a:pPr>
            <a:r>
              <a:rPr lang="en-US" dirty="0">
                <a:ea typeface="华文中宋"/>
              </a:rPr>
              <a:t>It can dynamically cluster incoming data</a:t>
            </a:r>
          </a:p>
          <a:p>
            <a:pPr marL="667385" lvl="1" indent="-342900">
              <a:buAutoNum type="arabicPeriod"/>
            </a:pPr>
            <a:r>
              <a:rPr lang="en-US" dirty="0">
                <a:ea typeface="华文中宋"/>
              </a:rPr>
              <a:t>It creates a Clustering Feature Tree (CFT); the important parameters are:</a:t>
            </a:r>
          </a:p>
          <a:p>
            <a:pPr marL="937260" lvl="2" indent="-269875">
              <a:buAutoNum type="arabicPeriod"/>
            </a:pPr>
            <a:r>
              <a:rPr lang="en-US" dirty="0">
                <a:ea typeface="华文中宋"/>
              </a:rPr>
              <a:t>Number of clusters: set to 2 (normal and anomaly)</a:t>
            </a:r>
          </a:p>
          <a:p>
            <a:pPr marL="937260" lvl="2" indent="-269875">
              <a:buAutoNum type="arabicPeriod"/>
            </a:pPr>
            <a:r>
              <a:rPr lang="en-US" dirty="0">
                <a:ea typeface="华文中宋"/>
              </a:rPr>
              <a:t>Threshold: defines the radius for mergeable sub-clusters (set to 0.5 for </a:t>
            </a:r>
            <a:r>
              <a:rPr lang="en-US" dirty="0" err="1">
                <a:ea typeface="华文中宋"/>
              </a:rPr>
              <a:t>avg_time</a:t>
            </a:r>
            <a:r>
              <a:rPr lang="en-US" dirty="0">
                <a:ea typeface="华文中宋"/>
              </a:rPr>
              <a:t> and 0.1 for </a:t>
            </a:r>
            <a:r>
              <a:rPr lang="en-US" dirty="0" err="1">
                <a:ea typeface="华文中宋"/>
              </a:rPr>
              <a:t>success_rate</a:t>
            </a:r>
            <a:r>
              <a:rPr lang="en-US" dirty="0">
                <a:ea typeface="华文中宋"/>
                <a:cs typeface="+mn-lt"/>
              </a:rPr>
              <a:t>)</a:t>
            </a:r>
            <a:endParaRPr lang="en-US" dirty="0">
              <a:ea typeface="华文中宋"/>
            </a:endParaRPr>
          </a:p>
          <a:p>
            <a:pPr marL="937260" lvl="2" indent="-269875">
              <a:buAutoNum type="arabicPeriod"/>
            </a:pPr>
            <a:endParaRPr lang="en-US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6B9AA07-58FB-43E6-8640-CAF98AF6A243}"/>
              </a:ext>
            </a:extLst>
          </p:cNvPr>
          <p:cNvSpPr txBox="1">
            <a:spLocks/>
          </p:cNvSpPr>
          <p:nvPr/>
        </p:nvSpPr>
        <p:spPr>
          <a:xfrm>
            <a:off x="350542" y="6290731"/>
            <a:ext cx="11680448" cy="3037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[1] A. </a:t>
            </a:r>
            <a:r>
              <a:rPr lang="en-US" sz="800" err="1">
                <a:ea typeface="+mn-lt"/>
                <a:cs typeface="+mn-lt"/>
              </a:rPr>
              <a:t>Gulenko</a:t>
            </a:r>
            <a:r>
              <a:rPr lang="en-US" sz="800">
                <a:ea typeface="+mn-lt"/>
                <a:cs typeface="+mn-lt"/>
              </a:rPr>
              <a:t>, F. Schmidt, A. Acker, M. </a:t>
            </a:r>
            <a:r>
              <a:rPr lang="en-US" sz="800" err="1">
                <a:ea typeface="+mn-lt"/>
                <a:cs typeface="+mn-lt"/>
              </a:rPr>
              <a:t>Wallschlager</a:t>
            </a:r>
            <a:r>
              <a:rPr lang="en-US" sz="800">
                <a:ea typeface="+mn-lt"/>
                <a:cs typeface="+mn-lt"/>
              </a:rPr>
              <a:t>, O. Kao, ¨and F. Liu, “Detecting anomalous behavior of black-box services modeled with distance-based online clustering”, in 2018 IEEE 11th International Conference on Cloud Computing(CLOUD), 2018, pp. 912–915</a:t>
            </a:r>
            <a:endParaRPr lang="en-US" sz="800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883CF8-9127-48F6-9532-9368EA1B516B}"/>
              </a:ext>
            </a:extLst>
          </p:cNvPr>
          <p:cNvSpPr txBox="1">
            <a:spLocks/>
          </p:cNvSpPr>
          <p:nvPr/>
        </p:nvSpPr>
        <p:spPr>
          <a:xfrm>
            <a:off x="348151" y="3903636"/>
            <a:ext cx="11348032" cy="447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华文中宋"/>
              </a:rPr>
              <a:t>Problem: </a:t>
            </a:r>
            <a:r>
              <a:rPr lang="en-US">
                <a:ea typeface="华文中宋"/>
              </a:rPr>
              <a:t>we must start our program at a time when there is no anomaly to get the desired results.  (not practical)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455525-D0BC-43B3-AEBC-944F4E7C0721}"/>
              </a:ext>
            </a:extLst>
          </p:cNvPr>
          <p:cNvSpPr txBox="1">
            <a:spLocks/>
          </p:cNvSpPr>
          <p:nvPr/>
        </p:nvSpPr>
        <p:spPr>
          <a:xfrm>
            <a:off x="348151" y="4400766"/>
            <a:ext cx="10630335" cy="447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B050"/>
                </a:solidFill>
                <a:ea typeface="华文中宋"/>
              </a:rPr>
              <a:t>Solution:</a:t>
            </a:r>
            <a:r>
              <a:rPr lang="en-US">
                <a:solidFill>
                  <a:srgbClr val="FF0000"/>
                </a:solidFill>
                <a:ea typeface="华文中宋"/>
              </a:rPr>
              <a:t> </a:t>
            </a:r>
            <a:r>
              <a:rPr lang="en-US">
                <a:ea typeface="华文中宋"/>
              </a:rPr>
              <a:t>Pre-train the model on all the available dataset (13 days).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2F633C7-D679-4004-B002-4B9473345FEF}"/>
              </a:ext>
            </a:extLst>
          </p:cNvPr>
          <p:cNvSpPr txBox="1">
            <a:spLocks/>
          </p:cNvSpPr>
          <p:nvPr/>
        </p:nvSpPr>
        <p:spPr>
          <a:xfrm>
            <a:off x="348151" y="5004537"/>
            <a:ext cx="10710079" cy="10707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After an anomaly is detected:</a:t>
            </a:r>
            <a:endParaRPr lang="en-US" dirty="0"/>
          </a:p>
          <a:p>
            <a:pPr marL="667385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ea typeface="+mn-lt"/>
                <a:cs typeface="+mn-lt"/>
              </a:rPr>
              <a:t>Stop analyzing new incoming ESB data.</a:t>
            </a:r>
          </a:p>
          <a:p>
            <a:pPr marL="667385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ea typeface="+mn-lt"/>
                <a:cs typeface="+mn-lt"/>
              </a:rPr>
              <a:t>Call the module for trace faulty service detection.</a:t>
            </a:r>
          </a:p>
          <a:p>
            <a:pPr marL="937260" lvl="2" indent="-269875">
              <a:lnSpc>
                <a:spcPct val="150000"/>
              </a:lnSpc>
              <a:buFont typeface="Wingdings 2" panose="05020102010507070707" pitchFamily="18" charset="2"/>
              <a:buAutoNum type="arabicPeriod"/>
            </a:pPr>
            <a:endParaRPr lang="en-US">
              <a:ea typeface="华文中宋"/>
            </a:endParaRPr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>
              <a:lnSpc>
                <a:spcPct val="150000"/>
              </a:lnSpc>
            </a:pPr>
            <a:endParaRPr lang="en-US" altLang="zh-CN">
              <a:ea typeface="华文中宋"/>
            </a:endParaRPr>
          </a:p>
        </p:txBody>
      </p:sp>
    </p:spTree>
    <p:extLst>
      <p:ext uri="{BB962C8B-B14F-4D97-AF65-F5344CB8AC3E}">
        <p14:creationId xmlns:p14="http://schemas.microsoft.com/office/powerpoint/2010/main" val="28885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0067-6637-434D-BDBB-DFF9E676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50" y="1563362"/>
            <a:ext cx="10401032" cy="3995217"/>
          </a:xfrm>
        </p:spPr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>
                <a:ea typeface="华文中宋"/>
              </a:rPr>
              <a:t>The graph shows the topology of the trace data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>
                <a:ea typeface="华文中宋"/>
              </a:rPr>
              <a:t>We replaced the service name with the host of the child/DS name and removed fly remote functions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>
                <a:ea typeface="华文中宋"/>
              </a:rPr>
              <a:t>Edges represent calls from one host to another</a:t>
            </a:r>
          </a:p>
          <a:p>
            <a:pPr marL="305435" indent="-305435"/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5F2E39-C044-473D-8182-84ADB12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Trace Data</a:t>
            </a:r>
            <a:endParaRPr lang="zh-CN" alt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94CD8F0-367A-49E6-93D0-BB23BF79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8" y="3046774"/>
            <a:ext cx="6220906" cy="30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50E093B5-5334-41C3-BBD1-F7488087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56" y="1374493"/>
            <a:ext cx="6129597" cy="2453999"/>
          </a:xfrm>
          <a:prstGeom prst="rect">
            <a:avLst/>
          </a:prstGeom>
        </p:spPr>
      </p:pic>
      <p:pic>
        <p:nvPicPr>
          <p:cNvPr id="8" name="Picture 8" descr="A picture containing outdoor, small, sitting, large&#10;&#10;Description automatically generated">
            <a:extLst>
              <a:ext uri="{FF2B5EF4-FFF2-40B4-BE49-F238E27FC236}">
                <a16:creationId xmlns:a16="http://schemas.microsoft.com/office/drawing/2014/main" id="{95C16CF2-5505-479B-80D5-22973CE4B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5" t="12603" r="12473" b="11157"/>
          <a:stretch/>
        </p:blipFill>
        <p:spPr>
          <a:xfrm>
            <a:off x="267908" y="3173062"/>
            <a:ext cx="5527987" cy="2976367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6CEB9028-A01E-4BFD-B08C-7853E18F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</p:spPr>
        <p:txBody>
          <a:bodyPr/>
          <a:lstStyle/>
          <a:p>
            <a:r>
              <a:rPr lang="en-US" altLang="zh-CN">
                <a:ea typeface="华文中宋"/>
              </a:rPr>
              <a:t>Problem: missing Host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9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0F522-6676-4493-B0FA-5DAC6FFF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64" y="1183314"/>
            <a:ext cx="12196133" cy="3857043"/>
          </a:xfrm>
        </p:spPr>
        <p:txBody>
          <a:bodyPr/>
          <a:lstStyle/>
          <a:p>
            <a:pPr marL="305435" indent="-305435"/>
            <a:r>
              <a:rPr lang="en-US" altLang="zh-CN">
                <a:ea typeface="华文中宋"/>
              </a:rPr>
              <a:t>Birch clustering algorithm + PageRank</a:t>
            </a:r>
            <a:endParaRPr lang="en-US">
              <a:ea typeface="华文中宋"/>
            </a:endParaRPr>
          </a:p>
          <a:p>
            <a:pPr marL="629920" lvl="1" indent="-305435"/>
            <a:r>
              <a:rPr lang="en-US" altLang="zh-CN">
                <a:ea typeface="华文中宋"/>
              </a:rPr>
              <a:t>Problem:  All results ended up on db_003 as all paths in the topology lead to it. Adjusting edge weights/teleporting probability didn’t solve. </a:t>
            </a:r>
          </a:p>
          <a:p>
            <a:pPr marL="305435" indent="-305435"/>
            <a:r>
              <a:rPr lang="en-US" altLang="zh-CN" err="1"/>
              <a:t>MicroRCA</a:t>
            </a:r>
            <a:endParaRPr lang="en-US" altLang="zh-CN"/>
          </a:p>
          <a:p>
            <a:pPr marL="629920" lvl="1" indent="-305435"/>
            <a:r>
              <a:rPr lang="en-US" altLang="zh-CN">
                <a:ea typeface="华文中宋"/>
              </a:rPr>
              <a:t>Problem: Requires distinct definitions of services and hosts – DBs can be either. Requires a lot of heavy preprocessing</a:t>
            </a:r>
          </a:p>
          <a:p>
            <a:pPr marL="305435" indent="-305435"/>
            <a:r>
              <a:rPr lang="en-US" altLang="zh-CN">
                <a:ea typeface="华文中宋"/>
              </a:rPr>
              <a:t>Trace Anomaly</a:t>
            </a:r>
          </a:p>
          <a:p>
            <a:pPr marL="629920" lvl="1" indent="-305435"/>
            <a:r>
              <a:rPr lang="en-US" altLang="zh-CN">
                <a:ea typeface="华文中宋"/>
              </a:rPr>
              <a:t>Problem:  Takes too much time to construct Feature Vector and Inference</a:t>
            </a:r>
            <a:endParaRPr lang="en-US" altLang="zh-CN" b="1">
              <a:ea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C6482F-E14B-4C60-9DFF-5589A7D9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Approaches tried</a:t>
            </a:r>
            <a:endParaRPr lang="zh-CN" alt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7374FA5-5F7F-4F49-8586-64998209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2" r="-141" b="3809"/>
          <a:stretch/>
        </p:blipFill>
        <p:spPr>
          <a:xfrm>
            <a:off x="1666993" y="4065303"/>
            <a:ext cx="8858025" cy="2244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F380B-4353-416C-9EFE-791A07626A5B}"/>
              </a:ext>
            </a:extLst>
          </p:cNvPr>
          <p:cNvSpPr txBox="1"/>
          <p:nvPr/>
        </p:nvSpPr>
        <p:spPr>
          <a:xfrm>
            <a:off x="4912548" y="3633141"/>
            <a:ext cx="2357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MicroRCA</a:t>
            </a:r>
            <a:r>
              <a:rPr lang="en-US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288150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FB1CDB-9CF6-46EE-AF46-A410A84C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CD126-2959-4E34-B617-E9B52C5AFADC}"/>
              </a:ext>
            </a:extLst>
          </p:cNvPr>
          <p:cNvSpPr txBox="1"/>
          <p:nvPr/>
        </p:nvSpPr>
        <p:spPr>
          <a:xfrm>
            <a:off x="2720622" y="3059290"/>
            <a:ext cx="6064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>
                <a:solidFill>
                  <a:srgbClr val="3D3D3D"/>
                </a:solidFill>
                <a:cs typeface="Arial"/>
              </a:rPr>
              <a:t>Requires minimal pre-processing and very fast</a:t>
            </a:r>
            <a:r>
              <a:rPr lang="en-US">
                <a:cs typeface="Arial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A3C3-91B0-4412-B5C5-32600CF067E5}"/>
              </a:ext>
            </a:extLst>
          </p:cNvPr>
          <p:cNvSpPr txBox="1"/>
          <p:nvPr/>
        </p:nvSpPr>
        <p:spPr>
          <a:xfrm>
            <a:off x="4893734" y="173284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>
                <a:solidFill>
                  <a:srgbClr val="3D3D3D"/>
                </a:solidFill>
              </a:rPr>
              <a:t>ESD</a:t>
            </a:r>
            <a:r>
              <a:rPr lang="en-US" sz="4000" b="1">
                <a:solidFill>
                  <a:srgbClr val="3D3D3D"/>
                </a:solidFill>
              </a:rPr>
              <a:t> 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B31E09-9DA5-4571-A301-1ECDA2DD9080}"/>
                  </a:ext>
                </a:extLst>
              </p:cNvPr>
              <p:cNvSpPr txBox="1"/>
              <p:nvPr/>
            </p:nvSpPr>
            <p:spPr>
              <a:xfrm>
                <a:off x="961402" y="3913991"/>
                <a:ext cx="6280878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𝑀𝐴𝐷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 1≤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B31E09-9DA5-4571-A301-1ECDA2DD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2" y="3913991"/>
                <a:ext cx="6280878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B5387D-68FA-4D93-8C9A-3F2F6D6A9521}"/>
                  </a:ext>
                </a:extLst>
              </p:cNvPr>
              <p:cNvSpPr txBox="1"/>
              <p:nvPr/>
            </p:nvSpPr>
            <p:spPr>
              <a:xfrm>
                <a:off x="1958247" y="4677671"/>
                <a:ext cx="6280878" cy="982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, 1≤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B5387D-68FA-4D93-8C9A-3F2F6D6A9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47" y="4677671"/>
                <a:ext cx="6280878" cy="982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29E1BB-81BD-403C-9156-46313AE62E17}"/>
                  </a:ext>
                </a:extLst>
              </p:cNvPr>
              <p:cNvSpPr txBox="1"/>
              <p:nvPr/>
            </p:nvSpPr>
            <p:spPr>
              <a:xfrm>
                <a:off x="4683035" y="4122332"/>
                <a:ext cx="6280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29E1BB-81BD-403C-9156-46313AE62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35" y="4122332"/>
                <a:ext cx="6280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2338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66AD4EF0-16A4-4284-85C0-3648EC28D835}" vid="{A6C1698B-3A41-4E98-A39A-88C475D556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D8F702C37FB4593A7E051924A3574" ma:contentTypeVersion="9" ma:contentTypeDescription="Create a new document." ma:contentTypeScope="" ma:versionID="143cddcb5930248856476fcfa03b48ce">
  <xsd:schema xmlns:xsd="http://www.w3.org/2001/XMLSchema" xmlns:xs="http://www.w3.org/2001/XMLSchema" xmlns:p="http://schemas.microsoft.com/office/2006/metadata/properties" xmlns:ns3="e9fe124e-afe7-42ff-a9f7-6c1eb2e6b404" targetNamespace="http://schemas.microsoft.com/office/2006/metadata/properties" ma:root="true" ma:fieldsID="01c50f5ddec3757662eaf03f0873e4ca" ns3:_="">
    <xsd:import namespace="e9fe124e-afe7-42ff-a9f7-6c1eb2e6b4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e124e-afe7-42ff-a9f7-6c1eb2e6b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12837-77B3-4075-B1BC-65BCC970CDA8}">
  <ds:schemaRefs>
    <ds:schemaRef ds:uri="e9fe124e-afe7-42ff-a9f7-6c1eb2e6b4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A01171-DE64-4995-A1D9-F6FF503FB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E6770C-3B09-4CE0-96A1-A9432638B13F}">
  <ds:schemaRefs>
    <ds:schemaRef ds:uri="e9fe124e-afe7-42ff-a9f7-6c1eb2e6b4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主题1</vt:lpstr>
      <vt:lpstr>Final project Presentation</vt:lpstr>
      <vt:lpstr>OUr team</vt:lpstr>
      <vt:lpstr>Our method</vt:lpstr>
      <vt:lpstr>ESB anomaly detection</vt:lpstr>
      <vt:lpstr>Birch [1]</vt:lpstr>
      <vt:lpstr>Trace Data</vt:lpstr>
      <vt:lpstr>Problem: missing Host </vt:lpstr>
      <vt:lpstr>Approaches tried</vt:lpstr>
      <vt:lpstr>Our Approach</vt:lpstr>
      <vt:lpstr>Baseline</vt:lpstr>
      <vt:lpstr>Trace Data</vt:lpstr>
      <vt:lpstr>Trace data</vt:lpstr>
      <vt:lpstr>Example Anomaly score table</vt:lpstr>
      <vt:lpstr>Host</vt:lpstr>
      <vt:lpstr>Lessons learned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 Presentation</dc:title>
  <dc:creator>ZhengHenry</dc:creator>
  <cp:revision>40</cp:revision>
  <dcterms:created xsi:type="dcterms:W3CDTF">2020-12-22T01:51:40Z</dcterms:created>
  <dcterms:modified xsi:type="dcterms:W3CDTF">2020-12-23T11:20:49Z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0x0101006E9D8F702C37FB4593A7E051924A3574</vt:lpwstr>
  </property>
</Properties>
</file>