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319" r:id="rId2"/>
    <p:sldId id="336" r:id="rId3"/>
    <p:sldId id="341" r:id="rId4"/>
    <p:sldId id="344" r:id="rId5"/>
    <p:sldId id="349" r:id="rId6"/>
    <p:sldId id="351" r:id="rId7"/>
    <p:sldId id="342" r:id="rId8"/>
    <p:sldId id="340" r:id="rId9"/>
    <p:sldId id="352" r:id="rId10"/>
    <p:sldId id="348" r:id="rId11"/>
    <p:sldId id="343" r:id="rId12"/>
    <p:sldId id="346" r:id="rId13"/>
    <p:sldId id="345" r:id="rId14"/>
    <p:sldId id="347" r:id="rId15"/>
    <p:sldId id="350" r:id="rId16"/>
    <p:sldId id="353" r:id="rId17"/>
    <p:sldId id="354" r:id="rId18"/>
    <p:sldId id="355" r:id="rId19"/>
    <p:sldId id="331" r:id="rId20"/>
    <p:sldId id="304" r:id="rId21"/>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dall Harrison" initials="RH" lastIdx="0" clrIdx="0">
    <p:extLst>
      <p:ext uri="{19B8F6BF-5375-455C-9EA6-DF929625EA0E}">
        <p15:presenceInfo xmlns:p15="http://schemas.microsoft.com/office/powerpoint/2012/main" userId="6538a4f43371eb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84739" autoAdjust="0"/>
  </p:normalViewPr>
  <p:slideViewPr>
    <p:cSldViewPr>
      <p:cViewPr varScale="1">
        <p:scale>
          <a:sx n="62" d="100"/>
          <a:sy n="62" d="100"/>
        </p:scale>
        <p:origin x="1860" y="66"/>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BE6F7-5A5A-4988-9C45-089DB690B55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E823D47-BDA1-4746-8D57-B283044E8DA2}">
      <dgm:prSet/>
      <dgm:spPr/>
      <dgm:t>
        <a:bodyPr/>
        <a:lstStyle/>
        <a:p>
          <a:pPr>
            <a:lnSpc>
              <a:spcPct val="100000"/>
            </a:lnSpc>
          </a:pPr>
          <a:r>
            <a:rPr lang="en-US"/>
            <a:t>Neighbors = 5</a:t>
          </a:r>
        </a:p>
      </dgm:t>
    </dgm:pt>
    <dgm:pt modelId="{790D67F2-5B58-4E9A-BA44-18CDCF37E04B}" type="parTrans" cxnId="{5EEB7E20-3041-4CE7-9A4E-79A4111CDDD0}">
      <dgm:prSet/>
      <dgm:spPr/>
      <dgm:t>
        <a:bodyPr/>
        <a:lstStyle/>
        <a:p>
          <a:endParaRPr lang="en-US"/>
        </a:p>
      </dgm:t>
    </dgm:pt>
    <dgm:pt modelId="{5B47BA5C-9520-4875-BF53-0C2233DFF845}" type="sibTrans" cxnId="{5EEB7E20-3041-4CE7-9A4E-79A4111CDDD0}">
      <dgm:prSet/>
      <dgm:spPr/>
      <dgm:t>
        <a:bodyPr/>
        <a:lstStyle/>
        <a:p>
          <a:pPr>
            <a:lnSpc>
              <a:spcPct val="100000"/>
            </a:lnSpc>
          </a:pPr>
          <a:endParaRPr lang="en-US"/>
        </a:p>
      </dgm:t>
    </dgm:pt>
    <dgm:pt modelId="{A5140F66-225C-4E84-B521-104C7A6573EA}">
      <dgm:prSet/>
      <dgm:spPr/>
      <dgm:t>
        <a:bodyPr/>
        <a:lstStyle/>
        <a:p>
          <a:pPr>
            <a:lnSpc>
              <a:spcPct val="100000"/>
            </a:lnSpc>
          </a:pPr>
          <a:r>
            <a:rPr lang="en-US"/>
            <a:t>Distance = Euclidean </a:t>
          </a:r>
        </a:p>
      </dgm:t>
    </dgm:pt>
    <dgm:pt modelId="{7405314D-1E7E-4A43-8148-1A7ECFCA304B}" type="parTrans" cxnId="{2FEAFC21-7577-44B3-A0FD-C1CC5B529A84}">
      <dgm:prSet/>
      <dgm:spPr/>
      <dgm:t>
        <a:bodyPr/>
        <a:lstStyle/>
        <a:p>
          <a:endParaRPr lang="en-US"/>
        </a:p>
      </dgm:t>
    </dgm:pt>
    <dgm:pt modelId="{C3993AD8-968B-4173-AE32-4DFA75222DB9}" type="sibTrans" cxnId="{2FEAFC21-7577-44B3-A0FD-C1CC5B529A84}">
      <dgm:prSet/>
      <dgm:spPr/>
      <dgm:t>
        <a:bodyPr/>
        <a:lstStyle/>
        <a:p>
          <a:pPr>
            <a:lnSpc>
              <a:spcPct val="100000"/>
            </a:lnSpc>
          </a:pPr>
          <a:endParaRPr lang="en-US"/>
        </a:p>
      </dgm:t>
    </dgm:pt>
    <dgm:pt modelId="{1F9E55E9-2734-4AD5-A2F4-C8C5AD9BACF2}">
      <dgm:prSet/>
      <dgm:spPr/>
      <dgm:t>
        <a:bodyPr/>
        <a:lstStyle/>
        <a:p>
          <a:pPr>
            <a:lnSpc>
              <a:spcPct val="100000"/>
            </a:lnSpc>
          </a:pPr>
          <a:r>
            <a:rPr lang="en-US" dirty="0"/>
            <a:t>Training Accuracy = 99.22%</a:t>
          </a:r>
        </a:p>
      </dgm:t>
    </dgm:pt>
    <dgm:pt modelId="{0E6BDBFD-9C57-47A7-9E96-54F2B2999790}" type="parTrans" cxnId="{8D4BB4F5-39DD-48D1-8CCC-8D6D8A0BA659}">
      <dgm:prSet/>
      <dgm:spPr/>
      <dgm:t>
        <a:bodyPr/>
        <a:lstStyle/>
        <a:p>
          <a:endParaRPr lang="en-US"/>
        </a:p>
      </dgm:t>
    </dgm:pt>
    <dgm:pt modelId="{193279BE-A95B-47FC-A115-70F40C8CC335}" type="sibTrans" cxnId="{8D4BB4F5-39DD-48D1-8CCC-8D6D8A0BA659}">
      <dgm:prSet/>
      <dgm:spPr/>
      <dgm:t>
        <a:bodyPr/>
        <a:lstStyle/>
        <a:p>
          <a:pPr>
            <a:lnSpc>
              <a:spcPct val="100000"/>
            </a:lnSpc>
          </a:pPr>
          <a:endParaRPr lang="en-US"/>
        </a:p>
      </dgm:t>
    </dgm:pt>
    <dgm:pt modelId="{948DDC2B-28E8-4318-905B-D4371185F30F}">
      <dgm:prSet/>
      <dgm:spPr/>
      <dgm:t>
        <a:bodyPr/>
        <a:lstStyle/>
        <a:p>
          <a:pPr>
            <a:lnSpc>
              <a:spcPct val="100000"/>
            </a:lnSpc>
          </a:pPr>
          <a:r>
            <a:rPr lang="en-US" dirty="0"/>
            <a:t>Testing Accuracy = 98.83%</a:t>
          </a:r>
        </a:p>
      </dgm:t>
    </dgm:pt>
    <dgm:pt modelId="{6F637552-962D-4FF2-AAF4-24C72785D8EC}" type="parTrans" cxnId="{E96DDB99-E00F-4EF4-A937-E0D76BCE1164}">
      <dgm:prSet/>
      <dgm:spPr/>
      <dgm:t>
        <a:bodyPr/>
        <a:lstStyle/>
        <a:p>
          <a:endParaRPr lang="en-US"/>
        </a:p>
      </dgm:t>
    </dgm:pt>
    <dgm:pt modelId="{F24190CE-B932-4E41-AE3D-67E67506E16E}" type="sibTrans" cxnId="{E96DDB99-E00F-4EF4-A937-E0D76BCE1164}">
      <dgm:prSet/>
      <dgm:spPr/>
      <dgm:t>
        <a:bodyPr/>
        <a:lstStyle/>
        <a:p>
          <a:endParaRPr lang="en-US"/>
        </a:p>
      </dgm:t>
    </dgm:pt>
    <dgm:pt modelId="{CAA69AFE-C9CB-4541-A8C1-8CEDFFEE75AD}" type="pres">
      <dgm:prSet presAssocID="{76BBE6F7-5A5A-4988-9C45-089DB690B557}" presName="root" presStyleCnt="0">
        <dgm:presLayoutVars>
          <dgm:dir/>
          <dgm:resizeHandles val="exact"/>
        </dgm:presLayoutVars>
      </dgm:prSet>
      <dgm:spPr/>
    </dgm:pt>
    <dgm:pt modelId="{C101AA64-A6A5-441D-AC07-C02E70212620}" type="pres">
      <dgm:prSet presAssocID="{76BBE6F7-5A5A-4988-9C45-089DB690B557}" presName="container" presStyleCnt="0">
        <dgm:presLayoutVars>
          <dgm:dir/>
          <dgm:resizeHandles val="exact"/>
        </dgm:presLayoutVars>
      </dgm:prSet>
      <dgm:spPr/>
    </dgm:pt>
    <dgm:pt modelId="{3D7471D0-41C1-468D-95D1-70D5FE5E8F68}" type="pres">
      <dgm:prSet presAssocID="{8E823D47-BDA1-4746-8D57-B283044E8DA2}" presName="compNode" presStyleCnt="0"/>
      <dgm:spPr/>
    </dgm:pt>
    <dgm:pt modelId="{E0A5DFB1-725F-4500-9F0F-EDE0825020E7}" type="pres">
      <dgm:prSet presAssocID="{8E823D47-BDA1-4746-8D57-B283044E8DA2}" presName="iconBgRect" presStyleLbl="bgShp" presStyleIdx="0" presStyleCnt="4"/>
      <dgm:spPr/>
    </dgm:pt>
    <dgm:pt modelId="{CC451CDF-F214-465D-93F2-7C39416123CF}" type="pres">
      <dgm:prSet presAssocID="{8E823D47-BDA1-4746-8D57-B283044E8DA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180E5D43-3B37-4DF9-9895-A935AE8F942E}" type="pres">
      <dgm:prSet presAssocID="{8E823D47-BDA1-4746-8D57-B283044E8DA2}" presName="spaceRect" presStyleCnt="0"/>
      <dgm:spPr/>
    </dgm:pt>
    <dgm:pt modelId="{802EC8C6-C7E2-400C-90AC-85BCEA2B399C}" type="pres">
      <dgm:prSet presAssocID="{8E823D47-BDA1-4746-8D57-B283044E8DA2}" presName="textRect" presStyleLbl="revTx" presStyleIdx="0" presStyleCnt="4">
        <dgm:presLayoutVars>
          <dgm:chMax val="1"/>
          <dgm:chPref val="1"/>
        </dgm:presLayoutVars>
      </dgm:prSet>
      <dgm:spPr/>
    </dgm:pt>
    <dgm:pt modelId="{875E5262-59B3-4050-90CF-87234E03F903}" type="pres">
      <dgm:prSet presAssocID="{5B47BA5C-9520-4875-BF53-0C2233DFF845}" presName="sibTrans" presStyleLbl="sibTrans2D1" presStyleIdx="0" presStyleCnt="0"/>
      <dgm:spPr/>
    </dgm:pt>
    <dgm:pt modelId="{A442C5DE-682B-4386-A184-20C5A38CDAA2}" type="pres">
      <dgm:prSet presAssocID="{A5140F66-225C-4E84-B521-104C7A6573EA}" presName="compNode" presStyleCnt="0"/>
      <dgm:spPr/>
    </dgm:pt>
    <dgm:pt modelId="{B3A47A0C-8DE2-4A2D-AD74-7CA2AC14FA28}" type="pres">
      <dgm:prSet presAssocID="{A5140F66-225C-4E84-B521-104C7A6573EA}" presName="iconBgRect" presStyleLbl="bgShp" presStyleIdx="1" presStyleCnt="4"/>
      <dgm:spPr/>
    </dgm:pt>
    <dgm:pt modelId="{0E475B49-88D9-4754-BB40-714AF6B58460}" type="pres">
      <dgm:prSet presAssocID="{A5140F66-225C-4E84-B521-104C7A6573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1EC7A445-BB98-4552-B0A7-188F6FC81228}" type="pres">
      <dgm:prSet presAssocID="{A5140F66-225C-4E84-B521-104C7A6573EA}" presName="spaceRect" presStyleCnt="0"/>
      <dgm:spPr/>
    </dgm:pt>
    <dgm:pt modelId="{F314ABA2-658E-4F35-AB5D-A6E2170E0071}" type="pres">
      <dgm:prSet presAssocID="{A5140F66-225C-4E84-B521-104C7A6573EA}" presName="textRect" presStyleLbl="revTx" presStyleIdx="1" presStyleCnt="4">
        <dgm:presLayoutVars>
          <dgm:chMax val="1"/>
          <dgm:chPref val="1"/>
        </dgm:presLayoutVars>
      </dgm:prSet>
      <dgm:spPr/>
    </dgm:pt>
    <dgm:pt modelId="{BACA6A3C-D900-4DDF-B20A-E7017D7F5606}" type="pres">
      <dgm:prSet presAssocID="{C3993AD8-968B-4173-AE32-4DFA75222DB9}" presName="sibTrans" presStyleLbl="sibTrans2D1" presStyleIdx="0" presStyleCnt="0"/>
      <dgm:spPr/>
    </dgm:pt>
    <dgm:pt modelId="{C661FADB-0A97-47A9-8CA4-FA7F45EE4929}" type="pres">
      <dgm:prSet presAssocID="{1F9E55E9-2734-4AD5-A2F4-C8C5AD9BACF2}" presName="compNode" presStyleCnt="0"/>
      <dgm:spPr/>
    </dgm:pt>
    <dgm:pt modelId="{9FD270E0-94C9-4B9E-BD70-DC778FBC9A49}" type="pres">
      <dgm:prSet presAssocID="{1F9E55E9-2734-4AD5-A2F4-C8C5AD9BACF2}" presName="iconBgRect" presStyleLbl="bgShp" presStyleIdx="2" presStyleCnt="4"/>
      <dgm:spPr/>
    </dgm:pt>
    <dgm:pt modelId="{D2F0F8B8-8369-46D9-AA27-BB45470B959A}" type="pres">
      <dgm:prSet presAssocID="{1F9E55E9-2734-4AD5-A2F4-C8C5AD9BAC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1DEB50F9-A9EC-46CA-9641-BD43AF92175B}" type="pres">
      <dgm:prSet presAssocID="{1F9E55E9-2734-4AD5-A2F4-C8C5AD9BACF2}" presName="spaceRect" presStyleCnt="0"/>
      <dgm:spPr/>
    </dgm:pt>
    <dgm:pt modelId="{716BFC55-67C2-4C5D-AFB9-4B2622B8FB90}" type="pres">
      <dgm:prSet presAssocID="{1F9E55E9-2734-4AD5-A2F4-C8C5AD9BACF2}" presName="textRect" presStyleLbl="revTx" presStyleIdx="2" presStyleCnt="4">
        <dgm:presLayoutVars>
          <dgm:chMax val="1"/>
          <dgm:chPref val="1"/>
        </dgm:presLayoutVars>
      </dgm:prSet>
      <dgm:spPr/>
    </dgm:pt>
    <dgm:pt modelId="{855235A9-E5F2-4EC2-83D8-9EB4EBB67084}" type="pres">
      <dgm:prSet presAssocID="{193279BE-A95B-47FC-A115-70F40C8CC335}" presName="sibTrans" presStyleLbl="sibTrans2D1" presStyleIdx="0" presStyleCnt="0"/>
      <dgm:spPr/>
    </dgm:pt>
    <dgm:pt modelId="{67D3AB7D-F755-403D-B0EF-0555F1A611CE}" type="pres">
      <dgm:prSet presAssocID="{948DDC2B-28E8-4318-905B-D4371185F30F}" presName="compNode" presStyleCnt="0"/>
      <dgm:spPr/>
    </dgm:pt>
    <dgm:pt modelId="{BA5E708E-7E76-46AA-A495-2CDA52F2A806}" type="pres">
      <dgm:prSet presAssocID="{948DDC2B-28E8-4318-905B-D4371185F30F}" presName="iconBgRect" presStyleLbl="bgShp" presStyleIdx="3" presStyleCnt="4"/>
      <dgm:spPr/>
    </dgm:pt>
    <dgm:pt modelId="{47BE4AAC-EA58-4A7A-B17A-F18539018A94}" type="pres">
      <dgm:prSet presAssocID="{948DDC2B-28E8-4318-905B-D4371185F30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19A5ECC5-DD9A-4248-B57D-A0AFC902053D}" type="pres">
      <dgm:prSet presAssocID="{948DDC2B-28E8-4318-905B-D4371185F30F}" presName="spaceRect" presStyleCnt="0"/>
      <dgm:spPr/>
    </dgm:pt>
    <dgm:pt modelId="{FD39E465-1199-4B80-88DE-30AA2B911DEC}" type="pres">
      <dgm:prSet presAssocID="{948DDC2B-28E8-4318-905B-D4371185F30F}" presName="textRect" presStyleLbl="revTx" presStyleIdx="3" presStyleCnt="4">
        <dgm:presLayoutVars>
          <dgm:chMax val="1"/>
          <dgm:chPref val="1"/>
        </dgm:presLayoutVars>
      </dgm:prSet>
      <dgm:spPr/>
    </dgm:pt>
  </dgm:ptLst>
  <dgm:cxnLst>
    <dgm:cxn modelId="{5EEB7E20-3041-4CE7-9A4E-79A4111CDDD0}" srcId="{76BBE6F7-5A5A-4988-9C45-089DB690B557}" destId="{8E823D47-BDA1-4746-8D57-B283044E8DA2}" srcOrd="0" destOrd="0" parTransId="{790D67F2-5B58-4E9A-BA44-18CDCF37E04B}" sibTransId="{5B47BA5C-9520-4875-BF53-0C2233DFF845}"/>
    <dgm:cxn modelId="{2FEAFC21-7577-44B3-A0FD-C1CC5B529A84}" srcId="{76BBE6F7-5A5A-4988-9C45-089DB690B557}" destId="{A5140F66-225C-4E84-B521-104C7A6573EA}" srcOrd="1" destOrd="0" parTransId="{7405314D-1E7E-4A43-8148-1A7ECFCA304B}" sibTransId="{C3993AD8-968B-4173-AE32-4DFA75222DB9}"/>
    <dgm:cxn modelId="{FC29F237-7EA2-45FC-8454-592E191B6A8D}" type="presOf" srcId="{C3993AD8-968B-4173-AE32-4DFA75222DB9}" destId="{BACA6A3C-D900-4DDF-B20A-E7017D7F5606}" srcOrd="0" destOrd="0" presId="urn:microsoft.com/office/officeart/2018/2/layout/IconCircleList"/>
    <dgm:cxn modelId="{C7C8D16A-3E38-494B-A806-4D609444C6C1}" type="presOf" srcId="{948DDC2B-28E8-4318-905B-D4371185F30F}" destId="{FD39E465-1199-4B80-88DE-30AA2B911DEC}" srcOrd="0" destOrd="0" presId="urn:microsoft.com/office/officeart/2018/2/layout/IconCircleList"/>
    <dgm:cxn modelId="{E3FA8052-B35D-49CE-8561-C9FF0353DAF4}" type="presOf" srcId="{76BBE6F7-5A5A-4988-9C45-089DB690B557}" destId="{CAA69AFE-C9CB-4541-A8C1-8CEDFFEE75AD}" srcOrd="0" destOrd="0" presId="urn:microsoft.com/office/officeart/2018/2/layout/IconCircleList"/>
    <dgm:cxn modelId="{1F068554-356C-4E0F-A091-3A7131DCED56}" type="presOf" srcId="{8E823D47-BDA1-4746-8D57-B283044E8DA2}" destId="{802EC8C6-C7E2-400C-90AC-85BCEA2B399C}" srcOrd="0" destOrd="0" presId="urn:microsoft.com/office/officeart/2018/2/layout/IconCircleList"/>
    <dgm:cxn modelId="{988C4775-ABFE-4D5C-B49B-E370DD2A07F8}" type="presOf" srcId="{1F9E55E9-2734-4AD5-A2F4-C8C5AD9BACF2}" destId="{716BFC55-67C2-4C5D-AFB9-4B2622B8FB90}" srcOrd="0" destOrd="0" presId="urn:microsoft.com/office/officeart/2018/2/layout/IconCircleList"/>
    <dgm:cxn modelId="{47734E87-1347-4F8E-B661-56EC9C4A7E72}" type="presOf" srcId="{193279BE-A95B-47FC-A115-70F40C8CC335}" destId="{855235A9-E5F2-4EC2-83D8-9EB4EBB67084}" srcOrd="0" destOrd="0" presId="urn:microsoft.com/office/officeart/2018/2/layout/IconCircleList"/>
    <dgm:cxn modelId="{E43C0196-9F45-49ED-921B-BC8D998FA057}" type="presOf" srcId="{5B47BA5C-9520-4875-BF53-0C2233DFF845}" destId="{875E5262-59B3-4050-90CF-87234E03F903}" srcOrd="0" destOrd="0" presId="urn:microsoft.com/office/officeart/2018/2/layout/IconCircleList"/>
    <dgm:cxn modelId="{E96DDB99-E00F-4EF4-A937-E0D76BCE1164}" srcId="{76BBE6F7-5A5A-4988-9C45-089DB690B557}" destId="{948DDC2B-28E8-4318-905B-D4371185F30F}" srcOrd="3" destOrd="0" parTransId="{6F637552-962D-4FF2-AAF4-24C72785D8EC}" sibTransId="{F24190CE-B932-4E41-AE3D-67E67506E16E}"/>
    <dgm:cxn modelId="{DB57B3D1-EB70-4309-A5A9-0F97CC85103C}" type="presOf" srcId="{A5140F66-225C-4E84-B521-104C7A6573EA}" destId="{F314ABA2-658E-4F35-AB5D-A6E2170E0071}" srcOrd="0" destOrd="0" presId="urn:microsoft.com/office/officeart/2018/2/layout/IconCircleList"/>
    <dgm:cxn modelId="{8D4BB4F5-39DD-48D1-8CCC-8D6D8A0BA659}" srcId="{76BBE6F7-5A5A-4988-9C45-089DB690B557}" destId="{1F9E55E9-2734-4AD5-A2F4-C8C5AD9BACF2}" srcOrd="2" destOrd="0" parTransId="{0E6BDBFD-9C57-47A7-9E96-54F2B2999790}" sibTransId="{193279BE-A95B-47FC-A115-70F40C8CC335}"/>
    <dgm:cxn modelId="{124890D1-8DC2-48D8-A6B0-B42806284CA5}" type="presParOf" srcId="{CAA69AFE-C9CB-4541-A8C1-8CEDFFEE75AD}" destId="{C101AA64-A6A5-441D-AC07-C02E70212620}" srcOrd="0" destOrd="0" presId="urn:microsoft.com/office/officeart/2018/2/layout/IconCircleList"/>
    <dgm:cxn modelId="{B2D12F3D-4E09-4A79-91AD-0569FD7C1770}" type="presParOf" srcId="{C101AA64-A6A5-441D-AC07-C02E70212620}" destId="{3D7471D0-41C1-468D-95D1-70D5FE5E8F68}" srcOrd="0" destOrd="0" presId="urn:microsoft.com/office/officeart/2018/2/layout/IconCircleList"/>
    <dgm:cxn modelId="{B53FAA5E-374D-4CE3-B534-A3FE199AA730}" type="presParOf" srcId="{3D7471D0-41C1-468D-95D1-70D5FE5E8F68}" destId="{E0A5DFB1-725F-4500-9F0F-EDE0825020E7}" srcOrd="0" destOrd="0" presId="urn:microsoft.com/office/officeart/2018/2/layout/IconCircleList"/>
    <dgm:cxn modelId="{78C7F4E0-35DD-4065-AECB-AA3DFCCE9906}" type="presParOf" srcId="{3D7471D0-41C1-468D-95D1-70D5FE5E8F68}" destId="{CC451CDF-F214-465D-93F2-7C39416123CF}" srcOrd="1" destOrd="0" presId="urn:microsoft.com/office/officeart/2018/2/layout/IconCircleList"/>
    <dgm:cxn modelId="{88415A18-94A7-4C04-8A5A-F02CA15887AC}" type="presParOf" srcId="{3D7471D0-41C1-468D-95D1-70D5FE5E8F68}" destId="{180E5D43-3B37-4DF9-9895-A935AE8F942E}" srcOrd="2" destOrd="0" presId="urn:microsoft.com/office/officeart/2018/2/layout/IconCircleList"/>
    <dgm:cxn modelId="{8BB8CB7C-6C59-4633-B696-169ECBA52199}" type="presParOf" srcId="{3D7471D0-41C1-468D-95D1-70D5FE5E8F68}" destId="{802EC8C6-C7E2-400C-90AC-85BCEA2B399C}" srcOrd="3" destOrd="0" presId="urn:microsoft.com/office/officeart/2018/2/layout/IconCircleList"/>
    <dgm:cxn modelId="{038C46AE-A91D-4FDF-AC35-763E498881C2}" type="presParOf" srcId="{C101AA64-A6A5-441D-AC07-C02E70212620}" destId="{875E5262-59B3-4050-90CF-87234E03F903}" srcOrd="1" destOrd="0" presId="urn:microsoft.com/office/officeart/2018/2/layout/IconCircleList"/>
    <dgm:cxn modelId="{879F2CE3-17D9-4908-8EA2-2AA53D7D8FBC}" type="presParOf" srcId="{C101AA64-A6A5-441D-AC07-C02E70212620}" destId="{A442C5DE-682B-4386-A184-20C5A38CDAA2}" srcOrd="2" destOrd="0" presId="urn:microsoft.com/office/officeart/2018/2/layout/IconCircleList"/>
    <dgm:cxn modelId="{C9D5FEAB-589F-435B-A5D7-489EFAC46B37}" type="presParOf" srcId="{A442C5DE-682B-4386-A184-20C5A38CDAA2}" destId="{B3A47A0C-8DE2-4A2D-AD74-7CA2AC14FA28}" srcOrd="0" destOrd="0" presId="urn:microsoft.com/office/officeart/2018/2/layout/IconCircleList"/>
    <dgm:cxn modelId="{1B82BFC1-ED5E-4CD5-B886-DAB5CF5DBFF3}" type="presParOf" srcId="{A442C5DE-682B-4386-A184-20C5A38CDAA2}" destId="{0E475B49-88D9-4754-BB40-714AF6B58460}" srcOrd="1" destOrd="0" presId="urn:microsoft.com/office/officeart/2018/2/layout/IconCircleList"/>
    <dgm:cxn modelId="{A6BE9D6D-4C27-4DD3-A254-BE18D209C299}" type="presParOf" srcId="{A442C5DE-682B-4386-A184-20C5A38CDAA2}" destId="{1EC7A445-BB98-4552-B0A7-188F6FC81228}" srcOrd="2" destOrd="0" presId="urn:microsoft.com/office/officeart/2018/2/layout/IconCircleList"/>
    <dgm:cxn modelId="{77F58D87-A1FA-45E7-832C-F4D539D6A897}" type="presParOf" srcId="{A442C5DE-682B-4386-A184-20C5A38CDAA2}" destId="{F314ABA2-658E-4F35-AB5D-A6E2170E0071}" srcOrd="3" destOrd="0" presId="urn:microsoft.com/office/officeart/2018/2/layout/IconCircleList"/>
    <dgm:cxn modelId="{8574FD70-32EA-46C8-8B4C-D310C7FC5E10}" type="presParOf" srcId="{C101AA64-A6A5-441D-AC07-C02E70212620}" destId="{BACA6A3C-D900-4DDF-B20A-E7017D7F5606}" srcOrd="3" destOrd="0" presId="urn:microsoft.com/office/officeart/2018/2/layout/IconCircleList"/>
    <dgm:cxn modelId="{A9B06B06-9E9D-4FBE-AAEC-1272AAE6EF5A}" type="presParOf" srcId="{C101AA64-A6A5-441D-AC07-C02E70212620}" destId="{C661FADB-0A97-47A9-8CA4-FA7F45EE4929}" srcOrd="4" destOrd="0" presId="urn:microsoft.com/office/officeart/2018/2/layout/IconCircleList"/>
    <dgm:cxn modelId="{44611982-2159-4C92-9F28-D61DB9DB7BFE}" type="presParOf" srcId="{C661FADB-0A97-47A9-8CA4-FA7F45EE4929}" destId="{9FD270E0-94C9-4B9E-BD70-DC778FBC9A49}" srcOrd="0" destOrd="0" presId="urn:microsoft.com/office/officeart/2018/2/layout/IconCircleList"/>
    <dgm:cxn modelId="{B0751F3C-03FA-4B92-920F-D8A1678D44ED}" type="presParOf" srcId="{C661FADB-0A97-47A9-8CA4-FA7F45EE4929}" destId="{D2F0F8B8-8369-46D9-AA27-BB45470B959A}" srcOrd="1" destOrd="0" presId="urn:microsoft.com/office/officeart/2018/2/layout/IconCircleList"/>
    <dgm:cxn modelId="{1EDA8076-72EC-43F2-9402-C83C0CBFC700}" type="presParOf" srcId="{C661FADB-0A97-47A9-8CA4-FA7F45EE4929}" destId="{1DEB50F9-A9EC-46CA-9641-BD43AF92175B}" srcOrd="2" destOrd="0" presId="urn:microsoft.com/office/officeart/2018/2/layout/IconCircleList"/>
    <dgm:cxn modelId="{AEB31AB0-82FF-4867-BBB7-55E2E9C09640}" type="presParOf" srcId="{C661FADB-0A97-47A9-8CA4-FA7F45EE4929}" destId="{716BFC55-67C2-4C5D-AFB9-4B2622B8FB90}" srcOrd="3" destOrd="0" presId="urn:microsoft.com/office/officeart/2018/2/layout/IconCircleList"/>
    <dgm:cxn modelId="{FAF6F7EA-4EA5-4F9A-AF33-FBF68CB5EFD9}" type="presParOf" srcId="{C101AA64-A6A5-441D-AC07-C02E70212620}" destId="{855235A9-E5F2-4EC2-83D8-9EB4EBB67084}" srcOrd="5" destOrd="0" presId="urn:microsoft.com/office/officeart/2018/2/layout/IconCircleList"/>
    <dgm:cxn modelId="{15012CD9-9381-4B99-8437-54181F10EC1B}" type="presParOf" srcId="{C101AA64-A6A5-441D-AC07-C02E70212620}" destId="{67D3AB7D-F755-403D-B0EF-0555F1A611CE}" srcOrd="6" destOrd="0" presId="urn:microsoft.com/office/officeart/2018/2/layout/IconCircleList"/>
    <dgm:cxn modelId="{5783276C-9025-47B2-9752-3CAFCD89536A}" type="presParOf" srcId="{67D3AB7D-F755-403D-B0EF-0555F1A611CE}" destId="{BA5E708E-7E76-46AA-A495-2CDA52F2A806}" srcOrd="0" destOrd="0" presId="urn:microsoft.com/office/officeart/2018/2/layout/IconCircleList"/>
    <dgm:cxn modelId="{F57B0D74-B4AE-46E8-BFB3-04456B00515B}" type="presParOf" srcId="{67D3AB7D-F755-403D-B0EF-0555F1A611CE}" destId="{47BE4AAC-EA58-4A7A-B17A-F18539018A94}" srcOrd="1" destOrd="0" presId="urn:microsoft.com/office/officeart/2018/2/layout/IconCircleList"/>
    <dgm:cxn modelId="{349A4B76-DA18-4441-B6FD-E1A8D32AC5B7}" type="presParOf" srcId="{67D3AB7D-F755-403D-B0EF-0555F1A611CE}" destId="{19A5ECC5-DD9A-4248-B57D-A0AFC902053D}" srcOrd="2" destOrd="0" presId="urn:microsoft.com/office/officeart/2018/2/layout/IconCircleList"/>
    <dgm:cxn modelId="{20D28B9F-5CDA-43D0-950D-E1D28B12F64D}" type="presParOf" srcId="{67D3AB7D-F755-403D-B0EF-0555F1A611CE}" destId="{FD39E465-1199-4B80-88DE-30AA2B911DE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5DFB1-725F-4500-9F0F-EDE0825020E7}">
      <dsp:nvSpPr>
        <dsp:cNvPr id="0" name=""/>
        <dsp:cNvSpPr/>
      </dsp:nvSpPr>
      <dsp:spPr>
        <a:xfrm>
          <a:off x="25368" y="795493"/>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51CDF-F214-465D-93F2-7C39416123CF}">
      <dsp:nvSpPr>
        <dsp:cNvPr id="0" name=""/>
        <dsp:cNvSpPr/>
      </dsp:nvSpPr>
      <dsp:spPr>
        <a:xfrm>
          <a:off x="252752" y="1022877"/>
          <a:ext cx="628012" cy="628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2EC8C6-C7E2-400C-90AC-85BCEA2B399C}">
      <dsp:nvSpPr>
        <dsp:cNvPr id="0" name=""/>
        <dsp:cNvSpPr/>
      </dsp:nvSpPr>
      <dsp:spPr>
        <a:xfrm>
          <a:off x="1340173" y="795493"/>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Neighbors = 5</a:t>
          </a:r>
        </a:p>
      </dsp:txBody>
      <dsp:txXfrm>
        <a:off x="1340173" y="795493"/>
        <a:ext cx="2552269" cy="1082781"/>
      </dsp:txXfrm>
    </dsp:sp>
    <dsp:sp modelId="{B3A47A0C-8DE2-4A2D-AD74-7CA2AC14FA28}">
      <dsp:nvSpPr>
        <dsp:cNvPr id="0" name=""/>
        <dsp:cNvSpPr/>
      </dsp:nvSpPr>
      <dsp:spPr>
        <a:xfrm>
          <a:off x="4337156" y="795493"/>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475B49-88D9-4754-BB40-714AF6B58460}">
      <dsp:nvSpPr>
        <dsp:cNvPr id="0" name=""/>
        <dsp:cNvSpPr/>
      </dsp:nvSpPr>
      <dsp:spPr>
        <a:xfrm>
          <a:off x="4564540" y="1022877"/>
          <a:ext cx="628012" cy="628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14ABA2-658E-4F35-AB5D-A6E2170E0071}">
      <dsp:nvSpPr>
        <dsp:cNvPr id="0" name=""/>
        <dsp:cNvSpPr/>
      </dsp:nvSpPr>
      <dsp:spPr>
        <a:xfrm>
          <a:off x="5651962" y="795493"/>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Distance = Euclidean </a:t>
          </a:r>
        </a:p>
      </dsp:txBody>
      <dsp:txXfrm>
        <a:off x="5651962" y="795493"/>
        <a:ext cx="2552269" cy="1082781"/>
      </dsp:txXfrm>
    </dsp:sp>
    <dsp:sp modelId="{9FD270E0-94C9-4B9E-BD70-DC778FBC9A49}">
      <dsp:nvSpPr>
        <dsp:cNvPr id="0" name=""/>
        <dsp:cNvSpPr/>
      </dsp:nvSpPr>
      <dsp:spPr>
        <a:xfrm>
          <a:off x="25368" y="264768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F0F8B8-8369-46D9-AA27-BB45470B959A}">
      <dsp:nvSpPr>
        <dsp:cNvPr id="0" name=""/>
        <dsp:cNvSpPr/>
      </dsp:nvSpPr>
      <dsp:spPr>
        <a:xfrm>
          <a:off x="252752" y="2875072"/>
          <a:ext cx="628012" cy="628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6BFC55-67C2-4C5D-AFB9-4B2622B8FB90}">
      <dsp:nvSpPr>
        <dsp:cNvPr id="0" name=""/>
        <dsp:cNvSpPr/>
      </dsp:nvSpPr>
      <dsp:spPr>
        <a:xfrm>
          <a:off x="1340173" y="264768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Training Accuracy = 99.22%</a:t>
          </a:r>
        </a:p>
      </dsp:txBody>
      <dsp:txXfrm>
        <a:off x="1340173" y="2647688"/>
        <a:ext cx="2552269" cy="1082781"/>
      </dsp:txXfrm>
    </dsp:sp>
    <dsp:sp modelId="{BA5E708E-7E76-46AA-A495-2CDA52F2A806}">
      <dsp:nvSpPr>
        <dsp:cNvPr id="0" name=""/>
        <dsp:cNvSpPr/>
      </dsp:nvSpPr>
      <dsp:spPr>
        <a:xfrm>
          <a:off x="4337156" y="264768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E4AAC-EA58-4A7A-B17A-F18539018A94}">
      <dsp:nvSpPr>
        <dsp:cNvPr id="0" name=""/>
        <dsp:cNvSpPr/>
      </dsp:nvSpPr>
      <dsp:spPr>
        <a:xfrm>
          <a:off x="4564540" y="2875072"/>
          <a:ext cx="628012" cy="628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9E465-1199-4B80-88DE-30AA2B911DEC}">
      <dsp:nvSpPr>
        <dsp:cNvPr id="0" name=""/>
        <dsp:cNvSpPr/>
      </dsp:nvSpPr>
      <dsp:spPr>
        <a:xfrm>
          <a:off x="5651962" y="264768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Testing Accuracy = 98.83%</a:t>
          </a:r>
        </a:p>
      </dsp:txBody>
      <dsp:txXfrm>
        <a:off x="5651962" y="2647688"/>
        <a:ext cx="2552269" cy="108278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11/26/2019</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a:p>
        </p:txBody>
      </p:sp>
    </p:spTree>
    <p:extLst>
      <p:ext uri="{BB962C8B-B14F-4D97-AF65-F5344CB8AC3E}">
        <p14:creationId xmlns:p14="http://schemas.microsoft.com/office/powerpoint/2010/main" val="1563005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11/26/2019</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a:p>
        </p:txBody>
      </p:sp>
    </p:spTree>
    <p:extLst>
      <p:ext uri="{BB962C8B-B14F-4D97-AF65-F5344CB8AC3E}">
        <p14:creationId xmlns:p14="http://schemas.microsoft.com/office/powerpoint/2010/main" val="181010806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a:p>
        </p:txBody>
      </p:sp>
    </p:spTree>
    <p:extLst>
      <p:ext uri="{BB962C8B-B14F-4D97-AF65-F5344CB8AC3E}">
        <p14:creationId xmlns:p14="http://schemas.microsoft.com/office/powerpoint/2010/main" val="340006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a:p>
        </p:txBody>
      </p:sp>
    </p:spTree>
    <p:extLst>
      <p:ext uri="{BB962C8B-B14F-4D97-AF65-F5344CB8AC3E}">
        <p14:creationId xmlns:p14="http://schemas.microsoft.com/office/powerpoint/2010/main" val="306080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8</a:t>
            </a:fld>
            <a:endParaRPr lang="en-US"/>
          </a:p>
        </p:txBody>
      </p:sp>
    </p:spTree>
    <p:extLst>
      <p:ext uri="{BB962C8B-B14F-4D97-AF65-F5344CB8AC3E}">
        <p14:creationId xmlns:p14="http://schemas.microsoft.com/office/powerpoint/2010/main" val="398014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it </a:t>
            </a:r>
          </a:p>
          <a:p>
            <a:r>
              <a:rPr lang="en-US" dirty="0"/>
              <a:t>Does not reply on </a:t>
            </a:r>
            <a:r>
              <a:rPr lang="en-US" dirty="0" err="1"/>
              <a:t>epocs</a:t>
            </a:r>
            <a:r>
              <a:rPr lang="en-US" dirty="0"/>
              <a:t> </a:t>
            </a:r>
          </a:p>
          <a:p>
            <a:r>
              <a:rPr lang="en-US" dirty="0"/>
              <a:t>Iterations </a:t>
            </a:r>
          </a:p>
          <a:p>
            <a:r>
              <a:rPr lang="en-US" dirty="0"/>
              <a:t>No cost </a:t>
            </a:r>
            <a:r>
              <a:rPr lang="en-US" dirty="0" err="1"/>
              <a:t>fuction</a:t>
            </a:r>
            <a:r>
              <a:rPr lang="en-US" dirty="0"/>
              <a:t> worries </a:t>
            </a:r>
          </a:p>
          <a:p>
            <a:r>
              <a:rPr lang="en-US" dirty="0"/>
              <a:t>Or </a:t>
            </a:r>
          </a:p>
          <a:p>
            <a:r>
              <a:rPr lang="en-US" dirty="0"/>
              <a:t>Optimizations or layers </a:t>
            </a:r>
          </a:p>
          <a:p>
            <a:r>
              <a:rPr lang="en-US" dirty="0"/>
              <a:t>Its basically one line of code and </a:t>
            </a:r>
            <a:r>
              <a:rPr lang="en-US" dirty="0" err="1"/>
              <a:t>youre</a:t>
            </a:r>
            <a:r>
              <a:rPr lang="en-US" dirty="0"/>
              <a:t> good </a:t>
            </a:r>
          </a:p>
          <a:p>
            <a:r>
              <a:rPr lang="en-US" dirty="0"/>
              <a:t>There isn’t any learning with </a:t>
            </a:r>
            <a:r>
              <a:rPr lang="en-US" dirty="0" err="1"/>
              <a:t>knns</a:t>
            </a:r>
            <a:r>
              <a:rPr lang="en-US" dirty="0"/>
              <a:t> because they shove the entire data set into memory to use for predictions</a:t>
            </a:r>
          </a:p>
          <a:p>
            <a:r>
              <a:rPr lang="en-US" dirty="0"/>
              <a:t>	which makes it easy to use</a:t>
            </a:r>
          </a:p>
          <a:p>
            <a:r>
              <a:rPr lang="en-US" dirty="0"/>
              <a:t>	but terrible for larger data sets </a:t>
            </a:r>
          </a:p>
          <a:p>
            <a:endParaRPr lang="en-US" dirty="0"/>
          </a:p>
        </p:txBody>
      </p:sp>
      <p:sp>
        <p:nvSpPr>
          <p:cNvPr id="4" name="Slide Number Placeholder 3"/>
          <p:cNvSpPr>
            <a:spLocks noGrp="1"/>
          </p:cNvSpPr>
          <p:nvPr>
            <p:ph type="sldNum" sz="quarter" idx="5"/>
          </p:nvPr>
        </p:nvSpPr>
        <p:spPr/>
        <p:txBody>
          <a:bodyPr/>
          <a:lstStyle/>
          <a:p>
            <a:fld id="{9B26CD33-4337-4529-948A-94F6960B2374}" type="slidenum">
              <a:rPr lang="en-US" smtClean="0"/>
              <a:pPr/>
              <a:t>16</a:t>
            </a:fld>
            <a:endParaRPr lang="en-US"/>
          </a:p>
        </p:txBody>
      </p:sp>
    </p:spTree>
    <p:extLst>
      <p:ext uri="{BB962C8B-B14F-4D97-AF65-F5344CB8AC3E}">
        <p14:creationId xmlns:p14="http://schemas.microsoft.com/office/powerpoint/2010/main" val="4219613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used for the </a:t>
            </a:r>
            <a:r>
              <a:rPr lang="en-US" dirty="0" err="1"/>
              <a:t>algoritm</a:t>
            </a:r>
            <a:r>
              <a:rPr lang="en-US" dirty="0"/>
              <a:t> </a:t>
            </a:r>
          </a:p>
          <a:p>
            <a:r>
              <a:rPr lang="en-US" dirty="0"/>
              <a:t>There are others but the Euclidean distance is popular for image classification </a:t>
            </a:r>
          </a:p>
        </p:txBody>
      </p:sp>
      <p:sp>
        <p:nvSpPr>
          <p:cNvPr id="4" name="Slide Number Placeholder 3"/>
          <p:cNvSpPr>
            <a:spLocks noGrp="1"/>
          </p:cNvSpPr>
          <p:nvPr>
            <p:ph type="sldNum" sz="quarter" idx="5"/>
          </p:nvPr>
        </p:nvSpPr>
        <p:spPr/>
        <p:txBody>
          <a:bodyPr/>
          <a:lstStyle/>
          <a:p>
            <a:fld id="{9B26CD33-4337-4529-948A-94F6960B2374}" type="slidenum">
              <a:rPr lang="en-US" smtClean="0"/>
              <a:pPr/>
              <a:t>17</a:t>
            </a:fld>
            <a:endParaRPr lang="en-US"/>
          </a:p>
        </p:txBody>
      </p:sp>
    </p:spTree>
    <p:extLst>
      <p:ext uri="{BB962C8B-B14F-4D97-AF65-F5344CB8AC3E}">
        <p14:creationId xmlns:p14="http://schemas.microsoft.com/office/powerpoint/2010/main" val="325409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used for the </a:t>
            </a:r>
            <a:r>
              <a:rPr lang="en-US" dirty="0" err="1"/>
              <a:t>algoritm</a:t>
            </a:r>
            <a:r>
              <a:rPr lang="en-US" dirty="0"/>
              <a:t> </a:t>
            </a:r>
          </a:p>
          <a:p>
            <a:r>
              <a:rPr lang="en-US" dirty="0"/>
              <a:t>There are others but the Euclidean distance is popular for image classification </a:t>
            </a:r>
          </a:p>
        </p:txBody>
      </p:sp>
      <p:sp>
        <p:nvSpPr>
          <p:cNvPr id="4" name="Slide Number Placeholder 3"/>
          <p:cNvSpPr>
            <a:spLocks noGrp="1"/>
          </p:cNvSpPr>
          <p:nvPr>
            <p:ph type="sldNum" sz="quarter" idx="5"/>
          </p:nvPr>
        </p:nvSpPr>
        <p:spPr/>
        <p:txBody>
          <a:bodyPr/>
          <a:lstStyle/>
          <a:p>
            <a:fld id="{9B26CD33-4337-4529-948A-94F6960B2374}" type="slidenum">
              <a:rPr lang="en-US" smtClean="0"/>
              <a:pPr/>
              <a:t>18</a:t>
            </a:fld>
            <a:endParaRPr lang="en-US"/>
          </a:p>
        </p:txBody>
      </p:sp>
    </p:spTree>
    <p:extLst>
      <p:ext uri="{BB962C8B-B14F-4D97-AF65-F5344CB8AC3E}">
        <p14:creationId xmlns:p14="http://schemas.microsoft.com/office/powerpoint/2010/main" val="17472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19</a:t>
            </a:fld>
            <a:endParaRPr lang="en-US"/>
          </a:p>
        </p:txBody>
      </p:sp>
    </p:spTree>
    <p:extLst>
      <p:ext uri="{BB962C8B-B14F-4D97-AF65-F5344CB8AC3E}">
        <p14:creationId xmlns:p14="http://schemas.microsoft.com/office/powerpoint/2010/main" val="307712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20</a:t>
            </a:fld>
            <a:endParaRPr lang="en-US"/>
          </a:p>
        </p:txBody>
      </p:sp>
    </p:spTree>
    <p:extLst>
      <p:ext uri="{BB962C8B-B14F-4D97-AF65-F5344CB8AC3E}">
        <p14:creationId xmlns:p14="http://schemas.microsoft.com/office/powerpoint/2010/main" val="218191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a:prstGeom prst="rect">
            <a:avLst/>
          </a:prstGeom>
        </p:spPr>
        <p:txBody>
          <a:bodyPr bIns="0" anchor="ctr" anchorCtr="0"/>
          <a:lstStyle>
            <a:lvl1pPr algn="r" eaLnBrk="1" latinLnBrk="0" hangingPunct="1">
              <a:defRPr kumimoji="0" lang="en-US" dirty="0"/>
            </a:lvl1pPr>
            <a:extLst/>
          </a:lstStyle>
          <a:p>
            <a:r>
              <a:rPr kumimoji="0" lang="en-US" dirty="0"/>
              <a:t>Click to add photo album title</a:t>
            </a: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date and other details</a:t>
            </a:r>
          </a:p>
        </p:txBody>
      </p:sp>
      <p:sp>
        <p:nvSpPr>
          <p:cNvPr id="27" name="Rectangle 6" descr="An empty placeholder to add an image. Click on the placeholder and select the image that you wish to add"/>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3" name="Rectangle 12"/>
          <p:cNvSpPr>
            <a:spLocks noGrp="1"/>
          </p:cNvSpPr>
          <p:nvPr>
            <p:ph type="ftr" sz="quarter" idx="14"/>
          </p:nvPr>
        </p:nvSpPr>
        <p:spPr/>
        <p:txBody>
          <a:bodyPr/>
          <a:lstStyle/>
          <a:p>
            <a:r>
              <a:rPr lang="en-US" dirty="0"/>
              <a:t>Add a footer</a:t>
            </a:r>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Up 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868362"/>
          </a:xfrm>
          <a:prstGeom prst="rect">
            <a:avLst/>
          </a:prstGeom>
        </p:spPr>
        <p:txBody>
          <a:bodyPr>
            <a:normAutofit/>
          </a:bodyPr>
          <a:lstStyle>
            <a:lvl1pPr>
              <a:defRPr sz="2000"/>
            </a:lvl1pPr>
          </a:lstStyle>
          <a:p>
            <a:r>
              <a:rPr lang="en-US"/>
              <a:t>Click to edit Master title style</a:t>
            </a:r>
            <a:endParaRPr lang="en-US" dirty="0"/>
          </a:p>
        </p:txBody>
      </p:sp>
      <p:sp>
        <p:nvSpPr>
          <p:cNvPr id="15" name="Rectangle 7" descr="An empty placeholder to add an image. Click on the placeholder and select the image that you wish to add"/>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3" name="Rectangle 7" descr="An empty placeholder to add an image. Click on the placeholder and select the image that you wish to add"/>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7" name="Rectangle 11"/>
          <p:cNvSpPr>
            <a:spLocks noGrp="1"/>
          </p:cNvSpPr>
          <p:nvPr>
            <p:ph type="body" sz="quarter" idx="14" hasCustomPrompt="1"/>
          </p:nvPr>
        </p:nvSpPr>
        <p:spPr>
          <a:xfrm>
            <a:off x="457200" y="1219200"/>
            <a:ext cx="4023360" cy="20269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8" name="Rectangle 7"/>
          <p:cNvSpPr>
            <a:spLocks noGrp="1"/>
          </p:cNvSpPr>
          <p:nvPr>
            <p:ph type="ftr" sz="quarter" idx="17"/>
          </p:nvPr>
        </p:nvSpPr>
        <p:spPr/>
        <p:txBody>
          <a:bodyPr/>
          <a:lstStyle/>
          <a:p>
            <a:r>
              <a:rPr lang="en-US" dirty="0"/>
              <a:t>Add a footer</a:t>
            </a:r>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Up Mixed">
    <p:spTree>
      <p:nvGrpSpPr>
        <p:cNvPr id="1" name=""/>
        <p:cNvGrpSpPr/>
        <p:nvPr/>
      </p:nvGrpSpPr>
      <p:grpSpPr>
        <a:xfrm>
          <a:off x="0" y="0"/>
          <a:ext cx="0" cy="0"/>
          <a:chOff x="0" y="0"/>
          <a:chExt cx="0" cy="0"/>
        </a:xfrm>
      </p:grpSpPr>
      <p:sp>
        <p:nvSpPr>
          <p:cNvPr id="2" name="Title 1"/>
          <p:cNvSpPr>
            <a:spLocks noGrp="1"/>
          </p:cNvSpPr>
          <p:nvPr>
            <p:ph type="title"/>
          </p:nvPr>
        </p:nvSpPr>
        <p:spPr>
          <a:xfrm>
            <a:off x="426720" y="365125"/>
            <a:ext cx="4457700" cy="1003363"/>
          </a:xfrm>
          <a:prstGeom prst="rect">
            <a:avLst/>
          </a:prstGeom>
        </p:spPr>
        <p:txBody>
          <a:bodyPr>
            <a:normAutofit/>
          </a:bodyPr>
          <a:lstStyle>
            <a:lvl1pPr>
              <a:defRPr lang="en-US" sz="2000"/>
            </a:lvl1pPr>
          </a:lstStyle>
          <a:p>
            <a:pPr lvl="0"/>
            <a:r>
              <a:rPr lang="en-US"/>
              <a:t>Click to edit Master title style</a:t>
            </a:r>
            <a:endParaRPr lang="en-US" dirty="0"/>
          </a:p>
        </p:txBody>
      </p:sp>
      <p:sp>
        <p:nvSpPr>
          <p:cNvPr id="29" name="Rectangle 7" descr="An empty placeholder to add an image. Click on the placeholder and select the image that you wish to add"/>
          <p:cNvSpPr>
            <a:spLocks noGrp="1" noChangeAspect="1"/>
          </p:cNvSpPr>
          <p:nvPr>
            <p:ph type="pic" sz="quarter" idx="12"/>
          </p:nvPr>
        </p:nvSpPr>
        <p:spPr>
          <a:xfrm>
            <a:off x="426720" y="1600200"/>
            <a:ext cx="4457700" cy="472744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0" name="Rectangle 7" descr="An empty placeholder to add an image. Click on the placeholder and select the image that you wish to add"/>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descr="An empty placeholder to add an image. Click on the placeholder and select the image that you wish to add"/>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3" name="Rectangle 7" descr="An empty placeholder to add an image. Click on the placeholder and select the image that you wish to add"/>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0" name="Rectangle 7" descr="An empty placeholder to add an image. Click on the placeholder and select the image that you wish to add"/>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27" name="Rectangle 7" descr="An empty placeholder to add an image. Click on the placeholder and select the image that you wish to add"/>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5" name="Rectangle 14"/>
          <p:cNvSpPr>
            <a:spLocks noGrp="1"/>
          </p:cNvSpPr>
          <p:nvPr>
            <p:ph type="ftr" sz="quarter" idx="33"/>
          </p:nvPr>
        </p:nvSpPr>
        <p:spPr/>
        <p:txBody>
          <a:bodyPr/>
          <a:lstStyle/>
          <a:p>
            <a:r>
              <a:rPr lang="en-US" dirty="0"/>
              <a:t>Add a footer</a:t>
            </a:r>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descr="An empty placeholder to add an image. Click on the placeholder and select the image that you wish to add"/>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6" name="Rectangle 7" descr="An empty placeholder to add an image. Click on the placeholder and select the image that you wish to add"/>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descr="An empty placeholder to add an image. Click on the placeholder and select the image that you wish to add"/>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4" name="Rectangle 7" descr="An empty placeholder to add an image. Click on the placeholder and select the image that you wish to add"/>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2" name="Rectangle 11"/>
          <p:cNvSpPr>
            <a:spLocks noGrp="1"/>
          </p:cNvSpPr>
          <p:nvPr>
            <p:ph type="ftr" sz="quarter" idx="27"/>
          </p:nvPr>
        </p:nvSpPr>
        <p:spPr/>
        <p:txBody>
          <a:bodyPr/>
          <a:lstStyle/>
          <a:p>
            <a:r>
              <a:rPr lang="en-US" dirty="0"/>
              <a:t>Add a footer</a:t>
            </a:r>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descr="An empty placeholder to add an image. Click on the placeholder and select the image that you wish to add"/>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9" name="Rectangle 7" descr="An empty placeholder to add an image. Click on the placeholder and select the image that you wish to add"/>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4" name="Rectangle 7"/>
          <p:cNvSpPr>
            <a:spLocks noGrp="1"/>
          </p:cNvSpPr>
          <p:nvPr>
            <p:ph type="body" sz="quarter" idx="29" hasCustomPrompt="1"/>
          </p:nvPr>
        </p:nvSpPr>
        <p:spPr>
          <a:xfrm>
            <a:off x="152400" y="4495800"/>
            <a:ext cx="8763000" cy="6096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0" name="Rectangle 9"/>
          <p:cNvSpPr>
            <a:spLocks noGrp="1"/>
          </p:cNvSpPr>
          <p:nvPr>
            <p:ph type="ftr" sz="quarter" idx="35"/>
          </p:nvPr>
        </p:nvSpPr>
        <p:spPr/>
        <p:txBody>
          <a:bodyPr/>
          <a:lstStyle/>
          <a:p>
            <a:r>
              <a:rPr lang="en-US" dirty="0"/>
              <a:t>Add a footer</a:t>
            </a:r>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1 Portrait with  3 Landscap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4705350" cy="1155763"/>
          </a:xfrm>
          <a:prstGeom prst="rect">
            <a:avLst/>
          </a:prstGeom>
        </p:spPr>
        <p:txBody>
          <a:bodyPr>
            <a:normAutofit/>
          </a:bodyPr>
          <a:lstStyle>
            <a:lvl1pPr>
              <a:defRPr lang="en-US" sz="2000"/>
            </a:lvl1pPr>
          </a:lstStyle>
          <a:p>
            <a:pPr lvl="0"/>
            <a:r>
              <a:rPr lang="en-US"/>
              <a:t>Click to edit Master title style</a:t>
            </a:r>
          </a:p>
        </p:txBody>
      </p:sp>
      <p:sp>
        <p:nvSpPr>
          <p:cNvPr id="26" name="Rectangle 7" descr="An empty placeholder to add an image. Click on the placeholder and select the image that you wish to add"/>
          <p:cNvSpPr>
            <a:spLocks noGrp="1"/>
          </p:cNvSpPr>
          <p:nvPr>
            <p:ph type="pic" sz="quarter" idx="14"/>
          </p:nvPr>
        </p:nvSpPr>
        <p:spPr>
          <a:xfrm>
            <a:off x="609600" y="1676400"/>
            <a:ext cx="4724400" cy="472744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descr="An empty placeholder to add an image. Click on the placeholder and select the image that you wish to add"/>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descr="An empty placeholder to add an image. Click on the placeholder and select the image that you wish to add"/>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descr="An empty placeholder to add an image. Click on the placeholder and select the image that you wish to add"/>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9" name="Rectangle 8"/>
          <p:cNvSpPr>
            <a:spLocks noGrp="1"/>
          </p:cNvSpPr>
          <p:nvPr>
            <p:ph type="ftr" sz="quarter" idx="26"/>
          </p:nvPr>
        </p:nvSpPr>
        <p:spPr/>
        <p:txBody>
          <a:bodyPr/>
          <a:lstStyle/>
          <a:p>
            <a:r>
              <a:rPr lang="en-US" dirty="0"/>
              <a:t>Add a footer</a:t>
            </a:r>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27" name="Rectangle 7" descr="An empty placeholder to add an image. Click on the placeholder and select the image that you wish to add"/>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9" name="Rectangle 7" descr="An empty placeholder to add an image. Click on the placeholder and select the image that you wish to add"/>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3" name="Rectangle 7" descr="An empty placeholder to add an image. Click on the placeholder and select the image that you wish to add"/>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0" name="Rectangle 9"/>
          <p:cNvSpPr>
            <a:spLocks noGrp="1"/>
          </p:cNvSpPr>
          <p:nvPr>
            <p:ph type="ftr" sz="quarter" idx="31"/>
          </p:nvPr>
        </p:nvSpPr>
        <p:spPr/>
        <p:txBody>
          <a:bodyPr/>
          <a:lstStyle/>
          <a:p>
            <a:r>
              <a:rPr lang="en-US" dirty="0"/>
              <a:t>Add a footer</a:t>
            </a:r>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23" name="Rectangle 7" descr="An empty placeholder to add an image. Click on the placeholder and select the image that you wish to add"/>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7" name="Rectangle 7" descr="An empty placeholder to add an image. Click on the placeholder and select the image that you wish to add"/>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2" name="Rectangle 7" descr="An empty placeholder to add an image. Click on the placeholder and select the image that you wish to add"/>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9" name="Rectangle 8"/>
          <p:cNvSpPr>
            <a:spLocks noGrp="1"/>
          </p:cNvSpPr>
          <p:nvPr>
            <p:ph type="ftr" sz="quarter" idx="33"/>
          </p:nvPr>
        </p:nvSpPr>
        <p:spPr/>
        <p:txBody>
          <a:bodyPr/>
          <a:lstStyle/>
          <a:p>
            <a:r>
              <a:rPr lang="en-US" dirty="0"/>
              <a:t>Add a footer</a:t>
            </a:r>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descr="An empty placeholder to add an image. Click on the placeholder and select the image that you wish to add"/>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8" name="Text Placeholder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1" name="Rectangle 10"/>
          <p:cNvSpPr>
            <a:spLocks noGrp="1"/>
          </p:cNvSpPr>
          <p:nvPr>
            <p:ph type="ftr" sz="quarter" idx="19"/>
          </p:nvPr>
        </p:nvSpPr>
        <p:spPr/>
        <p:txBody>
          <a:bodyPr/>
          <a:lstStyle/>
          <a:p>
            <a:r>
              <a:rPr lang="en-US" dirty="0"/>
              <a:t>Add a footer</a:t>
            </a:r>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5924" y="5943600"/>
            <a:ext cx="7388352" cy="334962"/>
          </a:xfrm>
          <a:prstGeom prst="rect">
            <a:avLst/>
          </a:prstGeom>
        </p:spPr>
        <p:txBody>
          <a:bodyPr>
            <a:normAutofit/>
          </a:bodyPr>
          <a:lstStyle>
            <a:lvl1pPr>
              <a:defRPr sz="2000"/>
            </a:lvl1pPr>
          </a:lstStyle>
          <a:p>
            <a:r>
              <a:rPr lang="en-US"/>
              <a:t>Click to edit Master title style</a:t>
            </a:r>
            <a:endParaRPr lang="en-US" dirty="0"/>
          </a:p>
        </p:txBody>
      </p:sp>
      <p:sp>
        <p:nvSpPr>
          <p:cNvPr id="5" name="Rectangle 9" descr="An empty placeholder to add an image. Click on the placeholder and select the image that you wish to add"/>
          <p:cNvSpPr>
            <a:spLocks noGrp="1" noChangeAspect="1"/>
          </p:cNvSpPr>
          <p:nvPr>
            <p:ph type="pic" sz="quarter" idx="10"/>
          </p:nvPr>
        </p:nvSpPr>
        <p:spPr>
          <a:xfrm>
            <a:off x="914400" y="294590"/>
            <a:ext cx="7391400" cy="554355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5"/>
          <p:cNvSpPr>
            <a:spLocks noGrp="1"/>
          </p:cNvSpPr>
          <p:nvPr>
            <p:ph type="body" sz="quarter" idx="11" hasCustomPrompt="1"/>
          </p:nvPr>
        </p:nvSpPr>
        <p:spPr>
          <a:xfrm>
            <a:off x="915924" y="6324600"/>
            <a:ext cx="7388352"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norama">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lvl1pPr>
              <a:defRPr lang="en-US"/>
            </a:lvl1pPr>
          </a:lstStyle>
          <a:p>
            <a:pPr lvl="0"/>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Text Placeholder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7" name="Rectangle 6"/>
          <p:cNvSpPr>
            <a:spLocks noGrp="1"/>
          </p:cNvSpPr>
          <p:nvPr>
            <p:ph type="ftr" sz="quarter" idx="33"/>
          </p:nvPr>
        </p:nvSpPr>
        <p:spPr/>
        <p:txBody>
          <a:bodyPr/>
          <a:lstStyle/>
          <a:p>
            <a:r>
              <a:rPr lang="en-US" dirty="0"/>
              <a:t>Add a footer</a:t>
            </a:r>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endParaRPr lang="en-US" dirty="0"/>
          </a:p>
        </p:txBody>
      </p:sp>
      <p:sp>
        <p:nvSpPr>
          <p:cNvPr id="14" name="Rectangle 6"/>
          <p:cNvSpPr>
            <a:spLocks noGrp="1"/>
          </p:cNvSpPr>
          <p:nvPr>
            <p:ph idx="1"/>
          </p:nvPr>
        </p:nvSpPr>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11/26/2019</a:t>
            </a:fld>
            <a:endParaRPr kumimoji="0" lang="en-US"/>
          </a:p>
        </p:txBody>
      </p:sp>
      <p:sp>
        <p:nvSpPr>
          <p:cNvPr id="27" name="Rectangle 19"/>
          <p:cNvSpPr>
            <a:spLocks noGrp="1"/>
          </p:cNvSpPr>
          <p:nvPr>
            <p:ph type="ftr" sz="quarter" idx="11"/>
          </p:nvPr>
        </p:nvSpPr>
        <p:spPr/>
        <p:txBody>
          <a:bodyPr/>
          <a:lstStyle/>
          <a:p>
            <a:r>
              <a:rPr lang="en-US" dirty="0"/>
              <a:t>Add a footer</a:t>
            </a:r>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rai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7800" y="228600"/>
            <a:ext cx="3505200" cy="685800"/>
          </a:xfrm>
          <a:prstGeom prst="rect">
            <a:avLst/>
          </a:prstGeom>
        </p:spPr>
        <p:txBody>
          <a:bodyPr anchor="t" anchorCtr="0">
            <a:normAutofit/>
          </a:bodyPr>
          <a:lstStyle>
            <a:lvl1pPr>
              <a:defRPr sz="2000"/>
            </a:lvl1p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3" name="Rectangle 6"/>
          <p:cNvSpPr>
            <a:spLocks noGrp="1"/>
          </p:cNvSpPr>
          <p:nvPr>
            <p:ph type="body" sz="quarter" idx="11" hasCustomPrompt="1"/>
          </p:nvPr>
        </p:nvSpPr>
        <p:spPr>
          <a:xfrm>
            <a:off x="5257800" y="2895600"/>
            <a:ext cx="3505200" cy="35052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6" name="Rectangle 5"/>
          <p:cNvSpPr>
            <a:spLocks noGrp="1"/>
          </p:cNvSpPr>
          <p:nvPr>
            <p:ph type="ftr" sz="quarter" idx="14"/>
          </p:nvPr>
        </p:nvSpPr>
        <p:spPr/>
        <p:txBody>
          <a:bodyPr/>
          <a:lstStyle/>
          <a:p>
            <a:r>
              <a:rPr lang="en-US" dirty="0"/>
              <a:t>Add a footer</a:t>
            </a:r>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descr="An empty placeholder to add an image. Click on the placeholder and select the image that you wish to add"/>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bum Section">
    <p:spTree>
      <p:nvGrpSpPr>
        <p:cNvPr id="1" name=""/>
        <p:cNvGrpSpPr/>
        <p:nvPr/>
      </p:nvGrpSpPr>
      <p:grpSpPr>
        <a:xfrm>
          <a:off x="0" y="0"/>
          <a:ext cx="0" cy="0"/>
          <a:chOff x="0" y="0"/>
          <a:chExt cx="0" cy="0"/>
        </a:xfrm>
      </p:grpSpPr>
      <p:sp>
        <p:nvSpPr>
          <p:cNvPr id="3" name="Title 2"/>
          <p:cNvSpPr>
            <a:spLocks noGrp="1"/>
          </p:cNvSpPr>
          <p:nvPr>
            <p:ph type="title"/>
          </p:nvPr>
        </p:nvSpPr>
        <p:spPr>
          <a:xfrm>
            <a:off x="752856" y="4575048"/>
            <a:ext cx="7781544" cy="987552"/>
          </a:xfrm>
          <a:prstGeom prst="rect">
            <a:avLst/>
          </a:prstGeom>
        </p:spPr>
        <p:txBody>
          <a:bodyPr bIns="0" anchor="b" anchorCtr="0">
            <a:normAutofit/>
          </a:bodyPr>
          <a:lstStyle/>
          <a:p>
            <a:r>
              <a:rPr lang="en-US"/>
              <a:t>Click to edit Master title style</a:t>
            </a:r>
            <a:endParaRPr lang="en-US" dirty="0"/>
          </a:p>
        </p:txBody>
      </p:sp>
      <p:sp>
        <p:nvSpPr>
          <p:cNvPr id="7" name="Rectangle 6" descr="An empty placeholder to add an image. Click on the placeholder and select the image that you wish to add"/>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18" name="Rectangle 6" descr="An empty placeholder to add an image. Click on the placeholder and select the image that you wish to add"/>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2" name="Rectangle 6" descr="An empty placeholder to add an image. Click on the placeholder and select the image that you wish to add"/>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0" name="Rectangle 9"/>
          <p:cNvSpPr>
            <a:spLocks noGrp="1"/>
          </p:cNvSpPr>
          <p:nvPr>
            <p:ph type="ftr" sz="quarter" idx="19"/>
          </p:nvPr>
        </p:nvSpPr>
        <p:spPr/>
        <p:txBody>
          <a:bodyPr/>
          <a:lstStyle/>
          <a:p>
            <a:r>
              <a:rPr lang="en-US" dirty="0"/>
              <a:t>Add a footer</a:t>
            </a:r>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Up Portrait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noChangeAspect="1"/>
          </p:cNvSpPr>
          <p:nvPr>
            <p:ph type="pic" sz="quarter" idx="11"/>
          </p:nvPr>
        </p:nvSpPr>
        <p:spPr>
          <a:xfrm>
            <a:off x="1297754" y="1625111"/>
            <a:ext cx="2895966" cy="386128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3" name="Rectangle 7"/>
          <p:cNvSpPr>
            <a:spLocks noGrp="1"/>
          </p:cNvSpPr>
          <p:nvPr>
            <p:ph type="body" sz="quarter" idx="14" hasCustomPrompt="1"/>
          </p:nvPr>
        </p:nvSpPr>
        <p:spPr>
          <a:xfrm>
            <a:off x="12977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0" name="Rectangle 8" descr="An empty placeholder to add an image. Click on the placeholder and select the image that you wish to add"/>
          <p:cNvSpPr>
            <a:spLocks noGrp="1" noChangeAspect="1"/>
          </p:cNvSpPr>
          <p:nvPr>
            <p:ph type="pic" sz="quarter" idx="10"/>
          </p:nvPr>
        </p:nvSpPr>
        <p:spPr>
          <a:xfrm>
            <a:off x="4953000" y="1625600"/>
            <a:ext cx="2897953" cy="38639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9" name="Rectangle 7"/>
          <p:cNvSpPr>
            <a:spLocks noGrp="1"/>
          </p:cNvSpPr>
          <p:nvPr>
            <p:ph type="body" sz="quarter" idx="15" hasCustomPrompt="1"/>
          </p:nvPr>
        </p:nvSpPr>
        <p:spPr>
          <a:xfrm>
            <a:off x="49553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Up Landscape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5" name="Rectangle 7" descr="An empty placeholder to add an image. Click on the placeholder and select the image that you wish to add"/>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3" name="Rectangle 7" descr="An empty placeholder to add an image. Click on the placeholder and select the image that you wish to add"/>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9" name="Rectangle 8"/>
          <p:cNvSpPr>
            <a:spLocks noGrp="1"/>
          </p:cNvSpPr>
          <p:nvPr>
            <p:ph type="ftr" sz="quarter" idx="20"/>
          </p:nvPr>
        </p:nvSpPr>
        <p:spPr/>
        <p:txBody>
          <a:bodyPr/>
          <a:lstStyle/>
          <a:p>
            <a:r>
              <a:rPr lang="en-US" dirty="0"/>
              <a:t>Add a footer</a:t>
            </a:r>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Up Mixed with Caption">
    <p:spTree>
      <p:nvGrpSpPr>
        <p:cNvPr id="1" name=""/>
        <p:cNvGrpSpPr/>
        <p:nvPr/>
      </p:nvGrpSpPr>
      <p:grpSpPr>
        <a:xfrm>
          <a:off x="0" y="0"/>
          <a:ext cx="0" cy="0"/>
          <a:chOff x="0" y="0"/>
          <a:chExt cx="0" cy="0"/>
        </a:xfrm>
      </p:grpSpPr>
      <p:sp>
        <p:nvSpPr>
          <p:cNvPr id="22" name="Rectangle 7" descr="An empty placeholder to add an image. Click on the placeholder and select the image that you wish to add"/>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dirty="0"/>
          </a:p>
        </p:txBody>
      </p:sp>
      <p:sp>
        <p:nvSpPr>
          <p:cNvPr id="6" name="Rectangle 7" descr="An empty placeholder to add an image. Click on the placeholder and select the image that you wish to add"/>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Up Portrait with Captions">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 name="Rectangle 8" descr="An empty placeholder to add an image. Click on the placeholder and select the image that you wish to add"/>
          <p:cNvSpPr>
            <a:spLocks noGrp="1" noChangeAspect="1"/>
          </p:cNvSpPr>
          <p:nvPr>
            <p:ph type="pic" sz="quarter" idx="10"/>
          </p:nvPr>
        </p:nvSpPr>
        <p:spPr>
          <a:xfrm>
            <a:off x="457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7" name="Rectangle 6"/>
          <p:cNvSpPr>
            <a:spLocks noGrp="1"/>
          </p:cNvSpPr>
          <p:nvPr>
            <p:ph type="body" sz="quarter" idx="13" hasCustomPrompt="1"/>
          </p:nvPr>
        </p:nvSpPr>
        <p:spPr>
          <a:xfrm>
            <a:off x="457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4" name="Rectangle 8" descr="An empty placeholder to add an image. Click on the placeholder and select the image that you wish to add"/>
          <p:cNvSpPr>
            <a:spLocks noGrp="1" noChangeAspect="1"/>
          </p:cNvSpPr>
          <p:nvPr>
            <p:ph type="pic" sz="quarter" idx="11"/>
          </p:nvPr>
        </p:nvSpPr>
        <p:spPr>
          <a:xfrm>
            <a:off x="33147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6" name="Rectangle 6"/>
          <p:cNvSpPr>
            <a:spLocks noGrp="1"/>
          </p:cNvSpPr>
          <p:nvPr>
            <p:ph type="body" sz="quarter" idx="14" hasCustomPrompt="1"/>
          </p:nvPr>
        </p:nvSpPr>
        <p:spPr>
          <a:xfrm>
            <a:off x="33147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31" name="Rectangle 8" descr="An empty placeholder to add an image. Click on the placeholder and select the image that you wish to add"/>
          <p:cNvSpPr>
            <a:spLocks noGrp="1" noChangeAspect="1"/>
          </p:cNvSpPr>
          <p:nvPr>
            <p:ph type="pic" sz="quarter" idx="12"/>
          </p:nvPr>
        </p:nvSpPr>
        <p:spPr>
          <a:xfrm>
            <a:off x="6172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14" name="Rectangle 6"/>
          <p:cNvSpPr>
            <a:spLocks noGrp="1"/>
          </p:cNvSpPr>
          <p:nvPr>
            <p:ph type="body" sz="quarter" idx="15" hasCustomPrompt="1"/>
          </p:nvPr>
        </p:nvSpPr>
        <p:spPr>
          <a:xfrm>
            <a:off x="6172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11/26/2019</a:t>
            </a:fld>
            <a:endParaRPr kumimoji="0" lang="en-US"/>
          </a:p>
        </p:txBody>
      </p:sp>
      <p:sp>
        <p:nvSpPr>
          <p:cNvPr id="10" name="Rectangle 9"/>
          <p:cNvSpPr>
            <a:spLocks noGrp="1"/>
          </p:cNvSpPr>
          <p:nvPr>
            <p:ph type="ftr" sz="quarter" idx="18"/>
          </p:nvPr>
        </p:nvSpPr>
        <p:spPr/>
        <p:txBody>
          <a:bodyPr/>
          <a:lstStyle/>
          <a:p>
            <a:r>
              <a:rPr lang="en-US" dirty="0"/>
              <a:t>Add a footer</a:t>
            </a:r>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endParaRPr kumimoji="0"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11/26/2019</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r>
              <a:rPr lang="en-US" dirty="0"/>
              <a:t>Add a footer</a:t>
            </a: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ideo" Target="https://www.youtube.com/embed/JfSao30fMxY?feature=oembed" TargetMode="Externa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1" y="3429001"/>
            <a:ext cx="8298485" cy="1066800"/>
          </a:xfrm>
        </p:spPr>
        <p:txBody>
          <a:bodyPr/>
          <a:lstStyle/>
          <a:p>
            <a:r>
              <a:rPr lang="en-US" dirty="0"/>
              <a:t>Catch These signs</a:t>
            </a:r>
          </a:p>
        </p:txBody>
      </p:sp>
      <p:sp>
        <p:nvSpPr>
          <p:cNvPr id="6" name="Text Placeholder 5"/>
          <p:cNvSpPr>
            <a:spLocks noGrp="1"/>
          </p:cNvSpPr>
          <p:nvPr>
            <p:ph type="body" sz="quarter" idx="10"/>
          </p:nvPr>
        </p:nvSpPr>
        <p:spPr>
          <a:xfrm>
            <a:off x="2140140" y="4724400"/>
            <a:ext cx="6386946" cy="1724025"/>
          </a:xfrm>
        </p:spPr>
        <p:txBody>
          <a:bodyPr/>
          <a:lstStyle/>
          <a:p>
            <a:r>
              <a:rPr lang="en-US" dirty="0"/>
              <a:t>A memoir on:</a:t>
            </a:r>
          </a:p>
          <a:p>
            <a:r>
              <a:rPr lang="en-US" dirty="0"/>
              <a:t>CNN</a:t>
            </a:r>
          </a:p>
          <a:p>
            <a:r>
              <a:rPr lang="en-US" dirty="0"/>
              <a:t>MLP</a:t>
            </a:r>
          </a:p>
          <a:p>
            <a:r>
              <a:rPr lang="en-US" dirty="0"/>
              <a:t>&amp; </a:t>
            </a:r>
          </a:p>
          <a:p>
            <a:r>
              <a:rPr lang="en-US" dirty="0"/>
              <a:t>KNN</a:t>
            </a:r>
          </a:p>
        </p:txBody>
      </p:sp>
      <p:pic>
        <p:nvPicPr>
          <p:cNvPr id="3" name="Picture Placeholder 2" descr="Large rock formation in rocky landscape"/>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33" b="133"/>
          <a:stretch>
            <a:fillRect/>
          </a:stretch>
        </p:blipFill>
        <p:spPr>
          <a:xfrm>
            <a:off x="6241086" y="609600"/>
            <a:ext cx="2286000" cy="2286000"/>
          </a:xfr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E475C-D8F0-4614-A2F1-DDA475F89B29}"/>
              </a:ext>
            </a:extLst>
          </p:cNvPr>
          <p:cNvSpPr>
            <a:spLocks noGrp="1"/>
          </p:cNvSpPr>
          <p:nvPr>
            <p:ph idx="1"/>
          </p:nvPr>
        </p:nvSpPr>
        <p:spPr>
          <a:xfrm>
            <a:off x="346166" y="1166019"/>
            <a:ext cx="8229600" cy="2262982"/>
          </a:xfrm>
        </p:spPr>
        <p:txBody>
          <a:bodyPr/>
          <a:lstStyle/>
          <a:p>
            <a:pPr marL="0" indent="0">
              <a:buNone/>
            </a:pPr>
            <a:r>
              <a:rPr lang="en-US" dirty="0"/>
              <a:t>MLP is the predecessor to Convolutional Neural Networks. It was once used as image classification due to the use of hidden layers in the neural network. It's good for image classification because it can distinguish data that is not linearly separable.</a:t>
            </a:r>
          </a:p>
          <a:p>
            <a:endParaRPr lang="en-US" dirty="0"/>
          </a:p>
        </p:txBody>
      </p:sp>
      <p:sp>
        <p:nvSpPr>
          <p:cNvPr id="4" name="Title 1">
            <a:extLst>
              <a:ext uri="{FF2B5EF4-FFF2-40B4-BE49-F238E27FC236}">
                <a16:creationId xmlns:a16="http://schemas.microsoft.com/office/drawing/2014/main" id="{8918DB4A-3EE9-4678-A231-E61A788B0F5F}"/>
              </a:ext>
            </a:extLst>
          </p:cNvPr>
          <p:cNvSpPr>
            <a:spLocks noGrp="1"/>
          </p:cNvSpPr>
          <p:nvPr>
            <p:ph type="title"/>
          </p:nvPr>
        </p:nvSpPr>
        <p:spPr>
          <a:xfrm>
            <a:off x="381000" y="228600"/>
            <a:ext cx="8382000" cy="685800"/>
          </a:xfrm>
        </p:spPr>
        <p:txBody>
          <a:bodyPr/>
          <a:lstStyle/>
          <a:p>
            <a:r>
              <a:rPr lang="en-US" dirty="0"/>
              <a:t>Multilayer perceptron</a:t>
            </a:r>
          </a:p>
        </p:txBody>
      </p:sp>
    </p:spTree>
    <p:extLst>
      <p:ext uri="{BB962C8B-B14F-4D97-AF65-F5344CB8AC3E}">
        <p14:creationId xmlns:p14="http://schemas.microsoft.com/office/powerpoint/2010/main" val="160529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F6B8-C0B1-4EC9-AFE2-E210AD648541}"/>
              </a:ext>
            </a:extLst>
          </p:cNvPr>
          <p:cNvSpPr>
            <a:spLocks noGrp="1"/>
          </p:cNvSpPr>
          <p:nvPr>
            <p:ph type="title"/>
          </p:nvPr>
        </p:nvSpPr>
        <p:spPr>
          <a:xfrm>
            <a:off x="419374" y="304800"/>
            <a:ext cx="8343625" cy="685800"/>
          </a:xfrm>
        </p:spPr>
        <p:txBody>
          <a:bodyPr/>
          <a:lstStyle/>
          <a:p>
            <a:r>
              <a:rPr lang="en-US" dirty="0"/>
              <a:t>MLP – How it works</a:t>
            </a:r>
          </a:p>
        </p:txBody>
      </p:sp>
      <p:sp>
        <p:nvSpPr>
          <p:cNvPr id="4" name="Text Placeholder 3">
            <a:extLst>
              <a:ext uri="{FF2B5EF4-FFF2-40B4-BE49-F238E27FC236}">
                <a16:creationId xmlns:a16="http://schemas.microsoft.com/office/drawing/2014/main" id="{E2F55432-3167-4EFF-9521-009DFA587478}"/>
              </a:ext>
            </a:extLst>
          </p:cNvPr>
          <p:cNvSpPr>
            <a:spLocks noGrp="1"/>
          </p:cNvSpPr>
          <p:nvPr>
            <p:ph type="body" sz="quarter" idx="11"/>
          </p:nvPr>
        </p:nvSpPr>
        <p:spPr>
          <a:xfrm>
            <a:off x="381001" y="647700"/>
            <a:ext cx="8305800" cy="2923903"/>
          </a:xfrm>
        </p:spPr>
        <p:txBody>
          <a:bodyPr/>
          <a:lstStyle/>
          <a:p>
            <a:pPr marL="285750" indent="-285750">
              <a:buFontTx/>
              <a:buChar char="-"/>
            </a:pPr>
            <a:r>
              <a:rPr lang="en-US" dirty="0"/>
              <a:t>Contains many </a:t>
            </a:r>
            <a:r>
              <a:rPr lang="en-US" dirty="0" err="1"/>
              <a:t>perceptrons</a:t>
            </a:r>
            <a:r>
              <a:rPr lang="en-US" dirty="0"/>
              <a:t> that are organized into layers</a:t>
            </a:r>
          </a:p>
          <a:p>
            <a:pPr marL="285750" indent="-285750">
              <a:buFontTx/>
              <a:buChar char="-"/>
            </a:pPr>
            <a:r>
              <a:rPr lang="en-US" dirty="0"/>
              <a:t>A class of feedforward artificial neural network</a:t>
            </a:r>
          </a:p>
          <a:p>
            <a:pPr marL="285750" indent="-285750">
              <a:buFontTx/>
              <a:buChar char="-"/>
            </a:pPr>
            <a:r>
              <a:rPr lang="en-US" dirty="0"/>
              <a:t>Consists of at least three layers of nodes:</a:t>
            </a:r>
          </a:p>
          <a:p>
            <a:r>
              <a:rPr lang="en-US" dirty="0"/>
              <a:t>	an input layer, a hidden layer and an output layer.</a:t>
            </a:r>
          </a:p>
          <a:p>
            <a:r>
              <a:rPr lang="en-US" dirty="0"/>
              <a:t>-   Each node is a neuron that uses an activation function</a:t>
            </a:r>
            <a:br>
              <a:rPr lang="en-US" dirty="0"/>
            </a:br>
            <a:r>
              <a:rPr lang="en-US" dirty="0"/>
              <a:t>-   Linear algebra reduces all layers to a two-layer input-output model </a:t>
            </a:r>
            <a:br>
              <a:rPr lang="en-US" dirty="0"/>
            </a:br>
            <a:r>
              <a:rPr lang="en-US" dirty="0"/>
              <a:t>-   Utilizes backpropagation for training</a:t>
            </a:r>
          </a:p>
          <a:p>
            <a:endParaRPr lang="en-US" dirty="0"/>
          </a:p>
        </p:txBody>
      </p:sp>
      <p:pic>
        <p:nvPicPr>
          <p:cNvPr id="6" name="Picture 5">
            <a:extLst>
              <a:ext uri="{FF2B5EF4-FFF2-40B4-BE49-F238E27FC236}">
                <a16:creationId xmlns:a16="http://schemas.microsoft.com/office/drawing/2014/main" id="{3C15FD35-30A4-4206-822A-17928FF09A7C}"/>
              </a:ext>
            </a:extLst>
          </p:cNvPr>
          <p:cNvPicPr>
            <a:picLocks noChangeAspect="1"/>
          </p:cNvPicPr>
          <p:nvPr/>
        </p:nvPicPr>
        <p:blipFill>
          <a:blip r:embed="rId2"/>
          <a:stretch>
            <a:fillRect/>
          </a:stretch>
        </p:blipFill>
        <p:spPr>
          <a:xfrm>
            <a:off x="1443989" y="3406003"/>
            <a:ext cx="6294394" cy="3147197"/>
          </a:xfrm>
          <a:prstGeom prst="rect">
            <a:avLst/>
          </a:prstGeom>
        </p:spPr>
      </p:pic>
    </p:spTree>
    <p:extLst>
      <p:ext uri="{BB962C8B-B14F-4D97-AF65-F5344CB8AC3E}">
        <p14:creationId xmlns:p14="http://schemas.microsoft.com/office/powerpoint/2010/main" val="33568090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9ACD-A203-47D9-AC1F-CBC3964318AF}"/>
              </a:ext>
            </a:extLst>
          </p:cNvPr>
          <p:cNvSpPr>
            <a:spLocks noGrp="1"/>
          </p:cNvSpPr>
          <p:nvPr>
            <p:ph type="title"/>
          </p:nvPr>
        </p:nvSpPr>
        <p:spPr>
          <a:xfrm>
            <a:off x="457200" y="228600"/>
            <a:ext cx="8305800" cy="685800"/>
          </a:xfrm>
        </p:spPr>
        <p:txBody>
          <a:bodyPr/>
          <a:lstStyle/>
          <a:p>
            <a:r>
              <a:rPr lang="en-US" dirty="0" err="1"/>
              <a:t>MLp</a:t>
            </a:r>
            <a:r>
              <a:rPr lang="en-US" dirty="0"/>
              <a:t> – How did we train this Neural Network?</a:t>
            </a:r>
          </a:p>
        </p:txBody>
      </p:sp>
      <p:sp>
        <p:nvSpPr>
          <p:cNvPr id="4" name="Text Placeholder 3">
            <a:extLst>
              <a:ext uri="{FF2B5EF4-FFF2-40B4-BE49-F238E27FC236}">
                <a16:creationId xmlns:a16="http://schemas.microsoft.com/office/drawing/2014/main" id="{8C454F51-4049-49D4-84D3-FCF9D1259DE4}"/>
              </a:ext>
            </a:extLst>
          </p:cNvPr>
          <p:cNvSpPr>
            <a:spLocks noGrp="1"/>
          </p:cNvSpPr>
          <p:nvPr>
            <p:ph type="body" sz="quarter" idx="11"/>
          </p:nvPr>
        </p:nvSpPr>
        <p:spPr>
          <a:xfrm>
            <a:off x="419100" y="1295400"/>
            <a:ext cx="8305800" cy="4953000"/>
          </a:xfrm>
        </p:spPr>
        <p:txBody>
          <a:bodyPr/>
          <a:lstStyle/>
          <a:p>
            <a:r>
              <a:rPr lang="en-US" dirty="0"/>
              <a:t>Learning occurs in the perceptron by changing connection weights after each piece of data is processed, based on the amount of error in the output compared to the expected result</a:t>
            </a:r>
          </a:p>
          <a:p>
            <a:endParaRPr lang="en-US" sz="1600" dirty="0"/>
          </a:p>
          <a:p>
            <a:r>
              <a:rPr lang="en-US" sz="1600" dirty="0"/>
              <a:t>Example --</a:t>
            </a:r>
            <a:br>
              <a:rPr lang="en-US" sz="1600" dirty="0"/>
            </a:br>
            <a:r>
              <a:rPr lang="en-US" sz="1600" dirty="0"/>
              <a:t>layer1 = </a:t>
            </a:r>
            <a:r>
              <a:rPr lang="en-US" sz="1600" dirty="0" err="1"/>
              <a:t>tf.nn.relu</a:t>
            </a:r>
            <a:r>
              <a:rPr lang="en-US" sz="1600" dirty="0"/>
              <a:t>(</a:t>
            </a:r>
            <a:r>
              <a:rPr lang="en-US" sz="1600" dirty="0" err="1"/>
              <a:t>tf.add</a:t>
            </a:r>
            <a:r>
              <a:rPr lang="en-US" sz="1600" dirty="0"/>
              <a:t>(</a:t>
            </a:r>
            <a:r>
              <a:rPr lang="en-US" sz="1600" dirty="0" err="1"/>
              <a:t>tf.matmul</a:t>
            </a:r>
            <a:r>
              <a:rPr lang="en-US" sz="1600" dirty="0"/>
              <a:t>(x, weights['w1']), biases['b1']))</a:t>
            </a:r>
            <a:br>
              <a:rPr lang="en-US" sz="1600" dirty="0"/>
            </a:br>
            <a:r>
              <a:rPr lang="en-US" sz="1600" dirty="0"/>
              <a:t>layer2 = </a:t>
            </a:r>
            <a:r>
              <a:rPr lang="en-US" sz="1600" dirty="0" err="1"/>
              <a:t>tf.nn.relu</a:t>
            </a:r>
            <a:r>
              <a:rPr lang="en-US" sz="1600" dirty="0"/>
              <a:t>(</a:t>
            </a:r>
            <a:r>
              <a:rPr lang="en-US" sz="1600" dirty="0" err="1"/>
              <a:t>tf.add</a:t>
            </a:r>
            <a:r>
              <a:rPr lang="en-US" sz="1600" dirty="0"/>
              <a:t>(</a:t>
            </a:r>
            <a:r>
              <a:rPr lang="en-US" sz="1600" dirty="0" err="1"/>
              <a:t>tf.matmul</a:t>
            </a:r>
            <a:r>
              <a:rPr lang="en-US" sz="1600" dirty="0"/>
              <a:t>(layer1, weights['w2']), biases['b2']))</a:t>
            </a:r>
            <a:br>
              <a:rPr lang="en-US" sz="1600" dirty="0"/>
            </a:br>
            <a:r>
              <a:rPr lang="en-US" sz="1600" dirty="0"/>
              <a:t>layer3 = </a:t>
            </a:r>
            <a:r>
              <a:rPr lang="en-US" sz="1600" dirty="0" err="1"/>
              <a:t>tf.nn.relu</a:t>
            </a:r>
            <a:r>
              <a:rPr lang="en-US" sz="1600" dirty="0"/>
              <a:t>(</a:t>
            </a:r>
            <a:r>
              <a:rPr lang="en-US" sz="1600" dirty="0" err="1"/>
              <a:t>tf.add</a:t>
            </a:r>
            <a:r>
              <a:rPr lang="en-US" sz="1600" dirty="0"/>
              <a:t>(</a:t>
            </a:r>
            <a:r>
              <a:rPr lang="en-US" sz="1600" dirty="0" err="1"/>
              <a:t>tf.matmul</a:t>
            </a:r>
            <a:r>
              <a:rPr lang="en-US" sz="1600" dirty="0"/>
              <a:t>(layer2, weights['w3']), biases['b3']))</a:t>
            </a:r>
            <a:br>
              <a:rPr lang="en-US" sz="1600" dirty="0"/>
            </a:br>
            <a:r>
              <a:rPr lang="en-US" sz="1600" dirty="0"/>
              <a:t>layer4 = </a:t>
            </a:r>
            <a:r>
              <a:rPr lang="en-US" sz="1600" dirty="0" err="1"/>
              <a:t>tf.nn.relu</a:t>
            </a:r>
            <a:r>
              <a:rPr lang="en-US" sz="1600" dirty="0"/>
              <a:t>(</a:t>
            </a:r>
            <a:r>
              <a:rPr lang="en-US" sz="1600" dirty="0" err="1"/>
              <a:t>tf.add</a:t>
            </a:r>
            <a:r>
              <a:rPr lang="en-US" sz="1600" dirty="0"/>
              <a:t>(</a:t>
            </a:r>
            <a:r>
              <a:rPr lang="en-US" sz="1600" dirty="0" err="1"/>
              <a:t>tf.matmul</a:t>
            </a:r>
            <a:r>
              <a:rPr lang="en-US" sz="1600" dirty="0"/>
              <a:t>(layer3, weights['w4']), biases['b4']))</a:t>
            </a:r>
            <a:br>
              <a:rPr lang="en-US" sz="1600" dirty="0"/>
            </a:br>
            <a:r>
              <a:rPr lang="en-US" sz="1600" dirty="0"/>
              <a:t>layer5 = </a:t>
            </a:r>
            <a:r>
              <a:rPr lang="en-US" sz="1600" dirty="0" err="1"/>
              <a:t>tf.nn.relu</a:t>
            </a:r>
            <a:r>
              <a:rPr lang="en-US" sz="1600" dirty="0"/>
              <a:t>(</a:t>
            </a:r>
            <a:r>
              <a:rPr lang="en-US" sz="1600" dirty="0" err="1"/>
              <a:t>tf.add</a:t>
            </a:r>
            <a:r>
              <a:rPr lang="en-US" sz="1600" dirty="0"/>
              <a:t>(</a:t>
            </a:r>
            <a:r>
              <a:rPr lang="en-US" sz="1600" dirty="0" err="1"/>
              <a:t>tf.matmul</a:t>
            </a:r>
            <a:r>
              <a:rPr lang="en-US" sz="1600" dirty="0"/>
              <a:t>(layer4, weights['w5']), biases['b5']))</a:t>
            </a:r>
            <a:br>
              <a:rPr lang="en-US" sz="1600" dirty="0"/>
            </a:br>
            <a:r>
              <a:rPr lang="en-US" sz="1600" dirty="0" err="1"/>
              <a:t>layer_out</a:t>
            </a:r>
            <a:r>
              <a:rPr lang="en-US" sz="1600" dirty="0"/>
              <a:t> = </a:t>
            </a:r>
            <a:r>
              <a:rPr lang="en-US" sz="1600" dirty="0" err="1"/>
              <a:t>tf.matmul</a:t>
            </a:r>
            <a:r>
              <a:rPr lang="en-US" sz="1600" dirty="0"/>
              <a:t>(layer5, weights['_w']) + biases['_b’]</a:t>
            </a:r>
          </a:p>
          <a:p>
            <a:endParaRPr lang="en-US" sz="1600" dirty="0"/>
          </a:p>
          <a:p>
            <a:endParaRPr lang="en-US" sz="1600" dirty="0"/>
          </a:p>
          <a:p>
            <a:r>
              <a:rPr lang="en-US" dirty="0"/>
              <a:t>Loss function: Cross Entropy</a:t>
            </a:r>
            <a:br>
              <a:rPr lang="en-US" dirty="0"/>
            </a:br>
            <a:r>
              <a:rPr lang="en-US" dirty="0"/>
              <a:t>Optimizer: Adam</a:t>
            </a:r>
            <a:br>
              <a:rPr lang="en-US" dirty="0"/>
            </a:br>
            <a:r>
              <a:rPr lang="en-US" dirty="0"/>
              <a:t>Activation Function: </a:t>
            </a:r>
            <a:r>
              <a:rPr lang="en-US" dirty="0" err="1"/>
              <a:t>Relu</a:t>
            </a:r>
            <a:r>
              <a:rPr lang="en-US" dirty="0"/>
              <a:t> (Rectified linear unit)</a:t>
            </a:r>
            <a:br>
              <a:rPr lang="en-US" dirty="0"/>
            </a:br>
            <a:r>
              <a:rPr lang="en-US" dirty="0"/>
              <a:t>Layers Used: 10</a:t>
            </a:r>
            <a:br>
              <a:rPr lang="en-US" dirty="0"/>
            </a:br>
            <a:r>
              <a:rPr lang="en-US" dirty="0"/>
              <a:t>Learning Rate: 0.002</a:t>
            </a:r>
            <a:br>
              <a:rPr lang="en-US" dirty="0"/>
            </a:br>
            <a:r>
              <a:rPr lang="en-US" dirty="0"/>
              <a:t>Epochs: 5000</a:t>
            </a:r>
          </a:p>
        </p:txBody>
      </p:sp>
    </p:spTree>
    <p:extLst>
      <p:ext uri="{BB962C8B-B14F-4D97-AF65-F5344CB8AC3E}">
        <p14:creationId xmlns:p14="http://schemas.microsoft.com/office/powerpoint/2010/main" val="4842328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B39C-C59E-4A79-940F-0C4E7C2FF55D}"/>
              </a:ext>
            </a:extLst>
          </p:cNvPr>
          <p:cNvSpPr>
            <a:spLocks noGrp="1"/>
          </p:cNvSpPr>
          <p:nvPr>
            <p:ph type="title"/>
          </p:nvPr>
        </p:nvSpPr>
        <p:spPr>
          <a:xfrm>
            <a:off x="457200" y="274638"/>
            <a:ext cx="8229600" cy="1249362"/>
          </a:xfrm>
          <a:prstGeom prst="rect">
            <a:avLst/>
          </a:prstGeom>
        </p:spPr>
        <p:txBody>
          <a:bodyPr>
            <a:normAutofit/>
          </a:bodyPr>
          <a:lstStyle/>
          <a:p>
            <a:r>
              <a:rPr lang="en-US" sz="2000" dirty="0" err="1"/>
              <a:t>Mlp</a:t>
            </a:r>
            <a:r>
              <a:rPr lang="en-US" sz="2000" dirty="0"/>
              <a:t> – TRAINING DATA</a:t>
            </a:r>
          </a:p>
        </p:txBody>
      </p:sp>
      <p:pic>
        <p:nvPicPr>
          <p:cNvPr id="8" name="Picture 7">
            <a:extLst>
              <a:ext uri="{FF2B5EF4-FFF2-40B4-BE49-F238E27FC236}">
                <a16:creationId xmlns:a16="http://schemas.microsoft.com/office/drawing/2014/main" id="{48859712-5DCB-4931-8365-9FFB727F02A7}"/>
              </a:ext>
            </a:extLst>
          </p:cNvPr>
          <p:cNvPicPr>
            <a:picLocks noChangeAspect="1"/>
          </p:cNvPicPr>
          <p:nvPr/>
        </p:nvPicPr>
        <p:blipFill>
          <a:blip r:embed="rId2"/>
          <a:stretch>
            <a:fillRect/>
          </a:stretch>
        </p:blipFill>
        <p:spPr>
          <a:xfrm>
            <a:off x="457200" y="1842992"/>
            <a:ext cx="3962400" cy="303380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7" name="Picture 6">
            <a:extLst>
              <a:ext uri="{FF2B5EF4-FFF2-40B4-BE49-F238E27FC236}">
                <a16:creationId xmlns:a16="http://schemas.microsoft.com/office/drawing/2014/main" id="{E1A9DD56-7C76-4AF2-AA71-972BDD58AE98}"/>
              </a:ext>
            </a:extLst>
          </p:cNvPr>
          <p:cNvPicPr>
            <a:picLocks noChangeAspect="1"/>
          </p:cNvPicPr>
          <p:nvPr/>
        </p:nvPicPr>
        <p:blipFill>
          <a:blip r:embed="rId3"/>
          <a:stretch>
            <a:fillRect/>
          </a:stretch>
        </p:blipFill>
        <p:spPr>
          <a:xfrm>
            <a:off x="4724400" y="1842992"/>
            <a:ext cx="3962400" cy="303380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3" name="TextBox 2">
            <a:extLst>
              <a:ext uri="{FF2B5EF4-FFF2-40B4-BE49-F238E27FC236}">
                <a16:creationId xmlns:a16="http://schemas.microsoft.com/office/drawing/2014/main" id="{7C840485-3F3D-4407-80EF-67BDBDBADFD5}"/>
              </a:ext>
            </a:extLst>
          </p:cNvPr>
          <p:cNvSpPr txBox="1"/>
          <p:nvPr/>
        </p:nvSpPr>
        <p:spPr>
          <a:xfrm>
            <a:off x="1104900" y="5424392"/>
            <a:ext cx="7086599" cy="584775"/>
          </a:xfrm>
          <a:prstGeom prst="rect">
            <a:avLst/>
          </a:prstGeom>
          <a:noFill/>
        </p:spPr>
        <p:txBody>
          <a:bodyPr wrap="square" rtlCol="0">
            <a:spAutoFit/>
          </a:bodyPr>
          <a:lstStyle/>
          <a:p>
            <a:r>
              <a:rPr lang="en-US" sz="3200" dirty="0"/>
              <a:t>Average Training Accuracy: 96.35%</a:t>
            </a:r>
          </a:p>
        </p:txBody>
      </p:sp>
    </p:spTree>
    <p:extLst>
      <p:ext uri="{BB962C8B-B14F-4D97-AF65-F5344CB8AC3E}">
        <p14:creationId xmlns:p14="http://schemas.microsoft.com/office/powerpoint/2010/main" val="36348005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3684-C5CF-4082-BA61-4B1598A3660D}"/>
              </a:ext>
            </a:extLst>
          </p:cNvPr>
          <p:cNvSpPr>
            <a:spLocks noGrp="1"/>
          </p:cNvSpPr>
          <p:nvPr>
            <p:ph type="title"/>
          </p:nvPr>
        </p:nvSpPr>
        <p:spPr>
          <a:xfrm>
            <a:off x="457200" y="274638"/>
            <a:ext cx="8229600" cy="1249362"/>
          </a:xfrm>
          <a:prstGeom prst="rect">
            <a:avLst/>
          </a:prstGeom>
        </p:spPr>
        <p:txBody>
          <a:bodyPr>
            <a:normAutofit/>
          </a:bodyPr>
          <a:lstStyle/>
          <a:p>
            <a:r>
              <a:rPr lang="en-US" sz="2000" dirty="0" err="1"/>
              <a:t>Mlp</a:t>
            </a:r>
            <a:r>
              <a:rPr lang="en-US" sz="2000" dirty="0"/>
              <a:t> – TESTING DATA</a:t>
            </a:r>
          </a:p>
        </p:txBody>
      </p:sp>
      <p:pic>
        <p:nvPicPr>
          <p:cNvPr id="8" name="Picture 7">
            <a:extLst>
              <a:ext uri="{FF2B5EF4-FFF2-40B4-BE49-F238E27FC236}">
                <a16:creationId xmlns:a16="http://schemas.microsoft.com/office/drawing/2014/main" id="{9EF233F7-BCEB-4A88-A9F0-25A34970D925}"/>
              </a:ext>
            </a:extLst>
          </p:cNvPr>
          <p:cNvPicPr>
            <a:picLocks noChangeAspect="1"/>
          </p:cNvPicPr>
          <p:nvPr/>
        </p:nvPicPr>
        <p:blipFill>
          <a:blip r:embed="rId2"/>
          <a:stretch>
            <a:fillRect/>
          </a:stretch>
        </p:blipFill>
        <p:spPr>
          <a:xfrm>
            <a:off x="381000" y="1731931"/>
            <a:ext cx="4038600" cy="291788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7" name="Picture 6">
            <a:extLst>
              <a:ext uri="{FF2B5EF4-FFF2-40B4-BE49-F238E27FC236}">
                <a16:creationId xmlns:a16="http://schemas.microsoft.com/office/drawing/2014/main" id="{68604D3F-3934-4AB4-ABD6-4A3EA67625EE}"/>
              </a:ext>
            </a:extLst>
          </p:cNvPr>
          <p:cNvPicPr>
            <a:picLocks noChangeAspect="1"/>
          </p:cNvPicPr>
          <p:nvPr/>
        </p:nvPicPr>
        <p:blipFill>
          <a:blip r:embed="rId3"/>
          <a:stretch>
            <a:fillRect/>
          </a:stretch>
        </p:blipFill>
        <p:spPr>
          <a:xfrm>
            <a:off x="4692162" y="1731931"/>
            <a:ext cx="4038600" cy="2917887"/>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6" name="TextBox 5">
            <a:extLst>
              <a:ext uri="{FF2B5EF4-FFF2-40B4-BE49-F238E27FC236}">
                <a16:creationId xmlns:a16="http://schemas.microsoft.com/office/drawing/2014/main" id="{9B072EF5-F359-4190-8524-1670E15C80C0}"/>
              </a:ext>
            </a:extLst>
          </p:cNvPr>
          <p:cNvSpPr txBox="1"/>
          <p:nvPr/>
        </p:nvSpPr>
        <p:spPr>
          <a:xfrm>
            <a:off x="1104900" y="5424392"/>
            <a:ext cx="7086599" cy="584775"/>
          </a:xfrm>
          <a:prstGeom prst="rect">
            <a:avLst/>
          </a:prstGeom>
          <a:noFill/>
        </p:spPr>
        <p:txBody>
          <a:bodyPr wrap="square" rtlCol="0">
            <a:spAutoFit/>
          </a:bodyPr>
          <a:lstStyle/>
          <a:p>
            <a:r>
              <a:rPr lang="en-US" sz="3200" dirty="0"/>
              <a:t>Average Testing Accuracy: 99.14%</a:t>
            </a:r>
          </a:p>
        </p:txBody>
      </p:sp>
    </p:spTree>
    <p:extLst>
      <p:ext uri="{BB962C8B-B14F-4D97-AF65-F5344CB8AC3E}">
        <p14:creationId xmlns:p14="http://schemas.microsoft.com/office/powerpoint/2010/main" val="4031507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B23B7FF-3C68-4C3E-808A-66B2EB41118B}"/>
              </a:ext>
            </a:extLst>
          </p:cNvPr>
          <p:cNvSpPr>
            <a:spLocks noGrp="1"/>
          </p:cNvSpPr>
          <p:nvPr>
            <p:ph type="title"/>
          </p:nvPr>
        </p:nvSpPr>
        <p:spPr>
          <a:xfrm>
            <a:off x="457200" y="274320"/>
            <a:ext cx="8229600" cy="1252728"/>
          </a:xfrm>
          <a:prstGeom prst="rect">
            <a:avLst/>
          </a:prstGeom>
        </p:spPr>
        <p:txBody>
          <a:bodyPr anchor="ctr" anchorCtr="0">
            <a:normAutofit/>
          </a:bodyPr>
          <a:lstStyle/>
          <a:p>
            <a:r>
              <a:rPr kumimoji="0" lang="en-US" cap="all" baseline="0">
                <a:effectLst>
                  <a:outerShdw blurRad="51000" dist="37000" dir="5400000" algn="tl" rotWithShape="0">
                    <a:srgbClr val="000000">
                      <a:alpha val="25000"/>
                    </a:srgbClr>
                  </a:outerShdw>
                </a:effectLst>
                <a:latin typeface="+mj-lt"/>
                <a:ea typeface="+mj-ea"/>
                <a:cs typeface="+mj-cs"/>
              </a:rPr>
              <a:t>K Nearest neighbor</a:t>
            </a:r>
          </a:p>
        </p:txBody>
      </p:sp>
      <p:sp>
        <p:nvSpPr>
          <p:cNvPr id="7" name="Content Placeholder 2">
            <a:extLst>
              <a:ext uri="{FF2B5EF4-FFF2-40B4-BE49-F238E27FC236}">
                <a16:creationId xmlns:a16="http://schemas.microsoft.com/office/drawing/2014/main" id="{1A45014A-6D1E-4DEA-B908-0DDD1E1F19C2}"/>
              </a:ext>
            </a:extLst>
          </p:cNvPr>
          <p:cNvSpPr txBox="1">
            <a:spLocks/>
          </p:cNvSpPr>
          <p:nvPr/>
        </p:nvSpPr>
        <p:spPr>
          <a:xfrm>
            <a:off x="457200" y="1600200"/>
            <a:ext cx="8229600" cy="4525963"/>
          </a:xfrm>
          <a:prstGeom prst="rect">
            <a:avLst/>
          </a:prstGeom>
        </p:spPr>
        <p:txBody>
          <a:bodyPr>
            <a:normAutofit/>
          </a:bodyPr>
          <a:lst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a:lstStyle>
          <a:p>
            <a:pPr marL="0" indent="0" latinLnBrk="1">
              <a:buNone/>
            </a:pPr>
            <a:r>
              <a:rPr lang="en-US" dirty="0"/>
              <a:t>In KNN (K is the # of nearest neighbors) is a non- parametric, lazy </a:t>
            </a:r>
            <a:r>
              <a:rPr lang="en-US"/>
              <a:t>algo</a:t>
            </a:r>
            <a:r>
              <a:rPr lang="en-US" dirty="0"/>
              <a:t>. It finds the nearest neighbor and uses that neighbor’s label to help predict the classification of K. </a:t>
            </a:r>
            <a:endParaRPr lang="en-US"/>
          </a:p>
          <a:p>
            <a:pPr marL="0" indent="0" latinLnBrk="1">
              <a:buNone/>
            </a:pPr>
            <a:endParaRPr lang="en-US"/>
          </a:p>
          <a:p>
            <a:pPr marL="0" indent="0" latinLnBrk="1">
              <a:buNone/>
            </a:pPr>
            <a:r>
              <a:rPr lang="en-US" dirty="0"/>
              <a:t>KNN’s are great for image classification because the training phase is much faster compared to other classification algorithms (instance - based), and they’re incredibly simple to understand and use. </a:t>
            </a:r>
            <a:endParaRPr lang="en-US"/>
          </a:p>
        </p:txBody>
      </p:sp>
    </p:spTree>
    <p:extLst>
      <p:ext uri="{BB962C8B-B14F-4D97-AF65-F5344CB8AC3E}">
        <p14:creationId xmlns:p14="http://schemas.microsoft.com/office/powerpoint/2010/main" val="16256585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D00A-3A9D-4E64-B8B4-D03658718706}"/>
              </a:ext>
            </a:extLst>
          </p:cNvPr>
          <p:cNvSpPr>
            <a:spLocks noGrp="1"/>
          </p:cNvSpPr>
          <p:nvPr>
            <p:ph type="title"/>
          </p:nvPr>
        </p:nvSpPr>
        <p:spPr/>
        <p:txBody>
          <a:bodyPr/>
          <a:lstStyle/>
          <a:p>
            <a:r>
              <a:rPr lang="en-US" dirty="0"/>
              <a:t>KNN – The simple Classifier  </a:t>
            </a:r>
          </a:p>
        </p:txBody>
      </p:sp>
      <p:pic>
        <p:nvPicPr>
          <p:cNvPr id="7" name="Picture Placeholder 6">
            <a:extLst>
              <a:ext uri="{FF2B5EF4-FFF2-40B4-BE49-F238E27FC236}">
                <a16:creationId xmlns:a16="http://schemas.microsoft.com/office/drawing/2014/main" id="{76921094-4A9D-4132-A188-BBE33EE22803}"/>
              </a:ext>
            </a:extLst>
          </p:cNvPr>
          <p:cNvPicPr>
            <a:picLocks noGrp="1" noChangeAspect="1"/>
          </p:cNvPicPr>
          <p:nvPr>
            <p:ph type="pic" sz="quarter" idx="14"/>
          </p:nvPr>
        </p:nvPicPr>
        <p:blipFill>
          <a:blip r:embed="rId3"/>
          <a:srcRect t="1930" b="1930"/>
          <a:stretch>
            <a:fillRect/>
          </a:stretch>
        </p:blipFill>
        <p:spPr>
          <a:prstGeom prst="rect">
            <a:avLst/>
          </a:prstGeom>
        </p:spPr>
      </p:pic>
      <p:sp>
        <p:nvSpPr>
          <p:cNvPr id="4" name="Text Placeholder 3">
            <a:extLst>
              <a:ext uri="{FF2B5EF4-FFF2-40B4-BE49-F238E27FC236}">
                <a16:creationId xmlns:a16="http://schemas.microsoft.com/office/drawing/2014/main" id="{2F59CCC2-D2D6-4A65-8753-2756AD5DF7B7}"/>
              </a:ext>
            </a:extLst>
          </p:cNvPr>
          <p:cNvSpPr>
            <a:spLocks noGrp="1"/>
          </p:cNvSpPr>
          <p:nvPr>
            <p:ph type="body" sz="quarter" idx="16"/>
          </p:nvPr>
        </p:nvSpPr>
        <p:spPr>
          <a:xfrm>
            <a:off x="4800600" y="1663212"/>
            <a:ext cx="4038600" cy="1238250"/>
          </a:xfrm>
        </p:spPr>
        <p:txBody>
          <a:bodyPr/>
          <a:lstStyle/>
          <a:p>
            <a:r>
              <a:rPr lang="en-US" dirty="0"/>
              <a:t>To run a KNN you basically need two things:</a:t>
            </a:r>
          </a:p>
          <a:p>
            <a:pPr marL="342900" indent="-342900">
              <a:buAutoNum type="arabicPeriod"/>
            </a:pPr>
            <a:r>
              <a:rPr lang="en-US" dirty="0"/>
              <a:t>The number of nearest neighbors you want the </a:t>
            </a:r>
            <a:r>
              <a:rPr lang="en-US" dirty="0" err="1"/>
              <a:t>algo</a:t>
            </a:r>
            <a:r>
              <a:rPr lang="en-US" dirty="0"/>
              <a:t> to find </a:t>
            </a:r>
          </a:p>
          <a:p>
            <a:pPr marL="342900" indent="-342900">
              <a:buAutoNum type="arabicPeriod"/>
            </a:pPr>
            <a:r>
              <a:rPr lang="en-US" dirty="0"/>
              <a:t>The Distance formula you want to use</a:t>
            </a:r>
          </a:p>
        </p:txBody>
      </p:sp>
    </p:spTree>
    <p:extLst>
      <p:ext uri="{BB962C8B-B14F-4D97-AF65-F5344CB8AC3E}">
        <p14:creationId xmlns:p14="http://schemas.microsoft.com/office/powerpoint/2010/main" val="13387415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D00A-3A9D-4E64-B8B4-D03658718706}"/>
              </a:ext>
            </a:extLst>
          </p:cNvPr>
          <p:cNvSpPr>
            <a:spLocks noGrp="1"/>
          </p:cNvSpPr>
          <p:nvPr>
            <p:ph type="title"/>
          </p:nvPr>
        </p:nvSpPr>
        <p:spPr>
          <a:xfrm>
            <a:off x="457200" y="274320"/>
            <a:ext cx="8229600" cy="1252728"/>
          </a:xfrm>
          <a:prstGeom prst="rect">
            <a:avLst/>
          </a:prstGeom>
        </p:spPr>
        <p:txBody>
          <a:bodyPr anchor="ctr">
            <a:normAutofit/>
          </a:bodyPr>
          <a:lstStyle/>
          <a:p>
            <a:r>
              <a:rPr lang="en-US" dirty="0"/>
              <a:t>KNN – Euclidean Distance  </a:t>
            </a:r>
          </a:p>
        </p:txBody>
      </p:sp>
      <p:pic>
        <p:nvPicPr>
          <p:cNvPr id="6" name="Picture 5">
            <a:extLst>
              <a:ext uri="{FF2B5EF4-FFF2-40B4-BE49-F238E27FC236}">
                <a16:creationId xmlns:a16="http://schemas.microsoft.com/office/drawing/2014/main" id="{631FF744-B579-4661-AB6E-057B6FC42899}"/>
              </a:ext>
            </a:extLst>
          </p:cNvPr>
          <p:cNvPicPr>
            <a:picLocks noChangeAspect="1"/>
          </p:cNvPicPr>
          <p:nvPr/>
        </p:nvPicPr>
        <p:blipFill>
          <a:blip r:embed="rId3"/>
          <a:stretch>
            <a:fillRect/>
          </a:stretch>
        </p:blipFill>
        <p:spPr>
          <a:xfrm>
            <a:off x="457200" y="2451735"/>
            <a:ext cx="8229600" cy="1954529"/>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4" name="Text Placeholder 3">
            <a:extLst>
              <a:ext uri="{FF2B5EF4-FFF2-40B4-BE49-F238E27FC236}">
                <a16:creationId xmlns:a16="http://schemas.microsoft.com/office/drawing/2014/main" id="{2F59CCC2-D2D6-4A65-8753-2756AD5DF7B7}"/>
              </a:ext>
            </a:extLst>
          </p:cNvPr>
          <p:cNvSpPr>
            <a:spLocks noGrp="1"/>
          </p:cNvSpPr>
          <p:nvPr>
            <p:ph type="body" sz="quarter" idx="12"/>
          </p:nvPr>
        </p:nvSpPr>
        <p:spPr>
          <a:xfrm>
            <a:off x="457200" y="4876800"/>
            <a:ext cx="8229600" cy="1447800"/>
          </a:xfrm>
          <a:prstGeom prst="rect">
            <a:avLst/>
          </a:prstGeom>
        </p:spPr>
        <p:txBody>
          <a:bodyPr anchor="t">
            <a:normAutofit/>
          </a:bodyPr>
          <a:lstStyle/>
          <a:p>
            <a:r>
              <a:rPr lang="en-US" dirty="0"/>
              <a:t>Basically the distance formula we all know and love. </a:t>
            </a:r>
          </a:p>
        </p:txBody>
      </p:sp>
    </p:spTree>
    <p:extLst>
      <p:ext uri="{BB962C8B-B14F-4D97-AF65-F5344CB8AC3E}">
        <p14:creationId xmlns:p14="http://schemas.microsoft.com/office/powerpoint/2010/main" val="33601081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D00A-3A9D-4E64-B8B4-D03658718706}"/>
              </a:ext>
            </a:extLst>
          </p:cNvPr>
          <p:cNvSpPr>
            <a:spLocks noGrp="1"/>
          </p:cNvSpPr>
          <p:nvPr>
            <p:ph type="title"/>
          </p:nvPr>
        </p:nvSpPr>
        <p:spPr>
          <a:xfrm>
            <a:off x="457200" y="274320"/>
            <a:ext cx="8229600" cy="1252728"/>
          </a:xfrm>
          <a:prstGeom prst="rect">
            <a:avLst/>
          </a:prstGeom>
        </p:spPr>
        <p:txBody>
          <a:bodyPr anchor="ctr">
            <a:normAutofit/>
          </a:bodyPr>
          <a:lstStyle/>
          <a:p>
            <a:r>
              <a:rPr lang="en-US" dirty="0"/>
              <a:t>KNN – data   </a:t>
            </a:r>
          </a:p>
        </p:txBody>
      </p:sp>
      <p:graphicFrame>
        <p:nvGraphicFramePr>
          <p:cNvPr id="6" name="Text Placeholder 3">
            <a:extLst>
              <a:ext uri="{FF2B5EF4-FFF2-40B4-BE49-F238E27FC236}">
                <a16:creationId xmlns:a16="http://schemas.microsoft.com/office/drawing/2014/main" id="{D2EA1219-F89C-4701-9FDB-B4B8B251C2C4}"/>
              </a:ext>
            </a:extLst>
          </p:cNvPr>
          <p:cNvGraphicFramePr/>
          <p:nvPr>
            <p:extLst>
              <p:ext uri="{D42A27DB-BD31-4B8C-83A1-F6EECF244321}">
                <p14:modId xmlns:p14="http://schemas.microsoft.com/office/powerpoint/2010/main" val="296329146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87583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28600"/>
            <a:ext cx="8534400" cy="685800"/>
          </a:xfrm>
        </p:spPr>
        <p:txBody>
          <a:bodyPr/>
          <a:lstStyle/>
          <a:p>
            <a:r>
              <a:rPr lang="en-US" dirty="0"/>
              <a:t>DEMO</a:t>
            </a:r>
          </a:p>
        </p:txBody>
      </p:sp>
      <p:pic>
        <p:nvPicPr>
          <p:cNvPr id="6" name="Online Media 5" title="Learn sign language using neural nets">
            <a:hlinkClick r:id="" action="ppaction://media"/>
            <a:extLst>
              <a:ext uri="{FF2B5EF4-FFF2-40B4-BE49-F238E27FC236}">
                <a16:creationId xmlns:a16="http://schemas.microsoft.com/office/drawing/2014/main" id="{22DDB5FC-B435-4B1A-89F0-9ECDA1FE0454}"/>
              </a:ext>
            </a:extLst>
          </p:cNvPr>
          <p:cNvPicPr>
            <a:picLocks noRot="1" noChangeAspect="1"/>
          </p:cNvPicPr>
          <p:nvPr>
            <a:videoFile r:link="rId1"/>
          </p:nvPr>
        </p:nvPicPr>
        <p:blipFill>
          <a:blip r:embed="rId4"/>
          <a:stretch>
            <a:fillRect/>
          </a:stretch>
        </p:blipFill>
        <p:spPr>
          <a:xfrm>
            <a:off x="1524000" y="1714500"/>
            <a:ext cx="6096000" cy="3429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57800" y="228600"/>
            <a:ext cx="3505200" cy="990600"/>
          </a:xfrm>
        </p:spPr>
        <p:txBody>
          <a:bodyPr>
            <a:normAutofit fontScale="90000"/>
          </a:bodyPr>
          <a:lstStyle/>
          <a:p>
            <a:r>
              <a:rPr lang="en-US" dirty="0"/>
              <a:t>The Problem – </a:t>
            </a:r>
            <a:br>
              <a:rPr lang="en-US" dirty="0"/>
            </a:br>
            <a:r>
              <a:rPr lang="en-US" dirty="0"/>
              <a:t>What is this hand trying to tell me?</a:t>
            </a:r>
          </a:p>
        </p:txBody>
      </p:sp>
      <p:sp>
        <p:nvSpPr>
          <p:cNvPr id="3" name="Rectangle 2"/>
          <p:cNvSpPr>
            <a:spLocks noGrp="1"/>
          </p:cNvSpPr>
          <p:nvPr>
            <p:ph type="body" sz="quarter" idx="11"/>
          </p:nvPr>
        </p:nvSpPr>
        <p:spPr>
          <a:xfrm>
            <a:off x="5257800" y="609600"/>
            <a:ext cx="3505200" cy="5791200"/>
          </a:xfrm>
        </p:spPr>
        <p:txBody>
          <a:bodyPr/>
          <a:lstStyle/>
          <a:p>
            <a:r>
              <a:rPr lang="en-US" sz="2000" dirty="0"/>
              <a:t>Classifying The American Manual Alphabet Using Machine Learning</a:t>
            </a:r>
          </a:p>
          <a:p>
            <a:endParaRPr lang="en-US" sz="2000" dirty="0"/>
          </a:p>
          <a:p>
            <a:endParaRPr lang="en-US" sz="2000" dirty="0"/>
          </a:p>
          <a:p>
            <a:r>
              <a:rPr lang="en-US" dirty="0"/>
              <a:t>Sign language is one of the most popular minority languages used in the United States and is experiencing an increase in demand for tech to assist the deaf.</a:t>
            </a:r>
          </a:p>
          <a:p>
            <a:endParaRPr lang="en-US" dirty="0"/>
          </a:p>
          <a:p>
            <a:r>
              <a:rPr lang="en-US" b="1" dirty="0"/>
              <a:t>GOAL: I</a:t>
            </a:r>
            <a:r>
              <a:rPr lang="en-US" dirty="0"/>
              <a:t>dentify different hand signs to help foster communication between sign users and a non sign users.</a:t>
            </a:r>
          </a:p>
        </p:txBody>
      </p:sp>
      <p:pic>
        <p:nvPicPr>
          <p:cNvPr id="6" name="Picture Placeholder 5">
            <a:extLst>
              <a:ext uri="{FF2B5EF4-FFF2-40B4-BE49-F238E27FC236}">
                <a16:creationId xmlns:a16="http://schemas.microsoft.com/office/drawing/2014/main" id="{9017FF10-6ACD-4740-A421-C8A4C4B80ED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0359" r="30359"/>
          <a:stretch>
            <a:fillRect/>
          </a:stretch>
        </p:blipFill>
        <p:spPr>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River flowing through hills"/>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1" b="71"/>
          <a:stretch>
            <a:fillRect/>
          </a:stretch>
        </p:blipFill>
        <p:spPr/>
      </p:pic>
      <p:sp>
        <p:nvSpPr>
          <p:cNvPr id="2" name="TextBox 1">
            <a:extLst>
              <a:ext uri="{FF2B5EF4-FFF2-40B4-BE49-F238E27FC236}">
                <a16:creationId xmlns:a16="http://schemas.microsoft.com/office/drawing/2014/main" id="{CCB8FBEF-B9EF-4B3C-B865-AF3B106A7E1E}"/>
              </a:ext>
            </a:extLst>
          </p:cNvPr>
          <p:cNvSpPr txBox="1"/>
          <p:nvPr/>
        </p:nvSpPr>
        <p:spPr>
          <a:xfrm>
            <a:off x="5943600" y="4724400"/>
            <a:ext cx="3962400" cy="1569660"/>
          </a:xfrm>
          <a:prstGeom prst="rect">
            <a:avLst/>
          </a:prstGeom>
          <a:noFill/>
        </p:spPr>
        <p:txBody>
          <a:bodyPr wrap="square" rtlCol="0">
            <a:spAutoFit/>
          </a:bodyPr>
          <a:lstStyle/>
          <a:p>
            <a:r>
              <a:rPr lang="en-US" sz="9600" dirty="0">
                <a:solidFill>
                  <a:schemeClr val="bg1"/>
                </a:solidFill>
              </a:rPr>
              <a:t>FIN</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C9A5-CF28-4056-8B5E-CFE7A84BF678}"/>
              </a:ext>
            </a:extLst>
          </p:cNvPr>
          <p:cNvSpPr>
            <a:spLocks noGrp="1"/>
          </p:cNvSpPr>
          <p:nvPr>
            <p:ph type="title"/>
          </p:nvPr>
        </p:nvSpPr>
        <p:spPr>
          <a:xfrm>
            <a:off x="381000" y="228600"/>
            <a:ext cx="8382000" cy="685800"/>
          </a:xfrm>
        </p:spPr>
        <p:txBody>
          <a:bodyPr/>
          <a:lstStyle/>
          <a:p>
            <a:r>
              <a:rPr lang="en-US" dirty="0"/>
              <a:t>The data </a:t>
            </a:r>
          </a:p>
        </p:txBody>
      </p:sp>
      <p:sp>
        <p:nvSpPr>
          <p:cNvPr id="4" name="Text Placeholder 3">
            <a:extLst>
              <a:ext uri="{FF2B5EF4-FFF2-40B4-BE49-F238E27FC236}">
                <a16:creationId xmlns:a16="http://schemas.microsoft.com/office/drawing/2014/main" id="{9F140A5D-58CD-42B1-815B-56701ABC635F}"/>
              </a:ext>
            </a:extLst>
          </p:cNvPr>
          <p:cNvSpPr>
            <a:spLocks noGrp="1"/>
          </p:cNvSpPr>
          <p:nvPr>
            <p:ph type="body" sz="quarter" idx="11"/>
          </p:nvPr>
        </p:nvSpPr>
        <p:spPr>
          <a:xfrm>
            <a:off x="228600" y="1524000"/>
            <a:ext cx="4343400" cy="1905000"/>
          </a:xfrm>
        </p:spPr>
        <p:txBody>
          <a:bodyPr/>
          <a:lstStyle/>
          <a:p>
            <a:r>
              <a:rPr lang="en-US" dirty="0"/>
              <a:t>The American Sign Language letter database of hand gestures represent a multi-class problem with 24 classes of letters (excluding J and Z which require motion).</a:t>
            </a:r>
          </a:p>
          <a:p>
            <a:endParaRPr lang="en-US" dirty="0"/>
          </a:p>
          <a:p>
            <a:endParaRPr lang="en-US" dirty="0"/>
          </a:p>
        </p:txBody>
      </p:sp>
      <p:pic>
        <p:nvPicPr>
          <p:cNvPr id="6" name="Picture 5" descr="A person sitting at a sink in front of a mirror&#10;&#10;Description automatically generated">
            <a:extLst>
              <a:ext uri="{FF2B5EF4-FFF2-40B4-BE49-F238E27FC236}">
                <a16:creationId xmlns:a16="http://schemas.microsoft.com/office/drawing/2014/main" id="{2A66C459-DF69-4B76-849D-5C429718D4DB}"/>
              </a:ext>
            </a:extLst>
          </p:cNvPr>
          <p:cNvPicPr>
            <a:picLocks noChangeAspect="1"/>
          </p:cNvPicPr>
          <p:nvPr/>
        </p:nvPicPr>
        <p:blipFill>
          <a:blip r:embed="rId2"/>
          <a:stretch>
            <a:fillRect/>
          </a:stretch>
        </p:blipFill>
        <p:spPr>
          <a:xfrm>
            <a:off x="4882874" y="987081"/>
            <a:ext cx="3880126" cy="274672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68A92058-8A2D-413E-BDFF-23F1046E6F23}"/>
              </a:ext>
            </a:extLst>
          </p:cNvPr>
          <p:cNvPicPr>
            <a:picLocks noChangeAspect="1"/>
          </p:cNvPicPr>
          <p:nvPr/>
        </p:nvPicPr>
        <p:blipFill>
          <a:blip r:embed="rId3"/>
          <a:stretch>
            <a:fillRect/>
          </a:stretch>
        </p:blipFill>
        <p:spPr>
          <a:xfrm>
            <a:off x="381000" y="3806482"/>
            <a:ext cx="4501874" cy="2642385"/>
          </a:xfrm>
          <a:prstGeom prst="rect">
            <a:avLst/>
          </a:prstGeom>
        </p:spPr>
      </p:pic>
    </p:spTree>
    <p:extLst>
      <p:ext uri="{BB962C8B-B14F-4D97-AF65-F5344CB8AC3E}">
        <p14:creationId xmlns:p14="http://schemas.microsoft.com/office/powerpoint/2010/main" val="14813976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1ED3-2B74-49B0-AACB-B507BBC3F98D}"/>
              </a:ext>
            </a:extLst>
          </p:cNvPr>
          <p:cNvSpPr>
            <a:spLocks noGrp="1"/>
          </p:cNvSpPr>
          <p:nvPr>
            <p:ph type="title"/>
          </p:nvPr>
        </p:nvSpPr>
        <p:spPr>
          <a:xfrm>
            <a:off x="381000" y="228600"/>
            <a:ext cx="8382000" cy="685800"/>
          </a:xfrm>
        </p:spPr>
        <p:txBody>
          <a:bodyPr/>
          <a:lstStyle/>
          <a:p>
            <a:r>
              <a:rPr lang="en-US" dirty="0"/>
              <a:t>The algorithms </a:t>
            </a:r>
          </a:p>
        </p:txBody>
      </p:sp>
      <p:sp>
        <p:nvSpPr>
          <p:cNvPr id="4" name="Text Placeholder 3">
            <a:extLst>
              <a:ext uri="{FF2B5EF4-FFF2-40B4-BE49-F238E27FC236}">
                <a16:creationId xmlns:a16="http://schemas.microsoft.com/office/drawing/2014/main" id="{B61784D3-70A2-4D48-A0B2-117B13F1868D}"/>
              </a:ext>
            </a:extLst>
          </p:cNvPr>
          <p:cNvSpPr>
            <a:spLocks noGrp="1"/>
          </p:cNvSpPr>
          <p:nvPr>
            <p:ph type="body" sz="quarter" idx="11"/>
          </p:nvPr>
        </p:nvSpPr>
        <p:spPr>
          <a:xfrm>
            <a:off x="381000" y="573677"/>
            <a:ext cx="8382000" cy="2576649"/>
          </a:xfrm>
        </p:spPr>
        <p:txBody>
          <a:bodyPr/>
          <a:lstStyle/>
          <a:p>
            <a:r>
              <a:rPr lang="en-US" sz="4000" dirty="0"/>
              <a:t>Convolutional Neural Network</a:t>
            </a:r>
          </a:p>
          <a:p>
            <a:r>
              <a:rPr lang="en-US" sz="4000" dirty="0"/>
              <a:t>Multilayer Perceptron</a:t>
            </a:r>
          </a:p>
          <a:p>
            <a:r>
              <a:rPr lang="en-US" sz="4000" dirty="0"/>
              <a:t>K Nearest Neighbor</a:t>
            </a:r>
          </a:p>
        </p:txBody>
      </p:sp>
    </p:spTree>
    <p:extLst>
      <p:ext uri="{BB962C8B-B14F-4D97-AF65-F5344CB8AC3E}">
        <p14:creationId xmlns:p14="http://schemas.microsoft.com/office/powerpoint/2010/main" val="12488194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C1174CF-C67F-4317-9F87-26E0FAC13A95}"/>
              </a:ext>
            </a:extLst>
          </p:cNvPr>
          <p:cNvSpPr txBox="1">
            <a:spLocks/>
          </p:cNvSpPr>
          <p:nvPr/>
        </p:nvSpPr>
        <p:spPr>
          <a:xfrm>
            <a:off x="346166" y="1166019"/>
            <a:ext cx="8229600" cy="2262982"/>
          </a:xfrm>
          <a:prstGeom prst="rect">
            <a:avLst/>
          </a:prstGeom>
        </p:spPr>
        <p:txBody>
          <a:bodyPr/>
          <a:lst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a:lstStyle>
          <a:p>
            <a:pPr marL="0" indent="0">
              <a:buNone/>
            </a:pPr>
            <a:r>
              <a:rPr lang="en-US" dirty="0"/>
              <a:t>CNN is a good choice for image recognition because the weights of the convolutional layer being used for feature extraction as well as the fully connected layer being used for classification are determined during the training process. In traditional models for pattern recognition, feature extractors are hand designed.</a:t>
            </a:r>
          </a:p>
          <a:p>
            <a:endParaRPr lang="en-US" kern="0" dirty="0"/>
          </a:p>
        </p:txBody>
      </p:sp>
      <p:sp>
        <p:nvSpPr>
          <p:cNvPr id="10" name="Title 1">
            <a:extLst>
              <a:ext uri="{FF2B5EF4-FFF2-40B4-BE49-F238E27FC236}">
                <a16:creationId xmlns:a16="http://schemas.microsoft.com/office/drawing/2014/main" id="{58200721-2A6B-4F0A-92E5-FB4E96D915A1}"/>
              </a:ext>
            </a:extLst>
          </p:cNvPr>
          <p:cNvSpPr>
            <a:spLocks noGrp="1"/>
          </p:cNvSpPr>
          <p:nvPr>
            <p:ph type="title"/>
          </p:nvPr>
        </p:nvSpPr>
        <p:spPr>
          <a:xfrm>
            <a:off x="381000" y="228600"/>
            <a:ext cx="8382000" cy="685800"/>
          </a:xfrm>
        </p:spPr>
        <p:txBody>
          <a:bodyPr>
            <a:normAutofit/>
          </a:bodyPr>
          <a:lstStyle/>
          <a:p>
            <a:r>
              <a:rPr lang="en-US" sz="3200" dirty="0"/>
              <a:t>Convolutional neural network</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581400"/>
            <a:ext cx="6943725" cy="3136930"/>
          </a:xfrm>
          <a:prstGeom prst="rect">
            <a:avLst/>
          </a:prstGeom>
        </p:spPr>
      </p:pic>
    </p:spTree>
    <p:extLst>
      <p:ext uri="{BB962C8B-B14F-4D97-AF65-F5344CB8AC3E}">
        <p14:creationId xmlns:p14="http://schemas.microsoft.com/office/powerpoint/2010/main" val="34874598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505200" cy="685800"/>
          </a:xfrm>
        </p:spPr>
        <p:txBody>
          <a:bodyPr/>
          <a:lstStyle/>
          <a:p>
            <a:r>
              <a:rPr lang="en-US" dirty="0"/>
              <a:t>CNN – How it works </a:t>
            </a:r>
          </a:p>
        </p:txBody>
      </p:sp>
      <p:sp>
        <p:nvSpPr>
          <p:cNvPr id="4" name="Text Placeholder 3"/>
          <p:cNvSpPr>
            <a:spLocks noGrp="1"/>
          </p:cNvSpPr>
          <p:nvPr>
            <p:ph type="body" sz="quarter" idx="11"/>
          </p:nvPr>
        </p:nvSpPr>
        <p:spPr>
          <a:xfrm>
            <a:off x="533400" y="5791200"/>
            <a:ext cx="8062784" cy="609600"/>
          </a:xfrm>
        </p:spPr>
        <p:txBody>
          <a:bodyPr/>
          <a:lstStyle/>
          <a:p>
            <a:r>
              <a:rPr lang="en-US" dirty="0"/>
              <a:t>- CNN compares images piece by piece</a:t>
            </a:r>
          </a:p>
          <a:p>
            <a:r>
              <a:rPr lang="en-US" dirty="0"/>
              <a:t>- The pieces that it looks for are called features.</a:t>
            </a:r>
          </a:p>
          <a:p>
            <a:r>
              <a:rPr lang="en-US" dirty="0"/>
              <a:t>- Find rough feature matches, in roughly the same position.</a:t>
            </a:r>
          </a:p>
          <a:p>
            <a:r>
              <a:rPr lang="en-US" dirty="0"/>
              <a:t>- Create a map to put the value of the filter</a:t>
            </a:r>
          </a:p>
          <a:p>
            <a:r>
              <a:rPr lang="en-US" dirty="0"/>
              <a:t>	Sliding the filter throughout the image</a:t>
            </a:r>
          </a:p>
          <a:p>
            <a:r>
              <a:rPr lang="en-US" dirty="0"/>
              <a:t>	Get an output of values in a matrix</a:t>
            </a:r>
          </a:p>
          <a:p>
            <a:r>
              <a:rPr lang="en-US" dirty="0"/>
              <a:t>- </a:t>
            </a:r>
            <a:r>
              <a:rPr lang="en-US" dirty="0" err="1"/>
              <a:t>ReLU</a:t>
            </a:r>
            <a:r>
              <a:rPr lang="en-US" dirty="0"/>
              <a:t> layer (Rectified Linear Unit) a transform function that removes 	negative values from the matrix.  </a:t>
            </a:r>
          </a:p>
          <a:p>
            <a:r>
              <a:rPr lang="en-US" dirty="0"/>
              <a:t>- Pooling layer – shrinks the image into a smaller size</a:t>
            </a:r>
          </a:p>
          <a:p>
            <a:r>
              <a:rPr lang="en-US" dirty="0"/>
              <a:t>- Stack the layers</a:t>
            </a:r>
          </a:p>
          <a:p>
            <a:r>
              <a:rPr lang="en-US" dirty="0"/>
              <a:t>	Adding additional layers of Convolution, </a:t>
            </a:r>
            <a:r>
              <a:rPr lang="en-US" dirty="0" err="1"/>
              <a:t>ReLU</a:t>
            </a:r>
            <a:r>
              <a:rPr lang="en-US" dirty="0"/>
              <a:t>, and Pooling will 	reduce the output matrix further.</a:t>
            </a:r>
          </a:p>
          <a:p>
            <a:r>
              <a:rPr lang="en-US" dirty="0"/>
              <a:t>- Fully Connected layer</a:t>
            </a:r>
          </a:p>
          <a:p>
            <a:r>
              <a:rPr lang="en-US" dirty="0"/>
              <a:t>	This is the final layer where the actual classification happens.</a:t>
            </a:r>
          </a:p>
          <a:p>
            <a:r>
              <a:rPr lang="en-US" dirty="0"/>
              <a:t>	Here we take our filtered and shrunken images and put them in 	a single list</a:t>
            </a:r>
          </a:p>
        </p:txBody>
      </p:sp>
    </p:spTree>
    <p:extLst>
      <p:ext uri="{BB962C8B-B14F-4D97-AF65-F5344CB8AC3E}">
        <p14:creationId xmlns:p14="http://schemas.microsoft.com/office/powerpoint/2010/main" val="3755239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9942-E3A3-46E1-BC02-19A6A0DF745F}"/>
              </a:ext>
            </a:extLst>
          </p:cNvPr>
          <p:cNvSpPr>
            <a:spLocks noGrp="1"/>
          </p:cNvSpPr>
          <p:nvPr>
            <p:ph type="title"/>
          </p:nvPr>
        </p:nvSpPr>
        <p:spPr>
          <a:xfrm>
            <a:off x="381000" y="228600"/>
            <a:ext cx="8382000" cy="685800"/>
          </a:xfrm>
        </p:spPr>
        <p:txBody>
          <a:bodyPr/>
          <a:lstStyle/>
          <a:p>
            <a:r>
              <a:rPr lang="en-US" dirty="0" err="1"/>
              <a:t>CNn</a:t>
            </a:r>
            <a:r>
              <a:rPr lang="en-US" dirty="0"/>
              <a:t> – the hold out method</a:t>
            </a:r>
          </a:p>
        </p:txBody>
      </p:sp>
      <p:sp>
        <p:nvSpPr>
          <p:cNvPr id="4" name="Text Placeholder 3">
            <a:extLst>
              <a:ext uri="{FF2B5EF4-FFF2-40B4-BE49-F238E27FC236}">
                <a16:creationId xmlns:a16="http://schemas.microsoft.com/office/drawing/2014/main" id="{329116CC-E7DD-419B-9BE9-F854D40E8078}"/>
              </a:ext>
            </a:extLst>
          </p:cNvPr>
          <p:cNvSpPr>
            <a:spLocks noGrp="1"/>
          </p:cNvSpPr>
          <p:nvPr>
            <p:ph type="body" sz="quarter" idx="11"/>
          </p:nvPr>
        </p:nvSpPr>
        <p:spPr>
          <a:xfrm>
            <a:off x="381000" y="762000"/>
            <a:ext cx="8382000" cy="5638800"/>
          </a:xfrm>
        </p:spPr>
        <p:txBody>
          <a:bodyPr/>
          <a:lstStyle/>
          <a:p>
            <a:br>
              <a:rPr lang="en-US" dirty="0"/>
            </a:br>
            <a:r>
              <a:rPr lang="en-US" dirty="0" err="1"/>
              <a:t>Hold-out</a:t>
            </a:r>
            <a:r>
              <a:rPr lang="en-US" dirty="0"/>
              <a:t> is when you split up your dataset into a ‘train’ and ‘test’ set. The training set is what the model is trained on, and the test set is used to see how well that model performs on unseen data. A common split when using the hold-out method is using 80% of data for training and the remaining 20% of the data for testing. </a:t>
            </a:r>
          </a:p>
          <a:p>
            <a:endParaRPr lang="en-US" dirty="0"/>
          </a:p>
          <a:p>
            <a:r>
              <a:rPr lang="en-US" dirty="0"/>
              <a:t>For this project a %50 split was used. </a:t>
            </a:r>
          </a:p>
          <a:p>
            <a:endParaRPr lang="en-US" dirty="0"/>
          </a:p>
          <a:p>
            <a:r>
              <a:rPr lang="en-US" dirty="0"/>
              <a:t>The hold-out method is good to use when you have a very large dataset, you’re on a time crunch, or you are starting to build an initial model in your data science project.</a:t>
            </a:r>
          </a:p>
          <a:p>
            <a:endParaRPr lang="en-US" dirty="0"/>
          </a:p>
          <a:p>
            <a:r>
              <a:rPr lang="en-US" dirty="0"/>
              <a:t>Loss function: </a:t>
            </a:r>
            <a:r>
              <a:rPr lang="en-US" dirty="0" err="1"/>
              <a:t>Catagorical</a:t>
            </a:r>
            <a:r>
              <a:rPr lang="en-US" dirty="0"/>
              <a:t> Cross Entropy</a:t>
            </a:r>
            <a:br>
              <a:rPr lang="en-US" dirty="0"/>
            </a:br>
            <a:r>
              <a:rPr lang="en-US" dirty="0"/>
              <a:t>Optimizer: Adam</a:t>
            </a:r>
            <a:br>
              <a:rPr lang="en-US" dirty="0"/>
            </a:br>
            <a:r>
              <a:rPr lang="en-US" dirty="0"/>
              <a:t>Activation Function: </a:t>
            </a:r>
            <a:r>
              <a:rPr lang="en-US" dirty="0" err="1"/>
              <a:t>Relu</a:t>
            </a:r>
            <a:r>
              <a:rPr lang="en-US" dirty="0"/>
              <a:t> (Rectified linear unit)</a:t>
            </a:r>
            <a:br>
              <a:rPr lang="en-US" dirty="0"/>
            </a:br>
            <a:r>
              <a:rPr lang="en-US" dirty="0"/>
              <a:t>Layers Used: 10</a:t>
            </a:r>
            <a:br>
              <a:rPr lang="en-US" dirty="0"/>
            </a:br>
            <a:r>
              <a:rPr lang="en-US" dirty="0"/>
              <a:t>Learning Rate: 0.001</a:t>
            </a:r>
            <a:br>
              <a:rPr lang="en-US" dirty="0"/>
            </a:br>
            <a:r>
              <a:rPr lang="en-US" dirty="0"/>
              <a:t>Epochs: 2000</a:t>
            </a:r>
          </a:p>
        </p:txBody>
      </p:sp>
    </p:spTree>
    <p:extLst>
      <p:ext uri="{BB962C8B-B14F-4D97-AF65-F5344CB8AC3E}">
        <p14:creationId xmlns:p14="http://schemas.microsoft.com/office/powerpoint/2010/main" val="32839673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ormAutofit/>
          </a:bodyPr>
          <a:lstStyle/>
          <a:p>
            <a:r>
              <a:rPr lang="en-US" sz="2000" dirty="0"/>
              <a:t>CNN – Splitting dataset into </a:t>
            </a:r>
            <a:br>
              <a:rPr lang="en-US" sz="2000" dirty="0"/>
            </a:br>
            <a:r>
              <a:rPr lang="en-US" sz="2000" dirty="0"/>
              <a:t>	training and holdout(test set)</a:t>
            </a:r>
          </a:p>
        </p:txBody>
      </p:sp>
      <p:pic>
        <p:nvPicPr>
          <p:cNvPr id="12" name="Content Placeholder 11">
            <a:extLst>
              <a:ext uri="{FF2B5EF4-FFF2-40B4-BE49-F238E27FC236}">
                <a16:creationId xmlns:a16="http://schemas.microsoft.com/office/drawing/2014/main" id="{68A4B0C6-AE09-4D69-8DB2-8F60F817CB5C}"/>
              </a:ext>
            </a:extLst>
          </p:cNvPr>
          <p:cNvPicPr>
            <a:picLocks noGrp="1" noChangeAspect="1"/>
          </p:cNvPicPr>
          <p:nvPr>
            <p:ph idx="1"/>
          </p:nvPr>
        </p:nvPicPr>
        <p:blipFill>
          <a:blip r:embed="rId3"/>
          <a:stretch>
            <a:fillRect/>
          </a:stretch>
        </p:blipFill>
        <p:spPr>
          <a:xfrm>
            <a:off x="381000" y="1676400"/>
            <a:ext cx="3862387" cy="3505200"/>
          </a:xfrm>
          <a:prstGeom prst="rect">
            <a:avLst/>
          </a:prstGeom>
        </p:spPr>
      </p:pic>
      <p:sp>
        <p:nvSpPr>
          <p:cNvPr id="14" name="AutoShape 4">
            <a:extLst>
              <a:ext uri="{FF2B5EF4-FFF2-40B4-BE49-F238E27FC236}">
                <a16:creationId xmlns:a16="http://schemas.microsoft.com/office/drawing/2014/main" id="{5D255DDD-622E-4BD0-AAE3-0D6D52EFC72C}"/>
              </a:ext>
            </a:extLst>
          </p:cNvPr>
          <p:cNvSpPr>
            <a:spLocks noChangeAspect="1" noChangeArrowheads="1"/>
          </p:cNvSpPr>
          <p:nvPr/>
        </p:nvSpPr>
        <p:spPr bwMode="auto">
          <a:xfrm>
            <a:off x="4419600" y="228600"/>
            <a:ext cx="3352800" cy="3352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6ACBFB63-0072-4D35-9598-51F0F5D302E7}"/>
              </a:ext>
            </a:extLst>
          </p:cNvPr>
          <p:cNvPicPr>
            <a:picLocks noChangeAspect="1"/>
          </p:cNvPicPr>
          <p:nvPr/>
        </p:nvPicPr>
        <p:blipFill>
          <a:blip r:embed="rId4"/>
          <a:stretch>
            <a:fillRect/>
          </a:stretch>
        </p:blipFill>
        <p:spPr>
          <a:xfrm>
            <a:off x="4824413" y="1676400"/>
            <a:ext cx="3862387" cy="3505200"/>
          </a:xfrm>
          <a:prstGeom prst="rect">
            <a:avLst/>
          </a:prstGeom>
        </p:spPr>
      </p:pic>
      <p:sp>
        <p:nvSpPr>
          <p:cNvPr id="4" name="TextBox 3"/>
          <p:cNvSpPr txBox="1"/>
          <p:nvPr/>
        </p:nvSpPr>
        <p:spPr>
          <a:xfrm>
            <a:off x="1295400" y="5562600"/>
            <a:ext cx="7010400" cy="1569660"/>
          </a:xfrm>
          <a:prstGeom prst="rect">
            <a:avLst/>
          </a:prstGeom>
          <a:noFill/>
        </p:spPr>
        <p:txBody>
          <a:bodyPr wrap="square" rtlCol="0">
            <a:spAutoFit/>
          </a:bodyPr>
          <a:lstStyle/>
          <a:p>
            <a:pPr lvl="0"/>
            <a:r>
              <a:rPr lang="en-US" sz="3200" dirty="0">
                <a:solidFill>
                  <a:prstClr val="white"/>
                </a:solidFill>
              </a:rPr>
              <a:t>Accuracy on Training Data: 97.83%</a:t>
            </a:r>
          </a:p>
          <a:p>
            <a:pPr lvl="0"/>
            <a:r>
              <a:rPr lang="en-US" sz="3200" dirty="0">
                <a:solidFill>
                  <a:prstClr val="white"/>
                </a:solidFill>
              </a:rPr>
              <a:t>Accuracy on Test Data: 97.83%</a:t>
            </a:r>
          </a:p>
          <a:p>
            <a:pPr lvl="0"/>
            <a:endParaRPr lang="en-US" sz="3200" dirty="0">
              <a:solidFill>
                <a:prstClr val="white"/>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CNN –  Accuracy after training on Whole dataset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752598"/>
            <a:ext cx="4191000" cy="350121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752598"/>
            <a:ext cx="3858768" cy="3501215"/>
          </a:xfrm>
          <a:prstGeom prst="rect">
            <a:avLst/>
          </a:prstGeom>
        </p:spPr>
      </p:pic>
      <p:sp>
        <p:nvSpPr>
          <p:cNvPr id="7" name="TextBox 6"/>
          <p:cNvSpPr txBox="1"/>
          <p:nvPr/>
        </p:nvSpPr>
        <p:spPr>
          <a:xfrm>
            <a:off x="462366" y="5506462"/>
            <a:ext cx="8031571" cy="1077218"/>
          </a:xfrm>
          <a:prstGeom prst="rect">
            <a:avLst/>
          </a:prstGeom>
          <a:noFill/>
        </p:spPr>
        <p:txBody>
          <a:bodyPr wrap="square" rtlCol="0">
            <a:spAutoFit/>
          </a:bodyPr>
          <a:lstStyle/>
          <a:p>
            <a:pPr lvl="0"/>
            <a:r>
              <a:rPr lang="en-US" sz="3200" dirty="0">
                <a:solidFill>
                  <a:prstClr val="white"/>
                </a:solidFill>
              </a:rPr>
              <a:t>Accuracy after training on whole dataset: 99.05%</a:t>
            </a:r>
          </a:p>
        </p:txBody>
      </p:sp>
    </p:spTree>
    <p:extLst>
      <p:ext uri="{BB962C8B-B14F-4D97-AF65-F5344CB8AC3E}">
        <p14:creationId xmlns:p14="http://schemas.microsoft.com/office/powerpoint/2010/main" val="3063626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Photo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extLst>
    <a:ext uri="{05A4C25C-085E-4340-85A3-A5531E510DB2}">
      <thm15:themeFamily xmlns:thm15="http://schemas.microsoft.com/office/thememl/2012/main" name="Classic photo album.potx" id="{C5C75FEE-4865-402C-8743-FC0AC5EE59D0}" vid="{3B00833B-0C05-4ED7-8756-B2DDB778A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1138</Words>
  <Application>Microsoft Office PowerPoint</Application>
  <PresentationFormat>On-screen Show (4:3)</PresentationFormat>
  <Paragraphs>106</Paragraphs>
  <Slides>20</Slides>
  <Notes>8</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Century Schoolbook</vt:lpstr>
      <vt:lpstr>ClassicPhotoAlbum</vt:lpstr>
      <vt:lpstr>Catch These signs</vt:lpstr>
      <vt:lpstr>The Problem –  What is this hand trying to tell me?</vt:lpstr>
      <vt:lpstr>The data </vt:lpstr>
      <vt:lpstr>The algorithms </vt:lpstr>
      <vt:lpstr>Convolutional neural network</vt:lpstr>
      <vt:lpstr>CNN – How it works </vt:lpstr>
      <vt:lpstr>CNn – the hold out method</vt:lpstr>
      <vt:lpstr>CNN – Splitting dataset into   training and holdout(test set)</vt:lpstr>
      <vt:lpstr>CNN –  Accuracy after training on Whole dataset</vt:lpstr>
      <vt:lpstr>Multilayer perceptron</vt:lpstr>
      <vt:lpstr>MLP – How it works</vt:lpstr>
      <vt:lpstr>MLp – How did we train this Neural Network?</vt:lpstr>
      <vt:lpstr>Mlp – TRAINING DATA</vt:lpstr>
      <vt:lpstr>Mlp – TESTING DATA</vt:lpstr>
      <vt:lpstr>K Nearest neighbor</vt:lpstr>
      <vt:lpstr>KNN – The simple Classifier  </vt:lpstr>
      <vt:lpstr>KNN – Euclidean Distance  </vt:lpstr>
      <vt:lpstr>KNN – data   </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These signs</dc:title>
  <dc:creator>Cesani, Philip A</dc:creator>
  <cp:lastModifiedBy>Devon Tyson</cp:lastModifiedBy>
  <cp:revision>3</cp:revision>
  <dcterms:created xsi:type="dcterms:W3CDTF">2019-11-26T07:06:26Z</dcterms:created>
  <dcterms:modified xsi:type="dcterms:W3CDTF">2019-11-26T17:40:47Z</dcterms:modified>
</cp:coreProperties>
</file>