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59"/>
  </p:notesMasterIdLst>
  <p:sldIdLst>
    <p:sldId id="294" r:id="rId2"/>
    <p:sldId id="295" r:id="rId3"/>
    <p:sldId id="296" r:id="rId4"/>
    <p:sldId id="297" r:id="rId5"/>
    <p:sldId id="307" r:id="rId6"/>
    <p:sldId id="298" r:id="rId7"/>
    <p:sldId id="299" r:id="rId8"/>
    <p:sldId id="300" r:id="rId9"/>
    <p:sldId id="366" r:id="rId10"/>
    <p:sldId id="301" r:id="rId11"/>
    <p:sldId id="310" r:id="rId12"/>
    <p:sldId id="365" r:id="rId13"/>
    <p:sldId id="312" r:id="rId14"/>
    <p:sldId id="314" r:id="rId15"/>
    <p:sldId id="315" r:id="rId16"/>
    <p:sldId id="316" r:id="rId17"/>
    <p:sldId id="317" r:id="rId18"/>
    <p:sldId id="319" r:id="rId19"/>
    <p:sldId id="322" r:id="rId20"/>
    <p:sldId id="320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1" r:id="rId29"/>
    <p:sldId id="341" r:id="rId30"/>
    <p:sldId id="342" r:id="rId31"/>
    <p:sldId id="345" r:id="rId32"/>
    <p:sldId id="332" r:id="rId33"/>
    <p:sldId id="367" r:id="rId34"/>
    <p:sldId id="343" r:id="rId35"/>
    <p:sldId id="344" r:id="rId36"/>
    <p:sldId id="346" r:id="rId37"/>
    <p:sldId id="347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09" r:id="rId54"/>
    <p:sldId id="330" r:id="rId55"/>
    <p:sldId id="348" r:id="rId56"/>
    <p:sldId id="368" r:id="rId57"/>
    <p:sldId id="3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" initials="amy" lastIdx="4" clrIdx="0">
    <p:extLst>
      <p:ext uri="{19B8F6BF-5375-455C-9EA6-DF929625EA0E}">
        <p15:presenceInfo xmlns="" xmlns:p15="http://schemas.microsoft.com/office/powerpoint/2012/main" userId="a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00CC99"/>
    <a:srgbClr val="FFFFCC"/>
    <a:srgbClr val="3399FF"/>
    <a:srgbClr val="3C2EF0"/>
    <a:srgbClr val="07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1" autoAdjust="0"/>
    <p:restoredTop sz="94660"/>
  </p:normalViewPr>
  <p:slideViewPr>
    <p:cSldViewPr snapToGrid="0">
      <p:cViewPr>
        <p:scale>
          <a:sx n="72" d="100"/>
          <a:sy n="72" d="100"/>
        </p:scale>
        <p:origin x="-46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58C0-A8A5-4873-9A28-61A27607E70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72D9-F067-4E53-9C23-FBC3568BA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05C71-D457-4DBA-98DA-F32047F0A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96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E287E0-D37D-481F-827C-1F3177D3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770B9-2FD5-4BAD-AF02-C89FC71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803810-37A3-45CF-8682-90B3B33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D92B-6365-40D4-8ED5-C152975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93047EF-423B-4BD8-8764-F0F38F567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554FEBEA-5C7D-413E-AB89-E28D0D97091C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4815B-E304-4786-BD37-6D89132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624F2FA-194D-4A84-989D-6C37A38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64F5E7-E5F2-44DF-A7A4-2C9F941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F0AACD-7E38-4649-A57C-FE4367D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3C7833-3A1D-4203-9FDD-6639AC6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000706C-D421-459B-98C0-155E6B37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FC6D352-7D16-47A2-907D-20DF540E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34553EE-2D7B-46FB-A7C7-1027998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11BA30-0364-4ACC-8C34-81C7909D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9DA55D-3D3A-4F4A-9C90-7B8507D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A57049-5F47-4B43-B567-34CAA9F3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4714AC-ADBC-4822-B6CB-A0D35E2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BD5D2C-34B4-4619-B76C-A026DC3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E1B0CA-E35C-4085-A5FF-D961088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F2550-A2E1-4ED8-A4AF-5173315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02B164-F971-4F26-A223-413289B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A75EE9C-900F-4852-9AD6-67DF714F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C42851-6C04-46BB-A216-6276E08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D51087-2165-4B4C-88CF-20FB9EA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9D4ECB-5569-465E-BAF8-4E218FB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7935E8-5447-4308-824A-E8B597A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33F451-049C-43D5-9056-6CD89E1F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57B02F0-7C65-4F63-90DD-1C123532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0C887A-BDBC-40AD-AF46-4CF8BA1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AA867D-A2BD-4E24-98B1-D6440FB4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4B785CA-DFE5-4ED7-ABC0-55168CB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70924-FCF1-4430-A9E8-6A1BCEA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63EC85-3D9F-4B0C-A73D-E275ADAE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0B6377-38E7-4219-A223-722E006F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E112E31-BD84-406D-A73B-0FC5DABE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A488437-553D-46AD-B887-3019550A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9DCE9C0-51CE-445D-8208-08E4DC6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8FCA315-CB84-4AAE-898A-4D2AB02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337EA00-02F7-4575-A654-13D654A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4A1A1-56D2-4D97-861A-EF3EE05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2155882-2325-48F4-9861-AD15B14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3C2C771-E733-4370-B149-AF5D553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27B130E-8F7D-4556-90FB-5A70DAC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D9D87AB-4312-43D5-AC98-DFFAD95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D030FDD-314D-4BF3-861F-6E6C8553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437EA6D-3FE9-4B17-BE75-A6B9987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BF5714-0E83-4B93-B300-2CD1D72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C87E35-D09D-4B7C-B1DE-41102E82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ADEEC18-6503-4F8D-BCC7-438ED018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169FF01-5AFC-4A0C-9A5D-E1E7172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673728-6F35-453A-A094-0AFFF10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F01F217-F72F-446A-9A12-E898B57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76CBF-E2C3-4869-A593-0F6D0214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8C48A36-90C3-4128-850B-6CDCB62B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CA8776D-7555-4BD2-982D-F917A2D1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03F3FD2-AC86-4E7B-9FC2-59ADCB2D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82FA8B-3E08-472D-8450-B20A311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D8EE38-9146-48A2-A418-B1F39D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465806D-994D-4E77-A97A-B8EA412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61D7D4E-41A5-4712-ABFF-D60BC558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D7D179-D0DF-4EE1-9943-CEED1E9A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BB1A-BD65-48FB-939A-7E246D51B2D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BC58DF-0319-472A-8835-C625543C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C9C17F-2ADD-47BC-A60A-83A62657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EC34E01-94EA-4EE8-9FBE-E43FD163AF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5CCC3BCB-263D-4BCB-AF99-9D9AC417ABEA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6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534464" y="0"/>
            <a:ext cx="8748184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baseline="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大学化学课程电子教案</a:t>
            </a:r>
            <a:endParaRPr lang="en-US" altLang="zh-CN" sz="4000" b="1" baseline="0" dirty="0">
              <a:solidFill>
                <a:srgbClr val="0070C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  <p:sp>
        <p:nvSpPr>
          <p:cNvPr id="15363" name="矩形 1"/>
          <p:cNvSpPr>
            <a:spLocks noChangeArrowheads="1"/>
          </p:cNvSpPr>
          <p:nvPr/>
        </p:nvSpPr>
        <p:spPr bwMode="auto">
          <a:xfrm>
            <a:off x="2800273" y="2157489"/>
            <a:ext cx="71416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baseline="0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6000" b="1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6000" b="1" dirty="0">
                <a:solidFill>
                  <a:srgbClr val="3C2EF0"/>
                </a:solidFill>
                <a:latin typeface="楷体" pitchFamily="49" charset="-122"/>
                <a:ea typeface="楷体" pitchFamily="49" charset="-122"/>
              </a:rPr>
              <a:t>章 化学反应速率</a:t>
            </a:r>
            <a:endParaRPr lang="zh-CN" altLang="en-US" sz="6000" b="1" baseline="0" dirty="0">
              <a:solidFill>
                <a:srgbClr val="3C2E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5447942" y="4635292"/>
            <a:ext cx="1574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baseline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梁宏斌</a:t>
            </a:r>
          </a:p>
        </p:txBody>
      </p:sp>
    </p:spTree>
    <p:extLst>
      <p:ext uri="{BB962C8B-B14F-4D97-AF65-F5344CB8AC3E}">
        <p14:creationId xmlns:p14="http://schemas.microsoft.com/office/powerpoint/2010/main" val="41458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浓度对化学反应速率的影响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内因</a:t>
            </a:r>
            <a:r>
              <a:rPr lang="en-US" altLang="zh-CN" sz="3200" dirty="0">
                <a:latin typeface="Times New Roman" pitchFamily="18" charset="0"/>
              </a:rPr>
              <a:t>[</a:t>
            </a:r>
            <a:r>
              <a:rPr lang="zh-CN" altLang="en-US" sz="3200" dirty="0">
                <a:latin typeface="Times New Roman" pitchFamily="18" charset="0"/>
              </a:rPr>
              <a:t>反应本身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</a:rPr>
              <a:t>主要是活化能</a:t>
            </a:r>
            <a:r>
              <a:rPr lang="en-US" altLang="zh-CN" sz="3200" dirty="0">
                <a:latin typeface="Times New Roman" pitchFamily="18" charset="0"/>
              </a:rPr>
              <a:t>(activation energy)]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决定</a:t>
            </a:r>
            <a:r>
              <a:rPr lang="zh-CN" altLang="en-US" sz="3200" dirty="0">
                <a:latin typeface="Times New Roman" pitchFamily="18" charset="0"/>
              </a:rPr>
              <a:t>反应速率的大小</a:t>
            </a:r>
            <a:endParaRPr lang="en-US" altLang="zh-CN" sz="32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外因</a:t>
            </a:r>
            <a:r>
              <a:rPr lang="zh-CN" altLang="en-US" sz="3200" dirty="0">
                <a:latin typeface="Times New Roman" pitchFamily="18" charset="0"/>
              </a:rPr>
              <a:t>如浓度、温度、催化剂等对反应速率有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影响</a:t>
            </a:r>
            <a:endParaRPr lang="en-US" altLang="zh-CN" sz="32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本节讨论其它条件保持不变时，浓度对反应速率的影响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</a:rPr>
              <a:t>学习</a:t>
            </a:r>
            <a:r>
              <a:rPr lang="en-US" altLang="zh-CN" sz="3200" dirty="0">
                <a:latin typeface="Times New Roman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itchFamily="18" charset="0"/>
              </a:rPr>
              <a:t>3.2.1 </a:t>
            </a:r>
            <a:r>
              <a:rPr lang="zh-CN" altLang="en-US" sz="3200" dirty="0">
                <a:latin typeface="Times New Roman" pitchFamily="18" charset="0"/>
              </a:rPr>
              <a:t>速率方程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itchFamily="18" charset="0"/>
              </a:rPr>
              <a:t>3.2.2 </a:t>
            </a:r>
            <a:r>
              <a:rPr lang="zh-CN" altLang="en-US" sz="3200" dirty="0">
                <a:latin typeface="Times New Roman" pitchFamily="18" charset="0"/>
              </a:rPr>
              <a:t>有效碰撞理论</a:t>
            </a:r>
          </a:p>
        </p:txBody>
      </p:sp>
    </p:spTree>
    <p:extLst>
      <p:ext uri="{BB962C8B-B14F-4D97-AF65-F5344CB8AC3E}">
        <p14:creationId xmlns:p14="http://schemas.microsoft.com/office/powerpoint/2010/main" val="3903728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6"/>
            <a:ext cx="10197151" cy="5167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浓度与反应速率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/>
              <a:t>称为“</a:t>
            </a:r>
            <a:r>
              <a:rPr lang="zh-CN" altLang="zh-CN" sz="3200" b="1" dirty="0"/>
              <a:t>反应</a:t>
            </a:r>
            <a:r>
              <a:rPr lang="zh-CN" altLang="zh-CN" sz="3200" b="1" dirty="0">
                <a:solidFill>
                  <a:srgbClr val="FF0000"/>
                </a:solidFill>
              </a:rPr>
              <a:t>速率方程</a:t>
            </a:r>
            <a:r>
              <a:rPr lang="zh-CN" altLang="zh-CN" sz="3200" b="1" dirty="0"/>
              <a:t>式</a:t>
            </a:r>
            <a:r>
              <a:rPr lang="zh-CN" altLang="zh-CN" sz="3200" dirty="0"/>
              <a:t>”</a:t>
            </a:r>
            <a:r>
              <a:rPr lang="zh-CN" altLang="en-US" sz="3200" dirty="0"/>
              <a:t>、</a:t>
            </a:r>
            <a:r>
              <a:rPr lang="zh-CN" altLang="zh-CN" sz="3200" dirty="0"/>
              <a:t>“</a:t>
            </a:r>
            <a:r>
              <a:rPr lang="zh-CN" altLang="zh-CN" sz="3200" b="1" dirty="0"/>
              <a:t>反应</a:t>
            </a:r>
            <a:r>
              <a:rPr lang="zh-CN" altLang="zh-CN" sz="3200" b="1" dirty="0">
                <a:solidFill>
                  <a:srgbClr val="FF0000"/>
                </a:solidFill>
              </a:rPr>
              <a:t>动力学方程</a:t>
            </a:r>
            <a:r>
              <a:rPr lang="zh-CN" altLang="zh-CN" sz="3200" b="1" dirty="0"/>
              <a:t>式</a:t>
            </a:r>
            <a:r>
              <a:rPr lang="zh-CN" altLang="zh-CN" sz="3200" dirty="0"/>
              <a:t>”</a:t>
            </a:r>
            <a:r>
              <a:rPr lang="zh-CN" altLang="en-US" sz="3200" dirty="0"/>
              <a:t>，</a:t>
            </a:r>
            <a:r>
              <a:rPr lang="zh-CN" altLang="zh-CN" sz="3200" b="1" dirty="0">
                <a:solidFill>
                  <a:srgbClr val="FF0000"/>
                </a:solidFill>
              </a:rPr>
              <a:t>通过实验测定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  <a:cs typeface="Times New Roman" panose="02020603050405020304" pitchFamily="18" charset="0"/>
              </a:rPr>
              <a:t>例，反应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r>
              <a:rPr lang="en-US" altLang="zh-CN" sz="3200" i="1" kern="100" dirty="0" err="1">
                <a:latin typeface="Times New Roman"/>
                <a:ea typeface="宋体"/>
              </a:rPr>
              <a:t>a</a:t>
            </a:r>
            <a:r>
              <a:rPr lang="en-US" altLang="zh-CN" sz="3200" kern="100" dirty="0" err="1">
                <a:latin typeface="Times New Roman"/>
                <a:ea typeface="宋体"/>
              </a:rPr>
              <a:t>A</a:t>
            </a:r>
            <a:r>
              <a:rPr lang="en-US" altLang="zh-CN" sz="3200" kern="100" dirty="0">
                <a:latin typeface="Times New Roman"/>
                <a:ea typeface="宋体"/>
              </a:rPr>
              <a:t> + </a:t>
            </a:r>
            <a:r>
              <a:rPr lang="en-US" altLang="zh-CN" sz="3200" i="1" kern="100" dirty="0" err="1">
                <a:latin typeface="Times New Roman"/>
                <a:ea typeface="宋体"/>
              </a:rPr>
              <a:t>b</a:t>
            </a:r>
            <a:r>
              <a:rPr lang="en-US" altLang="zh-CN" sz="3200" kern="100" dirty="0" err="1">
                <a:latin typeface="Times New Roman"/>
                <a:ea typeface="宋体"/>
              </a:rPr>
              <a:t>B</a:t>
            </a:r>
            <a:r>
              <a:rPr lang="en-US" altLang="zh-CN" sz="3200" kern="100" dirty="0">
                <a:latin typeface="Times New Roman"/>
                <a:ea typeface="宋体"/>
              </a:rPr>
              <a:t> = </a:t>
            </a:r>
            <a:r>
              <a:rPr lang="en-US" altLang="zh-CN" sz="3200" i="1" kern="100" dirty="0" err="1">
                <a:latin typeface="Times New Roman"/>
                <a:ea typeface="宋体"/>
              </a:rPr>
              <a:t>d</a:t>
            </a:r>
            <a:r>
              <a:rPr lang="en-US" altLang="zh-CN" sz="3200" kern="100" dirty="0" err="1">
                <a:latin typeface="Times New Roman"/>
                <a:ea typeface="宋体"/>
              </a:rPr>
              <a:t>D</a:t>
            </a:r>
            <a:r>
              <a:rPr lang="en-US" altLang="zh-CN" sz="3200" kern="100" dirty="0">
                <a:latin typeface="Times New Roman"/>
                <a:ea typeface="宋体"/>
              </a:rPr>
              <a:t> + </a:t>
            </a:r>
            <a:r>
              <a:rPr lang="en-US" altLang="zh-CN" sz="3200" i="1" kern="100" dirty="0" err="1">
                <a:latin typeface="Times New Roman"/>
                <a:ea typeface="宋体"/>
              </a:rPr>
              <a:t>e</a:t>
            </a:r>
            <a:r>
              <a:rPr lang="en-US" altLang="zh-CN" sz="3200" kern="100" dirty="0" err="1">
                <a:latin typeface="Times New Roman"/>
                <a:ea typeface="宋体"/>
              </a:rPr>
              <a:t>E</a:t>
            </a:r>
            <a:r>
              <a:rPr lang="zh-CN" altLang="en-US" sz="3200" kern="100" dirty="0">
                <a:latin typeface="Times New Roman"/>
                <a:ea typeface="宋体"/>
              </a:rPr>
              <a:t>，实验测得：</a:t>
            </a:r>
            <a:endParaRPr lang="en-US" altLang="zh-CN" sz="3200" kern="100" dirty="0">
              <a:latin typeface="Times New Roman"/>
              <a:ea typeface="宋体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i="1" baseline="30000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06741" y="3269076"/>
                <a:ext cx="3116430" cy="573427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𝑟</m:t>
                      </m:r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=</m:t>
                      </m:r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𝑘</m:t>
                      </m:r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/>
                            </a:rPr>
                          </m:ctrlPr>
                        </m:sSubPr>
                        <m:e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/>
                            </a:rPr>
                            <m:t>A</m:t>
                          </m:r>
                        </m:sub>
                      </m:sSub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)</m:t>
                      </m:r>
                      <m:r>
                        <a:rPr lang="en-US" altLang="zh-CN" sz="3200" i="1" kern="100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𝑚</m:t>
                      </m:r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/>
                              <a:ea typeface="宋体"/>
                            </a:rPr>
                          </m:ctrlPr>
                        </m:sSubPr>
                        <m:e>
                          <m:r>
                            <a:rPr lang="en-US" altLang="zh-CN" sz="32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/>
                            </a:rPr>
                            <m:t>B</m:t>
                          </m:r>
                        </m:sub>
                      </m:sSub>
                      <m:r>
                        <a:rPr lang="en-US" altLang="zh-CN" sz="32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)</m:t>
                      </m:r>
                      <m:r>
                        <a:rPr lang="en-US" altLang="zh-CN" sz="3200" i="1" kern="100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/>
                        </a:rPr>
                        <m:t>𝑛</m:t>
                      </m:r>
                    </m:oMath>
                  </m:oMathPara>
                </a14:m>
                <a:endParaRPr lang="en-US" altLang="zh-CN" sz="3200" i="1" baseline="30000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41" y="3269076"/>
                <a:ext cx="3116430" cy="573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8936533" y="5212262"/>
            <a:ext cx="2286638" cy="927279"/>
            <a:chOff x="8936533" y="5212262"/>
            <a:chExt cx="2286638" cy="927279"/>
          </a:xfrm>
        </p:grpSpPr>
        <p:sp>
          <p:nvSpPr>
            <p:cNvPr id="3" name="云形标注 2"/>
            <p:cNvSpPr/>
            <p:nvPr/>
          </p:nvSpPr>
          <p:spPr>
            <a:xfrm>
              <a:off x="8936533" y="5212262"/>
              <a:ext cx="2286638" cy="927279"/>
            </a:xfrm>
            <a:prstGeom prst="cloudCallout">
              <a:avLst>
                <a:gd name="adj1" fmla="val 26478"/>
                <a:gd name="adj2" fmla="val -1902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195515" y="5331997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100" dirty="0">
                  <a:solidFill>
                    <a:schemeClr val="bg1"/>
                  </a:solidFill>
                  <a:latin typeface="Times New Roman"/>
                  <a:ea typeface="宋体"/>
                </a:rPr>
                <a:t>速率方程</a:t>
              </a:r>
              <a:endPara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26020" y="4146081"/>
            <a:ext cx="9186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反应的速率常数，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温度的函数，不随浓度变化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某时刻反应物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的浓度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</a:t>
            </a:r>
            <a:r>
              <a:rPr lang="zh-CN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由实验测定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浓度的幂指数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3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速率方程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itchFamily="18" charset="0"/>
              </a:rPr>
              <a:t>【</a:t>
            </a:r>
            <a:r>
              <a:rPr lang="zh-CN" altLang="en-US" sz="3200" dirty="0">
                <a:latin typeface="Times New Roman" pitchFamily="18" charset="0"/>
              </a:rPr>
              <a:t>例</a:t>
            </a:r>
            <a:r>
              <a:rPr lang="en-US" altLang="zh-CN" sz="3200" dirty="0">
                <a:latin typeface="Times New Roman" pitchFamily="18" charset="0"/>
              </a:rPr>
              <a:t>3.2】  </a:t>
            </a:r>
            <a:r>
              <a:rPr lang="zh-CN" altLang="en-US" sz="3200" dirty="0">
                <a:latin typeface="Times New Roman" pitchFamily="18" charset="0"/>
              </a:rPr>
              <a:t>在</a:t>
            </a:r>
            <a:r>
              <a:rPr lang="en-US" altLang="zh-CN" sz="3200" dirty="0">
                <a:latin typeface="Times New Roman" pitchFamily="18" charset="0"/>
              </a:rPr>
              <a:t>300 K</a:t>
            </a:r>
            <a:r>
              <a:rPr lang="zh-CN" altLang="en-US" sz="3200" dirty="0">
                <a:latin typeface="Times New Roman" pitchFamily="18" charset="0"/>
              </a:rPr>
              <a:t>时，测得反应</a:t>
            </a:r>
            <a:r>
              <a:rPr lang="en-US" altLang="zh-CN" sz="3200" dirty="0">
                <a:latin typeface="Times New Roman" pitchFamily="18" charset="0"/>
              </a:rPr>
              <a:t>2NOCl(g) = 2NO(g) + Cl</a:t>
            </a:r>
            <a:r>
              <a:rPr lang="en-US" altLang="zh-CN" sz="3200" baseline="-25000" dirty="0">
                <a:latin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</a:rPr>
              <a:t>(g)</a:t>
            </a:r>
            <a:r>
              <a:rPr lang="zh-CN" altLang="en-US" sz="3200" dirty="0">
                <a:latin typeface="Times New Roman" pitchFamily="18" charset="0"/>
              </a:rPr>
              <a:t>的</a:t>
            </a:r>
            <a:r>
              <a:rPr lang="en-US" altLang="zh-CN" sz="3200" dirty="0" err="1">
                <a:latin typeface="Times New Roman" pitchFamily="18" charset="0"/>
              </a:rPr>
              <a:t>NOCl</a:t>
            </a:r>
            <a:r>
              <a:rPr lang="zh-CN" altLang="zh-CN" sz="3200" dirty="0"/>
              <a:t>起始浓度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和起始速率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3200" dirty="0">
                <a:latin typeface="Times New Roman" pitchFamily="18" charset="0"/>
              </a:rPr>
              <a:t>如下表所示：</a:t>
            </a: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3200" dirty="0" smtClean="0"/>
              <a:t>(</a:t>
            </a:r>
            <a:r>
              <a:rPr lang="en-US" altLang="zh-CN" sz="3200" dirty="0"/>
              <a:t>1) </a:t>
            </a:r>
            <a:r>
              <a:rPr lang="zh-CN" altLang="zh-CN" sz="3200" dirty="0"/>
              <a:t>求反应速率常数</a:t>
            </a:r>
            <a:endParaRPr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32432"/>
              </p:ext>
            </p:extLst>
          </p:nvPr>
        </p:nvGraphicFramePr>
        <p:xfrm>
          <a:off x="1176949" y="2897106"/>
          <a:ext cx="9433711" cy="195717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514353"/>
                <a:gridCol w="3959679"/>
                <a:gridCol w="3959679"/>
              </a:tblGrid>
              <a:tr h="489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32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de-DE" sz="3200" kern="10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de-DE" sz="3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(NOCl) </a:t>
                      </a:r>
                      <a:r>
                        <a:rPr lang="de-DE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 mol·dm</a:t>
                      </a:r>
                      <a:r>
                        <a:rPr lang="de-DE" sz="32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32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pt-BR" sz="3200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pt-BR" sz="3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 mol·dm</a:t>
                      </a:r>
                      <a:r>
                        <a:rPr lang="pt-BR" sz="3200" kern="1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</a:t>
                      </a:r>
                      <a:r>
                        <a:rPr lang="pt-BR" sz="3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·s</a:t>
                      </a:r>
                      <a:r>
                        <a:rPr lang="pt-BR" sz="3200" kern="1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3.60</a:t>
                      </a:r>
                      <a:r>
                        <a:rPr 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9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1.44</a:t>
                      </a:r>
                      <a:r>
                        <a:rPr 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-8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2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0.90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3.24</a:t>
                      </a:r>
                      <a:r>
                        <a:rPr lang="zh-CN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-8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907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sz="32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实验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𝑟</m:t>
                    </m:r>
                    <m:r>
                      <a:rPr lang="en-US" altLang="zh-CN" sz="32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a:rPr lang="en-US" altLang="zh-CN" sz="32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𝑘</m:t>
                    </m:r>
                    <m:r>
                      <a:rPr lang="en-US" altLang="zh-CN" sz="32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sSub>
                      <m:sSubPr>
                        <m:ctrlPr>
                          <a:rPr lang="en-US" altLang="zh-CN" sz="3200" i="1" kern="100">
                            <a:solidFill>
                              <a:schemeClr val="tx1"/>
                            </a:solidFill>
                            <a:latin typeface="Cambria Math"/>
                            <a:ea typeface="宋体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NOCl</m:t>
                        </m:r>
                      </m:sub>
                    </m:sSub>
                    <m:r>
                      <a:rPr lang="en-US" altLang="zh-CN" sz="3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sz="3200" i="1" kern="10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实验</a:t>
                </a:r>
                <a:r>
                  <a:rPr lang="en-US" altLang="zh-CN" sz="3200" dirty="0">
                    <a:latin typeface="Times New Roman" pitchFamily="18" charset="0"/>
                  </a:rPr>
                  <a:t>2</a:t>
                </a:r>
                <a:r>
                  <a:rPr lang="zh-CN" altLang="en-US" sz="3200" dirty="0">
                    <a:latin typeface="Times New Roman" pitchFamily="18" charset="0"/>
                  </a:rPr>
                  <a:t>，</a:t>
                </a:r>
                <a:r>
                  <a:rPr lang="en-US" altLang="zh-CN" sz="3200" dirty="0" err="1">
                    <a:latin typeface="Times New Roman" pitchFamily="18" charset="0"/>
                  </a:rPr>
                  <a:t>NOCl</a:t>
                </a:r>
                <a:r>
                  <a:rPr lang="zh-CN" altLang="en-US" sz="3200" dirty="0">
                    <a:latin typeface="Times New Roman" pitchFamily="18" charset="0"/>
                  </a:rPr>
                  <a:t>的起始浓度为实验</a:t>
                </a:r>
                <a:r>
                  <a:rPr lang="en-US" altLang="zh-CN" sz="3200" dirty="0">
                    <a:latin typeface="Times New Roman" pitchFamily="18" charset="0"/>
                  </a:rPr>
                  <a:t>1</a:t>
                </a:r>
                <a:r>
                  <a:rPr lang="zh-CN" altLang="en-US" sz="3200" dirty="0">
                    <a:latin typeface="Times New Roman" pitchFamily="18" charset="0"/>
                  </a:rPr>
                  <a:t>中</a:t>
                </a:r>
                <a:r>
                  <a:rPr lang="en-US" altLang="zh-CN" sz="3200" dirty="0" err="1">
                    <a:latin typeface="Times New Roman" pitchFamily="18" charset="0"/>
                  </a:rPr>
                  <a:t>NOCl</a:t>
                </a:r>
                <a:r>
                  <a:rPr lang="zh-CN" altLang="en-US" sz="3200" dirty="0">
                    <a:latin typeface="Times New Roman" pitchFamily="18" charset="0"/>
                  </a:rPr>
                  <a:t>起始浓度的</a:t>
                </a:r>
                <a:r>
                  <a:rPr lang="en-US" altLang="zh-CN" sz="3200" dirty="0">
                    <a:latin typeface="Times New Roman" pitchFamily="18" charset="0"/>
                  </a:rPr>
                  <a:t>2</a:t>
                </a:r>
                <a:r>
                  <a:rPr lang="zh-CN" altLang="en-US" sz="3200" dirty="0">
                    <a:latin typeface="Times New Roman" pitchFamily="18" charset="0"/>
                  </a:rPr>
                  <a:t>倍，反应的起始速率为实验</a:t>
                </a:r>
                <a:r>
                  <a:rPr lang="en-US" altLang="zh-CN" sz="3200" dirty="0">
                    <a:latin typeface="Times New Roman" pitchFamily="18" charset="0"/>
                  </a:rPr>
                  <a:t>1</a:t>
                </a:r>
                <a:r>
                  <a:rPr lang="zh-CN" altLang="en-US" sz="3200" dirty="0">
                    <a:latin typeface="Times New Roman" pitchFamily="18" charset="0"/>
                  </a:rPr>
                  <a:t>的                                               倍，</a:t>
                </a:r>
                <a14:m>
                  <m:oMath xmlns:m="http://schemas.openxmlformats.org/officeDocument/2006/math">
                    <m:r>
                      <a:rPr lang="en-US" altLang="zh-CN" sz="3200" i="1" kern="100" dirty="0">
                        <a:latin typeface="Cambria Math" panose="02040503050406030204" pitchFamily="18" charset="0"/>
                        <a:ea typeface="宋体"/>
                      </a:rPr>
                      <m:t>4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𝑟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𝑘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(2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/>
                            <a:ea typeface="宋体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NOCl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sz="3200" i="1" kern="100" baseline="30000"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zh-CN" altLang="en-US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3"/>
                <a:stretch>
                  <a:fillRect l="-1494" r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85357"/>
              </p:ext>
            </p:extLst>
          </p:nvPr>
        </p:nvGraphicFramePr>
        <p:xfrm>
          <a:off x="5839832" y="3303734"/>
          <a:ext cx="4698077" cy="112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公式" r:id="rId4" imgW="1765300" imgH="419100" progId="Equation.3">
                  <p:embed/>
                </p:oleObj>
              </mc:Choice>
              <mc:Fallback>
                <p:oleObj name="公式" r:id="rId4" imgW="1765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832" y="3303734"/>
                        <a:ext cx="4698077" cy="1127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269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实验</a:t>
                </a:r>
                <a:r>
                  <a:rPr lang="en-US" altLang="zh-CN" sz="3200" dirty="0">
                    <a:latin typeface="Times New Roman" pitchFamily="18" charset="0"/>
                  </a:rPr>
                  <a:t>3</a:t>
                </a:r>
                <a:r>
                  <a:rPr lang="zh-CN" altLang="en-US" sz="3200" dirty="0">
                    <a:latin typeface="Times New Roman" pitchFamily="18" charset="0"/>
                  </a:rPr>
                  <a:t>，</a:t>
                </a:r>
                <a:r>
                  <a:rPr lang="en-US" altLang="zh-CN" sz="3200" dirty="0" err="1">
                    <a:latin typeface="Times New Roman" pitchFamily="18" charset="0"/>
                  </a:rPr>
                  <a:t>NOCl</a:t>
                </a:r>
                <a:r>
                  <a:rPr lang="zh-CN" altLang="en-US" sz="3200" dirty="0">
                    <a:latin typeface="Times New Roman" pitchFamily="18" charset="0"/>
                  </a:rPr>
                  <a:t>的起始浓度为实验</a:t>
                </a:r>
                <a:r>
                  <a:rPr lang="en-US" altLang="zh-CN" sz="3200" dirty="0">
                    <a:latin typeface="Times New Roman" pitchFamily="18" charset="0"/>
                  </a:rPr>
                  <a:t>1</a:t>
                </a:r>
                <a:r>
                  <a:rPr lang="zh-CN" altLang="en-US" sz="3200" dirty="0">
                    <a:latin typeface="Times New Roman" pitchFamily="18" charset="0"/>
                  </a:rPr>
                  <a:t>中</a:t>
                </a:r>
                <a:r>
                  <a:rPr lang="en-US" altLang="zh-CN" sz="3200" dirty="0" err="1">
                    <a:latin typeface="Times New Roman" pitchFamily="18" charset="0"/>
                  </a:rPr>
                  <a:t>NOCl</a:t>
                </a:r>
                <a:r>
                  <a:rPr lang="zh-CN" altLang="en-US" sz="3200" dirty="0">
                    <a:latin typeface="Times New Roman" pitchFamily="18" charset="0"/>
                  </a:rPr>
                  <a:t>起始浓度的</a:t>
                </a:r>
                <a:r>
                  <a:rPr lang="en-US" altLang="zh-CN" sz="3200" dirty="0">
                    <a:latin typeface="Times New Roman" pitchFamily="18" charset="0"/>
                  </a:rPr>
                  <a:t>3</a:t>
                </a:r>
                <a:r>
                  <a:rPr lang="zh-CN" altLang="en-US" sz="3200" dirty="0">
                    <a:latin typeface="Times New Roman" pitchFamily="18" charset="0"/>
                  </a:rPr>
                  <a:t>倍，反应的起始速率为实验</a:t>
                </a:r>
                <a:r>
                  <a:rPr lang="en-US" altLang="zh-CN" sz="3200" dirty="0">
                    <a:latin typeface="Times New Roman" pitchFamily="18" charset="0"/>
                  </a:rPr>
                  <a:t>1</a:t>
                </a:r>
                <a:r>
                  <a:rPr lang="zh-CN" altLang="en-US" sz="3200" dirty="0">
                    <a:latin typeface="Times New Roman" pitchFamily="18" charset="0"/>
                  </a:rPr>
                  <a:t>的                                               倍，</a:t>
                </a:r>
                <a14:m>
                  <m:oMath xmlns:m="http://schemas.openxmlformats.org/officeDocument/2006/math">
                    <m:r>
                      <a:rPr lang="en-US" altLang="zh-CN" sz="3200" i="1" kern="100" dirty="0">
                        <a:latin typeface="Cambria Math" panose="02040503050406030204" pitchFamily="18" charset="0"/>
                        <a:ea typeface="宋体"/>
                      </a:rPr>
                      <m:t>9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𝑟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𝑘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(3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/>
                            <a:ea typeface="宋体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NOCl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sz="3200" i="1" kern="100" baseline="30000"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得：</a:t>
                </a:r>
                <a:r>
                  <a:rPr lang="en-GB" altLang="zh-CN" sz="3200" i="1" dirty="0">
                    <a:latin typeface="Times New Roman" pitchFamily="18" charset="0"/>
                  </a:rPr>
                  <a:t>m</a:t>
                </a:r>
                <a:r>
                  <a:rPr lang="en-GB" altLang="zh-CN" sz="3200" dirty="0">
                    <a:latin typeface="Times New Roman" pitchFamily="18" charset="0"/>
                  </a:rPr>
                  <a:t> = 2</a:t>
                </a:r>
                <a:endParaRPr lang="zh-CN" altLang="en-US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速率常数</a:t>
                </a:r>
                <a:endParaRPr lang="en-US" altLang="zh-CN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3"/>
                <a:stretch>
                  <a:fillRect l="-1494" r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52683"/>
              </p:ext>
            </p:extLst>
          </p:nvPr>
        </p:nvGraphicFramePr>
        <p:xfrm>
          <a:off x="5904226" y="1600296"/>
          <a:ext cx="4646186" cy="109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公式" r:id="rId4" imgW="1803400" imgH="419100" progId="Equation.3">
                  <p:embed/>
                </p:oleObj>
              </mc:Choice>
              <mc:Fallback>
                <p:oleObj name="公式" r:id="rId4" imgW="1803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26" y="1600296"/>
                        <a:ext cx="4646186" cy="1091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5697"/>
              </p:ext>
            </p:extLst>
          </p:nvPr>
        </p:nvGraphicFramePr>
        <p:xfrm>
          <a:off x="2785298" y="4121238"/>
          <a:ext cx="8437873" cy="95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r:id="rId6" imgW="4025900" imgH="457200" progId="Equation.3">
                  <p:embed/>
                </p:oleObj>
              </mc:Choice>
              <mc:Fallback>
                <p:oleObj r:id="rId6" imgW="4025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298" y="4121238"/>
                        <a:ext cx="8437873" cy="953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78820"/>
              </p:ext>
            </p:extLst>
          </p:nvPr>
        </p:nvGraphicFramePr>
        <p:xfrm>
          <a:off x="4265965" y="5167030"/>
          <a:ext cx="6957206" cy="97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公式" r:id="rId8" imgW="3225800" imgH="444500" progId="Equation.3">
                  <p:embed/>
                </p:oleObj>
              </mc:Choice>
              <mc:Fallback>
                <p:oleObj name="公式" r:id="rId8" imgW="32258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965" y="5167030"/>
                        <a:ext cx="6957206" cy="97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72043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写出反应速率方程式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  <a:cs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𝑟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4.0×10</m:t>
                    </m:r>
                    <m:r>
                      <m:rPr>
                        <m:nor/>
                      </m:rPr>
                      <a:rPr lang="en-US" altLang="zh-CN" sz="32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m:rPr>
                        <m:nor/>
                      </m:rPr>
                      <a:rPr lang="en-US" altLang="zh-CN" sz="3200" b="0" i="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 sz="32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sz="32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32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sSub>
                      <m:sSubPr>
                        <m:ctrlPr>
                          <a:rPr lang="en-US" altLang="zh-CN" sz="3200" i="1" kern="100">
                            <a:latin typeface="Cambria Math"/>
                            <a:ea typeface="宋体"/>
                          </a:rPr>
                        </m:ctrlPr>
                      </m:sSubPr>
                      <m:e>
                        <m: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latin typeface="Cambria Math" panose="02040503050406030204" pitchFamily="18" charset="0"/>
                            <a:ea typeface="宋体"/>
                          </a:rPr>
                          <m:t>NOCl</m:t>
                        </m:r>
                      </m:sub>
                    </m:sSub>
                    <m:r>
                      <a:rPr lang="en-US" altLang="zh-CN" sz="3200" i="1" kern="100"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sz="3200" i="1" kern="100" baseline="30000">
                        <a:latin typeface="Cambria Math" panose="02040503050406030204" pitchFamily="18" charset="0"/>
                        <a:ea typeface="宋体"/>
                      </a:rPr>
                      <m:t>2</m:t>
                    </m:r>
                  </m:oMath>
                </a14:m>
                <a:endParaRPr lang="en-US" altLang="zh-CN" sz="32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NOCl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的起始浓度从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0.30 mol·dm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增大到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0.45 mol·dm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，反应的起始速率为多少？</a:t>
                </a:r>
                <a:endParaRPr lang="en-US" altLang="zh-CN" sz="32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3200" kern="100" dirty="0"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𝑟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4.0×10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−8 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sSub>
                      <m:sSubPr>
                        <m:ctrlPr>
                          <a:rPr lang="en-US" altLang="zh-CN" i="1" kern="100">
                            <a:latin typeface="Cambria Math"/>
                            <a:ea typeface="宋体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/>
                          </a:rPr>
                          <m:t>NOCl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i="1" kern="100" baseline="30000">
                        <a:latin typeface="Cambria Math" panose="02040503050406030204" pitchFamily="18" charset="0"/>
                        <a:ea typeface="宋体"/>
                      </a:rPr>
                      <m:t>2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4.0×10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−8 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0.45 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  <m:r>
                      <a:rPr lang="en-US" altLang="zh-CN" i="1" kern="100" baseline="30000">
                        <a:latin typeface="Cambria Math" panose="02040503050406030204" pitchFamily="18" charset="0"/>
                        <a:ea typeface="宋体"/>
                      </a:rPr>
                      <m:t>2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8.1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mol·dm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zh-CN" altLang="en-US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7724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200" dirty="0">
              <a:latin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75863" y="1242491"/>
            <a:ext cx="10245425" cy="4801067"/>
            <a:chOff x="975863" y="637184"/>
            <a:chExt cx="10245425" cy="4801067"/>
          </a:xfrm>
        </p:grpSpPr>
        <p:grpSp>
          <p:nvGrpSpPr>
            <p:cNvPr id="17" name="组合 16"/>
            <p:cNvGrpSpPr/>
            <p:nvPr/>
          </p:nvGrpSpPr>
          <p:grpSpPr>
            <a:xfrm>
              <a:off x="975863" y="637184"/>
              <a:ext cx="8935280" cy="3098295"/>
              <a:chOff x="975863" y="637184"/>
              <a:chExt cx="8935280" cy="309829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975863" y="637184"/>
                <a:ext cx="8935280" cy="849399"/>
                <a:chOff x="1026020" y="2273420"/>
                <a:chExt cx="8935280" cy="849399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1026020" y="2331073"/>
                  <a:ext cx="1826142" cy="734096"/>
                  <a:chOff x="2215166" y="2331073"/>
                  <a:chExt cx="1826142" cy="734096"/>
                </a:xfrm>
              </p:grpSpPr>
              <p:sp>
                <p:nvSpPr>
                  <p:cNvPr id="2" name="流程图: 可选过程 1"/>
                  <p:cNvSpPr/>
                  <p:nvPr/>
                </p:nvSpPr>
                <p:spPr>
                  <a:xfrm>
                    <a:off x="2215168" y="2331073"/>
                    <a:ext cx="1826140" cy="734096"/>
                  </a:xfrm>
                  <a:prstGeom prst="flowChartAlternate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矩形 2"/>
                  <p:cNvSpPr/>
                  <p:nvPr/>
                </p:nvSpPr>
                <p:spPr>
                  <a:xfrm>
                    <a:off x="2215166" y="2421226"/>
                    <a:ext cx="1826141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3200" b="1" dirty="0">
                        <a:solidFill>
                          <a:schemeClr val="bg1"/>
                        </a:solidFill>
                        <a:latin typeface="Times New Roman" pitchFamily="18" charset="0"/>
                      </a:rPr>
                      <a:t>化学反应</a:t>
                    </a:r>
                    <a:endParaRPr lang="zh-CN" altLang="en-US" sz="3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2852161" y="2273420"/>
                  <a:ext cx="7109139" cy="849399"/>
                  <a:chOff x="2852161" y="2273420"/>
                  <a:chExt cx="7109139" cy="849399"/>
                </a:xfrm>
              </p:grpSpPr>
              <p:sp>
                <p:nvSpPr>
                  <p:cNvPr id="6" name="左箭头标注 5"/>
                  <p:cNvSpPr/>
                  <p:nvPr/>
                </p:nvSpPr>
                <p:spPr>
                  <a:xfrm>
                    <a:off x="2852161" y="2273420"/>
                    <a:ext cx="7070502" cy="849399"/>
                  </a:xfrm>
                  <a:prstGeom prst="leftArrowCallout">
                    <a:avLst>
                      <a:gd name="adj1" fmla="val 25000"/>
                      <a:gd name="adj2" fmla="val 25000"/>
                      <a:gd name="adj3" fmla="val 275179"/>
                      <a:gd name="adj4" fmla="val 6497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5262578" y="2431491"/>
                    <a:ext cx="4698722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3200" b="1" dirty="0">
                        <a:solidFill>
                          <a:schemeClr val="bg1"/>
                        </a:solidFill>
                        <a:latin typeface="Times New Roman" pitchFamily="18" charset="0"/>
                      </a:rPr>
                      <a:t>反应物质分子间相互碰撞</a:t>
                    </a:r>
                    <a:endParaRPr lang="zh-CN" altLang="en-US" sz="3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975863" y="2259944"/>
                <a:ext cx="7681951" cy="1475535"/>
                <a:chOff x="975863" y="2259944"/>
                <a:chExt cx="7681951" cy="1475535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975863" y="2259944"/>
                  <a:ext cx="6056511" cy="754607"/>
                  <a:chOff x="1026868" y="2967387"/>
                  <a:chExt cx="6056511" cy="754607"/>
                </a:xfrm>
              </p:grpSpPr>
              <p:sp>
                <p:nvSpPr>
                  <p:cNvPr id="13" name="圆角矩形标注 12"/>
                  <p:cNvSpPr/>
                  <p:nvPr/>
                </p:nvSpPr>
                <p:spPr>
                  <a:xfrm>
                    <a:off x="1026868" y="2967387"/>
                    <a:ext cx="6056511" cy="754607"/>
                  </a:xfrm>
                  <a:prstGeom prst="wedgeRoundRectCallout">
                    <a:avLst>
                      <a:gd name="adj1" fmla="val 47147"/>
                      <a:gd name="adj2" fmla="val 124167"/>
                      <a:gd name="adj3" fmla="val 16667"/>
                    </a:avLst>
                  </a:prstGeom>
                  <a:solidFill>
                    <a:srgbClr val="CCE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090209" y="2975390"/>
                    <a:ext cx="5929828" cy="58477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zh-CN" sz="32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只有极少数碰撞会引起化学反应</a:t>
                    </a:r>
                    <a:endParaRPr lang="zh-CN" altLang="en-US" sz="3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>
                  <a:off x="6825261" y="3150704"/>
                  <a:ext cx="1832553" cy="584775"/>
                </a:xfrm>
                <a:prstGeom prst="rect">
                  <a:avLst/>
                </a:prstGeom>
                <a:solidFill>
                  <a:srgbClr val="CCECFF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32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有效碰撞</a:t>
                  </a:r>
                  <a:endParaRPr lang="zh-CN" altLang="en-US" sz="3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5" name="矩形 14"/>
            <p:cNvSpPr/>
            <p:nvPr/>
          </p:nvSpPr>
          <p:spPr>
            <a:xfrm>
              <a:off x="975863" y="4361033"/>
              <a:ext cx="10245425" cy="107721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32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不会导致化学反应的碰撞，只是通过碰撞在分子间交换能量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51140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3200" dirty="0"/>
          </a:p>
          <a:p>
            <a:pPr>
              <a:lnSpc>
                <a:spcPct val="150000"/>
              </a:lnSpc>
              <a:buNone/>
            </a:pPr>
            <a:r>
              <a:rPr lang="zh-CN" altLang="zh-CN" sz="3200" dirty="0"/>
              <a:t>从“</a:t>
            </a:r>
            <a:r>
              <a:rPr lang="zh-CN" altLang="zh-CN" sz="3200" b="1" dirty="0">
                <a:solidFill>
                  <a:srgbClr val="FF0000"/>
                </a:solidFill>
              </a:rPr>
              <a:t>分子能量</a:t>
            </a:r>
            <a:r>
              <a:rPr lang="zh-CN" altLang="zh-CN" sz="3200" dirty="0"/>
              <a:t>”和“</a:t>
            </a:r>
            <a:r>
              <a:rPr lang="zh-CN" altLang="zh-CN" sz="3200" b="1" dirty="0">
                <a:solidFill>
                  <a:srgbClr val="FF0000"/>
                </a:solidFill>
              </a:rPr>
              <a:t>碰撞取向</a:t>
            </a:r>
            <a:r>
              <a:rPr lang="zh-CN" altLang="zh-CN" sz="3200" dirty="0"/>
              <a:t>”两个方面来考虑</a:t>
            </a:r>
            <a:r>
              <a:rPr lang="zh-CN" altLang="en-US" sz="3200" dirty="0"/>
              <a:t>：</a:t>
            </a: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(1)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 发生有效碰撞的分子必须具有足够高的能量</a:t>
            </a:r>
            <a:endParaRPr lang="en-US" altLang="zh-CN" sz="32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一定温度下，气体分子的能量分布，符合图</a:t>
            </a:r>
            <a:r>
              <a:rPr lang="en-US" altLang="zh-CN" sz="3200" dirty="0">
                <a:latin typeface="Times New Roman" pitchFamily="18" charset="0"/>
              </a:rPr>
              <a:t>3.1</a:t>
            </a:r>
            <a:r>
              <a:rPr lang="zh-CN" altLang="en-US" sz="3200" dirty="0">
                <a:latin typeface="Times New Roman" pitchFamily="18" charset="0"/>
              </a:rPr>
              <a:t>所示的 “麦克斯韦</a:t>
            </a:r>
            <a:r>
              <a:rPr lang="en-US" altLang="zh-CN" sz="3200" dirty="0">
                <a:latin typeface="Times New Roman" pitchFamily="18" charset="0"/>
              </a:rPr>
              <a:t>-</a:t>
            </a:r>
            <a:r>
              <a:rPr lang="zh-CN" altLang="en-US" sz="3200" dirty="0">
                <a:latin typeface="Times New Roman" pitchFamily="18" charset="0"/>
              </a:rPr>
              <a:t>玻耳兹曼分布”</a:t>
            </a:r>
            <a:r>
              <a:rPr lang="en-US" altLang="zh-CN" sz="3200" dirty="0">
                <a:latin typeface="Times New Roman" pitchFamily="18" charset="0"/>
              </a:rPr>
              <a:t>(Maxwell-Boltzmann distribution)</a:t>
            </a:r>
          </a:p>
        </p:txBody>
      </p:sp>
      <p:sp>
        <p:nvSpPr>
          <p:cNvPr id="2" name="矩形 1"/>
          <p:cNvSpPr/>
          <p:nvPr/>
        </p:nvSpPr>
        <p:spPr>
          <a:xfrm>
            <a:off x="4882974" y="972038"/>
            <a:ext cx="6340197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/>
            <a:r>
              <a:rPr lang="zh-CN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为什么只有部分碰撞是有效碰撞？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85886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62" y="972038"/>
            <a:ext cx="8627357" cy="438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横坐标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分子动能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纵坐标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具有一定能量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的分子数占总分子数的百分数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908896" y="972038"/>
            <a:ext cx="5314275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气体分子能量分布曲线</a:t>
            </a:r>
            <a:endParaRPr lang="en-US" altLang="zh-CN" sz="3200" dirty="0">
              <a:latin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57550" y="4377690"/>
            <a:ext cx="37719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18910" y="4377690"/>
            <a:ext cx="37719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773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只有当两个具有足够能量的气体分子，以极大的速度相互碰撞时，才可能克服分子无限接近时电子云间的斥力，导致分子中原子重排，实现旧键的破坏及新键的形成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</a:rPr>
              <a:t>化学反应</a:t>
            </a:r>
            <a:r>
              <a:rPr lang="en-US" altLang="zh-CN" sz="3200" dirty="0">
                <a:latin typeface="Times New Roman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这些具有足够能量</a:t>
            </a:r>
            <a:r>
              <a:rPr lang="en-US" altLang="zh-CN" sz="3200" dirty="0">
                <a:latin typeface="Times New Roman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</a:rPr>
              <a:t>的分子称为“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活化分子</a:t>
            </a:r>
            <a:r>
              <a:rPr lang="zh-CN" altLang="en-US" sz="3200" dirty="0">
                <a:latin typeface="Times New Roman" pitchFamily="18" charset="0"/>
              </a:rPr>
              <a:t>”</a:t>
            </a:r>
            <a:endParaRPr lang="en-US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68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3868279" cy="54927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章 化学反应速率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3.1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化学反应速率定义和测定方法</a:t>
            </a:r>
            <a:endParaRPr lang="en-US" altLang="zh-CN" sz="32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3.2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浓度对化学反应速率的影响</a:t>
            </a:r>
            <a:endParaRPr lang="en-US" altLang="zh-CN" sz="32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3.3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温度对化学反应速率的影响</a:t>
            </a:r>
            <a:endParaRPr lang="en-US" altLang="zh-CN" sz="32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3.4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催化剂对化学反应速率的影响</a:t>
            </a:r>
            <a:endParaRPr lang="en-US" altLang="zh-CN" sz="32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4060081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活化分子所具有的最低能量</a:t>
            </a:r>
            <a:r>
              <a:rPr lang="en-US" altLang="zh-CN" sz="3200" dirty="0">
                <a:latin typeface="Times New Roman" pitchFamily="18" charset="0"/>
              </a:rPr>
              <a:t>E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zh-CN" altLang="en-US" sz="3200" dirty="0">
                <a:latin typeface="Times New Roman" pitchFamily="18" charset="0"/>
              </a:rPr>
              <a:t>与气体分子平均能量</a:t>
            </a:r>
            <a:r>
              <a:rPr lang="en-US" altLang="zh-CN" sz="3200" dirty="0">
                <a:latin typeface="Times New Roman" pitchFamily="18" charset="0"/>
              </a:rPr>
              <a:t>E</a:t>
            </a:r>
            <a:r>
              <a:rPr lang="zh-CN" altLang="en-US" sz="3200" baseline="-25000" dirty="0">
                <a:latin typeface="Times New Roman" pitchFamily="18" charset="0"/>
              </a:rPr>
              <a:t>平</a:t>
            </a:r>
            <a:r>
              <a:rPr lang="zh-CN" altLang="en-US" sz="3200" dirty="0">
                <a:latin typeface="Times New Roman" pitchFamily="18" charset="0"/>
              </a:rPr>
              <a:t>的差值称为“活化能”</a:t>
            </a:r>
            <a:r>
              <a:rPr lang="en-US" altLang="zh-CN" sz="3200" dirty="0">
                <a:latin typeface="Times New Roman" pitchFamily="18" charset="0"/>
              </a:rPr>
              <a:t>(activation energy)</a:t>
            </a:r>
            <a:r>
              <a:rPr lang="zh-CN" altLang="en-US" sz="3200" dirty="0">
                <a:latin typeface="Times New Roman" pitchFamily="18" charset="0"/>
              </a:rPr>
              <a:t>，用符号</a:t>
            </a:r>
            <a:r>
              <a:rPr lang="en-US" altLang="zh-CN" sz="3200" dirty="0" err="1">
                <a:latin typeface="Times New Roman" pitchFamily="18" charset="0"/>
              </a:rPr>
              <a:t>E</a:t>
            </a:r>
            <a:r>
              <a:rPr lang="en-US" altLang="zh-CN" sz="3200" baseline="-25000" dirty="0" err="1">
                <a:latin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</a:rPr>
              <a:t>表示</a:t>
            </a:r>
            <a:endParaRPr lang="en-US" altLang="zh-CN" sz="3200" dirty="0">
              <a:latin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即：</a:t>
            </a:r>
            <a:r>
              <a:rPr lang="en-US" altLang="zh-CN" sz="3200" dirty="0" err="1">
                <a:latin typeface="Times New Roman" pitchFamily="18" charset="0"/>
              </a:rPr>
              <a:t>E</a:t>
            </a:r>
            <a:r>
              <a:rPr lang="en-US" altLang="zh-CN" sz="3200" baseline="-25000" dirty="0" err="1">
                <a:latin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</a:rPr>
              <a:t> = E</a:t>
            </a:r>
            <a:r>
              <a:rPr lang="en-US" altLang="zh-CN" sz="3200" baseline="-25000" dirty="0">
                <a:latin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</a:rPr>
              <a:t> - E</a:t>
            </a:r>
            <a:r>
              <a:rPr lang="zh-CN" altLang="en-US" sz="3200" baseline="-25000" dirty="0">
                <a:latin typeface="Times New Roman" pitchFamily="18" charset="0"/>
              </a:rPr>
              <a:t>平</a:t>
            </a:r>
            <a:r>
              <a:rPr lang="zh-CN" altLang="en-US" sz="3200" dirty="0">
                <a:latin typeface="Times New Roman" pitchFamily="18" charset="0"/>
              </a:rPr>
              <a:t>，其</a:t>
            </a:r>
            <a:r>
              <a:rPr lang="en-US" altLang="zh-CN" sz="3200" dirty="0">
                <a:latin typeface="Times New Roman" pitchFamily="18" charset="0"/>
              </a:rPr>
              <a:t>SI</a:t>
            </a:r>
            <a:r>
              <a:rPr lang="zh-CN" altLang="en-US" sz="3200" dirty="0">
                <a:latin typeface="Times New Roman" pitchFamily="18" charset="0"/>
              </a:rPr>
              <a:t>单位为</a:t>
            </a:r>
            <a:r>
              <a:rPr lang="en-US" altLang="zh-CN" sz="3200" dirty="0">
                <a:latin typeface="Times New Roman" pitchFamily="18" charset="0"/>
              </a:rPr>
              <a:t>J•mol</a:t>
            </a:r>
            <a:r>
              <a:rPr lang="en-US" altLang="zh-CN" sz="3200" baseline="30000" dirty="0">
                <a:latin typeface="Times New Roman" pitchFamily="18" charset="0"/>
              </a:rPr>
              <a:t>-1</a:t>
            </a:r>
            <a:endParaRPr lang="en-US" altLang="zh-CN" sz="3200" dirty="0">
              <a:latin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对一个化学反应，活化能越大，意味着在所有分子中，能满足能量要求的活化分子所占的百分数越小，显然，有效碰撞的频率也越小，从而导致反应速率越小</a:t>
            </a:r>
            <a:endParaRPr lang="en-US" altLang="zh-CN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0884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(2)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 是否发生有效碰撞还与碰撞取向有关</a:t>
            </a:r>
            <a:endParaRPr lang="en-US" altLang="zh-CN" sz="32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6019" y="2053880"/>
            <a:ext cx="10037385" cy="3596079"/>
            <a:chOff x="1026019" y="2053880"/>
            <a:chExt cx="10037385" cy="3596079"/>
          </a:xfrm>
        </p:grpSpPr>
        <p:grpSp>
          <p:nvGrpSpPr>
            <p:cNvPr id="4" name="组合 3"/>
            <p:cNvGrpSpPr/>
            <p:nvPr/>
          </p:nvGrpSpPr>
          <p:grpSpPr>
            <a:xfrm>
              <a:off x="1026019" y="2053880"/>
              <a:ext cx="3467616" cy="1246941"/>
              <a:chOff x="4005331" y="4610637"/>
              <a:chExt cx="3467616" cy="781784"/>
            </a:xfrm>
          </p:grpSpPr>
          <p:sp>
            <p:nvSpPr>
              <p:cNvPr id="2" name="流程图: 可选过程 1"/>
              <p:cNvSpPr/>
              <p:nvPr/>
            </p:nvSpPr>
            <p:spPr>
              <a:xfrm>
                <a:off x="4005331" y="4610637"/>
                <a:ext cx="3467616" cy="781784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4005331" y="4709141"/>
                <a:ext cx="3467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dirty="0"/>
                  <a:t>活化分子间的碰撞</a:t>
                </a:r>
                <a:endParaRPr lang="zh-CN" altLang="en-US" sz="32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162040" y="2328212"/>
              <a:ext cx="3877985" cy="584775"/>
            </a:xfrm>
            <a:prstGeom prst="rect">
              <a:avLst/>
            </a:prstGeom>
            <a:ln>
              <a:solidFill>
                <a:srgbClr val="3399FF"/>
              </a:solidFill>
            </a:ln>
          </p:spPr>
          <p:txBody>
            <a:bodyPr wrap="none">
              <a:spAutoFit/>
            </a:bodyPr>
            <a:lstStyle/>
            <a:p>
              <a:pPr algn="just"/>
              <a:r>
                <a:rPr lang="zh-CN" altLang="zh-CN" sz="3200" dirty="0"/>
                <a:t>是不是“有效碰撞”</a:t>
              </a:r>
              <a:endParaRPr lang="zh-CN" altLang="en-US" sz="3200" dirty="0"/>
            </a:p>
          </p:txBody>
        </p:sp>
        <p:sp>
          <p:nvSpPr>
            <p:cNvPr id="15" name="直角上箭头 14"/>
            <p:cNvSpPr/>
            <p:nvPr/>
          </p:nvSpPr>
          <p:spPr>
            <a:xfrm flipV="1">
              <a:off x="10040025" y="2578866"/>
              <a:ext cx="770746" cy="1953847"/>
            </a:xfrm>
            <a:prstGeom prst="bentUpArrow">
              <a:avLst>
                <a:gd name="adj1" fmla="val 25000"/>
                <a:gd name="adj2" fmla="val 29177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26019" y="4572741"/>
              <a:ext cx="10037385" cy="10772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除能量因素外，能否发生有效碰撞还与碰撞时分子的</a:t>
              </a:r>
              <a:r>
                <a:rPr lang="zh-CN" altLang="zh-CN" sz="32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取向</a:t>
              </a:r>
              <a:r>
                <a:rPr lang="zh-CN" altLang="zh-CN" sz="32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有关</a:t>
              </a:r>
              <a:endParaRPr lang="zh-CN" altLang="en-US" sz="3200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493635" y="2452990"/>
              <a:ext cx="1668405" cy="33521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50262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气体反应的反应速率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有效碰撞频率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碰撞频率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3200" b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有效碰撞分数</a:t>
            </a:r>
            <a:r>
              <a:rPr lang="en-US" altLang="zh-CN" sz="3200" b="1" i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3200" b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取向因子</a:t>
            </a:r>
            <a:r>
              <a:rPr lang="en-US" altLang="zh-CN" sz="3200" b="1" i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b="1" i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要发生有效碰撞，必须既满足</a:t>
            </a:r>
            <a:r>
              <a:rPr lang="zh-CN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能量</a:t>
            </a:r>
            <a:r>
              <a:rPr lang="zh-CN" altLang="zh-CN" sz="3200" dirty="0"/>
              <a:t>要求，又满足</a:t>
            </a:r>
            <a:r>
              <a:rPr lang="zh-CN" altLang="zh-CN" sz="3200" b="1" dirty="0">
                <a:latin typeface="华文琥珀" panose="02010800040101010101" pitchFamily="2" charset="-122"/>
                <a:ea typeface="华文琥珀" panose="02010800040101010101" pitchFamily="2" charset="-122"/>
              </a:rPr>
              <a:t>取向</a:t>
            </a:r>
            <a:r>
              <a:rPr lang="zh-CN" altLang="zh-CN" sz="3200" dirty="0"/>
              <a:t>要求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例：反应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2NO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+ F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= 2NO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F(g)</a:t>
            </a:r>
          </a:p>
        </p:txBody>
      </p:sp>
    </p:spTree>
    <p:extLst>
      <p:ext uri="{BB962C8B-B14F-4D97-AF65-F5344CB8AC3E}">
        <p14:creationId xmlns:p14="http://schemas.microsoft.com/office/powerpoint/2010/main" val="41402844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solidFill>
                  <a:srgbClr val="0000FF"/>
                </a:solidFill>
              </a:rPr>
              <a:t>反应机理</a:t>
            </a:r>
            <a:r>
              <a:rPr lang="zh-CN" altLang="zh-CN" sz="3200" dirty="0"/>
              <a:t>的实验研究</a:t>
            </a:r>
            <a:r>
              <a:rPr lang="zh-CN" altLang="en-US" sz="3200" dirty="0"/>
              <a:t>发现</a:t>
            </a:r>
            <a:r>
              <a:rPr lang="zh-CN" altLang="zh-CN" sz="3200" dirty="0"/>
              <a:t>，该反应过程由以下两步构成：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dirty="0"/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为慢反应，整个反应的速率由第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步反应决定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在化学动力学中，把这样的慢反应称为“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定速步骤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(rate determining step)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或“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速控步骤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(rate controlling step)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00510" y="1845522"/>
            <a:ext cx="4922661" cy="147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kumimoji="0" lang="pt-BR" altLang="zh-CN" sz="3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F</a:t>
            </a:r>
            <a:r>
              <a:rPr kumimoji="0" lang="pt-BR" altLang="zh-CN" sz="3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NO</a:t>
            </a:r>
            <a:r>
              <a:rPr kumimoji="0" lang="pt-BR" altLang="zh-CN" sz="3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+ F </a:t>
            </a:r>
            <a:endParaRPr kumimoji="0" lang="pt-BR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 + NO</a:t>
            </a:r>
            <a:r>
              <a:rPr kumimoji="0" lang="pt-BR" altLang="zh-CN" sz="3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NO</a:t>
            </a:r>
            <a:r>
              <a:rPr kumimoji="0" lang="pt-BR" altLang="zh-CN" sz="3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endParaRPr kumimoji="0" lang="pt-BR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199931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5779" r="17540" b="20209"/>
          <a:stretch>
            <a:fillRect/>
          </a:stretch>
        </p:blipFill>
        <p:spPr bwMode="auto">
          <a:xfrm>
            <a:off x="3953813" y="2274123"/>
            <a:ext cx="7269357" cy="38654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对第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步反应涉及的“分子能量”和“分子取向”问题，分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种情况讨论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75863" y="5185435"/>
            <a:ext cx="28793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kumimoji="0" lang="en-US" altLang="zh-CN" sz="2400" b="0" i="0" u="none" strike="noStrike" cap="none" normalizeH="0" baseline="-3000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F</a:t>
            </a:r>
            <a:r>
              <a:rPr kumimoji="0" lang="en-US" altLang="zh-CN" sz="2400" b="0" i="0" u="none" strike="noStrike" cap="none" normalizeH="0" baseline="-3000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NO</a:t>
            </a:r>
            <a:r>
              <a:rPr kumimoji="0" lang="en-US" altLang="zh-CN" sz="2400" b="0" i="0" u="none" strike="noStrike" cap="none" normalizeH="0" baseline="-3000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bmk="OLE_LINK16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+ F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bmk="OLE_LINK16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反应过程示意图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28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43466"/>
              </p:ext>
            </p:extLst>
          </p:nvPr>
        </p:nvGraphicFramePr>
        <p:xfrm>
          <a:off x="760926" y="1223493"/>
          <a:ext cx="10515600" cy="4565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8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395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碰撞分子具有的动能小于活化分子的最低能量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非反应性碰撞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碰撞分子为“活化分子”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碰撞有合适的取向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“有效碰撞”，导致化学反应发生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碰撞分子为“活化分子”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碰撞取向不合适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是非反应性碰撞，不能发生化学反应</a:t>
                      </a:r>
                      <a:endParaRPr lang="zh-CN" sz="3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44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一般反应的碰撞取向是随机的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要在实验上通过改变外界条件提高反应速率，从式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b="1" i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可见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要么必须提高碰撞频率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，要么必须提高有效碰撞分数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86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有效碰撞理论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/>
              <a:t>有效碰撞理论对</a:t>
            </a:r>
            <a:r>
              <a:rPr lang="zh-CN" altLang="zh-CN" sz="3200" dirty="0"/>
              <a:t>浓度对反应速率影响</a:t>
            </a:r>
            <a:r>
              <a:rPr lang="zh-CN" altLang="en-US" sz="3200" dirty="0"/>
              <a:t>的</a:t>
            </a:r>
            <a:r>
              <a:rPr lang="zh-CN" altLang="zh-CN" sz="3200" dirty="0"/>
              <a:t>解释：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18746" y="1892052"/>
            <a:ext cx="10204425" cy="4024361"/>
            <a:chOff x="1018746" y="1892052"/>
            <a:chExt cx="10204425" cy="4024361"/>
          </a:xfrm>
        </p:grpSpPr>
        <p:sp>
          <p:nvSpPr>
            <p:cNvPr id="2" name="矩形 1"/>
            <p:cNvSpPr/>
            <p:nvPr/>
          </p:nvSpPr>
          <p:spPr>
            <a:xfrm>
              <a:off x="1026020" y="1892052"/>
              <a:ext cx="270939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800" b="1" dirty="0"/>
                <a:t>反应物浓度增大</a:t>
              </a:r>
              <a:endParaRPr lang="zh-CN" altLang="en-US" sz="2800" b="1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5517763" y="1923972"/>
              <a:ext cx="4512774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800" b="1" dirty="0"/>
                <a:t>单位体积内的分子总数增大</a:t>
              </a:r>
              <a:endParaRPr lang="zh-CN" altLang="en-US" sz="28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018746" y="2620387"/>
              <a:ext cx="8437045" cy="52322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温度不变，活化分子百分数不变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有效碰撞分数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520485" y="3339819"/>
              <a:ext cx="5510052" cy="1077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单位体积内活化分子数</a:t>
              </a:r>
              <a:r>
                <a:rPr lang="en-US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(=</a:t>
              </a:r>
              <a:r>
                <a:rPr lang="zh-CN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活化分子百分数</a:t>
              </a:r>
              <a:r>
                <a:rPr lang="en-US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zh-CN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分子总数</a:t>
              </a:r>
              <a:r>
                <a:rPr lang="en-US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32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增大</a:t>
              </a:r>
              <a:endParaRPr lang="zh-CN" altLang="en-US" sz="3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851461" y="4579185"/>
              <a:ext cx="4371710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单位体积内碰撞频率</a:t>
              </a:r>
              <a:r>
                <a:rPr lang="en-US" altLang="zh-CN" sz="2800" b="1" i="1" kern="100" dirty="0">
                  <a:solidFill>
                    <a:srgbClr val="00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zh-CN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增大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20761" y="5393193"/>
              <a:ext cx="8802410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单位体积的有效</a:t>
              </a:r>
              <a:r>
                <a:rPr lang="zh-CN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碰撞频率</a:t>
              </a:r>
              <a:r>
                <a:rPr lang="en-US" altLang="zh-CN" sz="2800" b="1" i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*(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dirty="0" err="1">
                  <a:solidFill>
                    <a:srgbClr val="00CC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增大，</a:t>
              </a:r>
              <a:r>
                <a: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反应速率增大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3797772" y="2086376"/>
              <a:ext cx="1719991" cy="218905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 rot="5400000">
              <a:off x="9073094" y="2798446"/>
              <a:ext cx="872193" cy="210558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上箭头 10"/>
            <p:cNvSpPr/>
            <p:nvPr/>
          </p:nvSpPr>
          <p:spPr>
            <a:xfrm rot="10800000" flipH="1">
              <a:off x="10030537" y="2086375"/>
              <a:ext cx="484483" cy="2492809"/>
            </a:xfrm>
            <a:prstGeom prst="bentUpArrow">
              <a:avLst>
                <a:gd name="adj1" fmla="val 25000"/>
                <a:gd name="adj2" fmla="val 31997"/>
                <a:gd name="adj3" fmla="val 25000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上箭头 14"/>
            <p:cNvSpPr/>
            <p:nvPr/>
          </p:nvSpPr>
          <p:spPr>
            <a:xfrm rot="10800000">
              <a:off x="6279258" y="4816648"/>
              <a:ext cx="542708" cy="571514"/>
            </a:xfrm>
            <a:prstGeom prst="bentUpArrow">
              <a:avLst>
                <a:gd name="adj1" fmla="val 25000"/>
                <a:gd name="adj2" fmla="val 31997"/>
                <a:gd name="adj3" fmla="val 25000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1571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温度对化学反应速率的影响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根据“有效碰撞理论”，</a:t>
            </a:r>
            <a:r>
              <a:rPr lang="zh-CN" altLang="en-US" sz="3200" dirty="0"/>
              <a:t>认识温度对化学反应速率的影响：</a:t>
            </a:r>
            <a:endParaRPr lang="en-US" altLang="zh-CN" sz="3200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26019" y="2699180"/>
            <a:ext cx="10197152" cy="3491879"/>
            <a:chOff x="1026019" y="2699180"/>
            <a:chExt cx="10197152" cy="3491879"/>
          </a:xfrm>
        </p:grpSpPr>
        <p:sp>
          <p:nvSpPr>
            <p:cNvPr id="7" name="矩形 6"/>
            <p:cNvSpPr/>
            <p:nvPr/>
          </p:nvSpPr>
          <p:spPr>
            <a:xfrm>
              <a:off x="1026019" y="2699180"/>
              <a:ext cx="1845969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温度升高</a:t>
              </a:r>
              <a:endParaRPr lang="zh-CN" altLang="en-US" sz="32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45290" y="3348816"/>
              <a:ext cx="4698697" cy="1077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活化分子百分数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单位体积的活化分子数目增大</a:t>
              </a:r>
              <a:endParaRPr lang="zh-CN" altLang="en-US" sz="32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95159" y="4477550"/>
              <a:ext cx="3704141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有效碰撞分数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增大</a:t>
              </a:r>
              <a:endParaRPr lang="zh-CN" altLang="en-US" sz="32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88687" y="5113841"/>
              <a:ext cx="3534484" cy="1077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有效碰撞频率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zh-CN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增大，反应速率增大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75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阿伦尼乌斯反应速率公式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1263168"/>
            <a:ext cx="10200742" cy="48763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瑞典化学家阿伦尼乌斯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(S. A. Arrhenius)1889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zh-CN" sz="32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速率常数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：反应的频率因子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：反应活化能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：理想气体常量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8.314 J·mol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·K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热力学温度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26020" y="1983138"/>
                <a:ext cx="3482968" cy="6671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𝑹𝑻</m:t>
                          </m:r>
                        </m:sup>
                      </m:sSup>
                    </m:oMath>
                  </m:oMathPara>
                </a14:m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0" y="1983138"/>
                <a:ext cx="3482968" cy="6671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96226" y="470461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20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70095"/>
              </p:ext>
            </p:extLst>
          </p:nvPr>
        </p:nvGraphicFramePr>
        <p:xfrm>
          <a:off x="4646802" y="2507169"/>
          <a:ext cx="2830412" cy="99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" r:id="rId4" imgW="1129810" imgH="393529" progId="Equation.3">
                  <p:embed/>
                </p:oleObj>
              </mc:Choice>
              <mc:Fallback>
                <p:oleObj r:id="rId4" imgW="112981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802" y="2507169"/>
                        <a:ext cx="2830412" cy="99588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61308"/>
              </p:ext>
            </p:extLst>
          </p:nvPr>
        </p:nvGraphicFramePr>
        <p:xfrm>
          <a:off x="7615028" y="3009832"/>
          <a:ext cx="3611734" cy="9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" r:id="rId6" imgW="1473200" imgH="393700" progId="Equation.3">
                  <p:embed/>
                </p:oleObj>
              </mc:Choice>
              <mc:Fallback>
                <p:oleObj r:id="rId6" imgW="14732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028" y="3009832"/>
                        <a:ext cx="3611734" cy="9733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CC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778838" y="4569883"/>
            <a:ext cx="3447923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/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在不大的温度范围内，近似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认为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不随温度改变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154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云形标注 6"/>
          <p:cNvSpPr/>
          <p:nvPr/>
        </p:nvSpPr>
        <p:spPr>
          <a:xfrm>
            <a:off x="8528364" y="5153076"/>
            <a:ext cx="3177767" cy="1502875"/>
          </a:xfrm>
          <a:prstGeom prst="cloudCallout">
            <a:avLst>
              <a:gd name="adj1" fmla="val 4227"/>
              <a:gd name="adj2" fmla="val -862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404652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对反应      </a:t>
                </a:r>
                <a:r>
                  <a:rPr lang="en-US" altLang="zh-CN" sz="3200" i="1" kern="100" dirty="0" err="1">
                    <a:latin typeface="Times New Roman"/>
                    <a:ea typeface="宋体"/>
                  </a:rPr>
                  <a:t>a</a:t>
                </a:r>
                <a:r>
                  <a:rPr lang="en-US" altLang="zh-CN" sz="3200" kern="100" dirty="0" err="1">
                    <a:latin typeface="Times New Roman"/>
                    <a:ea typeface="宋体"/>
                  </a:rPr>
                  <a:t>A</a:t>
                </a:r>
                <a:r>
                  <a:rPr lang="en-US" altLang="zh-CN" sz="3200" kern="100" dirty="0">
                    <a:latin typeface="Times New Roman"/>
                    <a:ea typeface="宋体"/>
                  </a:rPr>
                  <a:t> + </a:t>
                </a:r>
                <a:r>
                  <a:rPr lang="en-US" altLang="zh-CN" sz="3200" i="1" kern="100" dirty="0" err="1">
                    <a:latin typeface="Times New Roman"/>
                    <a:ea typeface="宋体"/>
                  </a:rPr>
                  <a:t>b</a:t>
                </a:r>
                <a:r>
                  <a:rPr lang="en-US" altLang="zh-CN" sz="3200" kern="100" dirty="0" err="1">
                    <a:latin typeface="Times New Roman"/>
                    <a:ea typeface="宋体"/>
                  </a:rPr>
                  <a:t>B</a:t>
                </a:r>
                <a:r>
                  <a:rPr lang="en-US" altLang="zh-CN" sz="3200" kern="100" dirty="0">
                    <a:latin typeface="Times New Roman"/>
                    <a:ea typeface="宋体"/>
                  </a:rPr>
                  <a:t> = </a:t>
                </a:r>
                <a:r>
                  <a:rPr lang="en-US" altLang="zh-CN" sz="3200" i="1" kern="100" dirty="0" err="1">
                    <a:latin typeface="Times New Roman"/>
                    <a:ea typeface="宋体"/>
                  </a:rPr>
                  <a:t>d</a:t>
                </a:r>
                <a:r>
                  <a:rPr lang="en-US" altLang="zh-CN" sz="3200" kern="100" dirty="0" err="1">
                    <a:latin typeface="Times New Roman"/>
                    <a:ea typeface="宋体"/>
                  </a:rPr>
                  <a:t>D</a:t>
                </a:r>
                <a:r>
                  <a:rPr lang="en-US" altLang="zh-CN" sz="3200" kern="100" dirty="0">
                    <a:latin typeface="Times New Roman"/>
                    <a:ea typeface="宋体"/>
                  </a:rPr>
                  <a:t> + </a:t>
                </a:r>
                <a:r>
                  <a:rPr lang="en-US" altLang="zh-CN" sz="3200" i="1" kern="100" dirty="0" err="1">
                    <a:latin typeface="Times New Roman"/>
                    <a:ea typeface="宋体"/>
                  </a:rPr>
                  <a:t>e</a:t>
                </a:r>
                <a:r>
                  <a:rPr lang="en-US" altLang="zh-CN" sz="3200" kern="100" dirty="0" err="1">
                    <a:latin typeface="Times New Roman"/>
                    <a:ea typeface="宋体"/>
                  </a:rPr>
                  <a:t>E</a:t>
                </a: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zh-CN" sz="3200" dirty="0"/>
                  <a:t>反应速率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zh-CN" sz="3200" dirty="0"/>
                  <a:t>用</a:t>
                </a:r>
                <a:r>
                  <a:rPr lang="zh-CN" altLang="zh-CN" sz="3200" dirty="0">
                    <a:solidFill>
                      <a:srgbClr val="FF0000"/>
                    </a:solidFill>
                  </a:rPr>
                  <a:t>浓度对时间的微分</a:t>
                </a:r>
                <a:r>
                  <a:rPr lang="zh-CN" altLang="zh-CN" sz="3200" dirty="0"/>
                  <a:t>形式定义：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：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任一反应物质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X的化学计量系数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该物质X的物质的量浓度</a:t>
                </a:r>
                <a:endParaRPr lang="zh-CN" altLang="en-US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 b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52070" y="2566352"/>
                <a:ext cx="5771101" cy="197887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𝒓</m:t>
                    </m:r>
                    <m:r>
                      <a:rPr lang="en-US" altLang="zh-CN" sz="28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𝒅</m:t>
                        </m:r>
                      </m:den>
                    </m:f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𝑫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𝒆</m:t>
                        </m:r>
                      </m:den>
                    </m:f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altLang="zh-CN" sz="2800" b="1" i="1" baseline="-25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  <m:f>
                      <m:f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070" y="2566352"/>
                <a:ext cx="5771101" cy="1978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853341" y="5365905"/>
            <a:ext cx="2760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反</a:t>
            </a:r>
            <a:r>
              <a:rPr lang="zh-CN" altLang="zh-CN" sz="3200" b="1" dirty="0">
                <a:solidFill>
                  <a:schemeClr val="bg1"/>
                </a:solidFill>
              </a:rPr>
              <a:t>应在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b="1" dirty="0">
                <a:solidFill>
                  <a:schemeClr val="bg1"/>
                </a:solidFill>
              </a:rPr>
              <a:t>时刻的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zh-CN" sz="3200" dirty="0">
                <a:solidFill>
                  <a:schemeClr val="bg1"/>
                </a:solidFill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</a:rPr>
              <a:t>瞬时速率</a:t>
            </a:r>
            <a:r>
              <a:rPr lang="zh-CN" altLang="zh-CN" sz="3200" dirty="0">
                <a:solidFill>
                  <a:schemeClr val="bg1"/>
                </a:solidFill>
              </a:rPr>
              <a:t>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24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阿伦尼乌斯反应速率公式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活化能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处于指数项，其大小对反应速率有显著影响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上升，速率常数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增大，反应速率加大。由于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为指数关系，温度的微小变化将引起速率常数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较大的变化，对活化能较大的反应来说，尤其如此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40203" y="5472373"/>
                <a:ext cx="3482968" cy="6671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𝑹𝑻</m:t>
                          </m:r>
                        </m:sup>
                      </m:sSup>
                    </m:oMath>
                  </m:oMathPara>
                </a14:m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203" y="5472373"/>
                <a:ext cx="3482968" cy="667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46215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32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计算反应的活化能</a:t>
                </a:r>
                <a:r>
                  <a:rPr lang="en-US" altLang="zh-CN" sz="3200" b="1" i="1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="1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3200" b="1" kern="1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的线性关系作图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直线斜率：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</m:t>
                        </m:r>
                      </m:den>
                    </m:f>
                    <m:r>
                      <a:rPr lang="zh-CN" altLang="en-US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2.303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可求得反应的活化能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为不同温度下反应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= 4NO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+ O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的反应速率常数，求该反应的活化能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3"/>
                <a:stretch>
                  <a:fillRect l="-1494" t="-2005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87477"/>
              </p:ext>
            </p:extLst>
          </p:nvPr>
        </p:nvGraphicFramePr>
        <p:xfrm>
          <a:off x="6065949" y="1550342"/>
          <a:ext cx="4131680" cy="111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r:id="rId4" imgW="1473200" imgH="393700" progId="Equation.3">
                  <p:embed/>
                </p:oleObj>
              </mc:Choice>
              <mc:Fallback>
                <p:oleObj r:id="rId4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949" y="1550342"/>
                        <a:ext cx="4131680" cy="1113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03228"/>
              </p:ext>
            </p:extLst>
          </p:nvPr>
        </p:nvGraphicFramePr>
        <p:xfrm>
          <a:off x="1026020" y="1653374"/>
          <a:ext cx="3103808" cy="109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" r:id="rId6" imgW="1129810" imgH="393529" progId="Equation.3">
                  <p:embed/>
                </p:oleObj>
              </mc:Choice>
              <mc:Fallback>
                <p:oleObj r:id="rId6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020" y="1653374"/>
                        <a:ext cx="3103808" cy="109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5625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图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92" y="2891981"/>
            <a:ext cx="4641616" cy="355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zh-CN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  </a:t>
                </a:r>
                <a:r>
                  <a:rPr lang="zh-CN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不同温度下反应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= 4NO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+ O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</a:t>
                </a:r>
                <a:r>
                  <a:rPr lang="zh-CN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的反应速率常数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对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作右图</m:t>
                    </m:r>
                  </m:oMath>
                </a14:m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4"/>
                <a:stretch>
                  <a:fillRect l="-1494" r="-1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6973"/>
              </p:ext>
            </p:extLst>
          </p:nvPr>
        </p:nvGraphicFramePr>
        <p:xfrm>
          <a:off x="8203842" y="1632494"/>
          <a:ext cx="2995214" cy="270456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33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1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/ K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/ s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487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99811"/>
              </p:ext>
            </p:extLst>
          </p:nvPr>
        </p:nvGraphicFramePr>
        <p:xfrm>
          <a:off x="2189408" y="1743527"/>
          <a:ext cx="3683359" cy="99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r:id="rId5" imgW="1473200" imgH="393700" progId="Equation.3">
                  <p:embed/>
                </p:oleObj>
              </mc:Choice>
              <mc:Fallback>
                <p:oleObj r:id="rId5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8" y="1743527"/>
                        <a:ext cx="3683359" cy="99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00161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标注 2"/>
          <p:cNvSpPr/>
          <p:nvPr/>
        </p:nvSpPr>
        <p:spPr>
          <a:xfrm>
            <a:off x="5190082" y="3173013"/>
            <a:ext cx="2023518" cy="891831"/>
          </a:xfrm>
          <a:prstGeom prst="wedgeRectCallout">
            <a:avLst>
              <a:gd name="adj1" fmla="val -75151"/>
              <a:gd name="adj2" fmla="val -57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63" y="1685495"/>
            <a:ext cx="3984249" cy="14349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30603"/>
          <a:stretch/>
        </p:blipFill>
        <p:spPr>
          <a:xfrm>
            <a:off x="5073247" y="891833"/>
            <a:ext cx="2371429" cy="15465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676" y="891832"/>
            <a:ext cx="4172041" cy="3182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3" y="3428059"/>
            <a:ext cx="4032098" cy="30712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558" y="4311666"/>
            <a:ext cx="4857143" cy="240952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1206" y="976114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Excel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Origin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0082" y="3173013"/>
            <a:ext cx="202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直接用</a:t>
            </a:r>
            <a:r>
              <a:rPr lang="en-US" altLang="zh-CN" sz="2400" dirty="0" err="1" smtClean="0"/>
              <a:t>LN</a:t>
            </a:r>
            <a:r>
              <a:rPr lang="en-US" altLang="zh-CN" sz="2400" i="1" dirty="0" err="1" smtClean="0"/>
              <a:t>k</a:t>
            </a:r>
            <a:r>
              <a:rPr lang="zh-CN" altLang="en-US" sz="2400" dirty="0" smtClean="0"/>
              <a:t>即可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更简单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43060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 smtClean="0"/>
                  <a:t>拟合数据，得直线方程：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=−5.34×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+13.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/>
                  <a:t>直线斜率</a:t>
                </a:r>
                <a:r>
                  <a:rPr lang="zh-CN" altLang="zh-CN" sz="32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2.303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=−5.34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入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8.314 J·mol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·K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1.02</a:t>
                </a:r>
                <a:r>
                  <a:rPr lang="zh-CN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J·mol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altLang="zh-CN" sz="3200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1209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利用反应的活化能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及温度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时的速率常数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，计算温度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时的速率常数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US" altLang="zh-CN" sz="3200" dirty="0">
              <a:latin typeface="Times New Roman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58805"/>
              </p:ext>
            </p:extLst>
          </p:nvPr>
        </p:nvGraphicFramePr>
        <p:xfrm>
          <a:off x="975863" y="3813767"/>
          <a:ext cx="4131680" cy="111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" r:id="rId3" imgW="1473200" imgH="393700" progId="Equation.3">
                  <p:embed/>
                </p:oleObj>
              </mc:Choice>
              <mc:Fallback>
                <p:oleObj r:id="rId3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63" y="3813767"/>
                        <a:ext cx="4131680" cy="1113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92862"/>
              </p:ext>
            </p:extLst>
          </p:nvPr>
        </p:nvGraphicFramePr>
        <p:xfrm>
          <a:off x="987383" y="2503377"/>
          <a:ext cx="3103808" cy="109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0" r:id="rId5" imgW="1129810" imgH="393529" progId="Equation.3">
                  <p:embed/>
                </p:oleObj>
              </mc:Choice>
              <mc:Fallback>
                <p:oleObj r:id="rId5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383" y="2503377"/>
                        <a:ext cx="3103808" cy="1092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031" y="2503377"/>
                <a:ext cx="654814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31" y="2503377"/>
                <a:ext cx="6548140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57180" y="5079060"/>
                <a:ext cx="7365991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2.303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2.303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0" y="5079060"/>
                <a:ext cx="7365991" cy="10604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252713" y="2903455"/>
            <a:ext cx="844636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5400000">
            <a:off x="3222052" y="4929681"/>
            <a:ext cx="438012" cy="8322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188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因为活化能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总是正值，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升高温度，反应速率常数增大，反应加快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】某气相反应的活化能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 kJ·mol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，该反应在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298 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时的速率常数为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3.46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，求在温度为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328 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时的速率常数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9549" y="1279793"/>
                <a:ext cx="654814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9" y="1279793"/>
                <a:ext cx="6548140" cy="10604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19402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阿伦尼乌斯公式的应用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解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43.65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43.65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3.46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1.51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。温度升高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，反应速率增大为原来的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多倍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14289" y="972038"/>
                <a:ext cx="8018092" cy="2861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latin typeface="Cambria Math" panose="02040503050406030204" pitchFamily="18" charset="0"/>
                        </a:rPr>
                        <m:t>lg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2.303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3×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mol</m:t>
                        </m:r>
                        <m:r>
                          <m:rPr>
                            <m:nor/>
                          </m:rPr>
                          <a:rPr lang="en-US" altLang="zh-CN" sz="320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2.303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mol</m:t>
                        </m:r>
                        <m:r>
                          <m:rPr>
                            <m:nor/>
                          </m:rPr>
                          <a:rPr lang="en-US" altLang="zh-CN" sz="320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sz="32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320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zh-CN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298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328</m:t>
                            </m:r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1.64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89" y="972038"/>
                <a:ext cx="8018092" cy="2861489"/>
              </a:xfrm>
              <a:prstGeom prst="rect">
                <a:avLst/>
              </a:prstGeom>
              <a:blipFill>
                <a:blip r:embed="rId3"/>
                <a:stretch>
                  <a:fillRect r="-1140" b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24921"/>
              </p:ext>
            </p:extLst>
          </p:nvPr>
        </p:nvGraphicFramePr>
        <p:xfrm>
          <a:off x="2514289" y="3953814"/>
          <a:ext cx="1916376" cy="1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r:id="rId4" imgW="698197" imgH="431613" progId="Equation.3">
                  <p:embed/>
                </p:oleObj>
              </mc:Choice>
              <mc:Fallback>
                <p:oleObj r:id="rId4" imgW="698197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289" y="3953814"/>
                        <a:ext cx="1916376" cy="1197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30589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催化剂对化学反应速率的影响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催化剂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能改变反应速率，而本身在反应前后组成和质量不变的物质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。一般有很高的专一性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特殊的选择性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OH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Cu</m:t>
                        </m:r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CHO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32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OH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32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Al</m:t>
                            </m:r>
                          </m:e>
                          <m:sub>
                            <m:r>
                              <a:rPr lang="en-US" altLang="zh-CN" sz="3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2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zh-CN" sz="3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</m:e>
                    </m:groupChr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催化作用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催化剂改变反应速率的作用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催化反应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有催化剂参加的反应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 r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20658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催化剂对化学反应速率的影响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正催化剂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能增加反应速率的催化剂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负催化剂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能减小反应速率的催化剂，抑制反应的进行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抑制剂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，如橡胶、塑料工业中采用的抗老化剂等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438925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写出下列反应在某时刻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时的瞬时速率表达式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</a:t>
            </a:r>
            <a:r>
              <a:rPr lang="pt-BR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(aq) + OCl</a:t>
            </a:r>
            <a:r>
              <a:rPr lang="pt-BR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(aq) = Cl</a:t>
            </a:r>
            <a:r>
              <a:rPr lang="pt-BR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(aq) + OI</a:t>
            </a:r>
            <a:r>
              <a:rPr lang="pt-BR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(aq)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  <a:cs typeface="Times New Roman" panose="02020603050405020304" pitchFamily="18" charset="0"/>
              </a:rPr>
              <a:t>解：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pt-BR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3O</a:t>
            </a:r>
            <a:r>
              <a:rPr lang="pt-BR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= 2O</a:t>
            </a:r>
            <a:r>
              <a:rPr lang="pt-BR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  <a:cs typeface="Times New Roman" panose="02020603050405020304" pitchFamily="18" charset="0"/>
              </a:rPr>
              <a:t>解：</a:t>
            </a:r>
            <a:endParaRPr lang="en-US" altLang="zh-CN" sz="3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200" dirty="0">
              <a:solidFill>
                <a:srgbClr val="A5002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70639"/>
              </p:ext>
            </p:extLst>
          </p:nvPr>
        </p:nvGraphicFramePr>
        <p:xfrm>
          <a:off x="4797155" y="2885114"/>
          <a:ext cx="6426016" cy="117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3" imgW="2286000" imgH="419100" progId="Equation.3">
                  <p:embed/>
                </p:oleObj>
              </mc:Choice>
              <mc:Fallback>
                <p:oleObj r:id="rId3" imgW="2286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155" y="2885114"/>
                        <a:ext cx="6426016" cy="1170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39847"/>
              </p:ext>
            </p:extLst>
          </p:nvPr>
        </p:nvGraphicFramePr>
        <p:xfrm>
          <a:off x="4797155" y="5007262"/>
          <a:ext cx="3887621" cy="112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5" imgW="1460500" imgH="419100" progId="Equation.3">
                  <p:embed/>
                </p:oleObj>
              </mc:Choice>
              <mc:Fallback>
                <p:oleObj r:id="rId5" imgW="1460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155" y="5007262"/>
                        <a:ext cx="3887621" cy="112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7283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催化剂对化学反应速率的影响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催化作用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例如反应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2MnO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+ 5H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+ 6H</a:t>
            </a:r>
            <a:r>
              <a:rPr lang="pt-B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2Mn</a:t>
            </a:r>
            <a:r>
              <a:rPr lang="pt-B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+ 5O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+ 8H</a:t>
            </a:r>
            <a:r>
              <a:rPr lang="pt-BR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开始时进行速度很慢，随着反应进行而产生较多的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，而产物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对该反应有催化作用，从而使反应速率大大加快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/>
              <a:t>这种作用称为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催化作用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6020" y="4493615"/>
            <a:ext cx="10247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dirty="0"/>
              <a:t>自催化反应的</a:t>
            </a:r>
            <a:r>
              <a:rPr lang="zh-CN" altLang="zh-CN" sz="2800" b="1" dirty="0">
                <a:solidFill>
                  <a:srgbClr val="0000FF"/>
                </a:solidFill>
              </a:rPr>
              <a:t>特点</a:t>
            </a:r>
            <a:r>
              <a:rPr lang="zh-CN" altLang="zh-CN" sz="2800" dirty="0"/>
              <a:t>：在反应初期，反应速率较小；经过一段时间的诱导期后，反应中期速率明显加快；由于反应物的消耗，在反应后期，速率又下降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6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催化剂对化学反应速率的影响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多相催化反应</a:t>
            </a:r>
            <a:r>
              <a:rPr lang="zh-CN" altLang="en-US" sz="3200" dirty="0"/>
              <a:t>：</a:t>
            </a:r>
            <a:r>
              <a:rPr lang="zh-CN" altLang="zh-CN" sz="3200" dirty="0"/>
              <a:t>在反应物和催化剂间存在相界面，催化反应在相界面上进行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均相催化反应</a:t>
            </a:r>
            <a:r>
              <a:rPr lang="zh-CN" altLang="en-US" sz="3200" dirty="0"/>
              <a:t>：</a:t>
            </a:r>
            <a:r>
              <a:rPr lang="zh-CN" altLang="zh-CN" sz="3200" dirty="0"/>
              <a:t>催化剂和反应物处于同一相中，不存在相界面</a:t>
            </a:r>
            <a:r>
              <a:rPr lang="zh-CN" altLang="en-US" sz="3200" dirty="0"/>
              <a:t>。</a:t>
            </a:r>
            <a:r>
              <a:rPr lang="zh-CN" altLang="zh-CN" sz="3200" dirty="0"/>
              <a:t>多是气相或液相反应，通常采用“过渡状态理论”、利用活化络合物的形成来解释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13248318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过渡状态理论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化学反应不是通过简单的碰撞变为产物的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当两个具有足够能量的反应物分子相互接近时，首先要经历一个过渡态。这个过渡态称为“活化络合物”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在活化络合物过渡态，反应物分子的化学键重排，原来的化学键被削弱，新的化学键部分地形成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8662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过渡状态理论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在活化络合物过渡态，反应物分子的动能暂时转化为活化络合物的势能，活化络合物的势能既高于始态，也高于终态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活化络合物是不稳定的，本身既可以分解为反应物分子，也可以分解为产物分子</a:t>
            </a:r>
            <a:endParaRPr lang="en-US" altLang="zh-CN" sz="3200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6531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过渡状态理论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5459365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反应过程中的势能变化可用图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所示的反应历程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势能图表示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具有能量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的反应始态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+ 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具有能量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的反应终态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反应的过渡态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0" name="Picture 2" descr="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85" y="972037"/>
            <a:ext cx="4737786" cy="458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03746" y="5554768"/>
            <a:ext cx="4219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3.4 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反应历程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势能图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4389739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过渡状态理论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03293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在活化络合物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与反应物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BC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或生成物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+ C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之间存在“能垒”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要使反应进行，必须首先使体系爬上这个势能“山头”，而后，系统才可能落回到较低势能的状态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正反应的活化能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能垒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活化络合物的势能与反应物的势能之差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逆反应的活化能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能垒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活化络合物的势能与生成物的势能之差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9117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过渡状态理论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3.4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还说明：正反应和逆反应都要经历相同的过渡态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正反应活化能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与逆反应活化能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之差就是反应热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正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zh-CN" alt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zh-CN" sz="3200" dirty="0"/>
                  <a:t>正反应为吸热反应</a:t>
                </a:r>
                <a:endParaRPr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正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zh-CN" sz="3200" dirty="0"/>
                  <a:t>正反应为</a:t>
                </a:r>
                <a:r>
                  <a:rPr lang="zh-CN" altLang="en-US" sz="3200" dirty="0"/>
                  <a:t>放</a:t>
                </a:r>
                <a:r>
                  <a:rPr lang="zh-CN" altLang="zh-CN" sz="3200" dirty="0"/>
                  <a:t>热反应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3"/>
                <a:stretch>
                  <a:fillRect l="-1494" r="-1554" b="-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26605"/>
              </p:ext>
            </p:extLst>
          </p:nvPr>
        </p:nvGraphicFramePr>
        <p:xfrm>
          <a:off x="1026020" y="3555790"/>
          <a:ext cx="4082602" cy="7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r:id="rId4" imgW="1181100" imgH="228600" progId="Equation.DSMT4">
                  <p:embed/>
                </p:oleObj>
              </mc:Choice>
              <mc:Fallback>
                <p:oleObj r:id="rId4" imgW="1181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020" y="3555790"/>
                        <a:ext cx="4082602" cy="79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48496" y="55881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77106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32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32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32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zh-CN" sz="32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en-US" sz="3200" dirty="0"/>
                  <a:t>例：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的热分解反应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CHO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190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kJ·mol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催化下的反应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CHO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sz="3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136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kJ·mol</a:t>
                </a:r>
                <a:r>
                  <a:rPr lang="en-US" altLang="zh-CN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 r="-1554" b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026020" y="972038"/>
            <a:ext cx="10197151" cy="2421854"/>
            <a:chOff x="1026020" y="972038"/>
            <a:chExt cx="10197151" cy="2421854"/>
          </a:xfrm>
        </p:grpSpPr>
        <p:sp>
          <p:nvSpPr>
            <p:cNvPr id="2" name="矩形 1"/>
            <p:cNvSpPr/>
            <p:nvPr/>
          </p:nvSpPr>
          <p:spPr>
            <a:xfrm>
              <a:off x="1026020" y="972038"/>
              <a:ext cx="3480440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3200" b="1" dirty="0"/>
                <a:t>催化剂参加了反应</a:t>
              </a:r>
              <a:endParaRPr lang="zh-CN" altLang="en-US" sz="3200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056126" y="1569692"/>
              <a:ext cx="8167045" cy="1824200"/>
              <a:chOff x="3056126" y="1569692"/>
              <a:chExt cx="8167045" cy="18242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56126" y="1569692"/>
                <a:ext cx="3068469" cy="584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zh-CN" sz="3200" b="1" dirty="0"/>
                  <a:t>改变了反应历程</a:t>
                </a:r>
                <a:endParaRPr lang="zh-CN" altLang="en-US" sz="3200" b="1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384375" y="2182965"/>
                <a:ext cx="3480440" cy="584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zh-CN" sz="3200" b="1" dirty="0"/>
                  <a:t>降低了反应活化能</a:t>
                </a:r>
                <a:endParaRPr lang="zh-CN" altLang="en-US" sz="3200" b="1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918788" y="2809117"/>
                <a:ext cx="4304383" cy="584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zh-CN" sz="3200" b="1" dirty="0"/>
                  <a:t>改变</a:t>
                </a:r>
                <a:r>
                  <a:rPr lang="zh-CN" altLang="en-US" sz="3200" b="1" dirty="0"/>
                  <a:t>了</a:t>
                </a:r>
                <a:r>
                  <a:rPr lang="zh-CN" altLang="zh-CN" sz="3200" b="1" dirty="0"/>
                  <a:t>化学反应的速率</a:t>
                </a:r>
                <a:endParaRPr lang="zh-CN" altLang="en-US" sz="3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201560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催化下反应的活化能降低，是由于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过渡态：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+ 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+ HI + 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通过过渡态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可以生成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，也可以回到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+ HI = 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+ HI + CO = CH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+ I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4173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催化剂对反应历程的改变和活化能的影响，可以用图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进一步说明：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46" y="1575985"/>
            <a:ext cx="5049225" cy="39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451789" y="556367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催化剂对反应历程的改变</a:t>
            </a:r>
          </a:p>
        </p:txBody>
      </p:sp>
      <p:sp>
        <p:nvSpPr>
          <p:cNvPr id="4" name="矩形 3"/>
          <p:cNvSpPr/>
          <p:nvPr/>
        </p:nvSpPr>
        <p:spPr>
          <a:xfrm>
            <a:off x="1026020" y="2632101"/>
            <a:ext cx="5147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无催化剂时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反应生成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的能量变化过程</a:t>
            </a:r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有催化剂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存在时反应过程的能量变化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50433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438925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7"/>
            <a:ext cx="10500962" cy="5331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4NH</a:t>
            </a:r>
            <a:r>
              <a:rPr lang="pt-BR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+ 5O</a:t>
            </a:r>
            <a:r>
              <a:rPr lang="pt-BR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= 4NO(g) + 6H</a:t>
            </a:r>
            <a:r>
              <a:rPr lang="pt-BR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O(g)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物质的量浓度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]·[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mol·dm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·s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对速率小的反应，时间单位也可以用分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、小时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等，反应速率的单位也就可以用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mol·dm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·min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mol·dm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·h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sz="32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76574"/>
              </p:ext>
            </p:extLst>
          </p:nvPr>
        </p:nvGraphicFramePr>
        <p:xfrm>
          <a:off x="2362955" y="1955548"/>
          <a:ext cx="8283918" cy="119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" r:id="rId3" imgW="2946400" imgH="419100" progId="Equation.3">
                  <p:embed/>
                </p:oleObj>
              </mc:Choice>
              <mc:Fallback>
                <p:oleObj r:id="rId3" imgW="2946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55" y="1955548"/>
                        <a:ext cx="8283918" cy="1195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3847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的加入，改变了反应的历程，使反应沿一条活化能低的途径进行，反应速率增大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但催化剂的加入，并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改变反应体系的始、终态，因此反应的自由能变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将在第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章讨论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平衡常数不因为催化剂的加入发生变化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催化剂只能解决反应途径的动力学问题，而完全不涉及反应进行的程度与方向性这一热力学问题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3545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对热力学上不能自发进行的过程，使用任何催化剂都是徒劳的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催化剂的加入对正反应起到加速的作用，对其逆反应也起到加速的作用，它起到的作用只是缩短达到平衡的时间，而不会使化学平衡移动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63491993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8438593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3.4.2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催化剂影响化学反应速率的历程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浓度、温度和催化剂对化学反应速率的影响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25189"/>
              </p:ext>
            </p:extLst>
          </p:nvPr>
        </p:nvGraphicFramePr>
        <p:xfrm>
          <a:off x="1026020" y="1737360"/>
          <a:ext cx="9996936" cy="42672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011824"/>
                <a:gridCol w="1493323"/>
                <a:gridCol w="2111532"/>
                <a:gridCol w="2533839"/>
                <a:gridCol w="184641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因素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反应活化能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活化分子百分数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单位体积活化分子数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反应速率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增大反应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物浓度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不变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不变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升高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不变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正催化剂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减小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增大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17627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化学反应速率定义和测定方法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瞬时速率：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平均速率：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物质的量浓度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]·[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mol·dm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·s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浓度对化学反应速率的影响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速率方程：通过实验测定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3078179" y="1700606"/>
                <a:ext cx="6953061" cy="10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𝑟</m:t>
                    </m:r>
                    <m:r>
                      <a:rPr lang="en-US" altLang="zh-CN" sz="28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𝑋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9" y="1700606"/>
                <a:ext cx="6953061" cy="1023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41554" y="2723771"/>
                <a:ext cx="1947969" cy="972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altLang="zh-CN" sz="2800" b="0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sSub>
                            <m:sSubPr>
                              <m:ctrlPr>
                                <a:rPr lang="el-GR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el-GR" altLang="zh-CN" sz="2800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4" y="2723771"/>
                <a:ext cx="1947969" cy="972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74069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有效碰撞理论：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要点</a:t>
            </a:r>
            <a:r>
              <a:rPr lang="zh-CN" altLang="en-US" sz="3200" dirty="0"/>
              <a:t>。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气体反应的反应速率或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有效碰撞频率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碰撞频率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3200" b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有效碰撞分数</a:t>
            </a:r>
            <a:r>
              <a:rPr lang="en-US" altLang="zh-CN" sz="3200" b="1" i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3200" b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取向因子</a:t>
            </a:r>
            <a:r>
              <a:rPr lang="en-US" altLang="zh-CN" sz="3200" b="1" i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3200" b="1" i="1" dirty="0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/>
              <a:t>要发生有效碰撞，必须既满足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能量</a:t>
            </a:r>
            <a:r>
              <a:rPr lang="zh-CN" altLang="zh-CN" sz="3200" dirty="0"/>
              <a:t>要求，又满足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取向</a:t>
            </a:r>
            <a:r>
              <a:rPr lang="zh-CN" altLang="zh-CN" sz="3200" dirty="0"/>
              <a:t>要求</a:t>
            </a:r>
            <a:endParaRPr lang="en-US" altLang="zh-CN" sz="3200" dirty="0"/>
          </a:p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温度对化学反应速率的影响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07835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3.3.1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阿伦尼乌斯反应速率公式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3.3.2 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阿伦尼乌斯公式的应用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3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200" kern="100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计算反应的活化能</a:t>
                </a:r>
                <a:r>
                  <a:rPr lang="en-US" altLang="zh-CN" sz="3200" i="1" kern="100" dirty="0" err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的线性关系作图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利用反应的活化能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及温度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时的速率常数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，计算温度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时的速率常数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3"/>
                <a:stretch>
                  <a:fillRect l="-1494" r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86414"/>
              </p:ext>
            </p:extLst>
          </p:nvPr>
        </p:nvGraphicFramePr>
        <p:xfrm>
          <a:off x="4308182" y="1732410"/>
          <a:ext cx="2830412" cy="99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" r:id="rId4" imgW="1129810" imgH="393529" progId="Equation.3">
                  <p:embed/>
                </p:oleObj>
              </mc:Choice>
              <mc:Fallback>
                <p:oleObj r:id="rId4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182" y="1732410"/>
                        <a:ext cx="2830412" cy="99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31037"/>
              </p:ext>
            </p:extLst>
          </p:nvPr>
        </p:nvGraphicFramePr>
        <p:xfrm>
          <a:off x="7611437" y="1732410"/>
          <a:ext cx="3611734" cy="97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" r:id="rId6" imgW="1473200" imgH="393700" progId="Equation.3">
                  <p:embed/>
                </p:oleObj>
              </mc:Choice>
              <mc:Fallback>
                <p:oleObj r:id="rId6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437" y="1732410"/>
                        <a:ext cx="3611734" cy="97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044449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催化剂对化学反应速率的影响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过渡状态理论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/>
              <a:t>要点，“</a:t>
            </a:r>
            <a:r>
              <a:rPr lang="zh-CN" altLang="zh-CN" sz="3200" dirty="0"/>
              <a:t>活化络合物</a:t>
            </a:r>
            <a:r>
              <a:rPr lang="zh-CN" altLang="en-US" sz="3200" dirty="0"/>
              <a:t>”</a:t>
            </a:r>
            <a:r>
              <a:rPr lang="zh-CN" altLang="zh-CN" sz="3200" dirty="0"/>
              <a:t>过渡态</a:t>
            </a:r>
            <a:r>
              <a:rPr lang="zh-CN" altLang="en-US" sz="3200" dirty="0"/>
              <a:t>，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反应历程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势能图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，正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逆反应的活化能</a:t>
            </a:r>
            <a:endParaRPr lang="zh-CN" altLang="en-US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催化剂影响化学反应速率的历程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0284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5995305" cy="549276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本章作业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968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357444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若反应在时间范围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内，浓度变化为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，在该</a:t>
            </a:r>
            <a:r>
              <a:rPr lang="zh-CN" altLang="zh-CN" sz="3200" dirty="0"/>
              <a:t>时间段的 “</a:t>
            </a:r>
            <a:r>
              <a:rPr lang="zh-CN" altLang="zh-CN" sz="3200" dirty="0">
                <a:solidFill>
                  <a:srgbClr val="FF0000"/>
                </a:solidFill>
              </a:rPr>
              <a:t>平均速率</a:t>
            </a:r>
            <a:r>
              <a:rPr lang="zh-CN" altLang="zh-CN" sz="3200" dirty="0"/>
              <a:t>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例，对反应 </a:t>
            </a:r>
            <a:r>
              <a:rPr lang="en-GB" altLang="zh-CN" sz="3200" dirty="0">
                <a:latin typeface="Times New Roman" pitchFamily="18" charset="0"/>
              </a:rPr>
              <a:t>N</a:t>
            </a:r>
            <a:r>
              <a:rPr lang="en-GB" altLang="zh-CN" sz="3200" baseline="-25000" dirty="0">
                <a:latin typeface="Times New Roman" pitchFamily="18" charset="0"/>
              </a:rPr>
              <a:t>2</a:t>
            </a:r>
            <a:r>
              <a:rPr lang="en-GB" altLang="zh-CN" sz="3200" dirty="0">
                <a:latin typeface="Times New Roman" pitchFamily="18" charset="0"/>
              </a:rPr>
              <a:t>(g) + 3 H</a:t>
            </a:r>
            <a:r>
              <a:rPr lang="en-GB" altLang="zh-CN" sz="3200" baseline="-25000" dirty="0">
                <a:latin typeface="Times New Roman" pitchFamily="18" charset="0"/>
              </a:rPr>
              <a:t>2</a:t>
            </a:r>
            <a:r>
              <a:rPr lang="en-GB" altLang="zh-CN" sz="3200" dirty="0">
                <a:latin typeface="Times New Roman" pitchFamily="18" charset="0"/>
              </a:rPr>
              <a:t>(g) = 2 NH</a:t>
            </a:r>
            <a:r>
              <a:rPr lang="en-GB" altLang="zh-CN" sz="3200" baseline="-25000" dirty="0">
                <a:latin typeface="Times New Roman" pitchFamily="18" charset="0"/>
              </a:rPr>
              <a:t>3</a:t>
            </a:r>
            <a:r>
              <a:rPr lang="en-GB" altLang="zh-CN" sz="3200" dirty="0">
                <a:latin typeface="Times New Roman" pitchFamily="18" charset="0"/>
              </a:rPr>
              <a:t>(g)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时刻</a:t>
            </a:r>
            <a:r>
              <a:rPr lang="en-GB" altLang="zh-CN" sz="3200" i="1" dirty="0">
                <a:latin typeface="Times New Roman" pitchFamily="18" charset="0"/>
              </a:rPr>
              <a:t>t</a:t>
            </a:r>
            <a:r>
              <a:rPr lang="zh-CN" altLang="en-US" sz="3200" dirty="0">
                <a:latin typeface="Times New Roman" pitchFamily="18" charset="0"/>
              </a:rPr>
              <a:t>的瞬时速率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Times New Roman" pitchFamily="18" charset="0"/>
              </a:rPr>
              <a:t>时间段</a:t>
            </a:r>
            <a:r>
              <a:rPr lang="el-GR" altLang="zh-CN" sz="3200" dirty="0">
                <a:latin typeface="Times New Roman" pitchFamily="18" charset="0"/>
              </a:rPr>
              <a:t>Δ</a:t>
            </a:r>
            <a:r>
              <a:rPr lang="en-GB" altLang="zh-CN" sz="3200" i="1" dirty="0">
                <a:latin typeface="Times New Roman" pitchFamily="18" charset="0"/>
              </a:rPr>
              <a:t>t</a:t>
            </a:r>
            <a:r>
              <a:rPr lang="zh-CN" altLang="en-US" sz="3200" dirty="0">
                <a:latin typeface="Times New Roman" pitchFamily="18" charset="0"/>
              </a:rPr>
              <a:t>的平均速率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92715" y="2109287"/>
                <a:ext cx="2106538" cy="1100686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3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32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CN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32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5" y="2109287"/>
                <a:ext cx="2106538" cy="1100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294419" y="4270801"/>
                <a:ext cx="5080750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NH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19" y="4270801"/>
                <a:ext cx="5080750" cy="807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00337" y="5176015"/>
                <a:ext cx="5065939" cy="800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NH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37" y="5176015"/>
                <a:ext cx="5065939" cy="8005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283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例，过氧化氢水溶液的分解反应：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对不同反应时间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浓度进行测定，其数值如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表所示</a:t>
            </a:r>
            <a:endParaRPr lang="zh-CN" altLang="en-US" sz="3200" dirty="0"/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86533"/>
              </p:ext>
            </p:extLst>
          </p:nvPr>
        </p:nvGraphicFramePr>
        <p:xfrm>
          <a:off x="7492103" y="1703322"/>
          <a:ext cx="1105637" cy="56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2" r:id="rId3" imgW="444307" imgH="228501" progId="Equation.3">
                  <p:embed/>
                </p:oleObj>
              </mc:Choice>
              <mc:Fallback>
                <p:oleObj r:id="rId3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103" y="1703322"/>
                        <a:ext cx="1105637" cy="566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59294"/>
              </p:ext>
            </p:extLst>
          </p:nvPr>
        </p:nvGraphicFramePr>
        <p:xfrm>
          <a:off x="10157993" y="1695713"/>
          <a:ext cx="292924" cy="75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3" r:id="rId5" imgW="152334" imgH="393529" progId="Equation.3">
                  <p:embed/>
                </p:oleObj>
              </mc:Choice>
              <mc:Fallback>
                <p:oleObj r:id="rId5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7993" y="1695713"/>
                        <a:ext cx="292924" cy="750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872824" y="1722605"/>
            <a:ext cx="1710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3200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aq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69372" y="1778924"/>
            <a:ext cx="1736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O(l) + 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05745" y="1783481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3200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endParaRPr lang="zh-CN" altLang="en-US" sz="32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95380"/>
              </p:ext>
            </p:extLst>
          </p:nvPr>
        </p:nvGraphicFramePr>
        <p:xfrm>
          <a:off x="4831440" y="3680457"/>
          <a:ext cx="62357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4" name="文档" r:id="rId7" imgW="5266338" imgH="2821220" progId="Word.Document.12">
                  <p:embed/>
                </p:oleObj>
              </mc:Choice>
              <mc:Fallback>
                <p:oleObj name="文档" r:id="rId7" imgW="5266338" imgH="2821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1440" y="3680457"/>
                        <a:ext cx="62357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75863" y="119182"/>
            <a:ext cx="6357444" cy="549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728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min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0.40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mol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dm</m:t>
                        </m:r>
                        <m:r>
                          <m:rPr>
                            <m:nor/>
                          </m:rPr>
                          <a:rPr lang="en-US" altLang="zh-CN" kern="100" baseline="30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−3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−0.80 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mol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kern="1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dm</m:t>
                        </m:r>
                        <m:r>
                          <m:rPr>
                            <m:nor/>
                          </m:rPr>
                          <a:rPr lang="en-US" altLang="zh-CN" kern="100" baseline="300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−3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altLang="zh-CN" b="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0.20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·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dm</m:t>
                            </m:r>
                            <m:r>
                              <m:rPr>
                                <m:nor/>
                              </m:rPr>
                              <a:rPr lang="en-US" altLang="zh-CN" kern="100" baseline="300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−3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−0 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·</m:t>
                            </m:r>
                            <m:r>
                              <m:rPr>
                                <m:nor/>
                              </m:rPr>
                              <a:rPr lang="en-US" altLang="zh-CN" kern="1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dm</m:t>
                            </m:r>
                            <m:r>
                              <m:rPr>
                                <m:nor/>
                              </m:rPr>
                              <a:rPr lang="en-US" altLang="zh-CN" kern="100" baseline="300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m:t>−3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20 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m:rPr>
                          <m:nor/>
                        </m:rPr>
                        <a:rPr lang="en-US" altLang="zh-CN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altLang="zh-CN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m:rPr>
                          <m:nor/>
                        </m:rPr>
                        <a:rPr lang="en-US" altLang="zh-CN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dm</m:t>
                      </m:r>
                      <m:r>
                        <m:rPr>
                          <m:nor/>
                        </m:rPr>
                        <a:rPr lang="en-US" altLang="zh-CN" kern="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m:rPr>
                          <m:nor/>
                        </m:rPr>
                        <a:rPr lang="en-US" altLang="zh-CN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m:rPr>
                          <m:nor/>
                        </m:rPr>
                        <a:rPr lang="en-US" altLang="zh-CN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altLang="zh-CN" kern="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 min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=0.0</m:t>
                    </m:r>
                    <m:r>
                      <m:rPr>
                        <m:nor/>
                      </m:rPr>
                      <a:rPr lang="en-US" altLang="zh-CN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sz="3200" kern="1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zh-CN" sz="3200" kern="1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 min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=0.0</m:t>
                    </m:r>
                    <m:r>
                      <m:rPr>
                        <m:nor/>
                      </m:rPr>
                      <a:rPr lang="en-US" altLang="zh-CN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05</m:t>
                    </m:r>
                    <m:r>
                      <m:rPr>
                        <m:nor/>
                      </m:rPr>
                      <a:rPr lang="en-US" altLang="zh-CN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mol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dm</m:t>
                    </m:r>
                    <m:r>
                      <m:rPr>
                        <m:nor/>
                      </m:rPr>
                      <a:rPr lang="en-US" altLang="zh-CN" sz="3200" kern="1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n-US" altLang="zh-CN" sz="3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zh-CN" sz="3200" kern="1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020" y="972038"/>
                <a:ext cx="10197151" cy="5167505"/>
              </a:xfrm>
              <a:blipFill rotWithShape="0">
                <a:blip r:embed="rId2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357444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7283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26020" y="972038"/>
            <a:ext cx="10197151" cy="5167505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不同时间范围，平均反应速率不同。平均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速率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随反应物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减小而减小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一般的化学反应，反应速率均随反应物浓度减小而减小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863" y="119182"/>
            <a:ext cx="6357444" cy="549276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化学反应速率定义和测定方法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662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3851</Words>
  <Application>Microsoft Office PowerPoint</Application>
  <PresentationFormat>自定义</PresentationFormat>
  <Paragraphs>400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Office 主题​​</vt:lpstr>
      <vt:lpstr>Microsoft 公式 3.0</vt:lpstr>
      <vt:lpstr>文档</vt:lpstr>
      <vt:lpstr>公式</vt:lpstr>
      <vt:lpstr>MathType 6.0 Equation</vt:lpstr>
      <vt:lpstr>PowerPoint 演示文稿</vt:lpstr>
      <vt:lpstr>第3章 化学反应速率</vt:lpstr>
      <vt:lpstr>3.1 化学反应速率定义和测定方法</vt:lpstr>
      <vt:lpstr>3.1 化学反应速率定义和测定方法</vt:lpstr>
      <vt:lpstr>3.1 化学反应速率定义和测定方法</vt:lpstr>
      <vt:lpstr>3.1 化学反应速率定义和测定方法</vt:lpstr>
      <vt:lpstr>PowerPoint 演示文稿</vt:lpstr>
      <vt:lpstr>3.1 化学反应速率定义和测定方法</vt:lpstr>
      <vt:lpstr>3.1 化学反应速率定义和测定方法</vt:lpstr>
      <vt:lpstr>3.2 浓度对化学反应速率的影响</vt:lpstr>
      <vt:lpstr>3.2.1 速率方程</vt:lpstr>
      <vt:lpstr>3.2.1 速率方程</vt:lpstr>
      <vt:lpstr>3.2.1 速率方程</vt:lpstr>
      <vt:lpstr>3.2.1 速率方程</vt:lpstr>
      <vt:lpstr>3.2.1 速率方程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3.2.2 有效碰撞理论</vt:lpstr>
      <vt:lpstr>3.3 温度对化学反应速率的影响</vt:lpstr>
      <vt:lpstr>3.3.1 阿伦尼乌斯反应速率公式</vt:lpstr>
      <vt:lpstr>3.3.1 阿伦尼乌斯反应速率公式</vt:lpstr>
      <vt:lpstr>3.3.2 阿伦尼乌斯公式的应用</vt:lpstr>
      <vt:lpstr>3.3.2 阿伦尼乌斯公式的应用</vt:lpstr>
      <vt:lpstr>3.3.2 阿伦尼乌斯公式的应用</vt:lpstr>
      <vt:lpstr>3.3.2 阿伦尼乌斯公式的应用</vt:lpstr>
      <vt:lpstr>3.3.2 阿伦尼乌斯公式的应用</vt:lpstr>
      <vt:lpstr>3.3.2 阿伦尼乌斯公式的应用</vt:lpstr>
      <vt:lpstr>3.3.2 阿伦尼乌斯公式的应用</vt:lpstr>
      <vt:lpstr>3.4 催化剂对化学反应速率的影响</vt:lpstr>
      <vt:lpstr>3.4 催化剂对化学反应速率的影响</vt:lpstr>
      <vt:lpstr>3.4 催化剂对化学反应速率的影响</vt:lpstr>
      <vt:lpstr>3.4 催化剂对化学反应速率的影响</vt:lpstr>
      <vt:lpstr>3.4.1 过渡状态理论</vt:lpstr>
      <vt:lpstr>3.4.1 过渡状态理论</vt:lpstr>
      <vt:lpstr>3.4.1 过渡状态理论</vt:lpstr>
      <vt:lpstr>3.4.1 过渡状态理论</vt:lpstr>
      <vt:lpstr>3.4.1 过渡状态理论</vt:lpstr>
      <vt:lpstr>3.4.2 催化剂影响化学反应速率的历程</vt:lpstr>
      <vt:lpstr>3.4.2 催化剂影响化学反应速率的历程</vt:lpstr>
      <vt:lpstr>3.4.2 催化剂影响化学反应速率的历程</vt:lpstr>
      <vt:lpstr>3.4.2 催化剂影响化学反应速率的历程</vt:lpstr>
      <vt:lpstr>3.4.2 催化剂影响化学反应速率的历程</vt:lpstr>
      <vt:lpstr>3.4.2 催化剂影响化学反应速率的历程</vt:lpstr>
      <vt:lpstr>本章小结</vt:lpstr>
      <vt:lpstr>本章小结</vt:lpstr>
      <vt:lpstr>本章小结</vt:lpstr>
      <vt:lpstr>本章小结</vt:lpstr>
      <vt:lpstr>本章作业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芋透鲈熟</dc:creator>
  <cp:lastModifiedBy>cesgml</cp:lastModifiedBy>
  <cp:revision>580</cp:revision>
  <dcterms:created xsi:type="dcterms:W3CDTF">2018-01-21T08:36:30Z</dcterms:created>
  <dcterms:modified xsi:type="dcterms:W3CDTF">2018-05-18T01:37:09Z</dcterms:modified>
</cp:coreProperties>
</file>