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sldIdLst>
    <p:sldId id="294" r:id="rId2"/>
    <p:sldId id="295" r:id="rId3"/>
    <p:sldId id="461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433" r:id="rId70"/>
    <p:sldId id="434" r:id="rId71"/>
    <p:sldId id="435" r:id="rId72"/>
    <p:sldId id="436" r:id="rId73"/>
    <p:sldId id="437" r:id="rId74"/>
    <p:sldId id="439" r:id="rId75"/>
    <p:sldId id="440" r:id="rId76"/>
    <p:sldId id="441" r:id="rId77"/>
    <p:sldId id="442" r:id="rId78"/>
    <p:sldId id="444" r:id="rId79"/>
    <p:sldId id="445" r:id="rId80"/>
    <p:sldId id="443" r:id="rId81"/>
    <p:sldId id="362" r:id="rId82"/>
    <p:sldId id="363" r:id="rId83"/>
    <p:sldId id="364" r:id="rId84"/>
    <p:sldId id="365" r:id="rId85"/>
    <p:sldId id="366" r:id="rId86"/>
    <p:sldId id="448" r:id="rId87"/>
    <p:sldId id="367" r:id="rId88"/>
    <p:sldId id="368" r:id="rId89"/>
    <p:sldId id="369" r:id="rId90"/>
    <p:sldId id="370" r:id="rId91"/>
    <p:sldId id="371" r:id="rId92"/>
    <p:sldId id="372" r:id="rId93"/>
    <p:sldId id="450" r:id="rId94"/>
    <p:sldId id="451" r:id="rId95"/>
    <p:sldId id="452" r:id="rId96"/>
    <p:sldId id="453" r:id="rId97"/>
    <p:sldId id="454" r:id="rId98"/>
    <p:sldId id="455" r:id="rId99"/>
    <p:sldId id="456" r:id="rId100"/>
    <p:sldId id="457" r:id="rId10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5525"/>
    <a:srgbClr val="3C2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8" autoAdjust="0"/>
    <p:restoredTop sz="93603" autoAdjust="0"/>
  </p:normalViewPr>
  <p:slideViewPr>
    <p:cSldViewPr snapToGrid="0">
      <p:cViewPr>
        <p:scale>
          <a:sx n="88" d="100"/>
          <a:sy n="88" d="100"/>
        </p:scale>
        <p:origin x="-24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77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e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0.wmf"/><Relationship Id="rId1" Type="http://schemas.openxmlformats.org/officeDocument/2006/relationships/image" Target="../media/image32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9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4" Type="http://schemas.openxmlformats.org/officeDocument/2006/relationships/image" Target="../media/image10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24.wmf"/><Relationship Id="rId1" Type="http://schemas.openxmlformats.org/officeDocument/2006/relationships/image" Target="../media/image120.wmf"/><Relationship Id="rId4" Type="http://schemas.openxmlformats.org/officeDocument/2006/relationships/image" Target="../media/image122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24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18.wmf"/><Relationship Id="rId1" Type="http://schemas.openxmlformats.org/officeDocument/2006/relationships/image" Target="../media/image128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image" Target="../media/image173.wmf"/><Relationship Id="rId7" Type="http://schemas.openxmlformats.org/officeDocument/2006/relationships/image" Target="../media/image177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4" Type="http://schemas.openxmlformats.org/officeDocument/2006/relationships/image" Target="../media/image182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wmf"/><Relationship Id="rId1" Type="http://schemas.openxmlformats.org/officeDocument/2006/relationships/image" Target="../media/image186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9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3" Type="http://schemas.openxmlformats.org/officeDocument/2006/relationships/image" Target="../media/image197.wmf"/><Relationship Id="rId7" Type="http://schemas.openxmlformats.org/officeDocument/2006/relationships/image" Target="../media/image201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6" Type="http://schemas.openxmlformats.org/officeDocument/2006/relationships/image" Target="../media/image200.wmf"/><Relationship Id="rId5" Type="http://schemas.openxmlformats.org/officeDocument/2006/relationships/image" Target="../media/image199.wmf"/><Relationship Id="rId4" Type="http://schemas.openxmlformats.org/officeDocument/2006/relationships/image" Target="../media/image198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wmf"/><Relationship Id="rId1" Type="http://schemas.openxmlformats.org/officeDocument/2006/relationships/image" Target="../media/image203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5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4" Type="http://schemas.openxmlformats.org/officeDocument/2006/relationships/image" Target="../media/image209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wmf"/><Relationship Id="rId1" Type="http://schemas.openxmlformats.org/officeDocument/2006/relationships/image" Target="../media/image210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Relationship Id="rId4" Type="http://schemas.openxmlformats.org/officeDocument/2006/relationships/image" Target="../media/image221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Relationship Id="rId5" Type="http://schemas.openxmlformats.org/officeDocument/2006/relationships/image" Target="../media/image226.wmf"/><Relationship Id="rId4" Type="http://schemas.openxmlformats.org/officeDocument/2006/relationships/image" Target="../media/image225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8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5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A58C0-A8A5-4873-9A28-61A27607E70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F72D9-F067-4E53-9C23-FBC3568BA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181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D705C71-D457-4DBA-98DA-F32047F0A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9616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BEE287E0-D37D-481F-827C-1F3177D33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D3770B9-2FD5-4BAD-AF02-C89FC713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0803810-37A3-45CF-8682-90B3B33B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65AD92B-6365-40D4-8ED5-C152975B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E93047EF-423B-4BD8-8764-F0F38F567A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086" y="1"/>
            <a:ext cx="2452914" cy="78134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554FEBEA-5C7D-413E-AB89-E28D0D97091C}"/>
              </a:ext>
            </a:extLst>
          </p:cNvPr>
          <p:cNvCxnSpPr/>
          <p:nvPr userDrawn="1"/>
        </p:nvCxnSpPr>
        <p:spPr>
          <a:xfrm>
            <a:off x="0" y="740234"/>
            <a:ext cx="121920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5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18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454815B-E304-4786-BD37-6D89132B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624F2FA-194D-4A84-989D-6C37A3895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764F5E7-E5F2-44DF-A7A4-2C9F941C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5F0AACD-7E38-4649-A57C-FE4367D6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E3C7833-3A1D-4203-9FDD-6639AC62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41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C000706C-D421-459B-98C0-155E6B375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5FC6D352-7D16-47A2-907D-20DF540EA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34553EE-2D7B-46FB-A7C7-1027998E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911BA30-0364-4ACC-8C34-81C7909D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29DA55D-3D3A-4F4A-9C90-7B8507D5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40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EA57049-5F47-4B43-B567-34CAA9F3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94714AC-ADBC-4822-B6CB-A0D35E2D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ABD5D2C-34B4-4619-B76C-A026DC33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8E1B0CA-E35C-4085-A5FF-D9610882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A3F2550-A2E1-4ED8-A4AF-51733158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51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102B164-F971-4F26-A223-413289BD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A75EE9C-900F-4852-9AD6-67DF714FD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1C42851-6C04-46BB-A216-6276E081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1D51087-2165-4B4C-88CF-20FB9EA5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59D4ECB-5569-465E-BAF8-4E218FBA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1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87935E8-5447-4308-824A-E8B597A6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733F451-049C-43D5-9056-6CD89E1F6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B57B02F0-7C65-4F63-90DD-1C1235326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80C887A-BDBC-40AD-AF46-4CF8BA1E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7AA867D-A2BD-4E24-98B1-D6440FB4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4B785CA-DFE5-4ED7-ABC0-55168CB0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24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3070924-FCF1-4430-A9E8-6A1BCEA4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A63EC85-3D9F-4B0C-A73D-E275ADAE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D80B6377-38E7-4219-A223-722E006F9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6E112E31-BD84-406D-A73B-0FC5DABED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6A488437-553D-46AD-B887-3019550A0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79DCE9C0-51CE-445D-8208-08E4DC65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48FCA315-CB84-4AAE-898A-4D2AB02B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1337EA00-02F7-4575-A654-13D654AA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05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EC4A1A1-56D2-4D97-861A-EF3EE052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B2155882-2325-48F4-9861-AD15B144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3C2C771-E733-4370-B149-AF5D5536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27B130E-8F7D-4556-90FB-5A70DAC7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33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5D9D87AB-4312-43D5-AC98-DFFAD959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BD030FDD-314D-4BF3-861F-6E6C8553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437EA6D-3FE9-4B17-BE75-A6B9987C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9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7BF5714-0E83-4B93-B300-2CD1D722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5C87E35-D09D-4B7C-B1DE-41102E82D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ADEEC18-6503-4F8D-BCC7-438ED0184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169FF01-5AFC-4A0C-9A5D-E1E71726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E673728-6F35-453A-A094-0AFFF102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F01F217-F72F-446A-9A12-E898B576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9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4376CBF-E2C3-4869-A593-0F6D0214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8C48A36-90C3-4128-850B-6CDCB62BD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3CA8776D-7555-4BD2-982D-F917A2D16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03F3FD2-AC86-4E7B-9FC2-59ADCB2D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1B82FA8B-3E08-472D-8450-B20A3117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2D8EE38-9146-48A2-A418-B1F39D7A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87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D465806D-994D-4E77-A97A-B8EA4125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61D7D4E-41A5-4712-ABFF-D60BC5585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AD7D179-D0DF-4EE1-9943-CEED1E9A5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1BB1A-BD65-48FB-939A-7E246D51B2D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FBC58DF-0319-472A-8835-C625543C4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EC9C17F-2ADD-47BC-A60A-83A626572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0EC34E01-94EA-4EE8-9FBE-E43FD163AF4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086" y="1"/>
            <a:ext cx="2452914" cy="78134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5CCC3BCB-263D-4BCB-AF99-9D9AC417ABEA}"/>
              </a:ext>
            </a:extLst>
          </p:cNvPr>
          <p:cNvCxnSpPr/>
          <p:nvPr userDrawn="1"/>
        </p:nvCxnSpPr>
        <p:spPr>
          <a:xfrm>
            <a:off x="0" y="740234"/>
            <a:ext cx="121920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5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49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8.emf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9.w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4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7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5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61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4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5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58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6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77.png"/><Relationship Id="rId4" Type="http://schemas.openxmlformats.org/officeDocument/2006/relationships/image" Target="../media/image7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78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7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90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91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99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91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105.wmf"/><Relationship Id="rId9" Type="http://schemas.openxmlformats.org/officeDocument/2006/relationships/image" Target="../media/image10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98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06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17.wmf"/><Relationship Id="rId17" Type="http://schemas.openxmlformats.org/officeDocument/2006/relationships/image" Target="../media/image11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8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1.bin"/><Relationship Id="rId15" Type="http://schemas.openxmlformats.org/officeDocument/2006/relationships/image" Target="../media/image118.wmf"/><Relationship Id="rId10" Type="http://schemas.openxmlformats.org/officeDocument/2006/relationships/oleObject" Target="../embeddings/oleObject104.bin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03.bin"/><Relationship Id="rId14" Type="http://schemas.openxmlformats.org/officeDocument/2006/relationships/oleObject" Target="../embeddings/oleObject107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22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12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25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27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28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127.bin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3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35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36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33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40.bin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48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46.bin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5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5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59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51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61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170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67.wmf"/><Relationship Id="rId17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9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68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78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75.wmf"/><Relationship Id="rId1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7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10" Type="http://schemas.openxmlformats.org/officeDocument/2006/relationships/image" Target="../media/image174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76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80.wmf"/><Relationship Id="rId5" Type="http://schemas.openxmlformats.org/officeDocument/2006/relationships/oleObject" Target="../embeddings/oleObject172.bin"/><Relationship Id="rId10" Type="http://schemas.openxmlformats.org/officeDocument/2006/relationships/image" Target="../media/image182.wmf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74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83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179.bin"/><Relationship Id="rId4" Type="http://schemas.openxmlformats.org/officeDocument/2006/relationships/image" Target="../media/image186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188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189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91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9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93.wmf"/><Relationship Id="rId5" Type="http://schemas.openxmlformats.org/officeDocument/2006/relationships/oleObject" Target="../embeddings/oleObject185.bin"/><Relationship Id="rId4" Type="http://schemas.openxmlformats.org/officeDocument/2006/relationships/image" Target="../media/image192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202.wmf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99.wmf"/><Relationship Id="rId17" Type="http://schemas.openxmlformats.org/officeDocument/2006/relationships/oleObject" Target="../embeddings/oleObject1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1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96.wmf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10" Type="http://schemas.openxmlformats.org/officeDocument/2006/relationships/image" Target="../media/image198.wmf"/><Relationship Id="rId4" Type="http://schemas.openxmlformats.org/officeDocument/2006/relationships/image" Target="../media/image195.w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200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196.bin"/><Relationship Id="rId4" Type="http://schemas.openxmlformats.org/officeDocument/2006/relationships/image" Target="../media/image203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205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07.wmf"/><Relationship Id="rId5" Type="http://schemas.openxmlformats.org/officeDocument/2006/relationships/oleObject" Target="../embeddings/oleObject199.bin"/><Relationship Id="rId10" Type="http://schemas.openxmlformats.org/officeDocument/2006/relationships/image" Target="../media/image209.wmf"/><Relationship Id="rId4" Type="http://schemas.openxmlformats.org/officeDocument/2006/relationships/image" Target="../media/image206.wmf"/><Relationship Id="rId9" Type="http://schemas.openxmlformats.org/officeDocument/2006/relationships/oleObject" Target="../embeddings/oleObject201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11.wmf"/><Relationship Id="rId5" Type="http://schemas.openxmlformats.org/officeDocument/2006/relationships/oleObject" Target="../embeddings/oleObject203.bin"/><Relationship Id="rId4" Type="http://schemas.openxmlformats.org/officeDocument/2006/relationships/image" Target="../media/image210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13.wmf"/><Relationship Id="rId5" Type="http://schemas.openxmlformats.org/officeDocument/2006/relationships/oleObject" Target="../embeddings/oleObject205.bin"/><Relationship Id="rId4" Type="http://schemas.openxmlformats.org/officeDocument/2006/relationships/image" Target="../media/image212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216.wmf"/><Relationship Id="rId5" Type="http://schemas.openxmlformats.org/officeDocument/2006/relationships/oleObject" Target="../embeddings/oleObject208.bin"/><Relationship Id="rId4" Type="http://schemas.openxmlformats.org/officeDocument/2006/relationships/image" Target="../media/image215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12" Type="http://schemas.openxmlformats.org/officeDocument/2006/relationships/oleObject" Target="../embeddings/oleObject2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19.wmf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11.bin"/><Relationship Id="rId10" Type="http://schemas.openxmlformats.org/officeDocument/2006/relationships/image" Target="../media/image221.wmf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13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13" Type="http://schemas.openxmlformats.org/officeDocument/2006/relationships/image" Target="../media/image226.wmf"/><Relationship Id="rId3" Type="http://schemas.openxmlformats.org/officeDocument/2006/relationships/oleObject" Target="../embeddings/oleObject216.bin"/><Relationship Id="rId7" Type="http://schemas.openxmlformats.org/officeDocument/2006/relationships/image" Target="../media/image227.emf"/><Relationship Id="rId12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23.wmf"/><Relationship Id="rId11" Type="http://schemas.openxmlformats.org/officeDocument/2006/relationships/image" Target="../media/image225.wmf"/><Relationship Id="rId5" Type="http://schemas.openxmlformats.org/officeDocument/2006/relationships/oleObject" Target="../embeddings/oleObject217.bin"/><Relationship Id="rId10" Type="http://schemas.openxmlformats.org/officeDocument/2006/relationships/oleObject" Target="../embeddings/oleObject219.bin"/><Relationship Id="rId4" Type="http://schemas.openxmlformats.org/officeDocument/2006/relationships/image" Target="../media/image222.wmf"/><Relationship Id="rId9" Type="http://schemas.openxmlformats.org/officeDocument/2006/relationships/image" Target="../media/image22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228.wmf"/><Relationship Id="rId4" Type="http://schemas.openxmlformats.org/officeDocument/2006/relationships/oleObject" Target="../embeddings/oleObject221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jpeg"/><Relationship Id="rId2" Type="http://schemas.openxmlformats.org/officeDocument/2006/relationships/image" Target="../media/image230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jpeg"/><Relationship Id="rId2" Type="http://schemas.openxmlformats.org/officeDocument/2006/relationships/image" Target="../media/image232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4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235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236.emf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7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9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1534464" y="0"/>
            <a:ext cx="8748184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baseline="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cs typeface="Arial" pitchFamily="34" charset="0"/>
              </a:rPr>
              <a:t>大学化学课程电子教案</a:t>
            </a:r>
            <a:endParaRPr lang="en-US" altLang="zh-CN" sz="4000" b="1" baseline="0" dirty="0">
              <a:solidFill>
                <a:srgbClr val="0070C0"/>
              </a:solidFill>
              <a:latin typeface="楷体" pitchFamily="49" charset="-122"/>
              <a:ea typeface="楷体" pitchFamily="49" charset="-122"/>
              <a:cs typeface="Arial" pitchFamily="34" charset="0"/>
            </a:endParaRPr>
          </a:p>
        </p:txBody>
      </p:sp>
      <p:sp>
        <p:nvSpPr>
          <p:cNvPr id="15363" name="矩形 1"/>
          <p:cNvSpPr>
            <a:spLocks noChangeArrowheads="1"/>
          </p:cNvSpPr>
          <p:nvPr/>
        </p:nvSpPr>
        <p:spPr bwMode="auto">
          <a:xfrm>
            <a:off x="1119033" y="2236393"/>
            <a:ext cx="102322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000" b="1" baseline="0" dirty="0">
                <a:solidFill>
                  <a:srgbClr val="3C2EF0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6000" b="1" baseline="0" dirty="0">
                <a:solidFill>
                  <a:srgbClr val="3C2EF0"/>
                </a:solidFill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6000" b="1" baseline="0" dirty="0">
                <a:solidFill>
                  <a:srgbClr val="3C2EF0"/>
                </a:solidFill>
                <a:latin typeface="楷体" pitchFamily="49" charset="-122"/>
                <a:ea typeface="楷体" pitchFamily="49" charset="-122"/>
              </a:rPr>
              <a:t>章 </a:t>
            </a:r>
            <a:r>
              <a:rPr lang="zh-CN" altLang="en-US" sz="6000" b="1" baseline="0" dirty="0" smtClean="0">
                <a:solidFill>
                  <a:srgbClr val="3C2EF0"/>
                </a:solidFill>
                <a:latin typeface="楷体" pitchFamily="49" charset="-122"/>
                <a:ea typeface="楷体" pitchFamily="49" charset="-122"/>
              </a:rPr>
              <a:t>氧化还原反应与</a:t>
            </a:r>
            <a:r>
              <a:rPr lang="zh-CN" altLang="en-US" sz="6000" b="1" baseline="0" dirty="0">
                <a:solidFill>
                  <a:srgbClr val="3C2EF0"/>
                </a:solidFill>
                <a:latin typeface="楷体" pitchFamily="49" charset="-122"/>
                <a:ea typeface="楷体" pitchFamily="49" charset="-122"/>
              </a:rPr>
              <a:t>电化学</a:t>
            </a:r>
          </a:p>
        </p:txBody>
      </p:sp>
      <p:sp>
        <p:nvSpPr>
          <p:cNvPr id="15364" name="矩形 2"/>
          <p:cNvSpPr>
            <a:spLocks noChangeArrowheads="1"/>
          </p:cNvSpPr>
          <p:nvPr/>
        </p:nvSpPr>
        <p:spPr bwMode="auto">
          <a:xfrm>
            <a:off x="5447942" y="4635292"/>
            <a:ext cx="15744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baseline="0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龚孟濂</a:t>
            </a:r>
          </a:p>
        </p:txBody>
      </p:sp>
    </p:spTree>
    <p:extLst>
      <p:ext uri="{BB962C8B-B14F-4D97-AF65-F5344CB8AC3E}">
        <p14:creationId xmlns:p14="http://schemas.microsoft.com/office/powerpoint/2010/main" val="414586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1102784" y="108969"/>
            <a:ext cx="7584016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b="1" baseline="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6.1.3  </a:t>
            </a:r>
            <a:r>
              <a:rPr lang="zh-CN" altLang="en-US" b="1" baseline="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氧化还原方程式的配平</a:t>
            </a:r>
            <a:r>
              <a:rPr lang="zh-CN" altLang="en-US" b="1" baseline="0" dirty="0">
                <a:latin typeface="Times New Roman" pitchFamily="18" charset="0"/>
                <a:ea typeface="宋体" pitchFamily="2" charset="-122"/>
              </a:rPr>
              <a:t>（续）</a:t>
            </a:r>
            <a:r>
              <a:rPr lang="zh-CN" altLang="en-US" sz="2000" baseline="0" dirty="0">
                <a:latin typeface="Arial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23555" name="Text Box 6"/>
          <p:cNvSpPr txBox="1">
            <a:spLocks noChangeArrowheads="1"/>
          </p:cNvSpPr>
          <p:nvPr/>
        </p:nvSpPr>
        <p:spPr bwMode="auto">
          <a:xfrm>
            <a:off x="1341608" y="1033978"/>
            <a:ext cx="9505949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 (4) </a:t>
            </a:r>
            <a:r>
              <a:rPr lang="zh-CN" altLang="en-US" sz="2400" b="1" baseline="0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配平各元素原子数</a:t>
            </a:r>
            <a:r>
              <a:rPr lang="zh-CN" altLang="en-US" sz="2400" b="1" baseline="0" dirty="0">
                <a:latin typeface="Times New Roman" pitchFamily="18" charset="0"/>
                <a:ea typeface="宋体" pitchFamily="2" charset="-122"/>
              </a:rPr>
              <a:t>（观察法）</a:t>
            </a:r>
            <a:endParaRPr lang="en-US" altLang="zh-CN" sz="2400" b="1" baseline="0" dirty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baseline="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先配平</a:t>
            </a:r>
            <a:r>
              <a:rPr lang="zh-CN" altLang="en-US" sz="2400" b="1" baseline="0" dirty="0"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H</a:t>
            </a:r>
            <a:r>
              <a:rPr lang="zh-CN" altLang="en-US" sz="2400" b="1" baseline="0" dirty="0"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O</a:t>
            </a:r>
            <a:r>
              <a:rPr lang="zh-CN" altLang="en-US" sz="2400" b="1" baseline="0" dirty="0">
                <a:latin typeface="Times New Roman" pitchFamily="18" charset="0"/>
                <a:ea typeface="宋体" pitchFamily="2" charset="-122"/>
              </a:rPr>
              <a:t>原子，</a:t>
            </a:r>
            <a:r>
              <a:rPr lang="zh-CN" altLang="en-US" sz="2400" b="1" baseline="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后配平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H</a:t>
            </a:r>
            <a:r>
              <a:rPr lang="zh-CN" altLang="en-US" sz="2400" b="1" baseline="0" dirty="0"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O</a:t>
            </a:r>
            <a:r>
              <a:rPr lang="zh-CN" altLang="en-US" sz="2400" b="1" baseline="0" dirty="0">
                <a:latin typeface="Times New Roman" pitchFamily="18" charset="0"/>
                <a:ea typeface="宋体" pitchFamily="2" charset="-122"/>
              </a:rPr>
              <a:t>原子。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 ① 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配平</a:t>
            </a:r>
            <a:r>
              <a:rPr lang="en-US" altLang="zh-CN" sz="2400" b="1" baseline="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K</a:t>
            </a:r>
            <a:r>
              <a:rPr lang="en-US" altLang="zh-CN" sz="2400" b="1" baseline="30000" dirty="0" smtClean="0">
                <a:solidFill>
                  <a:srgbClr val="3C2EF0"/>
                </a:solidFill>
                <a:latin typeface="Times New Roman" pitchFamily="18" charset="0"/>
              </a:rPr>
              <a:t>+</a:t>
            </a:r>
            <a:r>
              <a:rPr lang="en-US" altLang="zh-CN" sz="2400" b="1" baseline="-25000" dirty="0" smtClean="0">
                <a:solidFill>
                  <a:srgbClr val="3C2EF0"/>
                </a:solidFill>
                <a:latin typeface="Times New Roman" pitchFamily="18" charset="0"/>
              </a:rPr>
              <a:t> </a:t>
            </a:r>
            <a:r>
              <a:rPr lang="zh-CN" altLang="en-US" sz="2400" b="1" baseline="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SO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itchFamily="18" charset="0"/>
              </a:rPr>
              <a:t>2-</a:t>
            </a:r>
            <a:r>
              <a:rPr lang="en-US" altLang="zh-CN" sz="2400" b="1" baseline="-25000" dirty="0">
                <a:latin typeface="Times New Roman" pitchFamily="18" charset="0"/>
              </a:rPr>
              <a:t> </a:t>
            </a:r>
            <a:r>
              <a:rPr lang="zh-CN" altLang="en-US" sz="2400" b="1" baseline="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数目</a:t>
            </a:r>
            <a:endParaRPr lang="zh-CN" altLang="en-US" sz="2400" b="1" baseline="0" dirty="0">
              <a:solidFill>
                <a:srgbClr val="0000CC"/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   SO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itchFamily="18" charset="0"/>
              </a:rPr>
              <a:t>2-</a:t>
            </a:r>
            <a:r>
              <a:rPr lang="en-US" altLang="zh-CN" sz="2400" b="1" baseline="-25000" dirty="0">
                <a:latin typeface="Times New Roman" pitchFamily="18" charset="0"/>
              </a:rPr>
              <a:t> </a:t>
            </a:r>
            <a:r>
              <a:rPr lang="zh-CN" altLang="en-US" sz="2400" b="1" baseline="0" dirty="0" smtClean="0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2400" b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左</a:t>
            </a:r>
            <a:r>
              <a:rPr lang="en-US" altLang="zh-CN" sz="2400" b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11</a:t>
            </a:r>
            <a:r>
              <a:rPr lang="zh-CN" altLang="en-US" sz="2400" b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，应</a:t>
            </a:r>
            <a:r>
              <a:rPr lang="en-US" altLang="zh-CN" sz="2400" b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+7</a:t>
            </a:r>
            <a:r>
              <a:rPr lang="zh-CN" altLang="en-US" sz="2400" b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；右</a:t>
            </a:r>
            <a:r>
              <a:rPr lang="en-US" altLang="zh-CN" sz="2400" b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18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    2 KMnO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 + 10 FeSO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 + </a:t>
            </a:r>
            <a:r>
              <a:rPr lang="en-US" altLang="zh-CN" sz="2400" b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8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 H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SO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          </a:t>
            </a:r>
            <a:r>
              <a:rPr lang="en-US" altLang="zh-CN" sz="1800" b="1" dirty="0">
                <a:latin typeface="Tahoma" pitchFamily="34" charset="0"/>
                <a:ea typeface="宋体" pitchFamily="2" charset="-122"/>
                <a:sym typeface="Symbol" pitchFamily="18" charset="2"/>
              </a:rPr>
              <a:t>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 2 MnSO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+ 5 Fe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(SO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+ K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SO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+ H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O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 ② 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配平</a:t>
            </a:r>
            <a:r>
              <a:rPr lang="en-US" altLang="zh-CN" sz="2400" b="1" baseline="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400" b="1" baseline="30000" dirty="0" smtClean="0">
                <a:solidFill>
                  <a:srgbClr val="3C2EF0"/>
                </a:solidFill>
                <a:latin typeface="Times New Roman" pitchFamily="18" charset="0"/>
              </a:rPr>
              <a:t>+</a:t>
            </a:r>
            <a:r>
              <a:rPr lang="en-US" altLang="zh-CN" sz="2400" b="1" baseline="-25000" dirty="0" smtClean="0"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数目</a:t>
            </a:r>
            <a:endParaRPr lang="zh-CN" altLang="en-US" sz="2400" b="1" baseline="0" dirty="0">
              <a:solidFill>
                <a:srgbClr val="0000CC"/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 sz="2400" b="1" baseline="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400" b="1" baseline="0" dirty="0" smtClean="0">
                <a:solidFill>
                  <a:srgbClr val="3C2EF0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400" b="1" baseline="30000" dirty="0" smtClean="0">
                <a:solidFill>
                  <a:srgbClr val="3C2EF0"/>
                </a:solidFill>
                <a:latin typeface="Times New Roman" pitchFamily="18" charset="0"/>
              </a:rPr>
              <a:t>+</a:t>
            </a:r>
            <a:r>
              <a:rPr lang="en-US" altLang="zh-CN" sz="2400" b="1" baseline="-25000" dirty="0" smtClean="0">
                <a:solidFill>
                  <a:srgbClr val="3C2EF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3C2EF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b="1" baseline="0" dirty="0" smtClean="0">
                <a:solidFill>
                  <a:srgbClr val="3C2EF0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2400" b="1" baseline="0" dirty="0">
                <a:solidFill>
                  <a:srgbClr val="3C2EF0"/>
                </a:solidFill>
                <a:latin typeface="Times New Roman" pitchFamily="18" charset="0"/>
                <a:ea typeface="宋体" pitchFamily="2" charset="-122"/>
              </a:rPr>
              <a:t>左</a:t>
            </a:r>
            <a:r>
              <a:rPr lang="en-US" altLang="zh-CN" sz="2400" b="1" baseline="0" dirty="0">
                <a:solidFill>
                  <a:srgbClr val="3C2EF0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lang="zh-CN" altLang="en-US" sz="2400" b="1" baseline="0" dirty="0">
                <a:solidFill>
                  <a:srgbClr val="3C2EF0"/>
                </a:solidFill>
                <a:latin typeface="Times New Roman" pitchFamily="18" charset="0"/>
                <a:ea typeface="宋体" pitchFamily="2" charset="-122"/>
              </a:rPr>
              <a:t>，右</a:t>
            </a:r>
            <a:r>
              <a:rPr lang="en-US" altLang="zh-CN" sz="2400" b="1" baseline="0" dirty="0">
                <a:solidFill>
                  <a:srgbClr val="3C2EF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400" b="1" baseline="0" dirty="0">
                <a:solidFill>
                  <a:srgbClr val="3C2EF0"/>
                </a:solidFill>
                <a:latin typeface="Times New Roman" pitchFamily="18" charset="0"/>
                <a:ea typeface="宋体" pitchFamily="2" charset="-122"/>
              </a:rPr>
              <a:t>，应 </a:t>
            </a:r>
            <a:r>
              <a:rPr lang="en-US" altLang="zh-CN" sz="2400" b="1" baseline="0" dirty="0">
                <a:solidFill>
                  <a:srgbClr val="3C2EF0"/>
                </a:solidFill>
                <a:latin typeface="Times New Roman" pitchFamily="18" charset="0"/>
                <a:ea typeface="宋体" pitchFamily="2" charset="-122"/>
              </a:rPr>
              <a:t>8 H</a:t>
            </a:r>
            <a:r>
              <a:rPr lang="en-US" altLang="zh-CN" sz="2400" b="1" baseline="-25000" dirty="0">
                <a:solidFill>
                  <a:srgbClr val="3C2EF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400" b="1" baseline="0" dirty="0">
                <a:solidFill>
                  <a:srgbClr val="3C2EF0"/>
                </a:solidFill>
                <a:latin typeface="Times New Roman" pitchFamily="18" charset="0"/>
                <a:ea typeface="宋体" pitchFamily="2" charset="-122"/>
              </a:rPr>
              <a:t>O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      2 KMnO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 +10 FeSO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 + 8 H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SO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           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= 2 MnSO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+5 Fe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(SO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+ K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SO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+ </a:t>
            </a:r>
            <a:r>
              <a:rPr lang="en-US" altLang="zh-CN" sz="2400" b="1" baseline="0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8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H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O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 ③ 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配平（或核对）</a:t>
            </a:r>
            <a:r>
              <a:rPr lang="en-US" altLang="zh-CN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O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原子数目：</a:t>
            </a:r>
            <a:r>
              <a:rPr lang="zh-CN" altLang="en-US" sz="2400" b="1" baseline="0" dirty="0">
                <a:latin typeface="Times New Roman" pitchFamily="18" charset="0"/>
                <a:ea typeface="宋体" pitchFamily="2" charset="-122"/>
              </a:rPr>
              <a:t>已平衡。</a:t>
            </a:r>
          </a:p>
        </p:txBody>
      </p:sp>
      <p:sp>
        <p:nvSpPr>
          <p:cNvPr id="23556" name="Rectangle 8"/>
          <p:cNvSpPr>
            <a:spLocks noChangeArrowheads="1"/>
          </p:cNvSpPr>
          <p:nvPr/>
        </p:nvSpPr>
        <p:spPr bwMode="auto">
          <a:xfrm>
            <a:off x="0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3557" name="Rectangle 11"/>
          <p:cNvSpPr>
            <a:spLocks noChangeArrowheads="1"/>
          </p:cNvSpPr>
          <p:nvPr/>
        </p:nvSpPr>
        <p:spPr bwMode="auto">
          <a:xfrm>
            <a:off x="0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15399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03668" y="0"/>
            <a:ext cx="8928100" cy="768350"/>
          </a:xfrm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latin typeface="Times New Roman" pitchFamily="18" charset="0"/>
              </a:rPr>
              <a:t>第</a:t>
            </a:r>
            <a:r>
              <a:rPr lang="en-US" altLang="zh-CN" sz="4000" b="1" dirty="0" smtClean="0">
                <a:latin typeface="Times New Roman" pitchFamily="18" charset="0"/>
              </a:rPr>
              <a:t>6</a:t>
            </a:r>
            <a:r>
              <a:rPr lang="zh-CN" altLang="en-US" sz="4000" b="1" dirty="0" smtClean="0">
                <a:latin typeface="Times New Roman" pitchFamily="18" charset="0"/>
              </a:rPr>
              <a:t>章作业</a:t>
            </a:r>
            <a:endParaRPr lang="zh-CN" altLang="en-US" sz="3200" b="1" dirty="0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915838" y="1057874"/>
            <a:ext cx="10515600" cy="435133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Times New Roman" pitchFamily="18" charset="0"/>
              </a:rPr>
              <a:t>教材</a:t>
            </a:r>
            <a:r>
              <a:rPr lang="en-US" altLang="zh-CN" b="1" dirty="0" smtClean="0">
                <a:latin typeface="Times New Roman" pitchFamily="18" charset="0"/>
              </a:rPr>
              <a:t>p.       :</a:t>
            </a:r>
          </a:p>
          <a:p>
            <a:r>
              <a:rPr lang="en-US" altLang="zh-CN" b="1" dirty="0" smtClean="0">
                <a:latin typeface="Times New Roman" pitchFamily="18" charset="0"/>
              </a:rPr>
              <a:t>1,  2,  3,  4,  5,  6,  9(1)(3),  10(1)(3),  11(1),  12,  13,  14</a:t>
            </a:r>
            <a:r>
              <a:rPr lang="zh-CN" altLang="en-US" b="1" dirty="0" smtClean="0">
                <a:latin typeface="Times New Roman" pitchFamily="18" charset="0"/>
              </a:rPr>
              <a:t>。</a:t>
            </a:r>
            <a:endParaRPr lang="en-US" altLang="zh-CN" b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33303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67550" y="119662"/>
            <a:ext cx="8898467" cy="546101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</a:rPr>
              <a:t>氧化数法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配平氧化还原反应方程式的步骤</a:t>
            </a:r>
          </a:p>
        </p:txBody>
      </p:sp>
      <p:grpSp>
        <p:nvGrpSpPr>
          <p:cNvPr id="24579" name="Group 4"/>
          <p:cNvGrpSpPr>
            <a:grpSpLocks/>
          </p:cNvGrpSpPr>
          <p:nvPr/>
        </p:nvGrpSpPr>
        <p:grpSpPr bwMode="auto">
          <a:xfrm>
            <a:off x="530099" y="1355902"/>
            <a:ext cx="11184467" cy="4281488"/>
            <a:chOff x="1514" y="1446"/>
            <a:chExt cx="3670" cy="2106"/>
          </a:xfrm>
        </p:grpSpPr>
        <p:sp>
          <p:nvSpPr>
            <p:cNvPr id="833541" name="Freeform 5"/>
            <p:cNvSpPr>
              <a:spLocks/>
            </p:cNvSpPr>
            <p:nvPr/>
          </p:nvSpPr>
          <p:spPr bwMode="gray">
            <a:xfrm>
              <a:off x="4817" y="1446"/>
              <a:ext cx="363" cy="533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4581" name="Freeform 6"/>
            <p:cNvSpPr>
              <a:spLocks/>
            </p:cNvSpPr>
            <p:nvPr/>
          </p:nvSpPr>
          <p:spPr bwMode="gray">
            <a:xfrm>
              <a:off x="3078" y="1446"/>
              <a:ext cx="2106" cy="341"/>
            </a:xfrm>
            <a:custGeom>
              <a:avLst/>
              <a:gdLst>
                <a:gd name="T0" fmla="*/ 39920 w 1786"/>
                <a:gd name="T1" fmla="*/ 11006 h 284"/>
                <a:gd name="T2" fmla="*/ 0 w 1786"/>
                <a:gd name="T3" fmla="*/ 11006 h 284"/>
                <a:gd name="T4" fmla="*/ 12035 w 1786"/>
                <a:gd name="T5" fmla="*/ 0 h 284"/>
                <a:gd name="T6" fmla="*/ 48240 w 1786"/>
                <a:gd name="T7" fmla="*/ 0 h 284"/>
                <a:gd name="T8" fmla="*/ 39920 w 1786"/>
                <a:gd name="T9" fmla="*/ 1100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543" name="Freeform 7"/>
            <p:cNvSpPr>
              <a:spLocks/>
            </p:cNvSpPr>
            <p:nvPr/>
          </p:nvSpPr>
          <p:spPr bwMode="gray">
            <a:xfrm>
              <a:off x="4452" y="1970"/>
              <a:ext cx="363" cy="530"/>
            </a:xfrm>
            <a:custGeom>
              <a:avLst/>
              <a:gdLst>
                <a:gd name="T0" fmla="*/ 308 w 308"/>
                <a:gd name="T1" fmla="*/ 120 h 442"/>
                <a:gd name="T2" fmla="*/ 0 w 308"/>
                <a:gd name="T3" fmla="*/ 442 h 442"/>
                <a:gd name="T4" fmla="*/ 0 w 308"/>
                <a:gd name="T5" fmla="*/ 286 h 442"/>
                <a:gd name="T6" fmla="*/ 308 w 308"/>
                <a:gd name="T7" fmla="*/ 0 h 442"/>
                <a:gd name="T8" fmla="*/ 308 w 308"/>
                <a:gd name="T9" fmla="*/ 12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4583" name="Freeform 8"/>
            <p:cNvSpPr>
              <a:spLocks/>
            </p:cNvSpPr>
            <p:nvPr/>
          </p:nvSpPr>
          <p:spPr bwMode="gray">
            <a:xfrm>
              <a:off x="2555" y="1970"/>
              <a:ext cx="2264" cy="340"/>
            </a:xfrm>
            <a:custGeom>
              <a:avLst/>
              <a:gdLst>
                <a:gd name="T0" fmla="*/ 43565 w 1920"/>
                <a:gd name="T1" fmla="*/ 10384 h 284"/>
                <a:gd name="T2" fmla="*/ 0 w 1920"/>
                <a:gd name="T3" fmla="*/ 10384 h 284"/>
                <a:gd name="T4" fmla="*/ 12035 w 1920"/>
                <a:gd name="T5" fmla="*/ 0 h 284"/>
                <a:gd name="T6" fmla="*/ 51857 w 1920"/>
                <a:gd name="T7" fmla="*/ 0 h 284"/>
                <a:gd name="T8" fmla="*/ 43565 w 1920"/>
                <a:gd name="T9" fmla="*/ 103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545" name="Freeform 9"/>
            <p:cNvSpPr>
              <a:spLocks/>
            </p:cNvSpPr>
            <p:nvPr/>
          </p:nvSpPr>
          <p:spPr bwMode="gray">
            <a:xfrm>
              <a:off x="4086" y="2494"/>
              <a:ext cx="361" cy="532"/>
            </a:xfrm>
            <a:custGeom>
              <a:avLst/>
              <a:gdLst>
                <a:gd name="T0" fmla="*/ 306 w 306"/>
                <a:gd name="T1" fmla="*/ 122 h 444"/>
                <a:gd name="T2" fmla="*/ 0 w 306"/>
                <a:gd name="T3" fmla="*/ 444 h 444"/>
                <a:gd name="T4" fmla="*/ 0 w 306"/>
                <a:gd name="T5" fmla="*/ 286 h 444"/>
                <a:gd name="T6" fmla="*/ 306 w 306"/>
                <a:gd name="T7" fmla="*/ 0 h 444"/>
                <a:gd name="T8" fmla="*/ 306 w 306"/>
                <a:gd name="T9" fmla="*/ 12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33546" name="Freeform 10"/>
            <p:cNvSpPr>
              <a:spLocks/>
            </p:cNvSpPr>
            <p:nvPr/>
          </p:nvSpPr>
          <p:spPr bwMode="gray">
            <a:xfrm>
              <a:off x="3722" y="3019"/>
              <a:ext cx="364" cy="533"/>
            </a:xfrm>
            <a:custGeom>
              <a:avLst/>
              <a:gdLst>
                <a:gd name="T0" fmla="*/ 308 w 308"/>
                <a:gd name="T1" fmla="*/ 122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4586" name="Freeform 11"/>
            <p:cNvSpPr>
              <a:spLocks/>
            </p:cNvSpPr>
            <p:nvPr/>
          </p:nvSpPr>
          <p:spPr bwMode="gray">
            <a:xfrm>
              <a:off x="1515" y="3022"/>
              <a:ext cx="2571" cy="340"/>
            </a:xfrm>
            <a:custGeom>
              <a:avLst/>
              <a:gdLst>
                <a:gd name="T0" fmla="*/ 50740 w 2180"/>
                <a:gd name="T1" fmla="*/ 10384 h 284"/>
                <a:gd name="T2" fmla="*/ 0 w 2180"/>
                <a:gd name="T3" fmla="*/ 10384 h 284"/>
                <a:gd name="T4" fmla="*/ 12080 w 2180"/>
                <a:gd name="T5" fmla="*/ 0 h 284"/>
                <a:gd name="T6" fmla="*/ 59063 w 2180"/>
                <a:gd name="T7" fmla="*/ 0 h 284"/>
                <a:gd name="T8" fmla="*/ 50740 w 2180"/>
                <a:gd name="T9" fmla="*/ 103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7" name="Freeform 12"/>
            <p:cNvSpPr>
              <a:spLocks/>
            </p:cNvSpPr>
            <p:nvPr/>
          </p:nvSpPr>
          <p:spPr bwMode="gray">
            <a:xfrm>
              <a:off x="1888" y="1543"/>
              <a:ext cx="1158" cy="1715"/>
            </a:xfrm>
            <a:custGeom>
              <a:avLst/>
              <a:gdLst>
                <a:gd name="T0" fmla="*/ 1 w 1824"/>
                <a:gd name="T1" fmla="*/ 1 h 2648"/>
                <a:gd name="T2" fmla="*/ 1 w 1824"/>
                <a:gd name="T3" fmla="*/ 1 h 2648"/>
                <a:gd name="T4" fmla="*/ 1 w 1824"/>
                <a:gd name="T5" fmla="*/ 1 h 2648"/>
                <a:gd name="T6" fmla="*/ 1 w 1824"/>
                <a:gd name="T7" fmla="*/ 1 h 2648"/>
                <a:gd name="T8" fmla="*/ 1 w 1824"/>
                <a:gd name="T9" fmla="*/ 1 h 2648"/>
                <a:gd name="T10" fmla="*/ 1 w 1824"/>
                <a:gd name="T11" fmla="*/ 1 h 2648"/>
                <a:gd name="T12" fmla="*/ 1 w 1824"/>
                <a:gd name="T13" fmla="*/ 1 h 2648"/>
                <a:gd name="T14" fmla="*/ 1 w 1824"/>
                <a:gd name="T15" fmla="*/ 1 h 2648"/>
                <a:gd name="T16" fmla="*/ 1 w 1824"/>
                <a:gd name="T17" fmla="*/ 1 h 2648"/>
                <a:gd name="T18" fmla="*/ 1 w 1824"/>
                <a:gd name="T19" fmla="*/ 1 h 2648"/>
                <a:gd name="T20" fmla="*/ 1 w 1824"/>
                <a:gd name="T21" fmla="*/ 1 h 2648"/>
                <a:gd name="T22" fmla="*/ 1 w 1824"/>
                <a:gd name="T23" fmla="*/ 1 h 2648"/>
                <a:gd name="T24" fmla="*/ 1 w 1824"/>
                <a:gd name="T25" fmla="*/ 1 h 2648"/>
                <a:gd name="T26" fmla="*/ 1 w 1824"/>
                <a:gd name="T27" fmla="*/ 1 h 2648"/>
                <a:gd name="T28" fmla="*/ 1 w 1824"/>
                <a:gd name="T29" fmla="*/ 1 h 2648"/>
                <a:gd name="T30" fmla="*/ 1 w 1824"/>
                <a:gd name="T31" fmla="*/ 1 h 2648"/>
                <a:gd name="T32" fmla="*/ 1 w 1824"/>
                <a:gd name="T33" fmla="*/ 1 h 2648"/>
                <a:gd name="T34" fmla="*/ 1 w 1824"/>
                <a:gd name="T35" fmla="*/ 1 h 2648"/>
                <a:gd name="T36" fmla="*/ 1 w 1824"/>
                <a:gd name="T37" fmla="*/ 1 h 2648"/>
                <a:gd name="T38" fmla="*/ 1 w 1824"/>
                <a:gd name="T39" fmla="*/ 1 h 2648"/>
                <a:gd name="T40" fmla="*/ 1 w 1824"/>
                <a:gd name="T41" fmla="*/ 1 h 2648"/>
                <a:gd name="T42" fmla="*/ 1 w 1824"/>
                <a:gd name="T43" fmla="*/ 1 h 2648"/>
                <a:gd name="T44" fmla="*/ 1 w 1824"/>
                <a:gd name="T45" fmla="*/ 1 h 2648"/>
                <a:gd name="T46" fmla="*/ 1 w 1824"/>
                <a:gd name="T47" fmla="*/ 1 h 2648"/>
                <a:gd name="T48" fmla="*/ 1 w 1824"/>
                <a:gd name="T49" fmla="*/ 1 h 2648"/>
                <a:gd name="T50" fmla="*/ 1 w 1824"/>
                <a:gd name="T51" fmla="*/ 1 h 2648"/>
                <a:gd name="T52" fmla="*/ 1 w 1824"/>
                <a:gd name="T53" fmla="*/ 1 h 2648"/>
                <a:gd name="T54" fmla="*/ 1 w 1824"/>
                <a:gd name="T55" fmla="*/ 1 h 2648"/>
                <a:gd name="T56" fmla="*/ 1 w 1824"/>
                <a:gd name="T57" fmla="*/ 1 h 2648"/>
                <a:gd name="T58" fmla="*/ 1 w 1824"/>
                <a:gd name="T59" fmla="*/ 1 h 2648"/>
                <a:gd name="T60" fmla="*/ 1 w 1824"/>
                <a:gd name="T61" fmla="*/ 1 h 2648"/>
                <a:gd name="T62" fmla="*/ 1 w 1824"/>
                <a:gd name="T63" fmla="*/ 1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ACD69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549" name="Rectangle 13"/>
            <p:cNvSpPr>
              <a:spLocks noChangeArrowheads="1"/>
            </p:cNvSpPr>
            <p:nvPr/>
          </p:nvSpPr>
          <p:spPr bwMode="gray">
            <a:xfrm>
              <a:off x="3082" y="1787"/>
              <a:ext cx="1743" cy="192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72549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2000" b="1" baseline="0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核对</a:t>
              </a:r>
              <a:r>
                <a:rPr lang="en-US" altLang="zh-CN" sz="2000" b="1" baseline="0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H</a:t>
              </a:r>
              <a:r>
                <a:rPr lang="zh-CN" altLang="en-US" sz="2000" b="1" baseline="0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、</a:t>
              </a:r>
              <a:r>
                <a:rPr lang="en-US" altLang="zh-CN" sz="2000" b="1" baseline="0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O</a:t>
              </a:r>
              <a:r>
                <a:rPr lang="zh-CN" altLang="en-US" sz="2000" b="1" baseline="0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等，用</a:t>
              </a:r>
              <a:r>
                <a:rPr lang="en-US" altLang="zh-CN" sz="2000" b="1" baseline="0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H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＋</a:t>
              </a:r>
              <a:r>
                <a:rPr lang="zh-CN" altLang="en-US" sz="2000" b="1" baseline="0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、</a:t>
              </a:r>
              <a:r>
                <a:rPr lang="en-US" altLang="zh-CN" sz="2000" b="1" baseline="0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OH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－</a:t>
              </a:r>
              <a:r>
                <a:rPr lang="zh-CN" altLang="en-US" sz="2000" b="1" baseline="0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 、</a:t>
              </a:r>
              <a:r>
                <a:rPr lang="en-US" altLang="zh-CN" sz="2000" b="1" baseline="0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H</a:t>
              </a:r>
              <a:r>
                <a:rPr lang="en-US" altLang="zh-CN" sz="2000" b="1" baseline="-25000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2</a:t>
              </a:r>
              <a:r>
                <a:rPr lang="en-US" altLang="zh-CN" sz="2000" b="1" baseline="0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O</a:t>
              </a:r>
            </a:p>
          </p:txBody>
        </p:sp>
        <p:sp>
          <p:nvSpPr>
            <p:cNvPr id="833550" name="Rectangle 14"/>
            <p:cNvSpPr>
              <a:spLocks noChangeArrowheads="1"/>
            </p:cNvSpPr>
            <p:nvPr/>
          </p:nvSpPr>
          <p:spPr bwMode="gray">
            <a:xfrm>
              <a:off x="2556" y="2310"/>
              <a:ext cx="1900" cy="188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72549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2000" b="1" baseline="0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最小公倍数法确定氧化</a:t>
              </a:r>
              <a:r>
                <a:rPr lang="zh-CN" altLang="en-US" sz="2000" b="1" baseline="0" dirty="0">
                  <a:solidFill>
                    <a:schemeClr val="bg1"/>
                  </a:solidFill>
                  <a:ea typeface="宋体" charset="-122"/>
                </a:rPr>
                <a:t>剂</a:t>
              </a:r>
              <a:r>
                <a:rPr lang="zh-CN" altLang="en-US" sz="2000" b="1" baseline="0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、还原剂系数</a:t>
              </a:r>
            </a:p>
          </p:txBody>
        </p:sp>
        <p:sp>
          <p:nvSpPr>
            <p:cNvPr id="24590" name="Freeform 15"/>
            <p:cNvSpPr>
              <a:spLocks/>
            </p:cNvSpPr>
            <p:nvPr/>
          </p:nvSpPr>
          <p:spPr bwMode="gray">
            <a:xfrm>
              <a:off x="2036" y="2494"/>
              <a:ext cx="2415" cy="343"/>
            </a:xfrm>
            <a:custGeom>
              <a:avLst/>
              <a:gdLst>
                <a:gd name="T0" fmla="*/ 47078 w 2048"/>
                <a:gd name="T1" fmla="*/ 10819 h 286"/>
                <a:gd name="T2" fmla="*/ 0 w 2048"/>
                <a:gd name="T3" fmla="*/ 10819 h 286"/>
                <a:gd name="T4" fmla="*/ 12044 w 2048"/>
                <a:gd name="T5" fmla="*/ 0 h 286"/>
                <a:gd name="T6" fmla="*/ 55350 w 2048"/>
                <a:gd name="T7" fmla="*/ 0 h 286"/>
                <a:gd name="T8" fmla="*/ 47078 w 2048"/>
                <a:gd name="T9" fmla="*/ 10819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552" name="Rectangle 16"/>
            <p:cNvSpPr>
              <a:spLocks noChangeArrowheads="1"/>
            </p:cNvSpPr>
            <p:nvPr/>
          </p:nvSpPr>
          <p:spPr bwMode="gray">
            <a:xfrm>
              <a:off x="2038" y="2836"/>
              <a:ext cx="2057" cy="188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72549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2000" b="1" baseline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确定元素氧化数升、降数值</a:t>
              </a:r>
            </a:p>
          </p:txBody>
        </p:sp>
        <p:sp>
          <p:nvSpPr>
            <p:cNvPr id="833553" name="Rectangle 17"/>
            <p:cNvSpPr>
              <a:spLocks noChangeArrowheads="1"/>
            </p:cNvSpPr>
            <p:nvPr/>
          </p:nvSpPr>
          <p:spPr bwMode="gray">
            <a:xfrm>
              <a:off x="1514" y="3363"/>
              <a:ext cx="2213" cy="187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72549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2000" b="1" baseline="0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根据反应条件，写出反应物、生成物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69494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1049866" y="129396"/>
            <a:ext cx="677333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b="1" baseline="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氧化数法</a:t>
            </a:r>
            <a:r>
              <a:rPr lang="zh-CN" altLang="en-US" b="1" baseline="0" dirty="0">
                <a:solidFill>
                  <a:srgbClr val="0000CC"/>
                </a:solidFill>
                <a:latin typeface="Arial" pitchFamily="34" charset="0"/>
                <a:ea typeface="宋体" pitchFamily="2" charset="-122"/>
              </a:rPr>
              <a:t>：</a:t>
            </a:r>
            <a:r>
              <a:rPr lang="zh-CN" altLang="en-US" b="1" baseline="0" dirty="0">
                <a:latin typeface="Arial" pitchFamily="34" charset="0"/>
                <a:ea typeface="宋体" pitchFamily="2" charset="-122"/>
              </a:rPr>
              <a:t>书写</a:t>
            </a:r>
            <a:r>
              <a:rPr lang="zh-CN" altLang="en-US" b="1" baseline="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离子方程式</a:t>
            </a:r>
            <a:endParaRPr lang="zh-CN" altLang="en-US" baseline="0" dirty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603" name="Rectangle 6"/>
          <p:cNvSpPr>
            <a:spLocks noChangeArrowheads="1"/>
          </p:cNvSpPr>
          <p:nvPr/>
        </p:nvSpPr>
        <p:spPr bwMode="auto">
          <a:xfrm>
            <a:off x="0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5604" name="Rectangle 8"/>
          <p:cNvSpPr>
            <a:spLocks noChangeArrowheads="1"/>
          </p:cNvSpPr>
          <p:nvPr/>
        </p:nvSpPr>
        <p:spPr bwMode="auto">
          <a:xfrm>
            <a:off x="0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5605" name="Rectangle 10"/>
          <p:cNvSpPr>
            <a:spLocks noChangeArrowheads="1"/>
          </p:cNvSpPr>
          <p:nvPr/>
        </p:nvSpPr>
        <p:spPr bwMode="auto">
          <a:xfrm>
            <a:off x="0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5606" name="Text Box 11"/>
          <p:cNvSpPr txBox="1">
            <a:spLocks noChangeArrowheads="1"/>
          </p:cNvSpPr>
          <p:nvPr/>
        </p:nvSpPr>
        <p:spPr bwMode="auto">
          <a:xfrm>
            <a:off x="1506786" y="3634153"/>
            <a:ext cx="6671055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b="1" baseline="0" dirty="0" smtClean="0">
                <a:latin typeface="Times New Roman" pitchFamily="18" charset="0"/>
                <a:ea typeface="宋体" pitchFamily="2" charset="-122"/>
              </a:rPr>
              <a:t>配平</a:t>
            </a:r>
            <a:r>
              <a:rPr lang="zh-CN" altLang="en-US" b="1" baseline="0" dirty="0">
                <a:latin typeface="Times New Roman" pitchFamily="18" charset="0"/>
                <a:ea typeface="宋体" pitchFamily="2" charset="-122"/>
              </a:rPr>
              <a:t>（或核对）</a:t>
            </a:r>
            <a:r>
              <a:rPr lang="en-US" altLang="zh-CN" b="1" baseline="0" dirty="0">
                <a:latin typeface="Times New Roman" pitchFamily="18" charset="0"/>
                <a:ea typeface="宋体" pitchFamily="2" charset="-122"/>
              </a:rPr>
              <a:t>O</a:t>
            </a:r>
            <a:r>
              <a:rPr lang="zh-CN" altLang="en-US" b="1" baseline="0" dirty="0">
                <a:latin typeface="Times New Roman" pitchFamily="18" charset="0"/>
                <a:ea typeface="宋体" pitchFamily="2" charset="-122"/>
              </a:rPr>
              <a:t>原子数目：已平衡。</a:t>
            </a:r>
          </a:p>
        </p:txBody>
      </p:sp>
      <p:graphicFrame>
        <p:nvGraphicFramePr>
          <p:cNvPr id="2560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757212"/>
              </p:ext>
            </p:extLst>
          </p:nvPr>
        </p:nvGraphicFramePr>
        <p:xfrm>
          <a:off x="3804056" y="4458572"/>
          <a:ext cx="4303183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3" imgW="1181100" imgH="787400" progId="Equation.DSMT4">
                  <p:embed/>
                </p:oleObj>
              </mc:Choice>
              <mc:Fallback>
                <p:oleObj name="Equation" r:id="rId3" imgW="11811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4056" y="4458572"/>
                        <a:ext cx="4303183" cy="1593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Rectangle 16"/>
          <p:cNvSpPr>
            <a:spLocks noChangeArrowheads="1"/>
          </p:cNvSpPr>
          <p:nvPr/>
        </p:nvSpPr>
        <p:spPr bwMode="auto">
          <a:xfrm>
            <a:off x="0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5609" name="矩形 2"/>
          <p:cNvSpPr>
            <a:spLocks noChangeArrowheads="1"/>
          </p:cNvSpPr>
          <p:nvPr/>
        </p:nvSpPr>
        <p:spPr bwMode="auto">
          <a:xfrm>
            <a:off x="1405067" y="890141"/>
            <a:ext cx="86619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适用于</a:t>
            </a:r>
            <a:r>
              <a:rPr lang="zh-CN" altLang="en-US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电解质在溶液中</a:t>
            </a:r>
            <a:r>
              <a:rPr lang="zh-CN" altLang="en-US" b="1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的反应，配平步骤类似</a:t>
            </a:r>
            <a:r>
              <a:rPr lang="zh-CN" altLang="en-US" dirty="0">
                <a:latin typeface="Tahoma" pitchFamily="34" charset="0"/>
                <a:ea typeface="宋体" pitchFamily="2" charset="-122"/>
              </a:rPr>
              <a:t>： </a:t>
            </a:r>
          </a:p>
        </p:txBody>
      </p:sp>
      <p:sp>
        <p:nvSpPr>
          <p:cNvPr id="25610" name="矩形 3"/>
          <p:cNvSpPr>
            <a:spLocks noChangeArrowheads="1"/>
          </p:cNvSpPr>
          <p:nvPr/>
        </p:nvSpPr>
        <p:spPr bwMode="auto">
          <a:xfrm>
            <a:off x="2797594" y="4993887"/>
            <a:ext cx="1127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注 意 </a:t>
            </a:r>
          </a:p>
        </p:txBody>
      </p:sp>
      <p:sp>
        <p:nvSpPr>
          <p:cNvPr id="2" name="Rectangle 2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240252"/>
              </p:ext>
            </p:extLst>
          </p:nvPr>
        </p:nvGraphicFramePr>
        <p:xfrm>
          <a:off x="2207403" y="1487077"/>
          <a:ext cx="6202915" cy="199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5" imgW="2882880" imgH="914400" progId="Equation.DSMT4">
                  <p:embed/>
                </p:oleObj>
              </mc:Choice>
              <mc:Fallback>
                <p:oleObj name="Equation" r:id="rId5" imgW="2882880" imgH="9144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403" y="1487077"/>
                        <a:ext cx="6202915" cy="19975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8883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47148" y="102408"/>
            <a:ext cx="3168651" cy="547688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FF3300"/>
                </a:solidFill>
              </a:rPr>
              <a:t>几种常见错误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903657" y="1173044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dirty="0" smtClean="0">
                <a:latin typeface="Times New Roman" pitchFamily="18" charset="0"/>
              </a:rPr>
              <a:t>MnO</a:t>
            </a:r>
            <a:r>
              <a:rPr lang="en-US" altLang="zh-CN" sz="2400" b="1" baseline="-25000" dirty="0" smtClean="0">
                <a:latin typeface="Times New Roman" pitchFamily="18" charset="0"/>
              </a:rPr>
              <a:t>4</a:t>
            </a:r>
            <a:r>
              <a:rPr lang="en-US" altLang="zh-CN" sz="2400" b="1" baseline="30000" dirty="0" smtClean="0">
                <a:latin typeface="Times New Roman" pitchFamily="18" charset="0"/>
              </a:rPr>
              <a:t>-</a:t>
            </a:r>
            <a:r>
              <a:rPr lang="en-US" altLang="zh-CN" sz="2400" b="1" dirty="0" smtClean="0">
                <a:latin typeface="Times New Roman" pitchFamily="18" charset="0"/>
              </a:rPr>
              <a:t> + 3 Fe</a:t>
            </a:r>
            <a:r>
              <a:rPr lang="en-US" altLang="zh-CN" sz="2400" b="1" baseline="30000" dirty="0" smtClean="0">
                <a:latin typeface="Times New Roman" pitchFamily="18" charset="0"/>
              </a:rPr>
              <a:t>2+</a:t>
            </a:r>
            <a:r>
              <a:rPr lang="en-US" altLang="zh-CN" sz="2400" b="1" dirty="0" smtClean="0">
                <a:latin typeface="Times New Roman" pitchFamily="18" charset="0"/>
              </a:rPr>
              <a:t> + 4 H</a:t>
            </a:r>
            <a:r>
              <a:rPr lang="en-US" altLang="zh-CN" sz="2400" b="1" baseline="30000" dirty="0" smtClean="0">
                <a:latin typeface="Times New Roman" pitchFamily="18" charset="0"/>
              </a:rPr>
              <a:t>+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MnO</a:t>
            </a:r>
            <a:r>
              <a:rPr lang="en-US" altLang="zh-CN" sz="2400" b="1" baseline="-25000" dirty="0" smtClean="0">
                <a:solidFill>
                  <a:srgbClr val="0000CC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↓</a:t>
            </a:r>
            <a:r>
              <a:rPr lang="en-US" altLang="zh-CN" sz="2400" b="1" dirty="0" smtClean="0">
                <a:latin typeface="Times New Roman" pitchFamily="18" charset="0"/>
              </a:rPr>
              <a:t>+ 3 Fe</a:t>
            </a:r>
            <a:r>
              <a:rPr lang="en-US" altLang="zh-CN" sz="2400" b="1" baseline="30000" dirty="0" smtClean="0">
                <a:latin typeface="Times New Roman" pitchFamily="18" charset="0"/>
              </a:rPr>
              <a:t>3+</a:t>
            </a:r>
            <a:r>
              <a:rPr lang="en-US" altLang="zh-CN" sz="2400" b="1" dirty="0" smtClean="0">
                <a:latin typeface="Times New Roman" pitchFamily="18" charset="0"/>
              </a:rPr>
              <a:t> + 2 H</a:t>
            </a:r>
            <a:r>
              <a:rPr lang="en-US" altLang="zh-CN" sz="2400" b="1" baseline="-25000" dirty="0" smtClean="0"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</a:rPr>
              <a:t>O </a:t>
            </a:r>
          </a:p>
          <a:p>
            <a:pPr eaLnBrk="1" hangingPunct="1">
              <a:defRPr/>
            </a:pPr>
            <a:r>
              <a:rPr lang="zh-CN" altLang="en-US" sz="2400" b="1" dirty="0" smtClean="0">
                <a:latin typeface="Times New Roman" pitchFamily="18" charset="0"/>
              </a:rPr>
              <a:t>错！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产物与实验事实不符</a:t>
            </a:r>
            <a:r>
              <a:rPr lang="zh-CN" altLang="en-US" sz="2400" b="1" dirty="0" smtClean="0">
                <a:latin typeface="Times New Roman" pitchFamily="18" charset="0"/>
              </a:rPr>
              <a:t>，不是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MnO</a:t>
            </a:r>
            <a:r>
              <a:rPr lang="en-US" altLang="zh-CN" sz="2400" b="1" baseline="-25000" dirty="0" smtClean="0">
                <a:solidFill>
                  <a:srgbClr val="0000CC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↓</a:t>
            </a:r>
            <a:r>
              <a:rPr lang="zh-CN" altLang="en-US" sz="2400" b="1" dirty="0" smtClean="0">
                <a:latin typeface="Times New Roman" pitchFamily="18" charset="0"/>
              </a:rPr>
              <a:t>，而是</a:t>
            </a:r>
            <a:r>
              <a:rPr lang="en-US" altLang="zh-CN" sz="2400" b="1" dirty="0" smtClean="0">
                <a:latin typeface="Times New Roman" pitchFamily="18" charset="0"/>
              </a:rPr>
              <a:t>Mn</a:t>
            </a:r>
            <a:r>
              <a:rPr lang="en-US" altLang="zh-CN" sz="2400" b="1" baseline="30000" dirty="0" smtClean="0">
                <a:latin typeface="Times New Roman" pitchFamily="18" charset="0"/>
              </a:rPr>
              <a:t>2+</a:t>
            </a:r>
            <a:r>
              <a:rPr lang="zh-CN" altLang="en-US" sz="2400" b="1" dirty="0" smtClean="0">
                <a:latin typeface="Times New Roman" pitchFamily="18" charset="0"/>
              </a:rPr>
              <a:t>；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marL="0" indent="0" eaLnBrk="1" hangingPunct="1">
              <a:buFont typeface="Arial" pitchFamily="34" charset="0"/>
              <a:buNone/>
              <a:defRPr/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MnO</a:t>
            </a:r>
            <a:r>
              <a:rPr lang="en-US" altLang="zh-CN" sz="2400" b="1" baseline="-25000" dirty="0" smtClean="0">
                <a:solidFill>
                  <a:srgbClr val="0000CC"/>
                </a:solidFill>
                <a:latin typeface="Times New Roman" pitchFamily="18" charset="0"/>
              </a:rPr>
              <a:t>4</a:t>
            </a:r>
            <a:r>
              <a:rPr lang="en-US" altLang="zh-CN" sz="2400" b="1" baseline="30000" dirty="0" smtClean="0">
                <a:solidFill>
                  <a:srgbClr val="0000CC"/>
                </a:solidFill>
                <a:latin typeface="Times New Roman" pitchFamily="18" charset="0"/>
              </a:rPr>
              <a:t>-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 +5 Fe</a:t>
            </a:r>
            <a:r>
              <a:rPr lang="en-US" altLang="zh-CN" sz="2400" b="1" baseline="30000" dirty="0" smtClean="0">
                <a:solidFill>
                  <a:srgbClr val="0000CC"/>
                </a:solidFill>
                <a:latin typeface="Times New Roman" pitchFamily="18" charset="0"/>
              </a:rPr>
              <a:t>2+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 + 4 H</a:t>
            </a:r>
            <a:r>
              <a:rPr lang="en-US" altLang="zh-CN" sz="2400" b="1" baseline="-25000" dirty="0" smtClean="0">
                <a:solidFill>
                  <a:srgbClr val="0000CC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O 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= Mn</a:t>
            </a:r>
            <a:r>
              <a:rPr lang="en-US" altLang="zh-CN" sz="2400" b="1" baseline="30000" dirty="0" smtClean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2+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 +5 Fe</a:t>
            </a:r>
            <a:r>
              <a:rPr lang="en-US" altLang="zh-CN" sz="2400" b="1" baseline="30000" dirty="0" smtClean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3+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 + 8 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OH</a:t>
            </a:r>
            <a:r>
              <a:rPr lang="en-US" altLang="zh-CN" sz="2400" b="1" baseline="30000" dirty="0" smtClean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-</a:t>
            </a:r>
            <a:endParaRPr lang="en-US" altLang="zh-CN" sz="2400" b="1" baseline="30000" dirty="0" smtClean="0">
              <a:solidFill>
                <a:srgbClr val="FF33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zh-CN" altLang="en-US" sz="2400" b="1" dirty="0" smtClean="0">
                <a:latin typeface="Times New Roman" pitchFamily="18" charset="0"/>
              </a:rPr>
              <a:t>错！虽然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物料平衡、电荷平衡</a:t>
            </a:r>
            <a:r>
              <a:rPr lang="zh-CN" altLang="en-US" sz="2400" b="1" dirty="0" smtClean="0">
                <a:latin typeface="Times New Roman" pitchFamily="18" charset="0"/>
              </a:rPr>
              <a:t>，但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介质不符</a:t>
            </a:r>
            <a:r>
              <a:rPr lang="zh-CN" altLang="en-US" sz="2400" b="1" dirty="0" smtClean="0">
                <a:latin typeface="Times New Roman" pitchFamily="18" charset="0"/>
              </a:rPr>
              <a:t>。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zh-CN" sz="2400" b="1" dirty="0">
              <a:latin typeface="Times New Roman" pitchFamily="18" charset="0"/>
            </a:endParaRPr>
          </a:p>
          <a:p>
            <a:pPr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前提是</a:t>
            </a:r>
            <a:r>
              <a:rPr lang="zh-CN" altLang="en-US" sz="2400" b="1" dirty="0" smtClean="0">
                <a:latin typeface="Times New Roman" pitchFamily="18" charset="0"/>
              </a:rPr>
              <a:t>依据“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实验事实</a:t>
            </a:r>
            <a:r>
              <a:rPr lang="zh-CN" altLang="en-US" sz="2400" b="1" dirty="0" smtClean="0">
                <a:latin typeface="Times New Roman" pitchFamily="18" charset="0"/>
              </a:rPr>
              <a:t>”书写，</a:t>
            </a:r>
            <a:r>
              <a:rPr lang="zh-CN" altLang="en-US" sz="2400" b="1" dirty="0">
                <a:latin typeface="Times New Roman" pitchFamily="18" charset="0"/>
              </a:rPr>
              <a:t>并做到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物料平衡</a:t>
            </a:r>
            <a:r>
              <a:rPr lang="zh-CN" altLang="en-US" sz="2400" b="1" dirty="0" smtClean="0">
                <a:latin typeface="Times New Roman" pitchFamily="18" charset="0"/>
              </a:rPr>
              <a:t>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电荷平衡</a:t>
            </a:r>
            <a:r>
              <a:rPr lang="zh-CN" altLang="en-US" sz="2400" b="1" dirty="0" smtClean="0">
                <a:latin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493974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484516" y="155276"/>
            <a:ext cx="38804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b="1" baseline="0" dirty="0" smtClean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歧化反应方程式</a:t>
            </a:r>
            <a:r>
              <a:rPr lang="zh-CN" altLang="en-US" b="1" baseline="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配平</a:t>
            </a:r>
            <a:r>
              <a:rPr lang="zh-CN" altLang="en-US" sz="2000" baseline="0" dirty="0">
                <a:latin typeface="Arial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27651" name="Rectangle 6"/>
          <p:cNvSpPr>
            <a:spLocks noChangeArrowheads="1"/>
          </p:cNvSpPr>
          <p:nvPr/>
        </p:nvSpPr>
        <p:spPr bwMode="auto">
          <a:xfrm>
            <a:off x="0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7653" name="Rectangle 9"/>
          <p:cNvSpPr>
            <a:spLocks noChangeArrowheads="1"/>
          </p:cNvSpPr>
          <p:nvPr/>
        </p:nvSpPr>
        <p:spPr bwMode="auto">
          <a:xfrm>
            <a:off x="0" y="3115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7654" name="Rectangle 12"/>
          <p:cNvSpPr>
            <a:spLocks noChangeArrowheads="1"/>
          </p:cNvSpPr>
          <p:nvPr/>
        </p:nvSpPr>
        <p:spPr bwMode="auto">
          <a:xfrm>
            <a:off x="0" y="3115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563643"/>
              </p:ext>
            </p:extLst>
          </p:nvPr>
        </p:nvGraphicFramePr>
        <p:xfrm>
          <a:off x="2908579" y="828517"/>
          <a:ext cx="6511466" cy="5875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8" name="Equation" r:id="rId3" imgW="3111480" imgH="2768400" progId="Equation.DSMT4">
                  <p:embed/>
                </p:oleObj>
              </mc:Choice>
              <mc:Fallback>
                <p:oleObj name="Equation" r:id="rId3" imgW="3111480" imgH="2768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579" y="828517"/>
                        <a:ext cx="6511466" cy="5875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19676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1151467" y="120771"/>
            <a:ext cx="4127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b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2.  </a:t>
            </a:r>
            <a:r>
              <a:rPr lang="zh-CN" altLang="en-US" b="1" baseline="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离 子</a:t>
            </a:r>
            <a:r>
              <a:rPr lang="en-US" altLang="zh-CN" b="1" baseline="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- </a:t>
            </a:r>
            <a:r>
              <a:rPr lang="zh-CN" altLang="en-US" b="1" baseline="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电子法：</a:t>
            </a:r>
          </a:p>
        </p:txBody>
      </p:sp>
      <p:sp>
        <p:nvSpPr>
          <p:cNvPr id="28675" name="Text Box 6"/>
          <p:cNvSpPr txBox="1">
            <a:spLocks noChangeArrowheads="1"/>
          </p:cNvSpPr>
          <p:nvPr/>
        </p:nvSpPr>
        <p:spPr bwMode="auto">
          <a:xfrm>
            <a:off x="1237731" y="935091"/>
            <a:ext cx="98890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baseline="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b="1" baseline="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只适用于</a:t>
            </a:r>
            <a:r>
              <a:rPr lang="zh-CN" altLang="en-US" b="1" baseline="0" dirty="0">
                <a:latin typeface="Times New Roman" pitchFamily="18" charset="0"/>
                <a:ea typeface="宋体" pitchFamily="2" charset="-122"/>
              </a:rPr>
              <a:t>发生在</a:t>
            </a:r>
            <a:r>
              <a:rPr lang="zh-CN" altLang="en-US" b="1" baseline="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水溶液中</a:t>
            </a:r>
            <a:r>
              <a:rPr lang="zh-CN" altLang="en-US" b="1" baseline="0" dirty="0">
                <a:latin typeface="Times New Roman" pitchFamily="18" charset="0"/>
                <a:ea typeface="宋体" pitchFamily="2" charset="-122"/>
              </a:rPr>
              <a:t>的氧化还原反应</a:t>
            </a:r>
            <a:r>
              <a:rPr lang="zh-CN" altLang="en-US" b="1" baseline="0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b="1" baseline="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676" name="Rectangle 11"/>
          <p:cNvSpPr>
            <a:spLocks noChangeArrowheads="1"/>
          </p:cNvSpPr>
          <p:nvPr/>
        </p:nvSpPr>
        <p:spPr bwMode="auto">
          <a:xfrm>
            <a:off x="0" y="3001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416373"/>
              </p:ext>
            </p:extLst>
          </p:nvPr>
        </p:nvGraphicFramePr>
        <p:xfrm>
          <a:off x="1811083" y="1720550"/>
          <a:ext cx="8742362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4" name="Equation" r:id="rId3" imgW="4178160" imgH="2133360" progId="Equation.DSMT4">
                  <p:embed/>
                </p:oleObj>
              </mc:Choice>
              <mc:Fallback>
                <p:oleObj name="Equation" r:id="rId3" imgW="4178160" imgH="21333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083" y="1720550"/>
                        <a:ext cx="8742362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85781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599018" y="90488"/>
            <a:ext cx="8064500" cy="58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6.2  </a:t>
            </a:r>
            <a:r>
              <a:rPr lang="zh-CN" altLang="en-US" sz="3200" b="1" baseline="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原电池、电动势与电极电势</a:t>
            </a:r>
            <a:endParaRPr lang="zh-CN" altLang="en-US" sz="3200" baseline="0" dirty="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599018" y="1339402"/>
            <a:ext cx="665639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1.  </a:t>
            </a:r>
            <a:r>
              <a:rPr lang="zh-CN" altLang="en-US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原电池的组成与工作原理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      氧化还原反应</a:t>
            </a:r>
            <a:r>
              <a:rPr lang="zh-CN" altLang="en-US" sz="2400" b="1" baseline="0" dirty="0">
                <a:latin typeface="Times New Roman" pitchFamily="18" charset="0"/>
                <a:ea typeface="宋体" pitchFamily="2" charset="-122"/>
              </a:rPr>
              <a:t>是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电子转移</a:t>
            </a:r>
            <a:r>
              <a:rPr lang="zh-CN" altLang="en-US" sz="2400" b="1" baseline="0" dirty="0">
                <a:latin typeface="Times New Roman" pitchFamily="18" charset="0"/>
                <a:ea typeface="宋体" pitchFamily="2" charset="-122"/>
              </a:rPr>
              <a:t>的反应。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400" b="1" baseline="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同一溶液内</a:t>
            </a:r>
            <a:r>
              <a:rPr lang="zh-CN" altLang="en-US" sz="2400" b="1" baseline="0" dirty="0">
                <a:latin typeface="Times New Roman" pitchFamily="18" charset="0"/>
                <a:ea typeface="宋体" pitchFamily="2" charset="-122"/>
              </a:rPr>
              <a:t>的氧化还原反应过程，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电子</a:t>
            </a:r>
            <a:r>
              <a:rPr lang="zh-CN" altLang="en-US" sz="2400" b="1" baseline="0" dirty="0">
                <a:latin typeface="Times New Roman" pitchFamily="18" charset="0"/>
                <a:ea typeface="宋体" pitchFamily="2" charset="-122"/>
              </a:rPr>
              <a:t>转移时</a:t>
            </a:r>
            <a:r>
              <a:rPr lang="zh-CN" altLang="en-US" sz="2400" b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无定向运动，不产生电流</a:t>
            </a:r>
            <a:r>
              <a:rPr lang="zh-CN" altLang="en-US" sz="2400" b="1" baseline="0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只</a:t>
            </a:r>
            <a:r>
              <a:rPr lang="zh-CN" altLang="en-US" sz="2400" b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放热</a:t>
            </a:r>
            <a:r>
              <a:rPr lang="zh-CN" altLang="en-US" sz="2400" b="1" baseline="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lang="en-US" altLang="zh-CN" sz="2400" b="1" baseline="0" dirty="0" smtClean="0">
              <a:solidFill>
                <a:schemeClr val="hlink"/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右图</a:t>
            </a:r>
            <a:r>
              <a:rPr lang="en-US" altLang="zh-CN" sz="2400" b="1" baseline="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 smtClean="0">
                <a:latin typeface="Times New Roman" pitchFamily="18" charset="0"/>
                <a:ea typeface="宋体" pitchFamily="2" charset="-122"/>
              </a:rPr>
              <a:t>      例：</a:t>
            </a:r>
            <a:endParaRPr lang="en-US" altLang="zh-CN" sz="2400" b="1" baseline="0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29700" name="Picture 0" descr="电化学 Zn + Cu2+直接氧化还原反应 P7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317" y="1141113"/>
            <a:ext cx="4347633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矩形 4"/>
          <p:cNvSpPr>
            <a:spLocks noChangeArrowheads="1"/>
          </p:cNvSpPr>
          <p:nvPr/>
        </p:nvSpPr>
        <p:spPr bwMode="auto">
          <a:xfrm>
            <a:off x="863601" y="816182"/>
            <a:ext cx="20746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6.2.1 </a:t>
            </a:r>
            <a:r>
              <a:rPr lang="zh-CN" altLang="en-US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原电池</a:t>
            </a:r>
            <a:endParaRPr lang="zh-CN" altLang="en-US" dirty="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009985"/>
              </p:ext>
            </p:extLst>
          </p:nvPr>
        </p:nvGraphicFramePr>
        <p:xfrm>
          <a:off x="1400834" y="4792363"/>
          <a:ext cx="5715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7" name="Equation" r:id="rId4" imgW="2476440" imgH="253800" progId="Equation.DSMT4">
                  <p:embed/>
                </p:oleObj>
              </mc:Choice>
              <mc:Fallback>
                <p:oleObj name="Equation" r:id="rId4" imgW="2476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0834" y="4792363"/>
                        <a:ext cx="57150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155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381" y="4037640"/>
            <a:ext cx="1440612" cy="869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5229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51899" y="100223"/>
            <a:ext cx="7296149" cy="503237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</a:rPr>
              <a:t>1. </a:t>
            </a:r>
            <a:r>
              <a:rPr lang="zh-CN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原电池组成与工作原理（续）</a:t>
            </a:r>
            <a:endParaRPr lang="en-US" altLang="zh-CN" sz="2000" b="1" dirty="0" smtClean="0">
              <a:solidFill>
                <a:srgbClr val="0000CC"/>
              </a:solidFill>
              <a:latin typeface="Times New Roman" pitchFamily="18" charset="0"/>
            </a:endParaRPr>
          </a:p>
        </p:txBody>
      </p:sp>
      <p:pic>
        <p:nvPicPr>
          <p:cNvPr id="30723" name="Picture 4" descr="MO19_0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9" t="16797" r="12146" b="9557"/>
          <a:stretch>
            <a:fillRect/>
          </a:stretch>
        </p:blipFill>
        <p:spPr>
          <a:xfrm>
            <a:off x="968595" y="2179740"/>
            <a:ext cx="7751233" cy="44894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840710" name="Group 6"/>
          <p:cNvGrpSpPr>
            <a:grpSpLocks/>
          </p:cNvGrpSpPr>
          <p:nvPr/>
        </p:nvGrpSpPr>
        <p:grpSpPr bwMode="auto">
          <a:xfrm>
            <a:off x="9355374" y="2296746"/>
            <a:ext cx="2264833" cy="2620963"/>
            <a:chOff x="3408" y="912"/>
            <a:chExt cx="2226" cy="3252"/>
          </a:xfrm>
        </p:grpSpPr>
        <p:pic>
          <p:nvPicPr>
            <p:cNvPr id="30728" name="Picture 7" descr="Danie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912"/>
              <a:ext cx="2226" cy="2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9" name="Rectangle 8"/>
            <p:cNvSpPr>
              <a:spLocks noChangeArrowheads="1"/>
            </p:cNvSpPr>
            <p:nvPr/>
          </p:nvSpPr>
          <p:spPr bwMode="auto">
            <a:xfrm>
              <a:off x="3428" y="3709"/>
              <a:ext cx="2093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等线"/>
                  <a:ea typeface="等线"/>
                  <a:cs typeface="等线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 b="1" baseline="0"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0725" name="Rectangle 9"/>
          <p:cNvSpPr>
            <a:spLocks noChangeArrowheads="1"/>
          </p:cNvSpPr>
          <p:nvPr/>
        </p:nvSpPr>
        <p:spPr bwMode="auto">
          <a:xfrm>
            <a:off x="9653002" y="5061099"/>
            <a:ext cx="19672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John Frederic </a:t>
            </a:r>
            <a:r>
              <a:rPr lang="en-US" altLang="zh-CN" sz="1600" baseline="0" dirty="0" err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Daniell</a:t>
            </a:r>
            <a:endParaRPr lang="en-US" altLang="zh-CN" sz="1600" baseline="0" dirty="0">
              <a:solidFill>
                <a:srgbClr val="0000CC"/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 1790-1845</a:t>
            </a:r>
          </a:p>
        </p:txBody>
      </p:sp>
      <p:sp>
        <p:nvSpPr>
          <p:cNvPr id="30726" name="Rectangle 10"/>
          <p:cNvSpPr>
            <a:spLocks noChangeArrowheads="1"/>
          </p:cNvSpPr>
          <p:nvPr/>
        </p:nvSpPr>
        <p:spPr bwMode="auto">
          <a:xfrm>
            <a:off x="526211" y="819120"/>
            <a:ext cx="1146450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>  </a:t>
            </a:r>
            <a:r>
              <a:rPr lang="zh-CN" altLang="en-US" b="1" dirty="0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>若</a:t>
            </a:r>
            <a:r>
              <a:rPr lang="zh-CN" altLang="en-US" b="1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选择适当的电极</a:t>
            </a:r>
            <a:r>
              <a:rPr lang="zh-CN" altLang="en-US" b="1" dirty="0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>，组装为</a:t>
            </a:r>
            <a:r>
              <a:rPr lang="zh-CN" altLang="en-US" b="1" dirty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“</a:t>
            </a:r>
            <a:r>
              <a:rPr lang="zh-CN" altLang="en-US" b="1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原电池</a:t>
            </a:r>
            <a:r>
              <a:rPr lang="zh-CN" altLang="en-US" b="1" dirty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”</a:t>
            </a:r>
            <a:r>
              <a:rPr lang="zh-CN" altLang="en-US" b="1" dirty="0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>，使转移的</a:t>
            </a:r>
            <a:r>
              <a:rPr lang="zh-CN" altLang="en-US" b="1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电子定向运动</a:t>
            </a:r>
            <a:r>
              <a:rPr lang="zh-CN" altLang="en-US" b="1" dirty="0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>→</a:t>
            </a:r>
            <a:r>
              <a:rPr lang="zh-CN" altLang="en-US" b="1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电流</a:t>
            </a:r>
            <a:r>
              <a:rPr lang="zh-CN" altLang="en-US" b="1" dirty="0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>。</a:t>
            </a:r>
            <a:r>
              <a:rPr lang="zh-CN" altLang="en-US" sz="2400" b="1" dirty="0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/>
            </a:r>
            <a:br>
              <a:rPr lang="zh-CN" altLang="en-US" sz="2400" b="1" dirty="0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</a:br>
            <a:r>
              <a:rPr lang="en-US" altLang="zh-CN" sz="3200" b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200" b="1" baseline="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原电池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化学能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→电能的装置</a:t>
            </a:r>
            <a:r>
              <a:rPr lang="zh-CN" altLang="en-US" b="1" dirty="0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>。</a:t>
            </a:r>
          </a:p>
        </p:txBody>
      </p:sp>
      <p:sp>
        <p:nvSpPr>
          <p:cNvPr id="30727" name="矩形 1"/>
          <p:cNvSpPr>
            <a:spLocks noChangeArrowheads="1"/>
          </p:cNvSpPr>
          <p:nvPr/>
        </p:nvSpPr>
        <p:spPr bwMode="auto">
          <a:xfrm>
            <a:off x="872347" y="1765771"/>
            <a:ext cx="8064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例：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丹尼尔电池（</a:t>
            </a:r>
            <a:r>
              <a:rPr lang="en-US" altLang="zh-CN" sz="2400" b="1" baseline="0" dirty="0" err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Daniell</a:t>
            </a:r>
            <a:r>
              <a:rPr lang="en-US" altLang="zh-CN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 cell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，锌</a:t>
            </a:r>
            <a:r>
              <a:rPr lang="en-US" altLang="zh-CN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-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铜原电池）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82201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538713" y="120770"/>
            <a:ext cx="8223249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丹尼尔电池（</a:t>
            </a:r>
            <a:r>
              <a:rPr lang="en-US" altLang="zh-CN" sz="2400" b="1" baseline="0" dirty="0" err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Daniell</a:t>
            </a:r>
            <a:r>
              <a:rPr lang="en-US" altLang="zh-CN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 Cell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 ，锌</a:t>
            </a:r>
            <a:r>
              <a:rPr lang="en-US" altLang="zh-CN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-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铜电池）</a:t>
            </a:r>
            <a:endParaRPr lang="en-US" altLang="zh-CN" sz="2400" b="1" baseline="0" dirty="0">
              <a:solidFill>
                <a:srgbClr val="0000CC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47" name="Rectangle 6"/>
          <p:cNvSpPr>
            <a:spLocks noChangeArrowheads="1"/>
          </p:cNvSpPr>
          <p:nvPr/>
        </p:nvSpPr>
        <p:spPr bwMode="auto">
          <a:xfrm>
            <a:off x="0" y="3001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0724" name="Text Box 8"/>
          <p:cNvSpPr txBox="1">
            <a:spLocks noChangeArrowheads="1"/>
          </p:cNvSpPr>
          <p:nvPr/>
        </p:nvSpPr>
        <p:spPr bwMode="auto">
          <a:xfrm>
            <a:off x="694268" y="1329049"/>
            <a:ext cx="412961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2000" b="1" baseline="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电极反应：</a:t>
            </a:r>
            <a:r>
              <a:rPr lang="zh-CN" altLang="en-US" sz="2000" b="1" baseline="0" dirty="0" smtClean="0">
                <a:latin typeface="Times New Roman" pitchFamily="18" charset="0"/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000" b="1" baseline="0" dirty="0" smtClean="0">
                <a:latin typeface="Times New Roman" pitchFamily="18" charset="0"/>
                <a:ea typeface="宋体" pitchFamily="2" charset="-122"/>
              </a:rPr>
              <a:t>Zn</a:t>
            </a:r>
            <a:r>
              <a:rPr lang="zh-CN" altLang="en-US" sz="2000" b="1" baseline="0" dirty="0" smtClean="0">
                <a:latin typeface="Times New Roman" pitchFamily="18" charset="0"/>
                <a:ea typeface="宋体" pitchFamily="2" charset="-122"/>
              </a:rPr>
              <a:t>极（</a:t>
            </a:r>
            <a:r>
              <a:rPr lang="zh-CN" altLang="en-US" sz="2000" b="1" baseline="0" dirty="0" smtClean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负极</a:t>
            </a:r>
            <a:r>
              <a:rPr lang="en-US" altLang="zh-CN" sz="2000" b="1" baseline="0" dirty="0" smtClean="0">
                <a:latin typeface="Times New Roman" pitchFamily="18" charset="0"/>
                <a:ea typeface="宋体" pitchFamily="2" charset="-122"/>
              </a:rPr>
              <a:t>,  </a:t>
            </a:r>
            <a:r>
              <a:rPr lang="en-US" altLang="zh-CN" sz="2000" b="1" baseline="0" dirty="0" smtClean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Anode</a:t>
            </a:r>
            <a:r>
              <a:rPr lang="en-US" altLang="zh-CN" sz="2000" baseline="0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000" b="1" baseline="0" dirty="0" smtClean="0">
                <a:latin typeface="Times New Roman" pitchFamily="18" charset="0"/>
                <a:ea typeface="宋体" pitchFamily="2" charset="-122"/>
              </a:rPr>
              <a:t>）</a:t>
            </a:r>
            <a:r>
              <a:rPr lang="en-US" altLang="zh-CN" sz="2000" b="1" baseline="0" dirty="0" smtClean="0">
                <a:latin typeface="Times New Roman" pitchFamily="18" charset="0"/>
                <a:ea typeface="宋体" pitchFamily="2" charset="-122"/>
              </a:rPr>
              <a:t>:</a:t>
            </a:r>
          </a:p>
        </p:txBody>
      </p:sp>
      <p:sp>
        <p:nvSpPr>
          <p:cNvPr id="31749" name="Rectangle 10"/>
          <p:cNvSpPr>
            <a:spLocks noChangeArrowheads="1"/>
          </p:cNvSpPr>
          <p:nvPr/>
        </p:nvSpPr>
        <p:spPr bwMode="auto">
          <a:xfrm>
            <a:off x="0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1750" name="Rectangle 14"/>
          <p:cNvSpPr>
            <a:spLocks noChangeArrowheads="1"/>
          </p:cNvSpPr>
          <p:nvPr/>
        </p:nvSpPr>
        <p:spPr bwMode="auto">
          <a:xfrm>
            <a:off x="0" y="29569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1751" name="Text Box 15"/>
          <p:cNvSpPr txBox="1">
            <a:spLocks noChangeArrowheads="1"/>
          </p:cNvSpPr>
          <p:nvPr/>
        </p:nvSpPr>
        <p:spPr bwMode="auto">
          <a:xfrm>
            <a:off x="789158" y="2729924"/>
            <a:ext cx="34725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</a:rPr>
              <a:t>Cu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</a:rPr>
              <a:t>极（</a:t>
            </a:r>
            <a:r>
              <a:rPr lang="zh-CN" altLang="en-US" sz="2000" b="1" dirty="0">
                <a:solidFill>
                  <a:srgbClr val="075525"/>
                </a:solidFill>
                <a:latin typeface="Times New Roman" pitchFamily="18" charset="0"/>
                <a:ea typeface="宋体" pitchFamily="2" charset="-122"/>
              </a:rPr>
              <a:t>正极</a:t>
            </a:r>
            <a:r>
              <a:rPr lang="en-US" altLang="zh-CN" sz="2000" b="1" dirty="0">
                <a:solidFill>
                  <a:srgbClr val="075525"/>
                </a:solidFill>
                <a:latin typeface="Times New Roman" pitchFamily="18" charset="0"/>
                <a:ea typeface="宋体" pitchFamily="2" charset="-122"/>
              </a:rPr>
              <a:t>,  Cathode 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</a:rPr>
              <a:t>）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</a:rPr>
              <a:t>:</a:t>
            </a:r>
            <a:endParaRPr lang="en-US" altLang="zh-CN" sz="20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52" name="Rectangle 2"/>
          <p:cNvSpPr>
            <a:spLocks noChangeArrowheads="1"/>
          </p:cNvSpPr>
          <p:nvPr/>
        </p:nvSpPr>
        <p:spPr bwMode="auto">
          <a:xfrm>
            <a:off x="538713" y="4820909"/>
            <a:ext cx="11281833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总结</a:t>
            </a:r>
            <a:r>
              <a:rPr lang="zh-CN" altLang="en-US" sz="2000" b="1" baseline="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000" b="1" baseline="0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原电池</a:t>
            </a:r>
            <a:r>
              <a:rPr lang="zh-CN" altLang="en-US" sz="2000" b="1" baseline="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放电</a:t>
            </a:r>
            <a:r>
              <a:rPr lang="zh-CN" altLang="en-US" sz="20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反应</a:t>
            </a:r>
            <a:r>
              <a:rPr lang="zh-CN" altLang="en-US" sz="2000" b="1" baseline="0" dirty="0">
                <a:latin typeface="Times New Roman" pitchFamily="18" charset="0"/>
                <a:ea typeface="宋体" pitchFamily="2" charset="-122"/>
              </a:rPr>
              <a:t>：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baseline="0" dirty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负极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000" b="1" baseline="0" dirty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Anode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</a:rPr>
              <a:t>): </a:t>
            </a:r>
            <a:r>
              <a:rPr lang="zh-CN" altLang="en-US" sz="2000" b="1" baseline="0" dirty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电势低</a:t>
            </a:r>
            <a:r>
              <a:rPr lang="zh-CN" altLang="en-US" sz="2000" b="1" baseline="0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000" b="1" baseline="0" dirty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电子流出</a:t>
            </a:r>
            <a:r>
              <a:rPr lang="zh-CN" altLang="en-US" sz="2000" b="1" baseline="0" dirty="0">
                <a:latin typeface="Times New Roman" pitchFamily="18" charset="0"/>
                <a:ea typeface="宋体" pitchFamily="2" charset="-122"/>
              </a:rPr>
              <a:t>，发生</a:t>
            </a:r>
            <a:r>
              <a:rPr lang="zh-CN" altLang="en-US" sz="2000" b="1" baseline="0" dirty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氧化</a:t>
            </a:r>
            <a:r>
              <a:rPr lang="zh-CN" altLang="en-US" sz="2000" b="1" baseline="0" dirty="0">
                <a:latin typeface="Times New Roman" pitchFamily="18" charset="0"/>
                <a:ea typeface="宋体" pitchFamily="2" charset="-122"/>
              </a:rPr>
              <a:t>反应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baseline="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正极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000" b="1" baseline="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Cathode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</a:rPr>
              <a:t>): </a:t>
            </a:r>
            <a:r>
              <a:rPr lang="zh-CN" altLang="en-US" sz="2000" b="1" baseline="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电势高</a:t>
            </a:r>
            <a:r>
              <a:rPr lang="zh-CN" altLang="en-US" sz="2000" b="1" baseline="0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000" b="1" baseline="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电子流入</a:t>
            </a:r>
            <a:r>
              <a:rPr lang="zh-CN" altLang="en-US" sz="2000" b="1" baseline="0" dirty="0">
                <a:latin typeface="Times New Roman" pitchFamily="18" charset="0"/>
                <a:ea typeface="宋体" pitchFamily="2" charset="-122"/>
              </a:rPr>
              <a:t>，发生</a:t>
            </a:r>
            <a:r>
              <a:rPr lang="zh-CN" altLang="en-US" sz="2000" b="1" baseline="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还原</a:t>
            </a:r>
            <a:r>
              <a:rPr lang="zh-CN" altLang="en-US" sz="2000" b="1" baseline="0" dirty="0">
                <a:latin typeface="Times New Roman" pitchFamily="18" charset="0"/>
                <a:ea typeface="宋体" pitchFamily="2" charset="-122"/>
              </a:rPr>
              <a:t>反应。</a:t>
            </a:r>
            <a:endParaRPr lang="en-US" altLang="zh-CN" sz="2000" b="1" baseline="0" dirty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 b="1" baseline="0" dirty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注</a:t>
            </a:r>
            <a:r>
              <a:rPr lang="en-US" altLang="zh-CN" sz="2000" b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en-US" altLang="zh-CN" sz="2000" b="1" baseline="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English</a:t>
            </a:r>
            <a:r>
              <a:rPr lang="en-US" altLang="zh-CN" sz="2000" b="1" baseline="0" dirty="0" smtClean="0">
                <a:latin typeface="Times New Roman" pitchFamily="18" charset="0"/>
                <a:ea typeface="宋体" pitchFamily="2" charset="-122"/>
              </a:rPr>
              <a:t>:</a:t>
            </a:r>
            <a:r>
              <a:rPr lang="zh-CN" altLang="en-US" sz="2000" b="1" baseline="0" dirty="0" smtClean="0">
                <a:latin typeface="Times New Roman" pitchFamily="18" charset="0"/>
                <a:ea typeface="宋体" pitchFamily="2" charset="-122"/>
              </a:rPr>
              <a:t>无论是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原电池</a:t>
            </a:r>
            <a:r>
              <a:rPr lang="zh-CN" altLang="en-US" sz="2000" b="1" dirty="0" smtClean="0">
                <a:latin typeface="Times New Roman" pitchFamily="18" charset="0"/>
                <a:ea typeface="宋体" pitchFamily="2" charset="-122"/>
              </a:rPr>
              <a:t>，还是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电解池</a:t>
            </a:r>
            <a:r>
              <a:rPr lang="zh-CN" altLang="en-US" sz="2000" b="1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1800" b="1" baseline="0" dirty="0" smtClean="0">
                <a:latin typeface="Times New Roman" pitchFamily="18" charset="0"/>
                <a:ea typeface="宋体" pitchFamily="2" charset="-122"/>
              </a:rPr>
              <a:t>发生</a:t>
            </a:r>
            <a:r>
              <a:rPr lang="zh-CN" altLang="en-US" sz="1800" b="1" baseline="0" dirty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氧化反应</a:t>
            </a:r>
            <a:r>
              <a:rPr lang="zh-CN" altLang="en-US" sz="1800" b="1" baseline="0" dirty="0">
                <a:latin typeface="Times New Roman" pitchFamily="18" charset="0"/>
                <a:ea typeface="宋体" pitchFamily="2" charset="-122"/>
              </a:rPr>
              <a:t>的</a:t>
            </a:r>
            <a:r>
              <a:rPr lang="zh-CN" altLang="en-US" sz="1800" b="1" baseline="0" dirty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电极</a:t>
            </a:r>
            <a:r>
              <a:rPr lang="zh-CN" altLang="en-US" sz="1800" b="1" baseline="0" dirty="0">
                <a:latin typeface="Times New Roman" pitchFamily="18" charset="0"/>
                <a:ea typeface="宋体" pitchFamily="2" charset="-122"/>
              </a:rPr>
              <a:t>记为</a:t>
            </a:r>
            <a:r>
              <a:rPr lang="en-US" altLang="zh-CN" sz="1800" b="1" baseline="0" dirty="0" smtClean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Anode</a:t>
            </a:r>
            <a:r>
              <a:rPr lang="zh-CN" altLang="en-US" sz="1800" b="1" baseline="0" dirty="0" smtClean="0">
                <a:latin typeface="Times New Roman" pitchFamily="18" charset="0"/>
                <a:ea typeface="宋体" pitchFamily="2" charset="-122"/>
              </a:rPr>
              <a:t>，发生</a:t>
            </a:r>
            <a:r>
              <a:rPr lang="zh-CN" altLang="en-US" sz="1800" b="1" baseline="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还原</a:t>
            </a:r>
            <a:r>
              <a:rPr lang="zh-CN" altLang="en-US" sz="1800" b="1" baseline="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反应</a:t>
            </a:r>
            <a:r>
              <a:rPr lang="zh-CN" altLang="en-US" sz="1800" b="1" baseline="0" dirty="0">
                <a:latin typeface="Times New Roman" pitchFamily="18" charset="0"/>
                <a:ea typeface="宋体" pitchFamily="2" charset="-122"/>
              </a:rPr>
              <a:t>的</a:t>
            </a:r>
            <a:r>
              <a:rPr lang="zh-CN" altLang="en-US" sz="1800" b="1" baseline="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电极</a:t>
            </a:r>
            <a:r>
              <a:rPr lang="zh-CN" altLang="en-US" sz="1800" b="1" baseline="0" dirty="0">
                <a:latin typeface="Tahoma" pitchFamily="34" charset="0"/>
                <a:ea typeface="宋体" pitchFamily="2" charset="-122"/>
              </a:rPr>
              <a:t>记为</a:t>
            </a:r>
            <a:r>
              <a:rPr lang="en-US" altLang="zh-CN" sz="1800" b="1" baseline="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Cathode</a:t>
            </a:r>
            <a:r>
              <a:rPr lang="en-US" altLang="zh-CN" sz="1800" b="1" baseline="0" dirty="0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pic>
        <p:nvPicPr>
          <p:cNvPr id="3175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798" y="1395413"/>
            <a:ext cx="691303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矩形 1"/>
          <p:cNvSpPr>
            <a:spLocks noChangeArrowheads="1"/>
          </p:cNvSpPr>
          <p:nvPr/>
        </p:nvSpPr>
        <p:spPr bwMode="auto">
          <a:xfrm>
            <a:off x="624417" y="778414"/>
            <a:ext cx="10369549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1" baseline="0" dirty="0">
                <a:solidFill>
                  <a:srgbClr val="954F72"/>
                </a:solidFill>
                <a:latin typeface="Times New Roman" pitchFamily="18" charset="0"/>
                <a:ea typeface="宋体" pitchFamily="2" charset="-122"/>
              </a:rPr>
              <a:t>盐桥</a:t>
            </a:r>
            <a:r>
              <a:rPr lang="zh-CN" altLang="en-US" sz="2000" b="1" baseline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： </a:t>
            </a:r>
            <a:r>
              <a:rPr lang="en-US" altLang="zh-CN" sz="2000" b="1" baseline="0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K</a:t>
            </a:r>
            <a:r>
              <a:rPr lang="en-US" altLang="zh-CN" sz="2000" b="1" baseline="-25000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000" b="1" baseline="0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SO</a:t>
            </a:r>
            <a:r>
              <a:rPr lang="en-US" altLang="zh-CN" sz="2000" b="1" baseline="-25000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4</a:t>
            </a:r>
            <a:r>
              <a:rPr lang="zh-CN" altLang="en-US" sz="2000" b="1" baseline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（或</a:t>
            </a:r>
            <a:r>
              <a:rPr lang="en-US" altLang="zh-CN" sz="2000" b="1" baseline="0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Na</a:t>
            </a:r>
            <a:r>
              <a:rPr lang="en-US" altLang="zh-CN" sz="2000" b="1" baseline="-25000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000" b="1" baseline="0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SO</a:t>
            </a:r>
            <a:r>
              <a:rPr lang="en-US" altLang="zh-CN" sz="2000" b="1" baseline="-25000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4 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000" b="1" baseline="0" dirty="0" err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KCl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000" b="1" baseline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）</a:t>
            </a:r>
            <a:r>
              <a:rPr lang="en-US" altLang="zh-CN" sz="2000" b="1" baseline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 </a:t>
            </a:r>
            <a:r>
              <a:rPr lang="zh-CN" altLang="en-US" sz="2000" b="1" baseline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琼胶，</a:t>
            </a:r>
            <a:r>
              <a:rPr lang="zh-CN" altLang="en-US" sz="2000" b="1" baseline="0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维持电路畅通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272446"/>
              </p:ext>
            </p:extLst>
          </p:nvPr>
        </p:nvGraphicFramePr>
        <p:xfrm>
          <a:off x="1022072" y="4228591"/>
          <a:ext cx="4332834" cy="432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74" name="Equation" r:id="rId4" imgW="2476440" imgH="253800" progId="Equation.DSMT4">
                  <p:embed/>
                </p:oleObj>
              </mc:Choice>
              <mc:Fallback>
                <p:oleObj name="Equation" r:id="rId4" imgW="2476440" imgH="253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072" y="4228591"/>
                        <a:ext cx="4332834" cy="432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665590"/>
              </p:ext>
            </p:extLst>
          </p:nvPr>
        </p:nvGraphicFramePr>
        <p:xfrm>
          <a:off x="1286205" y="2190823"/>
          <a:ext cx="28003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75" name="Equation" r:id="rId6" imgW="1600200" imgH="253800" progId="Equation.DSMT4">
                  <p:embed/>
                </p:oleObj>
              </mc:Choice>
              <mc:Fallback>
                <p:oleObj name="Equation" r:id="rId6" imgW="1600200" imgH="253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6205" y="2190823"/>
                        <a:ext cx="28003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761653"/>
              </p:ext>
            </p:extLst>
          </p:nvPr>
        </p:nvGraphicFramePr>
        <p:xfrm>
          <a:off x="1303338" y="3192590"/>
          <a:ext cx="2911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76" name="Equation" r:id="rId8" imgW="1663560" imgH="253800" progId="Equation.DSMT4">
                  <p:embed/>
                </p:oleObj>
              </mc:Choice>
              <mc:Fallback>
                <p:oleObj name="Equation" r:id="rId8" imgW="1663560" imgH="253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3192590"/>
                        <a:ext cx="29114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789158" y="3716850"/>
            <a:ext cx="34725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1" dirty="0" smtClean="0">
                <a:latin typeface="Times New Roman" pitchFamily="18" charset="0"/>
                <a:ea typeface="宋体" pitchFamily="2" charset="-122"/>
              </a:rPr>
              <a:t>放电</a:t>
            </a:r>
            <a:r>
              <a:rPr lang="zh-CN" altLang="en-US" sz="2000" b="1" dirty="0" smtClean="0">
                <a:solidFill>
                  <a:srgbClr val="075525"/>
                </a:solidFill>
                <a:latin typeface="Times New Roman" pitchFamily="18" charset="0"/>
                <a:ea typeface="宋体" pitchFamily="2" charset="-122"/>
              </a:rPr>
              <a:t>总反应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</a:rPr>
              <a:t>:</a:t>
            </a:r>
            <a:endParaRPr lang="en-US" altLang="zh-CN" sz="2000" b="1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1731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1102784" y="130714"/>
            <a:ext cx="758613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baseline="0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盐桥</a:t>
            </a:r>
            <a:r>
              <a:rPr lang="en-US" altLang="zh-CN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400" b="1" baseline="0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饱和</a:t>
            </a:r>
            <a:r>
              <a:rPr lang="en-US" altLang="zh-CN" sz="2400" b="1" baseline="0" dirty="0" err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KCl</a:t>
            </a:r>
            <a:r>
              <a:rPr lang="en-US" altLang="zh-CN" sz="2400" b="1" baseline="0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400" b="1" baseline="0" dirty="0" err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aq</a:t>
            </a:r>
            <a:r>
              <a:rPr lang="en-US" altLang="zh-CN" sz="2400" b="1" baseline="0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) + </a:t>
            </a:r>
            <a:r>
              <a:rPr lang="zh-CN" altLang="en-US" sz="2400" b="1" baseline="0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琼脂</a:t>
            </a:r>
            <a:r>
              <a:rPr lang="en-US" altLang="zh-CN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的作用</a:t>
            </a:r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0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2772" name="Text Box 9"/>
          <p:cNvSpPr txBox="1">
            <a:spLocks noChangeArrowheads="1"/>
          </p:cNvSpPr>
          <p:nvPr/>
        </p:nvSpPr>
        <p:spPr bwMode="auto">
          <a:xfrm>
            <a:off x="944033" y="1220429"/>
            <a:ext cx="99843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400" b="1" baseline="0" dirty="0">
                <a:latin typeface="Times New Roman" pitchFamily="18" charset="0"/>
                <a:ea typeface="宋体" pitchFamily="2" charset="-122"/>
              </a:rPr>
              <a:t>作为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正、负离子通道</a:t>
            </a:r>
            <a:r>
              <a:rPr lang="zh-CN" altLang="en-US" sz="2400" b="1" baseline="0" dirty="0">
                <a:latin typeface="Times New Roman" pitchFamily="18" charset="0"/>
                <a:ea typeface="宋体" pitchFamily="2" charset="-122"/>
              </a:rPr>
              <a:t>，使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两个</a:t>
            </a:r>
            <a:r>
              <a:rPr lang="zh-CN" altLang="en-US" sz="2400" b="1" baseline="0" dirty="0">
                <a:latin typeface="Times New Roman" pitchFamily="18" charset="0"/>
                <a:ea typeface="宋体" pitchFamily="2" charset="-122"/>
              </a:rPr>
              <a:t>“半电池”的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溶液都保持电中性，维持电路畅通</a:t>
            </a:r>
            <a:r>
              <a:rPr lang="zh-CN" altLang="en-US" sz="2400" b="1" baseline="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sz="2400" b="1" baseline="0" dirty="0">
              <a:solidFill>
                <a:srgbClr val="0000CC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773" name="Rectangle 11"/>
          <p:cNvSpPr>
            <a:spLocks noChangeArrowheads="1"/>
          </p:cNvSpPr>
          <p:nvPr/>
        </p:nvSpPr>
        <p:spPr bwMode="auto">
          <a:xfrm>
            <a:off x="11616267" y="3099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826086"/>
              </p:ext>
            </p:extLst>
          </p:nvPr>
        </p:nvGraphicFramePr>
        <p:xfrm>
          <a:off x="2292878" y="2154740"/>
          <a:ext cx="364331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7" name="Equation" r:id="rId3" imgW="1612800" imgH="482400" progId="Equation.DSMT4">
                  <p:embed/>
                </p:oleObj>
              </mc:Choice>
              <mc:Fallback>
                <p:oleObj name="Equation" r:id="rId3" imgW="1612800" imgH="482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878" y="2154740"/>
                        <a:ext cx="3643313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603853" y="3504136"/>
            <a:ext cx="6907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KCl</a:t>
            </a:r>
            <a:r>
              <a:rPr lang="en-US" altLang="zh-CN" sz="2400" b="1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也可以用</a:t>
            </a:r>
            <a:r>
              <a:rPr lang="en-US" altLang="zh-CN" sz="2400" b="1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K</a:t>
            </a:r>
            <a:r>
              <a:rPr lang="en-US" altLang="zh-CN" sz="2400" b="1" baseline="-25000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400" b="1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SO</a:t>
            </a:r>
            <a:r>
              <a:rPr lang="en-US" altLang="zh-CN" sz="2400" b="1" baseline="-25000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 ,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Na</a:t>
            </a:r>
            <a:r>
              <a:rPr lang="en-US" altLang="zh-CN" sz="2400" b="1" baseline="-25000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400" b="1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SO</a:t>
            </a:r>
            <a:r>
              <a:rPr lang="en-US" altLang="zh-CN" sz="2400" b="1" baseline="-25000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4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等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其它电解质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代替。</a:t>
            </a:r>
          </a:p>
        </p:txBody>
      </p:sp>
    </p:spTree>
    <p:extLst>
      <p:ext uri="{BB962C8B-B14F-4D97-AF65-F5344CB8AC3E}">
        <p14:creationId xmlns:p14="http://schemas.microsoft.com/office/powerpoint/2010/main" val="8902506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4" y="119182"/>
            <a:ext cx="5664200" cy="549276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latin typeface="Times New Roman" pitchFamily="18" charset="0"/>
              </a:rPr>
              <a:t>第</a:t>
            </a:r>
            <a:r>
              <a:rPr lang="en-US" altLang="zh-CN" sz="2800" b="1" dirty="0" smtClean="0">
                <a:latin typeface="Times New Roman" pitchFamily="18" charset="0"/>
              </a:rPr>
              <a:t>6</a:t>
            </a:r>
            <a:r>
              <a:rPr lang="zh-CN" altLang="en-US" sz="2800" b="1" dirty="0" smtClean="0">
                <a:latin typeface="Times New Roman" pitchFamily="18" charset="0"/>
              </a:rPr>
              <a:t>章  </a:t>
            </a:r>
            <a:r>
              <a:rPr lang="zh-CN" altLang="en-US" sz="2800" b="1" dirty="0" smtClean="0">
                <a:latin typeface="Times New Roman" pitchFamily="18" charset="0"/>
              </a:rPr>
              <a:t>氧化还原反应与</a:t>
            </a:r>
            <a:r>
              <a:rPr lang="zh-CN" altLang="en-US" sz="2800" b="1" dirty="0" smtClean="0">
                <a:latin typeface="Times New Roman" pitchFamily="18" charset="0"/>
              </a:rPr>
              <a:t>电化学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352591" y="1015581"/>
            <a:ext cx="9352791" cy="26828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</a:rPr>
              <a:t>6.1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</a:rPr>
              <a:t>氧化还原的基本概念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</a:rPr>
              <a:t>6.2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</a:rPr>
              <a:t>原电池、电动势与电极电势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</a:rPr>
              <a:t>6.3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</a:rPr>
              <a:t>原电池的热力学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</a:rPr>
              <a:t>6.4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</a:rPr>
              <a:t>与电极电势有关的图形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</a:rPr>
              <a:t>6.5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</a:rPr>
              <a:t>化学电源与电解</a:t>
            </a:r>
          </a:p>
        </p:txBody>
      </p:sp>
    </p:spTree>
    <p:extLst>
      <p:ext uri="{BB962C8B-B14F-4D97-AF65-F5344CB8AC3E}">
        <p14:creationId xmlns:p14="http://schemas.microsoft.com/office/powerpoint/2010/main" val="40600814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19667" y="981075"/>
          <a:ext cx="10560051" cy="491490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364301"/>
                <a:gridCol w="1784379"/>
                <a:gridCol w="2676568"/>
                <a:gridCol w="3734803"/>
              </a:tblGrid>
              <a:tr h="5279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</a:rPr>
                        <a:t>电极类型</a:t>
                      </a:r>
                    </a:p>
                  </a:txBody>
                  <a:tcPr marL="91431" marR="9143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</a:rPr>
                        <a:t>电对例</a:t>
                      </a:r>
                    </a:p>
                  </a:txBody>
                  <a:tcPr marL="91431" marR="9143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</a:rPr>
                        <a:t>电极符号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</a:rPr>
                        <a:t>*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31" marR="9143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电极反应式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**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31" marR="9143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59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</a:rPr>
                        <a:t>金属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</a:rPr>
                        <a:t>金属离子电极</a:t>
                      </a:r>
                    </a:p>
                  </a:txBody>
                  <a:tcPr marL="91431" marR="9143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Cu</a:t>
                      </a:r>
                      <a:r>
                        <a:rPr lang="en-US" sz="2000" kern="100" baseline="30000">
                          <a:effectLst/>
                          <a:latin typeface="Times New Roman"/>
                          <a:ea typeface="宋体"/>
                        </a:rPr>
                        <a:t>2+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/Cu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Zn</a:t>
                      </a:r>
                      <a:r>
                        <a:rPr lang="en-US" sz="2000" kern="100" baseline="30000">
                          <a:effectLst/>
                          <a:latin typeface="Times New Roman"/>
                          <a:ea typeface="宋体"/>
                        </a:rPr>
                        <a:t>2+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/Zn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31" marR="9143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</a:rPr>
                        <a:t>Cu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sym typeface="Symbol"/>
                        </a:rPr>
                        <a:t>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</a:rPr>
                        <a:t>Cu</a:t>
                      </a:r>
                      <a:r>
                        <a:rPr lang="en-US" sz="2000" kern="100" baseline="30000" dirty="0">
                          <a:effectLst/>
                          <a:latin typeface="Times New Roman"/>
                          <a:ea typeface="宋体"/>
                        </a:rPr>
                        <a:t>2+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</a:rPr>
                        <a:t>Zn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sym typeface="Symbol"/>
                        </a:rPr>
                        <a:t>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</a:rPr>
                        <a:t>Zn</a:t>
                      </a:r>
                      <a:r>
                        <a:rPr lang="en-US" sz="2000" kern="100" baseline="30000" dirty="0">
                          <a:effectLst/>
                          <a:latin typeface="Times New Roman"/>
                          <a:ea typeface="宋体"/>
                        </a:rPr>
                        <a:t>2+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31" marR="9143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effectLst/>
                          <a:latin typeface="Times New Roman"/>
                          <a:ea typeface="宋体"/>
                        </a:rPr>
                        <a:t>Cu</a:t>
                      </a:r>
                      <a:r>
                        <a:rPr lang="pt-BR" sz="2000" kern="100" baseline="30000" dirty="0">
                          <a:effectLst/>
                          <a:latin typeface="Times New Roman"/>
                          <a:ea typeface="宋体"/>
                        </a:rPr>
                        <a:t>2+</a:t>
                      </a:r>
                      <a:r>
                        <a:rPr lang="pt-BR" sz="2000" kern="100" dirty="0">
                          <a:effectLst/>
                          <a:latin typeface="Times New Roman"/>
                          <a:ea typeface="宋体"/>
                        </a:rPr>
                        <a:t> + 2e</a:t>
                      </a:r>
                      <a:r>
                        <a:rPr lang="pt-BR" sz="2000" kern="100" baseline="30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r>
                        <a:rPr lang="pt-BR" sz="2000" kern="100" dirty="0">
                          <a:effectLst/>
                          <a:latin typeface="Times New Roman"/>
                          <a:ea typeface="宋体"/>
                        </a:rPr>
                        <a:t> = Cu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effectLst/>
                          <a:latin typeface="Times New Roman"/>
                          <a:ea typeface="宋体"/>
                        </a:rPr>
                        <a:t>Zn</a:t>
                      </a:r>
                      <a:r>
                        <a:rPr lang="pt-BR" sz="2000" kern="100" baseline="30000" dirty="0">
                          <a:effectLst/>
                          <a:latin typeface="Times New Roman"/>
                          <a:ea typeface="宋体"/>
                        </a:rPr>
                        <a:t>2+</a:t>
                      </a:r>
                      <a:r>
                        <a:rPr lang="pt-BR" sz="2000" kern="100" dirty="0">
                          <a:effectLst/>
                          <a:latin typeface="Times New Roman"/>
                          <a:ea typeface="宋体"/>
                        </a:rPr>
                        <a:t> + 2e</a:t>
                      </a:r>
                      <a:r>
                        <a:rPr lang="pt-BR" sz="2000" kern="100" baseline="30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r>
                        <a:rPr lang="pt-BR" sz="2000" kern="100" dirty="0">
                          <a:effectLst/>
                          <a:latin typeface="Times New Roman"/>
                          <a:ea typeface="宋体"/>
                        </a:rPr>
                        <a:t> = Zn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31" marR="9143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559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非金属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非金属离子电极</a:t>
                      </a:r>
                    </a:p>
                  </a:txBody>
                  <a:tcPr marL="91431" marR="9143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H</a:t>
                      </a:r>
                      <a:r>
                        <a:rPr lang="en-US" sz="2000" kern="100" baseline="3000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/H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O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/OH</a:t>
                      </a:r>
                      <a:r>
                        <a:rPr lang="en-US" sz="2000" kern="100" baseline="30000"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31" marR="9143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(Pt)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sym typeface="Symbol"/>
                        </a:rPr>
                        <a:t>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H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sym typeface="Symbol"/>
                        </a:rPr>
                        <a:t>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H</a:t>
                      </a:r>
                      <a:r>
                        <a:rPr lang="en-US" sz="2000" kern="100" baseline="3000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(Pt)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sym typeface="Symbol"/>
                        </a:rPr>
                        <a:t>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O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sym typeface="Symbol"/>
                        </a:rPr>
                        <a:t>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OH</a:t>
                      </a:r>
                      <a:r>
                        <a:rPr lang="en-US" sz="2000" kern="100" baseline="30000"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31" marR="9143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effectLst/>
                          <a:latin typeface="Times New Roman"/>
                          <a:ea typeface="宋体"/>
                        </a:rPr>
                        <a:t>2 H</a:t>
                      </a:r>
                      <a:r>
                        <a:rPr lang="pt-BR" sz="2000" kern="100" baseline="30000" dirty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pt-BR" sz="2000" kern="100" dirty="0">
                          <a:effectLst/>
                          <a:latin typeface="Times New Roman"/>
                          <a:ea typeface="宋体"/>
                        </a:rPr>
                        <a:t> + 2e</a:t>
                      </a:r>
                      <a:r>
                        <a:rPr lang="pt-BR" sz="2000" kern="100" baseline="30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r>
                        <a:rPr lang="pt-BR" sz="2000" kern="100" dirty="0">
                          <a:effectLst/>
                          <a:latin typeface="Times New Roman"/>
                          <a:ea typeface="宋体"/>
                        </a:rPr>
                        <a:t> = H</a:t>
                      </a:r>
                      <a:r>
                        <a:rPr lang="pt-BR" sz="2000" kern="100" baseline="-2500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pt-BR" sz="2000" kern="100" dirty="0">
                          <a:effectLst/>
                          <a:latin typeface="Times New Roman"/>
                          <a:ea typeface="宋体"/>
                        </a:rPr>
                        <a:t>(g)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effectLst/>
                          <a:latin typeface="Times New Roman"/>
                          <a:ea typeface="宋体"/>
                        </a:rPr>
                        <a:t>O</a:t>
                      </a:r>
                      <a:r>
                        <a:rPr lang="pt-BR" sz="2000" kern="100" baseline="-2500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pt-BR" sz="2000" kern="100" dirty="0">
                          <a:effectLst/>
                          <a:latin typeface="Times New Roman"/>
                          <a:ea typeface="宋体"/>
                        </a:rPr>
                        <a:t>(g)+ 2 H</a:t>
                      </a:r>
                      <a:r>
                        <a:rPr lang="pt-BR" sz="2000" kern="100" baseline="-2500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pt-BR" sz="2000" kern="100" dirty="0">
                          <a:effectLst/>
                          <a:latin typeface="Times New Roman"/>
                          <a:ea typeface="宋体"/>
                        </a:rPr>
                        <a:t>O + 4e</a:t>
                      </a:r>
                      <a:r>
                        <a:rPr lang="pt-BR" sz="2000" kern="100" baseline="30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r>
                        <a:rPr lang="pt-BR" sz="2000" kern="100" dirty="0">
                          <a:effectLst/>
                          <a:latin typeface="Times New Roman"/>
                          <a:ea typeface="宋体"/>
                        </a:rPr>
                        <a:t> = 4OH</a:t>
                      </a:r>
                      <a:r>
                        <a:rPr lang="pt-BR" sz="2000" kern="100" baseline="30000" dirty="0"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31" marR="9143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金属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金属难溶盐电极</a:t>
                      </a:r>
                    </a:p>
                  </a:txBody>
                  <a:tcPr marL="91431" marR="9143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Hg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Cl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/Hg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AgCl/Ag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31" marR="9143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(Pt)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sym typeface="Symbol"/>
                        </a:rPr>
                        <a:t>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Hg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sym typeface="Symbol"/>
                        </a:rPr>
                        <a:t>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Hg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Cl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(s)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sym typeface="Symbol"/>
                        </a:rPr>
                        <a:t>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Cl</a:t>
                      </a:r>
                      <a:r>
                        <a:rPr lang="en-US" sz="2000" kern="100" baseline="30000"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Ag(s)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sym typeface="Symbol"/>
                        </a:rPr>
                        <a:t>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AgCl(s)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sym typeface="Symbol"/>
                        </a:rPr>
                        <a:t>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Cl</a:t>
                      </a:r>
                      <a:r>
                        <a:rPr lang="en-US" sz="2000" kern="100" baseline="30000"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31" marR="9143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effectLst/>
                          <a:latin typeface="Times New Roman"/>
                          <a:ea typeface="宋体"/>
                        </a:rPr>
                        <a:t>Hg</a:t>
                      </a:r>
                      <a:r>
                        <a:rPr lang="pt-BR" sz="2000" kern="100" baseline="-2500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pt-BR" sz="2000" kern="100" dirty="0">
                          <a:effectLst/>
                          <a:latin typeface="Times New Roman"/>
                          <a:ea typeface="宋体"/>
                        </a:rPr>
                        <a:t>Cl</a:t>
                      </a:r>
                      <a:r>
                        <a:rPr lang="pt-BR" sz="2000" kern="100" baseline="-2500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pt-BR" sz="2000" kern="100" dirty="0">
                          <a:effectLst/>
                          <a:latin typeface="Times New Roman"/>
                          <a:ea typeface="宋体"/>
                        </a:rPr>
                        <a:t>(s) + 2 e</a:t>
                      </a:r>
                      <a:r>
                        <a:rPr lang="pt-BR" sz="2000" kern="100" baseline="30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r>
                        <a:rPr lang="pt-BR" sz="2000" kern="100" dirty="0">
                          <a:effectLst/>
                          <a:latin typeface="Times New Roman"/>
                          <a:ea typeface="宋体"/>
                        </a:rPr>
                        <a:t> = 2 Hg(l) + 2 Cl</a:t>
                      </a:r>
                      <a:r>
                        <a:rPr lang="pt-BR" sz="2000" kern="100" baseline="30000" dirty="0"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effectLst/>
                          <a:latin typeface="Times New Roman"/>
                          <a:ea typeface="宋体"/>
                        </a:rPr>
                        <a:t>AgCl(s) + e</a:t>
                      </a:r>
                      <a:r>
                        <a:rPr lang="pt-BR" sz="2000" kern="100" baseline="30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r>
                        <a:rPr lang="pt-BR" sz="2000" kern="100" dirty="0">
                          <a:effectLst/>
                          <a:latin typeface="Times New Roman"/>
                          <a:ea typeface="宋体"/>
                        </a:rPr>
                        <a:t> = Ag(s) + Cl</a:t>
                      </a:r>
                      <a:r>
                        <a:rPr lang="pt-BR" sz="2000" kern="100" baseline="30000" dirty="0"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31" marR="9143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559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氧化还原电极</a:t>
                      </a:r>
                    </a:p>
                  </a:txBody>
                  <a:tcPr marL="91431" marR="9143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Fe</a:t>
                      </a:r>
                      <a:r>
                        <a:rPr lang="en-US" sz="2000" kern="100" baseline="30000">
                          <a:effectLst/>
                          <a:latin typeface="Times New Roman"/>
                          <a:ea typeface="宋体"/>
                        </a:rPr>
                        <a:t>3+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/Fe</a:t>
                      </a:r>
                      <a:r>
                        <a:rPr lang="en-US" sz="2000" kern="100" baseline="30000">
                          <a:effectLst/>
                          <a:latin typeface="Times New Roman"/>
                          <a:ea typeface="宋体"/>
                        </a:rPr>
                        <a:t>2+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Sn</a:t>
                      </a:r>
                      <a:r>
                        <a:rPr lang="en-US" sz="2000" kern="100" baseline="30000">
                          <a:effectLst/>
                          <a:latin typeface="Times New Roman"/>
                          <a:ea typeface="宋体"/>
                        </a:rPr>
                        <a:t>4+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/Sn</a:t>
                      </a:r>
                      <a:r>
                        <a:rPr lang="en-US" sz="2000" kern="100" baseline="30000">
                          <a:effectLst/>
                          <a:latin typeface="Times New Roman"/>
                          <a:ea typeface="宋体"/>
                        </a:rPr>
                        <a:t>2+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31" marR="9143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(Pt)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sym typeface="Symbol"/>
                        </a:rPr>
                        <a:t>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Fe</a:t>
                      </a:r>
                      <a:r>
                        <a:rPr lang="en-US" sz="2000" kern="100" baseline="30000">
                          <a:effectLst/>
                          <a:latin typeface="Times New Roman"/>
                          <a:ea typeface="宋体"/>
                        </a:rPr>
                        <a:t>3+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, Fe</a:t>
                      </a:r>
                      <a:r>
                        <a:rPr lang="en-US" sz="2000" kern="100" baseline="30000">
                          <a:effectLst/>
                          <a:latin typeface="Times New Roman"/>
                          <a:ea typeface="宋体"/>
                        </a:rPr>
                        <a:t>2+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(Pt)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sym typeface="Symbol"/>
                        </a:rPr>
                        <a:t>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Sn</a:t>
                      </a:r>
                      <a:r>
                        <a:rPr lang="en-US" sz="2000" kern="100" baseline="30000">
                          <a:effectLst/>
                          <a:latin typeface="Times New Roman"/>
                          <a:ea typeface="宋体"/>
                        </a:rPr>
                        <a:t>4+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, Sn</a:t>
                      </a:r>
                      <a:r>
                        <a:rPr lang="en-US" sz="2000" kern="100" baseline="30000">
                          <a:effectLst/>
                          <a:latin typeface="Times New Roman"/>
                          <a:ea typeface="宋体"/>
                        </a:rPr>
                        <a:t>2+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31" marR="9143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effectLst/>
                          <a:latin typeface="Times New Roman"/>
                          <a:ea typeface="宋体"/>
                        </a:rPr>
                        <a:t>Fe</a:t>
                      </a:r>
                      <a:r>
                        <a:rPr lang="pt-BR" sz="2000" kern="100" baseline="30000" dirty="0">
                          <a:effectLst/>
                          <a:latin typeface="Times New Roman"/>
                          <a:ea typeface="宋体"/>
                        </a:rPr>
                        <a:t>3+</a:t>
                      </a:r>
                      <a:r>
                        <a:rPr lang="pt-BR" sz="2000" kern="100" dirty="0">
                          <a:effectLst/>
                          <a:latin typeface="Times New Roman"/>
                          <a:ea typeface="宋体"/>
                        </a:rPr>
                        <a:t> + e</a:t>
                      </a:r>
                      <a:r>
                        <a:rPr lang="pt-BR" sz="2000" kern="100" baseline="30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r>
                        <a:rPr lang="pt-BR" sz="2000" kern="100" dirty="0">
                          <a:effectLst/>
                          <a:latin typeface="Times New Roman"/>
                          <a:ea typeface="宋体"/>
                        </a:rPr>
                        <a:t> = Fe</a:t>
                      </a:r>
                      <a:r>
                        <a:rPr lang="pt-BR" sz="2000" kern="100" baseline="30000" dirty="0">
                          <a:effectLst/>
                          <a:latin typeface="Times New Roman"/>
                          <a:ea typeface="宋体"/>
                        </a:rPr>
                        <a:t>2+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effectLst/>
                          <a:latin typeface="Times New Roman"/>
                          <a:ea typeface="宋体"/>
                        </a:rPr>
                        <a:t>Sn</a:t>
                      </a:r>
                      <a:r>
                        <a:rPr lang="pt-BR" sz="2000" kern="100" baseline="30000" dirty="0">
                          <a:effectLst/>
                          <a:latin typeface="Times New Roman"/>
                          <a:ea typeface="宋体"/>
                        </a:rPr>
                        <a:t>4+</a:t>
                      </a:r>
                      <a:r>
                        <a:rPr lang="pt-BR" sz="2000" kern="100" dirty="0">
                          <a:effectLst/>
                          <a:latin typeface="Times New Roman"/>
                          <a:ea typeface="宋体"/>
                        </a:rPr>
                        <a:t> + 2 e</a:t>
                      </a:r>
                      <a:r>
                        <a:rPr lang="pt-BR" sz="2000" kern="100" baseline="30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r>
                        <a:rPr lang="pt-BR" sz="2000" kern="100" dirty="0">
                          <a:effectLst/>
                          <a:latin typeface="Times New Roman"/>
                          <a:ea typeface="宋体"/>
                        </a:rPr>
                        <a:t> = Sn</a:t>
                      </a:r>
                      <a:r>
                        <a:rPr lang="pt-BR" sz="2000" kern="100" baseline="30000" dirty="0">
                          <a:effectLst/>
                          <a:latin typeface="Times New Roman"/>
                          <a:ea typeface="宋体"/>
                        </a:rPr>
                        <a:t>2+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1431" marR="9143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215217" y="111006"/>
            <a:ext cx="5281083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28600" algn="ctr">
              <a:spcAft>
                <a:spcPts val="0"/>
              </a:spcAft>
              <a:defRPr/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黑体"/>
              </a:rPr>
              <a:t>表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黑体"/>
              </a:rPr>
              <a:t>6.1 </a:t>
            </a:r>
            <a:r>
              <a:rPr lang="zh-CN" altLang="zh-CN" sz="2800" kern="100" dirty="0">
                <a:latin typeface="Times New Roman"/>
                <a:ea typeface="黑体"/>
              </a:rPr>
              <a:t>原电池的</a:t>
            </a:r>
            <a:r>
              <a:rPr lang="zh-CN" altLang="zh-CN" sz="2800" kern="100" dirty="0">
                <a:solidFill>
                  <a:srgbClr val="3C2EF0"/>
                </a:solidFill>
                <a:latin typeface="Times New Roman"/>
                <a:ea typeface="黑体"/>
              </a:rPr>
              <a:t>电极类型</a:t>
            </a:r>
            <a:endParaRPr lang="zh-CN" altLang="zh-CN" sz="2800" kern="100" dirty="0">
              <a:solidFill>
                <a:srgbClr val="3C2EF0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1838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585" y="116906"/>
            <a:ext cx="8591549" cy="47148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2. </a:t>
            </a:r>
            <a:r>
              <a:rPr lang="zh-CN" altLang="en-US" sz="2800" b="1" dirty="0" smtClean="0">
                <a:solidFill>
                  <a:srgbClr val="CC0000"/>
                </a:solidFill>
                <a:latin typeface="Times New Roman" pitchFamily="18" charset="0"/>
              </a:rPr>
              <a:t>原电池符号（表达式）</a:t>
            </a:r>
            <a:r>
              <a:rPr lang="zh-CN" altLang="en-US" sz="2800" b="1" dirty="0" smtClean="0">
                <a:latin typeface="Times New Roman" pitchFamily="18" charset="0"/>
              </a:rPr>
              <a:t>与</a:t>
            </a:r>
            <a:r>
              <a:rPr lang="zh-CN" altLang="en-US" sz="2800" b="1" dirty="0" smtClean="0">
                <a:solidFill>
                  <a:srgbClr val="CC0000"/>
                </a:solidFill>
                <a:latin typeface="Times New Roman" pitchFamily="18" charset="0"/>
              </a:rPr>
              <a:t>放电反应</a:t>
            </a:r>
            <a:endParaRPr lang="zh-CN" altLang="en-US" sz="2800" b="1" dirty="0" smtClean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1507767"/>
            <a:ext cx="10945284" cy="2805442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(-) Zn(s)</a:t>
            </a:r>
            <a:r>
              <a:rPr lang="en-US" altLang="zh-CN" sz="2400" b="1" baseline="-25000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|</a:t>
            </a:r>
            <a:r>
              <a:rPr lang="en-US" altLang="zh-CN" sz="2400" b="1" dirty="0" smtClean="0">
                <a:latin typeface="Times New Roman" pitchFamily="18" charset="0"/>
              </a:rPr>
              <a:t> ZnSO</a:t>
            </a:r>
            <a:r>
              <a:rPr lang="en-US" altLang="zh-CN" sz="2400" b="1" baseline="-25000" dirty="0" smtClean="0">
                <a:latin typeface="Times New Roman" pitchFamily="18" charset="0"/>
              </a:rPr>
              <a:t>4 </a:t>
            </a:r>
            <a:r>
              <a:rPr lang="en-US" altLang="zh-CN" sz="2400" b="1" dirty="0" smtClean="0">
                <a:latin typeface="Times New Roman" pitchFamily="18" charset="0"/>
              </a:rPr>
              <a:t>(1 </a:t>
            </a:r>
            <a:r>
              <a:rPr lang="en-US" altLang="zh-CN" sz="2400" b="1" dirty="0" err="1" smtClean="0">
                <a:latin typeface="Times New Roman" pitchFamily="18" charset="0"/>
              </a:rPr>
              <a:t>mol</a:t>
            </a:r>
            <a:r>
              <a:rPr lang="en-US" altLang="zh-CN" sz="2400" b="1" dirty="0" smtClean="0">
                <a:latin typeface="Times New Roman" pitchFamily="18" charset="0"/>
              </a:rPr>
              <a:t>/dm</a:t>
            </a:r>
            <a:r>
              <a:rPr lang="en-US" altLang="zh-CN" sz="2400" b="1" baseline="30000" dirty="0" smtClean="0">
                <a:latin typeface="Times New Roman" pitchFamily="18" charset="0"/>
              </a:rPr>
              <a:t>3</a:t>
            </a:r>
            <a:r>
              <a:rPr lang="en-US" altLang="zh-CN" sz="2400" b="1" dirty="0" smtClean="0">
                <a:latin typeface="Times New Roman" pitchFamily="18" charset="0"/>
              </a:rPr>
              <a:t>) 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</a:rPr>
              <a:t>| |</a:t>
            </a:r>
            <a:r>
              <a:rPr lang="en-US" altLang="zh-CN" sz="2400" b="1" dirty="0" smtClean="0">
                <a:latin typeface="Times New Roman" pitchFamily="18" charset="0"/>
              </a:rPr>
              <a:t> CuSO</a:t>
            </a:r>
            <a:r>
              <a:rPr lang="en-US" altLang="zh-CN" sz="2400" b="1" baseline="-25000" dirty="0" smtClean="0">
                <a:latin typeface="Times New Roman" pitchFamily="18" charset="0"/>
              </a:rPr>
              <a:t>4</a:t>
            </a:r>
            <a:r>
              <a:rPr lang="en-US" altLang="zh-CN" sz="2400" b="1" dirty="0" smtClean="0">
                <a:latin typeface="Times New Roman" pitchFamily="18" charset="0"/>
              </a:rPr>
              <a:t> (1 </a:t>
            </a:r>
            <a:r>
              <a:rPr lang="en-US" altLang="zh-CN" sz="2400" b="1" dirty="0" err="1" smtClean="0">
                <a:latin typeface="Times New Roman" pitchFamily="18" charset="0"/>
              </a:rPr>
              <a:t>mol</a:t>
            </a:r>
            <a:r>
              <a:rPr lang="en-US" altLang="zh-CN" sz="2400" b="1" dirty="0" smtClean="0">
                <a:latin typeface="Times New Roman" pitchFamily="18" charset="0"/>
              </a:rPr>
              <a:t>/dm</a:t>
            </a:r>
            <a:r>
              <a:rPr lang="en-US" altLang="zh-CN" sz="2400" b="1" baseline="30000" dirty="0" smtClean="0">
                <a:latin typeface="Times New Roman" pitchFamily="18" charset="0"/>
              </a:rPr>
              <a:t>3</a:t>
            </a:r>
            <a:r>
              <a:rPr lang="en-US" altLang="zh-CN" sz="2400" b="1" dirty="0" smtClean="0">
                <a:latin typeface="Times New Roman" pitchFamily="18" charset="0"/>
              </a:rPr>
              <a:t>) 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|</a:t>
            </a:r>
            <a:r>
              <a:rPr lang="en-US" altLang="zh-CN" sz="2400" b="1" dirty="0" smtClean="0">
                <a:latin typeface="Times New Roman" pitchFamily="18" charset="0"/>
              </a:rPr>
              <a:t> Cu(s)</a:t>
            </a:r>
            <a:r>
              <a:rPr lang="en-US" altLang="zh-CN" sz="2400" b="1" baseline="-25000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(+)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           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相界</a:t>
            </a:r>
            <a:r>
              <a:rPr lang="zh-CN" altLang="en-US" sz="2400" b="1" dirty="0" smtClean="0">
                <a:latin typeface="Times New Roman" pitchFamily="18" charset="0"/>
              </a:rPr>
              <a:t>        浓度或活度 </a:t>
            </a:r>
            <a:r>
              <a:rPr lang="zh-CN" altLang="en-US" sz="2400" b="1" dirty="0" smtClean="0">
                <a:solidFill>
                  <a:srgbClr val="FF3300"/>
                </a:solidFill>
                <a:latin typeface="Times New Roman" pitchFamily="18" charset="0"/>
              </a:rPr>
              <a:t>盐桥</a:t>
            </a:r>
            <a:endParaRPr lang="en-US" altLang="zh-CN" sz="2400" b="1" dirty="0" smtClean="0">
              <a:solidFill>
                <a:srgbClr val="FF3300"/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根据原电池符号，写出电极反应式和放电总反应式：</a:t>
            </a:r>
            <a:endParaRPr lang="zh-CN" altLang="en-US" b="1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负极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英文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anode)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kumimoji="1" lang="en-US" altLang="en-US" sz="2400" b="1" dirty="0" smtClean="0">
                <a:solidFill>
                  <a:srgbClr val="000000"/>
                </a:solidFill>
                <a:latin typeface="Times New Roman" pitchFamily="18" charset="0"/>
                <a:ea typeface="等线"/>
              </a:rPr>
              <a:t>Zn(s) = </a:t>
            </a:r>
            <a:r>
              <a:rPr lang="en-US" altLang="zh-CN" sz="2400" b="1" dirty="0" smtClean="0">
                <a:latin typeface="Times New Roman" pitchFamily="18" charset="0"/>
              </a:rPr>
              <a:t>Zn</a:t>
            </a:r>
            <a:r>
              <a:rPr lang="en-US" altLang="zh-CN" sz="2400" b="1" baseline="30000" dirty="0" smtClean="0">
                <a:latin typeface="Times New Roman" pitchFamily="18" charset="0"/>
              </a:rPr>
              <a:t>2+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</a:rPr>
              <a:t>aq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  <a:r>
              <a:rPr lang="en-US" altLang="zh-CN" sz="2400" b="1" baseline="30000" dirty="0" smtClean="0">
                <a:latin typeface="Times New Roman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en-US" altLang="en-US" sz="2400" b="1" dirty="0" smtClean="0">
                <a:solidFill>
                  <a:srgbClr val="000000"/>
                </a:solidFill>
                <a:latin typeface="Times New Roman" pitchFamily="18" charset="0"/>
                <a:ea typeface="等线"/>
              </a:rPr>
              <a:t> 2 e</a:t>
            </a:r>
            <a:r>
              <a:rPr kumimoji="1" lang="en-US" altLang="en-US" sz="2400" b="1" baseline="30000" dirty="0" smtClean="0">
                <a:solidFill>
                  <a:srgbClr val="000000"/>
                </a:solidFill>
                <a:latin typeface="Times New Roman" pitchFamily="18" charset="0"/>
                <a:ea typeface="等线"/>
                <a:sym typeface="Symbol" pitchFamily="18" charset="2"/>
              </a:rPr>
              <a:t>-          </a:t>
            </a:r>
            <a:r>
              <a:rPr kumimoji="1" lang="en-US" altLang="en-US" sz="2400" b="1" dirty="0" smtClean="0">
                <a:solidFill>
                  <a:srgbClr val="000000"/>
                </a:solidFill>
                <a:latin typeface="Times New Roman" pitchFamily="18" charset="0"/>
                <a:ea typeface="等线"/>
                <a:sym typeface="Symbol" pitchFamily="18" charset="2"/>
              </a:rPr>
              <a:t>(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氧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化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反应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en-US" altLang="en-US" sz="2400" b="1" baseline="30000" dirty="0" smtClean="0">
              <a:solidFill>
                <a:srgbClr val="000000"/>
              </a:solidFill>
              <a:latin typeface="Times New Roman" pitchFamily="18" charset="0"/>
              <a:ea typeface="等线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正极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英文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cathode)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Cu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aq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en-US" sz="2400" b="1" dirty="0" smtClean="0">
                <a:solidFill>
                  <a:srgbClr val="000000"/>
                </a:solidFill>
                <a:latin typeface="Times New Roman" pitchFamily="18" charset="0"/>
                <a:ea typeface="等线"/>
                <a:sym typeface="Symbol" pitchFamily="18" charset="2"/>
              </a:rPr>
              <a:t>+ 2 </a:t>
            </a:r>
            <a:r>
              <a:rPr kumimoji="1" lang="en-US" altLang="en-US" sz="2400" b="1" dirty="0" smtClean="0">
                <a:solidFill>
                  <a:srgbClr val="000000"/>
                </a:solidFill>
                <a:latin typeface="Times New Roman" pitchFamily="18" charset="0"/>
                <a:ea typeface="等线"/>
              </a:rPr>
              <a:t>e</a:t>
            </a:r>
            <a:r>
              <a:rPr kumimoji="1" lang="en-US" altLang="en-US" sz="2400" b="1" baseline="30000" dirty="0" smtClean="0">
                <a:solidFill>
                  <a:srgbClr val="000000"/>
                </a:solidFill>
                <a:latin typeface="Times New Roman" pitchFamily="18" charset="0"/>
                <a:ea typeface="等线"/>
                <a:sym typeface="Symbol" pitchFamily="18" charset="2"/>
              </a:rPr>
              <a:t>-</a:t>
            </a:r>
            <a:r>
              <a:rPr kumimoji="1" lang="en-US" altLang="en-US" sz="2400" b="1" dirty="0" smtClean="0">
                <a:solidFill>
                  <a:srgbClr val="000000"/>
                </a:solidFill>
                <a:latin typeface="Times New Roman" pitchFamily="18" charset="0"/>
                <a:ea typeface="等线"/>
                <a:sym typeface="Symbol" pitchFamily="18" charset="2"/>
              </a:rPr>
              <a:t>  =  </a:t>
            </a:r>
            <a:r>
              <a:rPr lang="en-US" altLang="zh-CN" sz="2400" b="1" dirty="0" smtClean="0">
                <a:latin typeface="Times New Roman" pitchFamily="18" charset="0"/>
              </a:rPr>
              <a:t>Cu(s)   </a:t>
            </a:r>
            <a:r>
              <a:rPr kumimoji="1" lang="en-US" altLang="en-US" sz="2400" b="1" dirty="0" smtClean="0">
                <a:solidFill>
                  <a:srgbClr val="000000"/>
                </a:solidFill>
                <a:latin typeface="Times New Roman" pitchFamily="18" charset="0"/>
                <a:ea typeface="等线"/>
                <a:sym typeface="Symbol" pitchFamily="18" charset="2"/>
              </a:rPr>
              <a:t>(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还原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反应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400" b="1" dirty="0" smtClean="0">
                <a:solidFill>
                  <a:srgbClr val="00B050"/>
                </a:solidFill>
                <a:latin typeface="Times New Roman" pitchFamily="18" charset="0"/>
              </a:rPr>
              <a:t>合并，得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放电总反应</a:t>
            </a:r>
            <a:r>
              <a:rPr lang="zh-CN" altLang="en-US" sz="2400" dirty="0" smtClean="0">
                <a:latin typeface="Times New Roman" pitchFamily="18" charset="0"/>
              </a:rPr>
              <a:t>：</a:t>
            </a:r>
            <a:endParaRPr lang="en-US" altLang="zh-CN" sz="2400" b="1" dirty="0" smtClean="0">
              <a:latin typeface="Times New Roman" pitchFamily="18" charset="0"/>
            </a:endParaRPr>
          </a:p>
        </p:txBody>
      </p:sp>
      <p:sp>
        <p:nvSpPr>
          <p:cNvPr id="34820" name="矩形 1"/>
          <p:cNvSpPr>
            <a:spLocks noChangeArrowheads="1"/>
          </p:cNvSpPr>
          <p:nvPr/>
        </p:nvSpPr>
        <p:spPr bwMode="auto">
          <a:xfrm>
            <a:off x="842433" y="787041"/>
            <a:ext cx="931333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例</a:t>
            </a:r>
            <a:r>
              <a:rPr lang="en-US" altLang="zh-CN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1. </a:t>
            </a:r>
            <a:r>
              <a:rPr lang="zh-CN" altLang="en-US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锌</a:t>
            </a:r>
            <a:r>
              <a:rPr lang="en-US" altLang="zh-CN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-</a:t>
            </a:r>
            <a:r>
              <a:rPr lang="zh-CN" altLang="en-US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铜电池（丹尼尔电池，</a:t>
            </a:r>
            <a:r>
              <a:rPr lang="en-US" altLang="zh-CN" b="1" baseline="0" dirty="0" err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Daniell</a:t>
            </a:r>
            <a:r>
              <a:rPr lang="en-US" altLang="zh-CN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 Cell</a:t>
            </a:r>
            <a:r>
              <a:rPr lang="zh-CN" altLang="en-US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b="1" baseline="0" dirty="0">
              <a:solidFill>
                <a:srgbClr val="0000CC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821" name="矩形 2"/>
          <p:cNvSpPr>
            <a:spLocks noChangeArrowheads="1"/>
          </p:cNvSpPr>
          <p:nvPr/>
        </p:nvSpPr>
        <p:spPr bwMode="auto">
          <a:xfrm>
            <a:off x="698499" y="4969953"/>
            <a:ext cx="96012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kumimoji="1" lang="zh-CN" altLang="en-US" b="1" baseline="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反之，</a:t>
            </a:r>
            <a:r>
              <a:rPr kumimoji="1" lang="zh-CN" altLang="en-US" b="1" baseline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给出（总）反应方程式 →</a:t>
            </a:r>
            <a:endParaRPr kumimoji="1" lang="en-US" altLang="zh-CN" b="1" baseline="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/>
            <a:r>
              <a:rPr kumimoji="1" lang="zh-CN" altLang="en-US" b="1" baseline="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设计</a:t>
            </a:r>
            <a:r>
              <a:rPr kumimoji="1" lang="zh-CN" altLang="en-US" b="1" baseline="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kumimoji="1" lang="zh-CN" altLang="en-US" b="1" baseline="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原电池</a:t>
            </a:r>
            <a:r>
              <a:rPr kumimoji="1" lang="zh-CN" altLang="en-US" b="1" baseline="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，写出</a:t>
            </a:r>
            <a:r>
              <a:rPr kumimoji="1" lang="zh-CN" altLang="en-US" b="1" baseline="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电池符号</a:t>
            </a:r>
            <a:r>
              <a:rPr kumimoji="1" lang="en-US" altLang="zh-CN" b="1" baseline="0" dirty="0">
                <a:latin typeface="楷体" pitchFamily="49" charset="-122"/>
                <a:ea typeface="楷体" pitchFamily="49" charset="-122"/>
              </a:rPr>
              <a:t>;</a:t>
            </a:r>
          </a:p>
          <a:p>
            <a:pPr eaLnBrk="1" hangingPunct="1"/>
            <a:r>
              <a:rPr kumimoji="1" lang="zh-CN" altLang="en-US" b="1" baseline="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写出半反应</a:t>
            </a:r>
            <a:r>
              <a:rPr kumimoji="1" lang="en-US" altLang="zh-CN" b="1" baseline="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kumimoji="1" lang="zh-CN" altLang="en-US" b="1" baseline="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电极反应</a:t>
            </a:r>
            <a:r>
              <a:rPr kumimoji="1" lang="en-US" altLang="zh-CN" b="1" baseline="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kumimoji="1" lang="zh-CN" altLang="en-US" b="1" baseline="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方程式。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946399"/>
              </p:ext>
            </p:extLst>
          </p:nvPr>
        </p:nvGraphicFramePr>
        <p:xfrm>
          <a:off x="2050451" y="4350289"/>
          <a:ext cx="5346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1" name="Equation" r:id="rId3" imgW="2476440" imgH="253800" progId="Equation.DSMT4">
                  <p:embed/>
                </p:oleObj>
              </mc:Choice>
              <mc:Fallback>
                <p:oleObj name="Equation" r:id="rId3" imgW="2476440" imgH="253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451" y="4350289"/>
                        <a:ext cx="5346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0885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40" y="128020"/>
            <a:ext cx="5568949" cy="460375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800" b="1" dirty="0" smtClean="0">
                <a:latin typeface="Times New Roman" pitchFamily="18" charset="0"/>
              </a:rPr>
              <a:t>例</a:t>
            </a:r>
            <a:r>
              <a:rPr lang="en-US" altLang="zh-CN" sz="2800" b="1" dirty="0" smtClean="0">
                <a:latin typeface="Times New Roman" pitchFamily="18" charset="0"/>
              </a:rPr>
              <a:t>2.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原电池</a:t>
            </a:r>
            <a:r>
              <a:rPr lang="zh-CN" altLang="en-US" sz="2800" b="1" dirty="0" smtClean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sym typeface="Symbol" pitchFamily="18" charset="2"/>
              </a:rPr>
              <a:t></a:t>
            </a:r>
            <a:r>
              <a:rPr lang="zh-CN" altLang="en-US" sz="2800" b="1" dirty="0" smtClean="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氢铁电池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247774" y="1868250"/>
            <a:ext cx="9696451" cy="2475931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负极</a:t>
            </a:r>
            <a:r>
              <a:rPr kumimoji="1" lang="zh-CN" altLang="en-US" sz="2400" b="1" dirty="0" smtClean="0">
                <a:latin typeface="Times New Roman" pitchFamily="18" charset="0"/>
              </a:rPr>
              <a:t>：</a:t>
            </a:r>
            <a:r>
              <a:rPr kumimoji="1" lang="en-US" altLang="en-US" sz="2400" b="1" dirty="0" smtClean="0">
                <a:latin typeface="Times New Roman" pitchFamily="18" charset="0"/>
                <a:ea typeface="等线"/>
              </a:rPr>
              <a:t>H</a:t>
            </a:r>
            <a:r>
              <a:rPr kumimoji="1" lang="en-US" altLang="en-US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等线"/>
              </a:rPr>
              <a:t>2 </a:t>
            </a:r>
            <a:r>
              <a:rPr kumimoji="1" lang="en-US" altLang="en-US" sz="2400" b="1" dirty="0" smtClean="0">
                <a:latin typeface="Times New Roman" pitchFamily="18" charset="0"/>
                <a:ea typeface="等线"/>
              </a:rPr>
              <a:t>(g) = </a:t>
            </a:r>
            <a:r>
              <a:rPr kumimoji="1" lang="en-US" altLang="en-US" sz="2400" b="1" dirty="0" smtClean="0">
                <a:latin typeface="Times New Roman" pitchFamily="18" charset="0"/>
                <a:ea typeface="等线"/>
                <a:sym typeface="Symbol" pitchFamily="18" charset="2"/>
              </a:rPr>
              <a:t>2H</a:t>
            </a:r>
            <a:r>
              <a:rPr kumimoji="1" lang="en-US" altLang="en-US" sz="2400" b="1" baseline="30000" dirty="0" smtClean="0">
                <a:solidFill>
                  <a:srgbClr val="000000"/>
                </a:solidFill>
                <a:latin typeface="Times New Roman" pitchFamily="18" charset="0"/>
                <a:ea typeface="等线"/>
                <a:sym typeface="Symbol" pitchFamily="18" charset="2"/>
              </a:rPr>
              <a:t>+ </a:t>
            </a:r>
            <a:r>
              <a:rPr kumimoji="1" lang="en-US" altLang="en-US" sz="2400" b="1" dirty="0" smtClean="0">
                <a:latin typeface="Times New Roman" pitchFamily="18" charset="0"/>
                <a:ea typeface="等线"/>
                <a:sym typeface="Symbol" pitchFamily="18" charset="2"/>
              </a:rPr>
              <a:t>(</a:t>
            </a:r>
            <a:r>
              <a:rPr kumimoji="1" lang="en-US" altLang="en-US" sz="2400" b="1" dirty="0" err="1" smtClean="0">
                <a:latin typeface="Times New Roman" pitchFamily="18" charset="0"/>
                <a:ea typeface="等线"/>
                <a:sym typeface="Symbol" pitchFamily="18" charset="2"/>
              </a:rPr>
              <a:t>aq</a:t>
            </a:r>
            <a:r>
              <a:rPr kumimoji="1" lang="en-US" altLang="en-US" sz="2400" b="1" dirty="0" smtClean="0">
                <a:latin typeface="Times New Roman" pitchFamily="18" charset="0"/>
                <a:ea typeface="等线"/>
                <a:sym typeface="Symbol" pitchFamily="18" charset="2"/>
              </a:rPr>
              <a:t>)</a:t>
            </a:r>
            <a:r>
              <a:rPr kumimoji="1" lang="en-US" altLang="en-US" sz="2400" b="1" baseline="30000" dirty="0" smtClean="0">
                <a:latin typeface="Times New Roman" pitchFamily="18" charset="0"/>
                <a:ea typeface="等线"/>
                <a:sym typeface="Symbol" pitchFamily="18" charset="2"/>
              </a:rPr>
              <a:t> </a:t>
            </a:r>
            <a:r>
              <a:rPr kumimoji="1" lang="en-US" altLang="zh-CN" sz="2400" b="1" dirty="0" smtClean="0">
                <a:latin typeface="Times New Roman" pitchFamily="18" charset="0"/>
              </a:rPr>
              <a:t>+</a:t>
            </a:r>
            <a:r>
              <a:rPr kumimoji="1" lang="en-US" altLang="en-US" sz="2400" b="1" dirty="0" smtClean="0">
                <a:latin typeface="Times New Roman" pitchFamily="18" charset="0"/>
                <a:ea typeface="等线"/>
              </a:rPr>
              <a:t> 2 e</a:t>
            </a:r>
            <a:r>
              <a:rPr kumimoji="1" lang="en-US" altLang="en-US" sz="2400" b="1" baseline="30000" dirty="0" smtClean="0">
                <a:solidFill>
                  <a:srgbClr val="000000"/>
                </a:solidFill>
                <a:latin typeface="Times New Roman" pitchFamily="18" charset="0"/>
                <a:ea typeface="等线"/>
                <a:sym typeface="Symbol" pitchFamily="18" charset="2"/>
              </a:rPr>
              <a:t>-       </a:t>
            </a:r>
            <a:r>
              <a:rPr kumimoji="1" lang="en-US" altLang="en-US" sz="2400" b="1" dirty="0" smtClean="0">
                <a:solidFill>
                  <a:srgbClr val="000000"/>
                </a:solidFill>
                <a:latin typeface="Times New Roman" pitchFamily="18" charset="0"/>
                <a:ea typeface="等线"/>
                <a:sym typeface="Symbol" pitchFamily="18" charset="2"/>
              </a:rPr>
              <a:t>(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氧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化</a:t>
            </a:r>
            <a:r>
              <a:rPr kumimoji="1" lang="zh-CN" altLang="en-US" sz="2400" b="1" dirty="0" smtClean="0">
                <a:latin typeface="Times New Roman" pitchFamily="18" charset="0"/>
              </a:rPr>
              <a:t>反应</a:t>
            </a:r>
            <a:r>
              <a:rPr kumimoji="1" lang="en-US" altLang="zh-CN" sz="2400" b="1" dirty="0" smtClean="0">
                <a:latin typeface="Times New Roman" pitchFamily="18" charset="0"/>
              </a:rPr>
              <a:t>)</a:t>
            </a:r>
            <a:r>
              <a:rPr kumimoji="1" lang="zh-CN" altLang="en-US" sz="2400" b="1" dirty="0" smtClean="0">
                <a:latin typeface="Times New Roman" pitchFamily="18" charset="0"/>
              </a:rPr>
              <a:t> </a:t>
            </a:r>
            <a:endParaRPr kumimoji="1" lang="en-US" altLang="en-US" sz="2400" b="1" baseline="30000" dirty="0" smtClean="0">
              <a:latin typeface="Times New Roman" pitchFamily="18" charset="0"/>
              <a:ea typeface="等线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正极</a:t>
            </a:r>
            <a:r>
              <a:rPr kumimoji="1" lang="zh-CN" altLang="en-US" sz="2400" b="1" dirty="0" smtClean="0">
                <a:latin typeface="Times New Roman" pitchFamily="18" charset="0"/>
              </a:rPr>
              <a:t>：</a:t>
            </a:r>
            <a:r>
              <a:rPr kumimoji="1" lang="en-US" altLang="en-US" sz="2400" b="1" dirty="0" smtClean="0">
                <a:latin typeface="Times New Roman" pitchFamily="18" charset="0"/>
                <a:ea typeface="等线"/>
                <a:sym typeface="Symbol" pitchFamily="18" charset="2"/>
              </a:rPr>
              <a:t>Fe</a:t>
            </a:r>
            <a:r>
              <a:rPr kumimoji="1" lang="en-US" altLang="en-US" sz="2400" b="1" baseline="30000" dirty="0" smtClean="0">
                <a:latin typeface="Times New Roman" pitchFamily="18" charset="0"/>
                <a:ea typeface="等线"/>
                <a:sym typeface="Symbol" pitchFamily="18" charset="2"/>
              </a:rPr>
              <a:t>3+</a:t>
            </a:r>
            <a:r>
              <a:rPr kumimoji="1" lang="en-US" altLang="en-US" sz="2400" b="1" dirty="0" smtClean="0">
                <a:latin typeface="Times New Roman" pitchFamily="18" charset="0"/>
                <a:ea typeface="等线"/>
                <a:sym typeface="Symbol" pitchFamily="18" charset="2"/>
              </a:rPr>
              <a:t>(</a:t>
            </a:r>
            <a:r>
              <a:rPr kumimoji="1" lang="en-US" altLang="en-US" sz="2400" b="1" dirty="0" err="1" smtClean="0">
                <a:latin typeface="Times New Roman" pitchFamily="18" charset="0"/>
                <a:ea typeface="等线"/>
                <a:sym typeface="Symbol" pitchFamily="18" charset="2"/>
              </a:rPr>
              <a:t>aq</a:t>
            </a:r>
            <a:r>
              <a:rPr kumimoji="1" lang="en-US" altLang="en-US" sz="2400" b="1" dirty="0" smtClean="0">
                <a:latin typeface="Times New Roman" pitchFamily="18" charset="0"/>
                <a:ea typeface="等线"/>
                <a:sym typeface="Symbol" pitchFamily="18" charset="2"/>
              </a:rPr>
              <a:t>) + </a:t>
            </a:r>
            <a:r>
              <a:rPr kumimoji="1" lang="en-US" altLang="en-US" sz="2400" b="1" dirty="0" smtClean="0">
                <a:latin typeface="Times New Roman" pitchFamily="18" charset="0"/>
                <a:ea typeface="等线"/>
              </a:rPr>
              <a:t>e</a:t>
            </a:r>
            <a:r>
              <a:rPr kumimoji="1" lang="en-US" altLang="en-US" sz="2400" b="1" baseline="30000" dirty="0" smtClean="0">
                <a:solidFill>
                  <a:srgbClr val="000000"/>
                </a:solidFill>
                <a:latin typeface="Times New Roman" pitchFamily="18" charset="0"/>
                <a:ea typeface="等线"/>
                <a:sym typeface="Symbol" pitchFamily="18" charset="2"/>
              </a:rPr>
              <a:t>-</a:t>
            </a:r>
            <a:r>
              <a:rPr kumimoji="1" lang="en-US" altLang="en-US" sz="2400" b="1" dirty="0" smtClean="0">
                <a:latin typeface="Times New Roman" pitchFamily="18" charset="0"/>
                <a:ea typeface="等线"/>
                <a:sym typeface="Symbol" pitchFamily="18" charset="2"/>
              </a:rPr>
              <a:t>  =  Fe</a:t>
            </a:r>
            <a:r>
              <a:rPr kumimoji="1" lang="en-US" altLang="en-US" sz="2400" b="1" baseline="30000" dirty="0" smtClean="0">
                <a:latin typeface="Times New Roman" pitchFamily="18" charset="0"/>
                <a:ea typeface="等线"/>
                <a:sym typeface="Symbol" pitchFamily="18" charset="2"/>
              </a:rPr>
              <a:t>2+</a:t>
            </a:r>
            <a:r>
              <a:rPr kumimoji="1" lang="en-US" altLang="en-US" sz="2400" b="1" dirty="0" smtClean="0">
                <a:latin typeface="Times New Roman" pitchFamily="18" charset="0"/>
                <a:ea typeface="等线"/>
                <a:sym typeface="Symbol" pitchFamily="18" charset="2"/>
              </a:rPr>
              <a:t>(</a:t>
            </a:r>
            <a:r>
              <a:rPr kumimoji="1" lang="en-US" altLang="en-US" sz="2400" b="1" dirty="0" err="1" smtClean="0">
                <a:latin typeface="Times New Roman" pitchFamily="18" charset="0"/>
                <a:ea typeface="等线"/>
                <a:sym typeface="Symbol" pitchFamily="18" charset="2"/>
              </a:rPr>
              <a:t>aq</a:t>
            </a:r>
            <a:r>
              <a:rPr kumimoji="1" lang="en-US" altLang="en-US" sz="2400" b="1" dirty="0" smtClean="0">
                <a:latin typeface="Times New Roman" pitchFamily="18" charset="0"/>
                <a:ea typeface="等线"/>
                <a:sym typeface="Symbol" pitchFamily="18" charset="2"/>
              </a:rPr>
              <a:t>)  (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还原</a:t>
            </a:r>
            <a:r>
              <a:rPr kumimoji="1" lang="zh-CN" altLang="en-US" sz="2400" b="1" dirty="0" smtClean="0">
                <a:latin typeface="Times New Roman" pitchFamily="18" charset="0"/>
                <a:sym typeface="Symbol" pitchFamily="18" charset="2"/>
              </a:rPr>
              <a:t>反应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zh-CN" altLang="en-US" sz="2400" b="1" dirty="0" smtClean="0">
                <a:latin typeface="Times New Roman" pitchFamily="18" charset="0"/>
                <a:sym typeface="Symbol" pitchFamily="18" charset="2"/>
              </a:rPr>
              <a:t> </a:t>
            </a:r>
            <a:endParaRPr kumimoji="1" lang="en-US" altLang="en-US" sz="2400" b="1" dirty="0" smtClean="0">
              <a:latin typeface="Times New Roman" pitchFamily="18" charset="0"/>
              <a:ea typeface="等线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 smtClean="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放电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总反应</a:t>
            </a:r>
            <a:r>
              <a:rPr kumimoji="1" lang="zh-CN" altLang="en-US" sz="2400" b="1" dirty="0" smtClean="0">
                <a:latin typeface="Times New Roman" pitchFamily="18" charset="0"/>
                <a:sym typeface="Symbol" pitchFamily="18" charset="2"/>
              </a:rPr>
              <a:t>：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 sz="2400" b="1" dirty="0" smtClean="0">
                <a:latin typeface="Times New Roman" pitchFamily="18" charset="0"/>
              </a:rPr>
              <a:t>        </a:t>
            </a:r>
            <a:r>
              <a:rPr kumimoji="1" lang="en-US" altLang="en-US" sz="2400" b="1" dirty="0" smtClean="0">
                <a:solidFill>
                  <a:srgbClr val="FF0000"/>
                </a:solidFill>
                <a:latin typeface="Times New Roman" pitchFamily="18" charset="0"/>
                <a:ea typeface="等线"/>
              </a:rPr>
              <a:t>H</a:t>
            </a:r>
            <a:r>
              <a:rPr kumimoji="1" lang="en-US" altLang="en-US" sz="2400" b="1" baseline="-25000" dirty="0" smtClean="0">
                <a:solidFill>
                  <a:srgbClr val="FF0000"/>
                </a:solidFill>
                <a:latin typeface="Times New Roman" pitchFamily="18" charset="0"/>
                <a:ea typeface="等线"/>
              </a:rPr>
              <a:t>2 </a:t>
            </a:r>
            <a:r>
              <a:rPr kumimoji="1" lang="en-US" altLang="en-US" sz="2400" b="1" dirty="0" smtClean="0">
                <a:solidFill>
                  <a:srgbClr val="FF0000"/>
                </a:solidFill>
                <a:latin typeface="Times New Roman" pitchFamily="18" charset="0"/>
                <a:ea typeface="等线"/>
              </a:rPr>
              <a:t>(g)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+ 2</a:t>
            </a:r>
            <a:r>
              <a:rPr kumimoji="1" lang="en-US" altLang="en-US" sz="2400" b="1" dirty="0" smtClean="0">
                <a:solidFill>
                  <a:srgbClr val="FF0000"/>
                </a:solidFill>
                <a:latin typeface="Times New Roman" pitchFamily="18" charset="0"/>
                <a:ea typeface="等线"/>
              </a:rPr>
              <a:t> </a:t>
            </a:r>
            <a:r>
              <a:rPr kumimoji="1" lang="en-US" altLang="en-US" sz="2400" b="1" dirty="0" smtClean="0">
                <a:solidFill>
                  <a:srgbClr val="FF0000"/>
                </a:solidFill>
                <a:latin typeface="Times New Roman" pitchFamily="18" charset="0"/>
                <a:ea typeface="等线"/>
                <a:sym typeface="Symbol" pitchFamily="18" charset="2"/>
              </a:rPr>
              <a:t>Fe</a:t>
            </a:r>
            <a:r>
              <a:rPr kumimoji="1" lang="en-US" altLang="en-US" sz="2400" b="1" baseline="30000" dirty="0" smtClean="0">
                <a:solidFill>
                  <a:srgbClr val="FF0000"/>
                </a:solidFill>
                <a:latin typeface="Times New Roman" pitchFamily="18" charset="0"/>
                <a:ea typeface="等线"/>
                <a:sym typeface="Symbol" pitchFamily="18" charset="2"/>
              </a:rPr>
              <a:t>3+ </a:t>
            </a:r>
            <a:r>
              <a:rPr kumimoji="1" lang="en-US" altLang="en-US" sz="2400" b="1" dirty="0" smtClean="0">
                <a:solidFill>
                  <a:srgbClr val="FF0000"/>
                </a:solidFill>
                <a:latin typeface="Times New Roman" pitchFamily="18" charset="0"/>
                <a:ea typeface="等线"/>
                <a:sym typeface="Symbol" pitchFamily="18" charset="2"/>
              </a:rPr>
              <a:t>(</a:t>
            </a:r>
            <a:r>
              <a:rPr kumimoji="1" lang="en-US" alt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等线"/>
                <a:sym typeface="Symbol" pitchFamily="18" charset="2"/>
              </a:rPr>
              <a:t>aq</a:t>
            </a:r>
            <a:r>
              <a:rPr kumimoji="1" lang="en-US" altLang="en-US" sz="2400" b="1" dirty="0" smtClean="0">
                <a:solidFill>
                  <a:srgbClr val="FF0000"/>
                </a:solidFill>
                <a:latin typeface="Times New Roman" pitchFamily="18" charset="0"/>
                <a:ea typeface="等线"/>
                <a:sym typeface="Symbol" pitchFamily="18" charset="2"/>
              </a:rPr>
              <a:t>)  </a:t>
            </a:r>
            <a:r>
              <a:rPr kumimoji="1" lang="en-US" altLang="en-US" sz="2400" b="1" dirty="0" smtClean="0">
                <a:solidFill>
                  <a:srgbClr val="FF0000"/>
                </a:solidFill>
                <a:latin typeface="Times New Roman" pitchFamily="18" charset="0"/>
                <a:ea typeface="等线"/>
              </a:rPr>
              <a:t>=  </a:t>
            </a:r>
            <a:r>
              <a:rPr kumimoji="1" lang="en-US" altLang="en-US" sz="2400" b="1" dirty="0" smtClean="0">
                <a:solidFill>
                  <a:srgbClr val="FF0000"/>
                </a:solidFill>
                <a:latin typeface="Times New Roman" pitchFamily="18" charset="0"/>
                <a:ea typeface="等线"/>
                <a:sym typeface="Symbol" pitchFamily="18" charset="2"/>
              </a:rPr>
              <a:t>2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en-US" sz="2400" b="1" dirty="0" smtClean="0">
                <a:solidFill>
                  <a:srgbClr val="FF0000"/>
                </a:solidFill>
                <a:latin typeface="Times New Roman" pitchFamily="18" charset="0"/>
                <a:ea typeface="等线"/>
                <a:sym typeface="Symbol" pitchFamily="18" charset="2"/>
              </a:rPr>
              <a:t>H</a:t>
            </a:r>
            <a:r>
              <a:rPr kumimoji="1" lang="en-US" altLang="en-US" sz="2400" b="1" baseline="30000" dirty="0" smtClean="0">
                <a:solidFill>
                  <a:srgbClr val="FF0000"/>
                </a:solidFill>
                <a:latin typeface="Times New Roman" pitchFamily="18" charset="0"/>
                <a:ea typeface="等线"/>
                <a:sym typeface="Symbol" pitchFamily="18" charset="2"/>
              </a:rPr>
              <a:t>+</a:t>
            </a:r>
            <a:r>
              <a:rPr kumimoji="1" lang="en-US" altLang="en-US" sz="2400" b="1" dirty="0" smtClean="0">
                <a:solidFill>
                  <a:srgbClr val="FF0000"/>
                </a:solidFill>
                <a:latin typeface="Times New Roman" pitchFamily="18" charset="0"/>
                <a:ea typeface="等线"/>
                <a:sym typeface="Symbol" pitchFamily="18" charset="2"/>
              </a:rPr>
              <a:t> (</a:t>
            </a:r>
            <a:r>
              <a:rPr kumimoji="1" lang="en-US" alt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等线"/>
                <a:sym typeface="Symbol" pitchFamily="18" charset="2"/>
              </a:rPr>
              <a:t>aq</a:t>
            </a:r>
            <a:r>
              <a:rPr kumimoji="1" lang="en-US" altLang="en-US" sz="2400" b="1" dirty="0" smtClean="0">
                <a:solidFill>
                  <a:srgbClr val="FF0000"/>
                </a:solidFill>
                <a:latin typeface="Times New Roman" pitchFamily="18" charset="0"/>
                <a:ea typeface="等线"/>
                <a:sym typeface="Symbol" pitchFamily="18" charset="2"/>
              </a:rPr>
              <a:t>) + 2 Fe</a:t>
            </a:r>
            <a:r>
              <a:rPr kumimoji="1" lang="en-US" altLang="en-US" sz="2400" b="1" baseline="30000" dirty="0" smtClean="0">
                <a:solidFill>
                  <a:srgbClr val="FF0000"/>
                </a:solidFill>
                <a:latin typeface="Times New Roman" pitchFamily="18" charset="0"/>
                <a:ea typeface="等线"/>
                <a:sym typeface="Symbol" pitchFamily="18" charset="2"/>
              </a:rPr>
              <a:t>2+</a:t>
            </a:r>
            <a:r>
              <a:rPr kumimoji="1" lang="en-US" altLang="en-US" sz="2400" b="1" dirty="0" smtClean="0">
                <a:solidFill>
                  <a:srgbClr val="FF0000"/>
                </a:solidFill>
                <a:latin typeface="Times New Roman" pitchFamily="18" charset="0"/>
                <a:ea typeface="等线"/>
                <a:sym typeface="Symbol" pitchFamily="18" charset="2"/>
              </a:rPr>
              <a:t> (</a:t>
            </a:r>
            <a:r>
              <a:rPr kumimoji="1" lang="en-US" alt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等线"/>
                <a:sym typeface="Symbol" pitchFamily="18" charset="2"/>
              </a:rPr>
              <a:t>aq</a:t>
            </a:r>
            <a:r>
              <a:rPr kumimoji="1" lang="en-US" altLang="en-US" sz="2400" b="1" dirty="0" smtClean="0">
                <a:solidFill>
                  <a:srgbClr val="FF0000"/>
                </a:solidFill>
                <a:latin typeface="Times New Roman" pitchFamily="18" charset="0"/>
                <a:ea typeface="等线"/>
                <a:sym typeface="Symbol" pitchFamily="18" charset="2"/>
              </a:rPr>
              <a:t>) </a:t>
            </a:r>
            <a:endParaRPr kumimoji="1" lang="en-US" altLang="zh-CN" sz="2400" b="1" dirty="0" smtClean="0">
              <a:solidFill>
                <a:srgbClr val="FF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918147"/>
              </p:ext>
            </p:extLst>
          </p:nvPr>
        </p:nvGraphicFramePr>
        <p:xfrm>
          <a:off x="641350" y="1079500"/>
          <a:ext cx="110950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2" name="Equation" r:id="rId3" imgW="4978080" imgH="253800" progId="Equation.DSMT4">
                  <p:embed/>
                </p:oleObj>
              </mc:Choice>
              <mc:Fallback>
                <p:oleObj name="Equation" r:id="rId3" imgW="4978080" imgH="253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079500"/>
                        <a:ext cx="11095038" cy="550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03655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41" y="103517"/>
            <a:ext cx="5954183" cy="47625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latin typeface="Times New Roman" pitchFamily="18" charset="0"/>
              </a:rPr>
              <a:t>例</a:t>
            </a:r>
            <a:r>
              <a:rPr lang="en-US" altLang="zh-CN" sz="2800" b="1" dirty="0" smtClean="0">
                <a:latin typeface="Times New Roman" pitchFamily="18" charset="0"/>
              </a:rPr>
              <a:t>3.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原电池</a:t>
            </a:r>
            <a:r>
              <a:rPr lang="zh-CN" altLang="en-US" sz="2800" b="1" dirty="0" smtClean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sym typeface="Symbol" pitchFamily="18" charset="2"/>
              </a:rPr>
              <a:t> </a:t>
            </a:r>
            <a:r>
              <a:rPr lang="zh-CN" altLang="en-US" sz="2800" b="1" dirty="0" smtClean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锌锰干电池</a:t>
            </a:r>
            <a:endParaRPr lang="zh-CN" altLang="en-US" sz="2800" b="1" dirty="0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50978" y="1866798"/>
            <a:ext cx="3071284" cy="31686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NH</a:t>
            </a:r>
            <a:r>
              <a:rPr lang="en-US" altLang="zh-CN" sz="2400" b="1" baseline="-25000" dirty="0" smtClean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4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Cl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ZnCl</a:t>
            </a:r>
            <a:r>
              <a:rPr lang="en-US" altLang="zh-CN" sz="2400" b="1" baseline="-25000" dirty="0" smtClean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sym typeface="Symbol" pitchFamily="18" charset="2"/>
              </a:rPr>
              <a:t>和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MnO</a:t>
            </a:r>
            <a:r>
              <a:rPr lang="en-US" altLang="zh-CN" sz="2400" b="1" baseline="-25000" dirty="0" smtClean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2 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浆状物</a:t>
            </a:r>
            <a:b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</a:b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/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正极：石墨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         （带铜帽）</a:t>
            </a:r>
            <a:b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</a:b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/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负极：锌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          （外壳）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457013"/>
              </p:ext>
            </p:extLst>
          </p:nvPr>
        </p:nvGraphicFramePr>
        <p:xfrm>
          <a:off x="1199342" y="914131"/>
          <a:ext cx="95996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7" name="Equation" r:id="rId3" imgW="4038480" imgH="253800" progId="Equation.DSMT4">
                  <p:embed/>
                </p:oleObj>
              </mc:Choice>
              <mc:Fallback>
                <p:oleObj name="Equation" r:id="rId3" imgW="4038480" imgH="253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342" y="914131"/>
                        <a:ext cx="959961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3928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833" y="1480122"/>
            <a:ext cx="4183811" cy="442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29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843" y="2120104"/>
            <a:ext cx="2605179" cy="343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844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6292" y="123945"/>
            <a:ext cx="7393516" cy="550863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latin typeface="Times New Roman" pitchFamily="18" charset="0"/>
              </a:rPr>
              <a:t>例</a:t>
            </a:r>
            <a:r>
              <a:rPr lang="en-US" altLang="zh-CN" sz="2800" b="1" dirty="0" smtClean="0">
                <a:latin typeface="Times New Roman" pitchFamily="18" charset="0"/>
              </a:rPr>
              <a:t>3.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原电池</a:t>
            </a:r>
            <a:r>
              <a:rPr lang="zh-CN" altLang="en-US" sz="2800" b="1" dirty="0" smtClean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sym typeface="Symbol" pitchFamily="18" charset="2"/>
              </a:rPr>
              <a:t> </a:t>
            </a:r>
            <a:r>
              <a:rPr lang="zh-CN" altLang="en-US" sz="2800" b="1" dirty="0" smtClean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锌锰</a:t>
            </a:r>
            <a:r>
              <a:rPr lang="zh-CN" altLang="en-US" sz="2800" b="1" dirty="0" smtClean="0">
                <a:solidFill>
                  <a:srgbClr val="0000CC"/>
                </a:solidFill>
                <a:sym typeface="Symbol" pitchFamily="18" charset="2"/>
              </a:rPr>
              <a:t>干电池（续）</a:t>
            </a:r>
            <a:endParaRPr lang="zh-CN" altLang="en-US" sz="2800" b="1" dirty="0" smtClean="0">
              <a:solidFill>
                <a:schemeClr val="hlink"/>
              </a:solidFill>
              <a:sym typeface="Symbol" pitchFamily="18" charset="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788678" y="1291385"/>
            <a:ext cx="11040533" cy="436245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负极</a:t>
            </a:r>
            <a:r>
              <a:rPr lang="zh-CN" altLang="en-US" b="1" dirty="0" smtClean="0">
                <a:latin typeface="Times New Roman" pitchFamily="18" charset="0"/>
              </a:rPr>
              <a:t>（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氧化</a:t>
            </a:r>
            <a:r>
              <a:rPr lang="zh-CN" altLang="en-US" b="1" dirty="0" smtClean="0">
                <a:latin typeface="Times New Roman" pitchFamily="18" charset="0"/>
              </a:rPr>
              <a:t>反应）：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Times New Roman" pitchFamily="18" charset="0"/>
              </a:rPr>
              <a:t>               </a:t>
            </a:r>
            <a:r>
              <a:rPr lang="en-US" altLang="zh-CN" b="1" dirty="0" smtClean="0">
                <a:latin typeface="Times New Roman" pitchFamily="18" charset="0"/>
              </a:rPr>
              <a:t>Zn(s)</a:t>
            </a:r>
            <a:r>
              <a:rPr lang="en-US" altLang="zh-CN" b="1" baseline="-25000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b="1" dirty="0" smtClean="0">
                <a:latin typeface="Times New Roman" pitchFamily="18" charset="0"/>
              </a:rPr>
              <a:t>Zn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lang="en-US" altLang="zh-CN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(</a:t>
            </a:r>
            <a:r>
              <a:rPr lang="en-US" altLang="zh-CN" b="1" dirty="0" err="1" smtClean="0">
                <a:latin typeface="Times New Roman" pitchFamily="18" charset="0"/>
              </a:rPr>
              <a:t>aq</a:t>
            </a:r>
            <a:r>
              <a:rPr lang="en-US" altLang="zh-CN" b="1" dirty="0" smtClean="0">
                <a:latin typeface="Times New Roman" pitchFamily="18" charset="0"/>
              </a:rPr>
              <a:t>)</a:t>
            </a:r>
            <a:r>
              <a:rPr lang="en-US" altLang="zh-CN" b="1" baseline="30000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+ 2 e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b="1" dirty="0" smtClean="0">
              <a:solidFill>
                <a:srgbClr val="075525"/>
              </a:solidFill>
              <a:latin typeface="Times New Roman" pitchFamily="18" charset="0"/>
            </a:endParaRPr>
          </a:p>
          <a:p>
            <a:pPr>
              <a:buNone/>
            </a:pPr>
            <a:r>
              <a:rPr lang="zh-CN" altLang="en-US" b="1" dirty="0" smtClean="0">
                <a:solidFill>
                  <a:srgbClr val="00B0F0"/>
                </a:solidFill>
                <a:latin typeface="Times New Roman" pitchFamily="18" charset="0"/>
              </a:rPr>
              <a:t>正极</a:t>
            </a:r>
            <a:r>
              <a:rPr lang="zh-CN" altLang="en-US" b="1" dirty="0" smtClean="0">
                <a:latin typeface="Times New Roman" pitchFamily="18" charset="0"/>
              </a:rPr>
              <a:t>（</a:t>
            </a:r>
            <a:r>
              <a:rPr lang="zh-CN" altLang="en-US" b="1" dirty="0" smtClean="0">
                <a:solidFill>
                  <a:srgbClr val="00B0F0"/>
                </a:solidFill>
                <a:latin typeface="Times New Roman" pitchFamily="18" charset="0"/>
              </a:rPr>
              <a:t>还原</a:t>
            </a:r>
            <a:r>
              <a:rPr lang="zh-CN" altLang="en-US" b="1" dirty="0" smtClean="0">
                <a:latin typeface="Times New Roman" pitchFamily="18" charset="0"/>
              </a:rPr>
              <a:t>反应）：</a:t>
            </a:r>
            <a:endParaRPr lang="en-US" altLang="zh-CN" b="1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              MnO</a:t>
            </a:r>
            <a:r>
              <a:rPr lang="en-US" altLang="zh-CN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dirty="0">
                <a:latin typeface="Times New Roman" pitchFamily="18" charset="0"/>
              </a:rPr>
              <a:t>(s)</a:t>
            </a:r>
            <a:r>
              <a:rPr lang="en-US" altLang="zh-CN" b="1" baseline="-25000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+</a:t>
            </a:r>
            <a:r>
              <a:rPr lang="en-US" altLang="zh-CN" b="1" baseline="-25000" dirty="0">
                <a:latin typeface="Times New Roman" pitchFamily="18" charset="0"/>
              </a:rPr>
              <a:t>  </a:t>
            </a:r>
            <a:r>
              <a:rPr lang="en-US" altLang="zh-CN" b="1" dirty="0">
                <a:latin typeface="Times New Roman" pitchFamily="18" charset="0"/>
              </a:rPr>
              <a:t>H</a:t>
            </a:r>
            <a:r>
              <a:rPr lang="en-US" altLang="zh-CN" b="1" baseline="30000" dirty="0">
                <a:solidFill>
                  <a:srgbClr val="000000"/>
                </a:solidFill>
                <a:latin typeface="Times New Roman" pitchFamily="18" charset="0"/>
              </a:rPr>
              <a:t>+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dirty="0" err="1">
                <a:latin typeface="Times New Roman" pitchFamily="18" charset="0"/>
              </a:rPr>
              <a:t>aq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en-US" altLang="zh-CN" b="1" baseline="30000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+</a:t>
            </a:r>
            <a:r>
              <a:rPr lang="en-US" altLang="zh-CN" b="1" baseline="-25000" dirty="0">
                <a:latin typeface="Times New Roman" pitchFamily="18" charset="0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="1" baseline="30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altLang="zh-CN" b="1" dirty="0" err="1">
                <a:latin typeface="Times New Roman" pitchFamily="18" charset="0"/>
              </a:rPr>
              <a:t>MnO</a:t>
            </a:r>
            <a:r>
              <a:rPr lang="en-US" altLang="zh-CN" b="1" dirty="0">
                <a:latin typeface="Times New Roman" pitchFamily="18" charset="0"/>
              </a:rPr>
              <a:t>(OH)(s) </a:t>
            </a:r>
          </a:p>
          <a:p>
            <a:pPr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            2 </a:t>
            </a:r>
            <a:r>
              <a:rPr lang="en-US" altLang="zh-CN" b="1" dirty="0" err="1">
                <a:latin typeface="Times New Roman" pitchFamily="18" charset="0"/>
              </a:rPr>
              <a:t>MnO</a:t>
            </a:r>
            <a:r>
              <a:rPr lang="en-US" altLang="zh-CN" b="1" dirty="0">
                <a:latin typeface="Times New Roman" pitchFamily="18" charset="0"/>
              </a:rPr>
              <a:t>(OH)(s)</a:t>
            </a:r>
            <a:r>
              <a:rPr lang="en-US" altLang="zh-CN" b="1" baseline="-25000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b="1" dirty="0">
                <a:latin typeface="Times New Roman" pitchFamily="18" charset="0"/>
              </a:rPr>
              <a:t>Mn</a:t>
            </a:r>
            <a:r>
              <a:rPr lang="en-US" altLang="zh-CN" b="1" baseline="-25000" dirty="0">
                <a:latin typeface="Times New Roman" pitchFamily="18" charset="0"/>
              </a:rPr>
              <a:t>2</a:t>
            </a:r>
            <a:r>
              <a:rPr lang="en-US" altLang="zh-CN" b="1" dirty="0">
                <a:latin typeface="Times New Roman" pitchFamily="18" charset="0"/>
              </a:rPr>
              <a:t>O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</a:rPr>
              <a:t>3 </a:t>
            </a:r>
            <a:r>
              <a:rPr lang="en-US" altLang="zh-CN" b="1" dirty="0">
                <a:latin typeface="Times New Roman" pitchFamily="18" charset="0"/>
              </a:rPr>
              <a:t>(s) +</a:t>
            </a:r>
            <a:r>
              <a:rPr lang="en-US" altLang="zh-CN" b="1" baseline="-25000" dirty="0">
                <a:latin typeface="Times New Roman" pitchFamily="18" charset="0"/>
              </a:rPr>
              <a:t>  </a:t>
            </a:r>
            <a:r>
              <a:rPr lang="en-US" altLang="zh-CN" b="1" dirty="0">
                <a:latin typeface="Times New Roman" pitchFamily="18" charset="0"/>
              </a:rPr>
              <a:t>H</a:t>
            </a:r>
            <a:r>
              <a:rPr lang="en-US" altLang="zh-CN" b="1" baseline="-25000" dirty="0">
                <a:latin typeface="Times New Roman" pitchFamily="18" charset="0"/>
              </a:rPr>
              <a:t>2</a:t>
            </a:r>
            <a:r>
              <a:rPr lang="en-US" altLang="zh-CN" b="1" dirty="0">
                <a:latin typeface="Times New Roman" pitchFamily="18" charset="0"/>
              </a:rPr>
              <a:t>O(l)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b="1" dirty="0" smtClean="0">
              <a:solidFill>
                <a:srgbClr val="0000CC"/>
              </a:solidFill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CC"/>
                </a:solidFill>
                <a:sym typeface="Symbol" pitchFamily="18" charset="2"/>
              </a:rPr>
              <a:t>放电</a:t>
            </a:r>
            <a:r>
              <a:rPr lang="zh-CN" altLang="en-US" b="1" dirty="0" smtClean="0">
                <a:solidFill>
                  <a:srgbClr val="0000CC"/>
                </a:solidFill>
              </a:rPr>
              <a:t>总</a:t>
            </a:r>
            <a:r>
              <a:rPr lang="zh-CN" altLang="en-US" b="1" dirty="0" smtClean="0">
                <a:solidFill>
                  <a:srgbClr val="0000CC"/>
                </a:solidFill>
                <a:sym typeface="Symbol" pitchFamily="18" charset="2"/>
              </a:rPr>
              <a:t>反应：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Times New Roman" pitchFamily="18" charset="0"/>
              </a:rPr>
              <a:t>     </a:t>
            </a:r>
            <a:r>
              <a:rPr lang="en-US" altLang="zh-CN" b="1" dirty="0" smtClean="0">
                <a:latin typeface="Times New Roman" pitchFamily="18" charset="0"/>
              </a:rPr>
              <a:t>Zn(s)</a:t>
            </a:r>
            <a:r>
              <a:rPr lang="en-US" altLang="zh-CN" b="1" baseline="-25000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+ 2 </a:t>
            </a:r>
            <a:r>
              <a:rPr lang="en-US" altLang="zh-CN" b="1" dirty="0" smtClean="0">
                <a:latin typeface="Times New Roman" pitchFamily="18" charset="0"/>
              </a:rPr>
              <a:t>MnO</a:t>
            </a:r>
            <a:r>
              <a:rPr lang="en-US" altLang="zh-CN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dirty="0" smtClean="0">
                <a:latin typeface="Times New Roman" pitchFamily="18" charset="0"/>
              </a:rPr>
              <a:t>(s)</a:t>
            </a:r>
            <a:r>
              <a:rPr lang="en-US" altLang="zh-CN" b="1" baseline="-25000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+</a:t>
            </a:r>
            <a:r>
              <a:rPr lang="en-US" altLang="zh-CN" b="1" baseline="-25000" dirty="0" smtClean="0">
                <a:latin typeface="Times New Roman" pitchFamily="18" charset="0"/>
              </a:rPr>
              <a:t>  </a:t>
            </a:r>
            <a:r>
              <a:rPr lang="en-US" altLang="zh-CN" b="1" dirty="0" smtClean="0">
                <a:latin typeface="Times New Roman" pitchFamily="18" charset="0"/>
              </a:rPr>
              <a:t>2 H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</a:rPr>
              <a:t>+ </a:t>
            </a:r>
            <a:r>
              <a:rPr lang="en-US" altLang="zh-CN" b="1" dirty="0" smtClean="0">
                <a:latin typeface="Times New Roman" pitchFamily="18" charset="0"/>
              </a:rPr>
              <a:t>(</a:t>
            </a:r>
            <a:r>
              <a:rPr lang="en-US" altLang="zh-CN" b="1" dirty="0" err="1" smtClean="0">
                <a:latin typeface="Times New Roman" pitchFamily="18" charset="0"/>
              </a:rPr>
              <a:t>aq</a:t>
            </a:r>
            <a:r>
              <a:rPr lang="en-US" altLang="zh-CN" b="1" dirty="0" smtClean="0">
                <a:latin typeface="Times New Roman" pitchFamily="18" charset="0"/>
              </a:rPr>
              <a:t>)</a:t>
            </a:r>
            <a:r>
              <a:rPr lang="en-US" altLang="zh-CN" b="1" baseline="30000" dirty="0" smtClean="0">
                <a:latin typeface="Times New Roman" pitchFamily="18" charset="0"/>
              </a:rPr>
              <a:t> 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→  </a:t>
            </a:r>
            <a:r>
              <a:rPr lang="en-US" altLang="zh-CN" b="1" dirty="0" smtClean="0">
                <a:latin typeface="Times New Roman" pitchFamily="18" charset="0"/>
              </a:rPr>
              <a:t>Zn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</a:rPr>
              <a:t>2+</a:t>
            </a:r>
            <a:r>
              <a:rPr lang="en-US" altLang="zh-CN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(</a:t>
            </a:r>
            <a:r>
              <a:rPr lang="en-US" altLang="zh-CN" b="1" dirty="0" err="1" smtClean="0">
                <a:latin typeface="Times New Roman" pitchFamily="18" charset="0"/>
              </a:rPr>
              <a:t>aq</a:t>
            </a:r>
            <a:r>
              <a:rPr lang="en-US" altLang="zh-CN" b="1" dirty="0" smtClean="0">
                <a:latin typeface="Times New Roman" pitchFamily="18" charset="0"/>
              </a:rPr>
              <a:t>)</a:t>
            </a:r>
            <a:r>
              <a:rPr lang="en-US" altLang="zh-CN" b="1" baseline="30000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b="1" dirty="0" smtClean="0">
                <a:latin typeface="Times New Roman" pitchFamily="18" charset="0"/>
              </a:rPr>
              <a:t>Mn</a:t>
            </a:r>
            <a:r>
              <a:rPr lang="en-US" altLang="zh-CN" b="1" baseline="-25000" dirty="0" smtClean="0"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</a:rPr>
              <a:t>O</a:t>
            </a:r>
            <a:r>
              <a:rPr lang="en-US" altLang="zh-CN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3 </a:t>
            </a:r>
            <a:r>
              <a:rPr lang="en-US" altLang="zh-CN" b="1" dirty="0" smtClean="0">
                <a:latin typeface="Times New Roman" pitchFamily="18" charset="0"/>
              </a:rPr>
              <a:t>(s) +</a:t>
            </a:r>
            <a:r>
              <a:rPr lang="en-US" altLang="zh-CN" b="1" baseline="-25000" dirty="0" smtClean="0">
                <a:latin typeface="Times New Roman" pitchFamily="18" charset="0"/>
              </a:rPr>
              <a:t>  </a:t>
            </a:r>
            <a:r>
              <a:rPr lang="en-US" altLang="zh-CN" b="1" dirty="0" smtClean="0">
                <a:latin typeface="Times New Roman" pitchFamily="18" charset="0"/>
              </a:rPr>
              <a:t>H</a:t>
            </a:r>
            <a:r>
              <a:rPr lang="en-US" altLang="zh-CN" b="1" baseline="-25000" dirty="0" smtClean="0"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</a:rPr>
              <a:t>O(l)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b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7575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3"/>
          <p:cNvSpPr>
            <a:spLocks noChangeArrowheads="1"/>
          </p:cNvSpPr>
          <p:nvPr/>
        </p:nvSpPr>
        <p:spPr bwMode="auto">
          <a:xfrm>
            <a:off x="1052623" y="103517"/>
            <a:ext cx="38779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6.2.2 </a:t>
            </a:r>
            <a:r>
              <a:rPr lang="zh-CN" altLang="en-US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电动势与电极电势</a:t>
            </a:r>
            <a:endParaRPr lang="zh-CN" altLang="en-US" sz="1800" dirty="0">
              <a:solidFill>
                <a:srgbClr val="0000CC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15" name="矩形 10"/>
          <p:cNvSpPr>
            <a:spLocks noChangeArrowheads="1"/>
          </p:cNvSpPr>
          <p:nvPr/>
        </p:nvSpPr>
        <p:spPr bwMode="auto">
          <a:xfrm>
            <a:off x="1102785" y="818218"/>
            <a:ext cx="687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baseline="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1" baseline="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原电池的电动势</a:t>
            </a:r>
            <a:r>
              <a:rPr lang="en-US" altLang="zh-CN" b="1" baseline="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(electromotive force)</a:t>
            </a:r>
            <a:endParaRPr lang="zh-CN" altLang="en-US" sz="1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16" name="矩形 12"/>
          <p:cNvSpPr>
            <a:spLocks noChangeArrowheads="1"/>
          </p:cNvSpPr>
          <p:nvPr/>
        </p:nvSpPr>
        <p:spPr bwMode="auto">
          <a:xfrm>
            <a:off x="1435100" y="1462208"/>
            <a:ext cx="6991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电动势是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指</a:t>
            </a:r>
            <a:r>
              <a:rPr lang="zh-CN" altLang="en-US" sz="2400" b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原电池正、负电极之间的平衡电势差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38918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6433"/>
              </p:ext>
            </p:extLst>
          </p:nvPr>
        </p:nvGraphicFramePr>
        <p:xfrm>
          <a:off x="3695134" y="2031058"/>
          <a:ext cx="3232151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3" imgW="863225" imgH="241195" progId="Equation.DSMT4">
                  <p:embed/>
                </p:oleObj>
              </mc:Choice>
              <mc:Fallback>
                <p:oleObj name="Equation" r:id="rId3" imgW="86322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134" y="2031058"/>
                        <a:ext cx="3232151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矩形 15"/>
          <p:cNvSpPr>
            <a:spLocks noChangeArrowheads="1"/>
          </p:cNvSpPr>
          <p:nvPr/>
        </p:nvSpPr>
        <p:spPr bwMode="auto">
          <a:xfrm>
            <a:off x="9039154" y="2100175"/>
            <a:ext cx="8515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(6.1) </a:t>
            </a:r>
            <a:endParaRPr lang="zh-CN" altLang="en-US" sz="18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20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38921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368716"/>
              </p:ext>
            </p:extLst>
          </p:nvPr>
        </p:nvGraphicFramePr>
        <p:xfrm>
          <a:off x="3734119" y="3194695"/>
          <a:ext cx="3553884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5" imgW="914400" imgH="241300" progId="Equation.DSMT4">
                  <p:embed/>
                </p:oleObj>
              </mc:Choice>
              <mc:Fallback>
                <p:oleObj name="Equation" r:id="rId5" imgW="914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4119" y="3194695"/>
                        <a:ext cx="3553884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矩形 18"/>
          <p:cNvSpPr>
            <a:spLocks noChangeArrowheads="1"/>
          </p:cNvSpPr>
          <p:nvPr/>
        </p:nvSpPr>
        <p:spPr bwMode="auto">
          <a:xfrm>
            <a:off x="9137651" y="3271719"/>
            <a:ext cx="8515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(6.2) </a:t>
            </a:r>
            <a:endParaRPr lang="zh-CN" altLang="en-US" sz="1800" dirty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23" name="矩形 20"/>
          <p:cNvSpPr>
            <a:spLocks noChangeArrowheads="1"/>
          </p:cNvSpPr>
          <p:nvPr/>
        </p:nvSpPr>
        <p:spPr bwMode="auto">
          <a:xfrm>
            <a:off x="1583267" y="2810054"/>
            <a:ext cx="1112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标态：</a:t>
            </a:r>
            <a:endParaRPr lang="zh-CN" altLang="en-US" sz="18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24" name="矩形 22"/>
          <p:cNvSpPr>
            <a:spLocks noChangeArrowheads="1"/>
          </p:cNvSpPr>
          <p:nvPr/>
        </p:nvSpPr>
        <p:spPr bwMode="auto">
          <a:xfrm>
            <a:off x="1217804" y="4191300"/>
            <a:ext cx="61542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baseline="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 baseline="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电极电势（</a:t>
            </a:r>
            <a:r>
              <a:rPr lang="en-US" altLang="zh-CN" b="1" baseline="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electrode potentials)</a:t>
            </a:r>
            <a:endParaRPr lang="zh-CN" altLang="en-US" sz="1800" dirty="0">
              <a:solidFill>
                <a:srgbClr val="FF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25" name="矩形 2"/>
          <p:cNvSpPr>
            <a:spLocks noChangeArrowheads="1"/>
          </p:cNvSpPr>
          <p:nvPr/>
        </p:nvSpPr>
        <p:spPr bwMode="auto">
          <a:xfrm>
            <a:off x="1702107" y="5024649"/>
            <a:ext cx="7455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电极电势（电极电位）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产生</a:t>
            </a:r>
            <a:r>
              <a:rPr lang="en-US" altLang="zh-CN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用“双电层模型”解释</a:t>
            </a:r>
            <a:endParaRPr lang="zh-CN" altLang="en-US" sz="240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653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1"/>
          <p:cNvSpPr>
            <a:spLocks noChangeArrowheads="1"/>
          </p:cNvSpPr>
          <p:nvPr/>
        </p:nvSpPr>
        <p:spPr bwMode="auto">
          <a:xfrm>
            <a:off x="1155941" y="112143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双电层模型</a:t>
            </a:r>
            <a:endParaRPr lang="zh-CN" altLang="en-US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39940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074681"/>
              </p:ext>
            </p:extLst>
          </p:nvPr>
        </p:nvGraphicFramePr>
        <p:xfrm>
          <a:off x="6597697" y="1099361"/>
          <a:ext cx="5270500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r:id="rId3" imgW="5894280" imgH="4087800" progId="CorelDRAW.Graphic.12">
                  <p:embed/>
                </p:oleObj>
              </mc:Choice>
              <mc:Fallback>
                <p:oleObj r:id="rId3" imgW="5894280" imgH="4087800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97" y="1099361"/>
                        <a:ext cx="5270500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矩形 8"/>
          <p:cNvSpPr>
            <a:spLocks noChangeArrowheads="1"/>
          </p:cNvSpPr>
          <p:nvPr/>
        </p:nvSpPr>
        <p:spPr bwMode="auto">
          <a:xfrm>
            <a:off x="7957109" y="4074514"/>
            <a:ext cx="2741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图</a:t>
            </a:r>
            <a:r>
              <a:rPr lang="en-US" altLang="zh-CN" sz="18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6.4 </a:t>
            </a:r>
            <a:r>
              <a:rPr lang="zh-CN" altLang="en-US" sz="18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金属</a:t>
            </a:r>
            <a:r>
              <a:rPr lang="en-US" altLang="zh-CN" sz="18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18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金属盐溶液</a:t>
            </a:r>
            <a:endParaRPr lang="en-US" altLang="zh-CN" sz="1800" b="1" baseline="0" dirty="0">
              <a:solidFill>
                <a:srgbClr val="0000CC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“双电层”的形成示意图</a:t>
            </a:r>
            <a:endParaRPr lang="en-US" altLang="zh-CN" sz="1800" b="1" baseline="0" dirty="0">
              <a:solidFill>
                <a:srgbClr val="0000CC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9942" name="矩形 9"/>
          <p:cNvSpPr>
            <a:spLocks noChangeArrowheads="1"/>
          </p:cNvSpPr>
          <p:nvPr/>
        </p:nvSpPr>
        <p:spPr bwMode="auto">
          <a:xfrm>
            <a:off x="2156885" y="981076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zh-CN" sz="2400" b="1" baseline="0">
                <a:latin typeface="宋体" pitchFamily="2" charset="-122"/>
                <a:ea typeface="宋体" pitchFamily="2" charset="-122"/>
              </a:rPr>
              <a:t>⇌</a:t>
            </a: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39943" name="对象 10"/>
          <p:cNvGraphicFramePr>
            <a:graphicFrameLocks noChangeAspect="1"/>
          </p:cNvGraphicFramePr>
          <p:nvPr/>
        </p:nvGraphicFramePr>
        <p:xfrm>
          <a:off x="2643718" y="1001714"/>
          <a:ext cx="211243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name="Equation" r:id="rId5" imgW="914400" imgH="254000" progId="Equation.DSMT4">
                  <p:embed/>
                </p:oleObj>
              </mc:Choice>
              <mc:Fallback>
                <p:oleObj name="Equation" r:id="rId5" imgW="914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718" y="1001714"/>
                        <a:ext cx="211243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39945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00996"/>
              </p:ext>
            </p:extLst>
          </p:nvPr>
        </p:nvGraphicFramePr>
        <p:xfrm>
          <a:off x="1155941" y="1010941"/>
          <a:ext cx="1013884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Equation" r:id="rId7" imgW="444114" imgH="253780" progId="Equation.DSMT4">
                  <p:embed/>
                </p:oleObj>
              </mc:Choice>
              <mc:Fallback>
                <p:oleObj name="Equation" r:id="rId7" imgW="444114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941" y="1010941"/>
                        <a:ext cx="1013884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39947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637232"/>
              </p:ext>
            </p:extLst>
          </p:nvPr>
        </p:nvGraphicFramePr>
        <p:xfrm>
          <a:off x="7767767" y="4988465"/>
          <a:ext cx="333586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Equation" r:id="rId9" imgW="1574800" imgH="228600" progId="Equation.DSMT4">
                  <p:embed/>
                </p:oleObj>
              </mc:Choice>
              <mc:Fallback>
                <p:oleObj name="Equation" r:id="rId9" imgW="1574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7767" y="4988465"/>
                        <a:ext cx="3335867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矩形 17"/>
          <p:cNvSpPr>
            <a:spLocks noChangeArrowheads="1"/>
          </p:cNvSpPr>
          <p:nvPr/>
        </p:nvSpPr>
        <p:spPr bwMode="auto">
          <a:xfrm>
            <a:off x="825500" y="2016185"/>
            <a:ext cx="489796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baseline="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“金属溶解”占优势，形成图</a:t>
            </a:r>
            <a:r>
              <a:rPr lang="en-US" altLang="zh-CN" sz="1800" b="1" baseline="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6.4 (a)</a:t>
            </a:r>
            <a:r>
              <a:rPr lang="zh-CN" altLang="en-US" sz="1800" b="1" baseline="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“双电层”。</a:t>
            </a:r>
            <a:endParaRPr lang="en-US" altLang="zh-CN" sz="1800" b="1" baseline="0" dirty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3994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113184"/>
              </p:ext>
            </p:extLst>
          </p:nvPr>
        </p:nvGraphicFramePr>
        <p:xfrm>
          <a:off x="1181847" y="1584325"/>
          <a:ext cx="229023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" name="Equation" r:id="rId11" imgW="761669" imgH="228501" progId="Equation.DSMT4">
                  <p:embed/>
                </p:oleObj>
              </mc:Choice>
              <mc:Fallback>
                <p:oleObj name="Equation" r:id="rId11" imgW="7616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847" y="1584325"/>
                        <a:ext cx="229023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0" name="矩形 19"/>
          <p:cNvSpPr>
            <a:spLocks noChangeArrowheads="1"/>
          </p:cNvSpPr>
          <p:nvPr/>
        </p:nvSpPr>
        <p:spPr bwMode="auto">
          <a:xfrm>
            <a:off x="922867" y="3328121"/>
            <a:ext cx="4800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baseline="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“金属沉积”占优势，形成图</a:t>
            </a:r>
            <a:r>
              <a:rPr lang="en-US" altLang="zh-CN" sz="1800" b="1" baseline="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6.4 (b)</a:t>
            </a:r>
            <a:r>
              <a:rPr lang="zh-CN" altLang="en-US" sz="1800" b="1" baseline="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“双电层”。</a:t>
            </a:r>
            <a:endParaRPr lang="en-US" altLang="zh-CN" sz="1800" b="1" baseline="0" dirty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3995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637265"/>
              </p:ext>
            </p:extLst>
          </p:nvPr>
        </p:nvGraphicFramePr>
        <p:xfrm>
          <a:off x="1300693" y="2740594"/>
          <a:ext cx="171238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Equation" r:id="rId13" imgW="787400" imgH="228600" progId="Equation.DSMT4">
                  <p:embed/>
                </p:oleObj>
              </mc:Choice>
              <mc:Fallback>
                <p:oleObj name="Equation" r:id="rId13" imgW="787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693" y="2740594"/>
                        <a:ext cx="1712383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922867" y="4299281"/>
            <a:ext cx="5376333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spcAft>
                <a:spcPts val="0"/>
              </a:spcAft>
              <a:defRPr/>
            </a:pPr>
            <a:r>
              <a:rPr lang="zh-CN" altLang="zh-CN" sz="2400" b="1" kern="1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金属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zh-CN" sz="2400" b="1" kern="1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其盐溶液之间产生的这种</a:t>
            </a:r>
            <a:endParaRPr lang="en-US" altLang="zh-CN" sz="2400" b="1" kern="100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 algn="just">
              <a:spcAft>
                <a:spcPts val="0"/>
              </a:spcAft>
              <a:defRPr/>
            </a:pPr>
            <a:r>
              <a:rPr lang="zh-CN" altLang="zh-CN" sz="2400" b="1" kern="1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电势差，称为“电极电势”</a:t>
            </a:r>
            <a:r>
              <a:rPr lang="zh-CN" altLang="en-US" sz="2400" b="1" kern="1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b="1" kern="100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 algn="just">
              <a:spcAft>
                <a:spcPts val="0"/>
              </a:spcAft>
              <a:defRPr/>
            </a:pPr>
            <a:endParaRPr lang="en-US" altLang="zh-CN" sz="2400" b="1" kern="100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  <a:defRPr/>
            </a:pPr>
            <a:r>
              <a:rPr lang="zh-CN" altLang="zh-CN" sz="2400" b="1" kern="1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符号：</a:t>
            </a:r>
            <a:r>
              <a:rPr lang="en-US" altLang="zh-CN" sz="2400" b="1" i="1" kern="1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b="1" kern="1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；单位</a:t>
            </a:r>
            <a:r>
              <a:rPr lang="zh-CN" altLang="zh-CN" sz="2400" b="1" kern="1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kern="1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r>
              <a:rPr lang="zh-CN" altLang="zh-CN" sz="2400" b="1" kern="1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latin typeface="Times New Roman"/>
                <a:ea typeface="宋体"/>
              </a:rPr>
              <a:t> </a:t>
            </a:r>
            <a:endParaRPr lang="zh-CN" altLang="zh-CN" sz="2400" kern="100" dirty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6997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583267" y="765175"/>
          <a:ext cx="8763000" cy="505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" name="Image" r:id="rId3" imgW="5396825" imgH="4152381" progId="Photoshop.Image.9">
                  <p:embed/>
                </p:oleObj>
              </mc:Choice>
              <mc:Fallback>
                <p:oleObj name="Image" r:id="rId3" imgW="5396825" imgH="4152381" progId="Photoshop.Image.9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267" y="765175"/>
                        <a:ext cx="8763000" cy="505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6680" name="Text Box 8"/>
          <p:cNvSpPr txBox="1">
            <a:spLocks noChangeArrowheads="1"/>
          </p:cNvSpPr>
          <p:nvPr/>
        </p:nvSpPr>
        <p:spPr bwMode="auto">
          <a:xfrm>
            <a:off x="3407834" y="4724400"/>
            <a:ext cx="353484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000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+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000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+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000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+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000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+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000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+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CN" sz="2000" b="1" baseline="0">
              <a:solidFill>
                <a:srgbClr val="000099"/>
              </a:solidFill>
              <a:latin typeface="Arial Black" pitchFamily="34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CN" sz="2000" b="1" baseline="0">
              <a:solidFill>
                <a:srgbClr val="000099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6681" name="Text Box 9"/>
          <p:cNvSpPr txBox="1">
            <a:spLocks noChangeArrowheads="1"/>
          </p:cNvSpPr>
          <p:nvPr/>
        </p:nvSpPr>
        <p:spPr bwMode="auto">
          <a:xfrm>
            <a:off x="3695701" y="4652963"/>
            <a:ext cx="404284" cy="13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-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-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-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-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-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endParaRPr lang="en-US" altLang="zh-CN" b="1" baseline="0">
              <a:solidFill>
                <a:srgbClr val="000099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6682" name="Text Box 10"/>
          <p:cNvSpPr txBox="1">
            <a:spLocks noChangeArrowheads="1"/>
          </p:cNvSpPr>
          <p:nvPr/>
        </p:nvSpPr>
        <p:spPr bwMode="auto">
          <a:xfrm>
            <a:off x="3983567" y="4652963"/>
            <a:ext cx="404284" cy="13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-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-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-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-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-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endParaRPr lang="en-US" altLang="zh-CN" b="1" baseline="0">
              <a:solidFill>
                <a:srgbClr val="000099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6683" name="Text Box 11"/>
          <p:cNvSpPr txBox="1">
            <a:spLocks noChangeArrowheads="1"/>
          </p:cNvSpPr>
          <p:nvPr/>
        </p:nvSpPr>
        <p:spPr bwMode="auto">
          <a:xfrm>
            <a:off x="4176184" y="4724400"/>
            <a:ext cx="353483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000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+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000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+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000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+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000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+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000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+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CN" sz="2000" b="1" baseline="0">
              <a:solidFill>
                <a:srgbClr val="000099"/>
              </a:solidFill>
              <a:latin typeface="Arial Black" pitchFamily="34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CN" sz="2000" b="1" baseline="0">
              <a:solidFill>
                <a:srgbClr val="000099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6684" name="Text Box 12"/>
          <p:cNvSpPr txBox="1">
            <a:spLocks noChangeArrowheads="1"/>
          </p:cNvSpPr>
          <p:nvPr/>
        </p:nvSpPr>
        <p:spPr bwMode="auto">
          <a:xfrm>
            <a:off x="7344834" y="4724400"/>
            <a:ext cx="353484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000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+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000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+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000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+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000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+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000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+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CN" sz="2000" b="1" baseline="0">
              <a:solidFill>
                <a:srgbClr val="000099"/>
              </a:solidFill>
              <a:latin typeface="Arial Black" pitchFamily="34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CN" sz="2000" b="1" baseline="0">
              <a:solidFill>
                <a:srgbClr val="000099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6685" name="Text Box 13"/>
          <p:cNvSpPr txBox="1">
            <a:spLocks noChangeArrowheads="1"/>
          </p:cNvSpPr>
          <p:nvPr/>
        </p:nvSpPr>
        <p:spPr bwMode="auto">
          <a:xfrm>
            <a:off x="7535334" y="4724400"/>
            <a:ext cx="353484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000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+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000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+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000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+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000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+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000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+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CN" sz="2000" b="1" baseline="0">
              <a:solidFill>
                <a:srgbClr val="000099"/>
              </a:solidFill>
              <a:latin typeface="Arial Black" pitchFamily="34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CN" sz="2000" b="1" baseline="0">
              <a:solidFill>
                <a:srgbClr val="000099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6686" name="Text Box 14"/>
          <p:cNvSpPr txBox="1">
            <a:spLocks noChangeArrowheads="1"/>
          </p:cNvSpPr>
          <p:nvPr/>
        </p:nvSpPr>
        <p:spPr bwMode="auto">
          <a:xfrm>
            <a:off x="7152217" y="4724400"/>
            <a:ext cx="30489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-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-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-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-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-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endParaRPr lang="en-US" altLang="zh-CN" b="1" baseline="0">
              <a:solidFill>
                <a:srgbClr val="000099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6687" name="Text Box 15"/>
          <p:cNvSpPr txBox="1">
            <a:spLocks noChangeArrowheads="1"/>
          </p:cNvSpPr>
          <p:nvPr/>
        </p:nvSpPr>
        <p:spPr bwMode="auto">
          <a:xfrm>
            <a:off x="7823201" y="4724400"/>
            <a:ext cx="30489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-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-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-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-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b="1" baseline="0">
                <a:solidFill>
                  <a:srgbClr val="000099"/>
                </a:solidFill>
                <a:latin typeface="Arial Black" pitchFamily="34" charset="0"/>
                <a:ea typeface="宋体" pitchFamily="2" charset="-122"/>
              </a:rPr>
              <a:t>-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endParaRPr lang="en-US" altLang="zh-CN" b="1" baseline="0">
              <a:solidFill>
                <a:srgbClr val="000099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971" name="矩形 2"/>
          <p:cNvSpPr>
            <a:spLocks noChangeArrowheads="1"/>
          </p:cNvSpPr>
          <p:nvPr/>
        </p:nvSpPr>
        <p:spPr bwMode="auto">
          <a:xfrm>
            <a:off x="1390651" y="14288"/>
            <a:ext cx="364913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双电层模型（续）</a:t>
            </a:r>
            <a:endParaRPr lang="zh-CN" altLang="en-US" sz="24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40972" name="对象 3"/>
          <p:cNvGraphicFramePr>
            <a:graphicFrameLocks noChangeAspect="1"/>
          </p:cNvGraphicFramePr>
          <p:nvPr/>
        </p:nvGraphicFramePr>
        <p:xfrm>
          <a:off x="3242734" y="6070601"/>
          <a:ext cx="229023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" name="Equation" r:id="rId5" imgW="761669" imgH="228501" progId="Equation.DSMT4">
                  <p:embed/>
                </p:oleObj>
              </mc:Choice>
              <mc:Fallback>
                <p:oleObj name="Equation" r:id="rId5" imgW="7616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2734" y="6070601"/>
                        <a:ext cx="229023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对象 5"/>
          <p:cNvGraphicFramePr>
            <a:graphicFrameLocks noChangeAspect="1"/>
          </p:cNvGraphicFramePr>
          <p:nvPr/>
        </p:nvGraphicFramePr>
        <p:xfrm>
          <a:off x="6170085" y="6030914"/>
          <a:ext cx="236643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" name="Equation" r:id="rId7" imgW="787400" imgH="228600" progId="Equation.DSMT4">
                  <p:embed/>
                </p:oleObj>
              </mc:Choice>
              <mc:Fallback>
                <p:oleObj name="Equation" r:id="rId7" imgW="787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085" y="6030914"/>
                        <a:ext cx="236643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67327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9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9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9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9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9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9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80" grpId="0"/>
      <p:bldP spid="796681" grpId="0"/>
      <p:bldP spid="796682" grpId="0"/>
      <p:bldP spid="796683" grpId="0"/>
      <p:bldP spid="796684" grpId="0"/>
      <p:bldP spid="796685" grpId="0"/>
      <p:bldP spid="796686" grpId="0"/>
      <p:bldP spid="79668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3"/>
          <p:cNvSpPr>
            <a:spLocks noChangeArrowheads="1"/>
          </p:cNvSpPr>
          <p:nvPr/>
        </p:nvSpPr>
        <p:spPr bwMode="auto">
          <a:xfrm>
            <a:off x="527051" y="146060"/>
            <a:ext cx="67818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baseline="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baseline="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．标准电极电势</a:t>
            </a:r>
            <a:r>
              <a:rPr lang="en-US" altLang="zh-CN" sz="2400" b="1" baseline="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(standard electrode potential)</a:t>
            </a:r>
            <a:endParaRPr lang="zh-CN" altLang="en-US" sz="2400" dirty="0">
              <a:solidFill>
                <a:srgbClr val="0000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1987" name="矩形 4"/>
          <p:cNvSpPr>
            <a:spLocks noChangeArrowheads="1"/>
          </p:cNvSpPr>
          <p:nvPr/>
        </p:nvSpPr>
        <p:spPr bwMode="auto">
          <a:xfrm>
            <a:off x="1083734" y="889000"/>
            <a:ext cx="85395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 smtClean="0">
                <a:latin typeface="宋体" pitchFamily="2" charset="-122"/>
                <a:ea typeface="宋体" pitchFamily="2" charset="-122"/>
              </a:rPr>
              <a:t>单个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电极的电势绝对值无法测量</a:t>
            </a:r>
            <a:r>
              <a:rPr lang="zh-CN" altLang="en-US" sz="2400" b="1" baseline="0" dirty="0" smtClean="0">
                <a:latin typeface="宋体" pitchFamily="2" charset="-122"/>
                <a:ea typeface="宋体" pitchFamily="2" charset="-122"/>
              </a:rPr>
              <a:t>，</a:t>
            </a:r>
            <a:endParaRPr lang="en-US" altLang="zh-CN" sz="2400" b="1" baseline="0" dirty="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 smtClean="0">
                <a:latin typeface="宋体" pitchFamily="2" charset="-122"/>
                <a:ea typeface="宋体" pitchFamily="2" charset="-122"/>
              </a:rPr>
              <a:t>只能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测定两个</a:t>
            </a:r>
            <a:r>
              <a:rPr lang="zh-CN" altLang="en-US" sz="2400" b="1" baseline="0" dirty="0" smtClean="0">
                <a:latin typeface="宋体" pitchFamily="2" charset="-122"/>
                <a:ea typeface="宋体" pitchFamily="2" charset="-122"/>
              </a:rPr>
              <a:t>电极的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电势差 → 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电极电势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只能采用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相对标准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988" name="矩形 5"/>
          <p:cNvSpPr>
            <a:spLocks noChangeArrowheads="1"/>
          </p:cNvSpPr>
          <p:nvPr/>
        </p:nvSpPr>
        <p:spPr bwMode="auto">
          <a:xfrm>
            <a:off x="1169998" y="1873401"/>
            <a:ext cx="815800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baseline="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IUPAC: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以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标准氢电极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的电势作为电极电势的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相对标准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，</a:t>
            </a:r>
            <a:endParaRPr lang="en-US" altLang="zh-CN" sz="2400" b="1" baseline="0" dirty="0">
              <a:solidFill>
                <a:srgbClr val="0000CC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规定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: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4198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668937"/>
              </p:ext>
            </p:extLst>
          </p:nvPr>
        </p:nvGraphicFramePr>
        <p:xfrm>
          <a:off x="2214032" y="2765952"/>
          <a:ext cx="3773237" cy="598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5" name="Equation" r:id="rId3" imgW="1143000" imgH="241300" progId="Equation.DSMT4">
                  <p:embed/>
                </p:oleObj>
              </mc:Choice>
              <mc:Fallback>
                <p:oleObj name="Equation" r:id="rId3" imgW="1143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032" y="2765952"/>
                        <a:ext cx="3773237" cy="598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矩形 9"/>
          <p:cNvSpPr>
            <a:spLocks noChangeArrowheads="1"/>
          </p:cNvSpPr>
          <p:nvPr/>
        </p:nvSpPr>
        <p:spPr bwMode="auto">
          <a:xfrm>
            <a:off x="1812547" y="3487199"/>
            <a:ext cx="25058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标准氢电极符号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:</a:t>
            </a:r>
            <a:endParaRPr lang="zh-CN" altLang="en-US" sz="18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41992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142233"/>
              </p:ext>
            </p:extLst>
          </p:nvPr>
        </p:nvGraphicFramePr>
        <p:xfrm>
          <a:off x="2430911" y="4056003"/>
          <a:ext cx="628967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6" name="Equation" r:id="rId5" imgW="2070000" imgH="279360" progId="Equation.DSMT4">
                  <p:embed/>
                </p:oleObj>
              </mc:Choice>
              <mc:Fallback>
                <p:oleObj name="Equation" r:id="rId5" imgW="20700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911" y="4056003"/>
                        <a:ext cx="6289675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1996" name="矩形 19"/>
          <p:cNvSpPr>
            <a:spLocks noChangeArrowheads="1"/>
          </p:cNvSpPr>
          <p:nvPr/>
        </p:nvSpPr>
        <p:spPr bwMode="auto">
          <a:xfrm>
            <a:off x="1942982" y="4860625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电极反应：</a:t>
            </a:r>
            <a:endParaRPr lang="zh-CN" altLang="en-US" sz="1800" dirty="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41997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816133"/>
              </p:ext>
            </p:extLst>
          </p:nvPr>
        </p:nvGraphicFramePr>
        <p:xfrm>
          <a:off x="2609490" y="5434073"/>
          <a:ext cx="5077884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7" name="Equation" r:id="rId7" imgW="1473200" imgH="241300" progId="Equation.DSMT4">
                  <p:embed/>
                </p:oleObj>
              </mc:Choice>
              <mc:Fallback>
                <p:oleObj name="Equation" r:id="rId7" imgW="1473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490" y="5434073"/>
                        <a:ext cx="5077884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09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570" y="795666"/>
            <a:ext cx="6375400" cy="479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1178985" y="122357"/>
            <a:ext cx="358563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标准氢电极的构造</a:t>
            </a:r>
            <a:endParaRPr lang="zh-CN" altLang="en-US" sz="18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3012" name="矩形 3"/>
          <p:cNvSpPr>
            <a:spLocks noChangeArrowheads="1"/>
          </p:cNvSpPr>
          <p:nvPr/>
        </p:nvSpPr>
        <p:spPr bwMode="auto">
          <a:xfrm>
            <a:off x="4521840" y="5673010"/>
            <a:ext cx="3604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图</a:t>
            </a:r>
            <a:r>
              <a:rPr lang="en-US" altLang="zh-CN" sz="20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6.5 </a:t>
            </a:r>
            <a:r>
              <a:rPr lang="zh-CN" altLang="en-US" sz="2000" b="1" baseline="0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标准氢电极构造</a:t>
            </a:r>
            <a:r>
              <a:rPr lang="zh-CN" altLang="en-US" sz="20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示意图</a:t>
            </a:r>
            <a:endParaRPr lang="zh-CN" altLang="en-US" sz="2000" dirty="0"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6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8847" y="1069675"/>
            <a:ext cx="10325819" cy="1138687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  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氧化还原</a:t>
            </a:r>
            <a:r>
              <a:rPr lang="zh-CN" altLang="en-US" sz="2800" b="1" dirty="0">
                <a:solidFill>
                  <a:srgbClr val="FF0000"/>
                </a:solidFill>
              </a:rPr>
              <a:t>反应</a:t>
            </a:r>
            <a:r>
              <a:rPr lang="zh-CN" altLang="en-US" sz="2800" dirty="0"/>
              <a:t>广泛存在于自然界、工业生产过程和人类日常生活</a:t>
            </a:r>
            <a:r>
              <a:rPr lang="zh-CN" altLang="en-US" sz="2800" dirty="0" smtClean="0"/>
              <a:t>中。</a:t>
            </a:r>
            <a:endParaRPr lang="zh-CN" altLang="en-US" sz="2800" dirty="0"/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750498" y="130353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baseline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氧化还原</a:t>
            </a:r>
            <a:r>
              <a:rPr lang="zh-CN" altLang="en-US" b="1" baseline="0" dirty="0" smtClean="0">
                <a:latin typeface="宋体" pitchFamily="2" charset="-122"/>
                <a:ea typeface="宋体" pitchFamily="2" charset="-122"/>
              </a:rPr>
              <a:t>与</a:t>
            </a:r>
            <a:r>
              <a:rPr lang="zh-CN" altLang="en-US" b="1" baseline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电化学</a:t>
            </a:r>
            <a:endParaRPr lang="zh-CN" altLang="en-US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8521" y="2501985"/>
            <a:ext cx="10265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 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电化学</a:t>
            </a:r>
            <a:r>
              <a:rPr lang="zh-CN" altLang="en-US" sz="2800" dirty="0"/>
              <a:t>是</a:t>
            </a:r>
            <a:r>
              <a:rPr lang="zh-CN" altLang="en-US" sz="2800" b="1" dirty="0">
                <a:solidFill>
                  <a:srgbClr val="FF0000"/>
                </a:solidFill>
              </a:rPr>
              <a:t>研究化学能与电能之间互相转化规律及其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应用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化学分支，</a:t>
            </a:r>
            <a:r>
              <a:rPr lang="zh-CN" altLang="en-US" sz="2800" b="1" dirty="0">
                <a:solidFill>
                  <a:srgbClr val="FF0000"/>
                </a:solidFill>
              </a:rPr>
              <a:t>与氧化还原反应密切相联系</a:t>
            </a:r>
            <a:r>
              <a:rPr lang="zh-CN" altLang="en-US" sz="2800" dirty="0"/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983411" y="4002044"/>
            <a:ext cx="98810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   首先</a:t>
            </a:r>
            <a:r>
              <a:rPr lang="zh-CN" altLang="en-US" sz="2800" dirty="0"/>
              <a:t>介绍</a:t>
            </a:r>
            <a:r>
              <a:rPr lang="zh-CN" altLang="en-US" sz="2800" b="1" dirty="0">
                <a:solidFill>
                  <a:srgbClr val="FF0000"/>
                </a:solidFill>
              </a:rPr>
              <a:t>氧化还原的基本概念</a:t>
            </a:r>
            <a:r>
              <a:rPr lang="zh-CN" altLang="en-US" sz="2800" dirty="0"/>
              <a:t>，然后重点叙述</a:t>
            </a:r>
            <a:r>
              <a:rPr lang="zh-CN" altLang="en-US" sz="2800" b="1" dirty="0">
                <a:solidFill>
                  <a:srgbClr val="FF0000"/>
                </a:solidFill>
              </a:rPr>
              <a:t>原电池、电动势与电极电势及相应的热力学原理</a:t>
            </a:r>
            <a:r>
              <a:rPr lang="zh-CN" altLang="en-US" sz="2800" dirty="0"/>
              <a:t>，最后简要介绍氧化还原与电化学理论</a:t>
            </a:r>
            <a:r>
              <a:rPr lang="zh-CN" altLang="en-US" sz="2800" b="1" dirty="0">
                <a:solidFill>
                  <a:srgbClr val="FF0000"/>
                </a:solidFill>
              </a:rPr>
              <a:t>在化学电源和电解中的应用情况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0854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矩形 2"/>
          <p:cNvSpPr>
            <a:spLocks noChangeArrowheads="1"/>
          </p:cNvSpPr>
          <p:nvPr/>
        </p:nvSpPr>
        <p:spPr bwMode="auto">
          <a:xfrm>
            <a:off x="808609" y="188195"/>
            <a:ext cx="5759449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甘汞电极的构造</a:t>
            </a:r>
            <a:endParaRPr lang="zh-CN" altLang="en-US" sz="1800" dirty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4035" name="矩形 4"/>
          <p:cNvSpPr>
            <a:spLocks noChangeArrowheads="1"/>
          </p:cNvSpPr>
          <p:nvPr/>
        </p:nvSpPr>
        <p:spPr bwMode="auto">
          <a:xfrm>
            <a:off x="1678517" y="1295881"/>
            <a:ext cx="479001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甘汞电极：“二级标准”</a:t>
            </a:r>
            <a:endParaRPr lang="zh-CN" altLang="en-US" sz="1800" dirty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7059" y="2007262"/>
            <a:ext cx="6671733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spcAft>
                <a:spcPts val="0"/>
              </a:spcAft>
              <a:defRPr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anose="02010600030101010101" pitchFamily="2" charset="-122"/>
              </a:rPr>
              <a:t>甘汞电极符号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(Pt), Hg</a:t>
            </a:r>
            <a:r>
              <a:rPr lang="en-US" altLang="zh-CN" sz="2400" kern="1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Cl</a:t>
            </a:r>
            <a:r>
              <a:rPr lang="en-US" altLang="zh-CN" sz="2400" kern="1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(s)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/>
              </a:rPr>
              <a:t>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Hg(l),Cl-</a:t>
            </a:r>
            <a:endParaRPr lang="zh-CN" altLang="zh-CN" sz="2400" kern="100" dirty="0">
              <a:solidFill>
                <a:prstClr val="black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18" y="841375"/>
            <a:ext cx="2353733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矩形 6"/>
          <p:cNvSpPr>
            <a:spLocks noChangeArrowheads="1"/>
          </p:cNvSpPr>
          <p:nvPr/>
        </p:nvSpPr>
        <p:spPr bwMode="auto">
          <a:xfrm>
            <a:off x="9131300" y="4292601"/>
            <a:ext cx="259291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baseline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图</a:t>
            </a:r>
            <a:r>
              <a:rPr lang="en-US" altLang="zh-CN" sz="2000" b="1" baseline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6.6</a:t>
            </a:r>
            <a:r>
              <a:rPr lang="zh-CN" altLang="en-US" sz="2000" b="1" baseline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甘汞电极</a:t>
            </a:r>
            <a:endParaRPr lang="en-US" altLang="zh-CN" sz="2000" b="1" baseline="0">
              <a:solidFill>
                <a:srgbClr val="0000CC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baseline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构造示意图</a:t>
            </a: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4039" name="矩形 7"/>
          <p:cNvSpPr>
            <a:spLocks noChangeArrowheads="1"/>
          </p:cNvSpPr>
          <p:nvPr/>
        </p:nvSpPr>
        <p:spPr bwMode="auto">
          <a:xfrm>
            <a:off x="1678517" y="2766175"/>
            <a:ext cx="62840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甘汞电极反应：</a:t>
            </a:r>
            <a:r>
              <a:rPr lang="en-US" altLang="zh-CN" sz="1800" dirty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Hg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(s) + 2 e- = Hg(l)+ 2 Cl-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4040" name="矩形 1"/>
          <p:cNvSpPr>
            <a:spLocks noChangeArrowheads="1"/>
          </p:cNvSpPr>
          <p:nvPr/>
        </p:nvSpPr>
        <p:spPr bwMode="auto">
          <a:xfrm>
            <a:off x="1591733" y="727076"/>
            <a:ext cx="35878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>
                <a:latin typeface="宋体" pitchFamily="2" charset="-122"/>
                <a:ea typeface="宋体" pitchFamily="2" charset="-122"/>
              </a:rPr>
              <a:t>使用</a:t>
            </a:r>
            <a:r>
              <a:rPr lang="zh-CN" altLang="en-US" sz="2400" b="1" baseline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标准氢电极</a:t>
            </a:r>
            <a:r>
              <a:rPr lang="zh-CN" altLang="en-US" sz="2400" b="1" baseline="0">
                <a:latin typeface="宋体" pitchFamily="2" charset="-122"/>
                <a:ea typeface="宋体" pitchFamily="2" charset="-122"/>
              </a:rPr>
              <a:t>不方便。</a:t>
            </a: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4041" name="矩形 8"/>
          <p:cNvSpPr>
            <a:spLocks noChangeArrowheads="1"/>
          </p:cNvSpPr>
          <p:nvPr/>
        </p:nvSpPr>
        <p:spPr bwMode="auto">
          <a:xfrm>
            <a:off x="1775884" y="3484860"/>
            <a:ext cx="23503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标准甘汞电极：</a:t>
            </a:r>
            <a:endParaRPr lang="zh-CN" altLang="en-US" sz="1800" dirty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4042" name="矩形 9"/>
          <p:cNvSpPr>
            <a:spLocks noChangeArrowheads="1"/>
          </p:cNvSpPr>
          <p:nvPr/>
        </p:nvSpPr>
        <p:spPr bwMode="auto">
          <a:xfrm>
            <a:off x="1952985" y="4562954"/>
            <a:ext cx="23503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饱和甘汞电极：</a:t>
            </a:r>
            <a:endParaRPr lang="zh-CN" altLang="en-US" sz="1800" dirty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44043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8805"/>
              </p:ext>
            </p:extLst>
          </p:nvPr>
        </p:nvGraphicFramePr>
        <p:xfrm>
          <a:off x="2183656" y="4040982"/>
          <a:ext cx="5765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Equation" r:id="rId4" imgW="2070100" imgH="241300" progId="Equation.DSMT4">
                  <p:embed/>
                </p:oleObj>
              </mc:Choice>
              <mc:Fallback>
                <p:oleObj name="Equation" r:id="rId4" imgW="2070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656" y="4040982"/>
                        <a:ext cx="57658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对象 11"/>
          <p:cNvGraphicFramePr>
            <a:graphicFrameLocks noChangeAspect="1"/>
          </p:cNvGraphicFramePr>
          <p:nvPr/>
        </p:nvGraphicFramePr>
        <p:xfrm>
          <a:off x="2203451" y="5124450"/>
          <a:ext cx="5410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Equation" r:id="rId6" imgW="1943100" imgH="228600" progId="Equation.DSMT4">
                  <p:embed/>
                </p:oleObj>
              </mc:Choice>
              <mc:Fallback>
                <p:oleObj name="Equation" r:id="rId6" imgW="1943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1" y="5124450"/>
                        <a:ext cx="5410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93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矩形 1"/>
          <p:cNvSpPr>
            <a:spLocks noChangeArrowheads="1"/>
          </p:cNvSpPr>
          <p:nvPr/>
        </p:nvSpPr>
        <p:spPr bwMode="auto">
          <a:xfrm>
            <a:off x="912284" y="160375"/>
            <a:ext cx="575944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常用玻璃电极的构造</a:t>
            </a:r>
            <a:endParaRPr lang="zh-CN" altLang="en-US" sz="1800" dirty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5059" name="矩形 2"/>
          <p:cNvSpPr>
            <a:spLocks noChangeArrowheads="1"/>
          </p:cNvSpPr>
          <p:nvPr/>
        </p:nvSpPr>
        <p:spPr bwMode="auto">
          <a:xfrm>
            <a:off x="1355785" y="927581"/>
            <a:ext cx="355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测定水溶液</a:t>
            </a:r>
            <a:r>
              <a:rPr lang="zh-CN" altLang="en-US" sz="2400" b="1" baseline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400" b="1" baseline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pH</a:t>
            </a:r>
            <a:endParaRPr lang="zh-CN" altLang="en-US" sz="1800">
              <a:solidFill>
                <a:srgbClr val="FF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4506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79571" y="-458138"/>
            <a:ext cx="936625" cy="549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矩形 6"/>
          <p:cNvSpPr>
            <a:spLocks noChangeArrowheads="1"/>
          </p:cNvSpPr>
          <p:nvPr/>
        </p:nvSpPr>
        <p:spPr bwMode="auto">
          <a:xfrm>
            <a:off x="5122493" y="3286543"/>
            <a:ext cx="219270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图</a:t>
            </a:r>
            <a:r>
              <a:rPr lang="en-US" altLang="zh-CN" sz="20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6.7 </a:t>
            </a:r>
            <a:r>
              <a:rPr lang="zh-CN" altLang="en-US" sz="20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玻璃电极</a:t>
            </a:r>
            <a:endParaRPr lang="zh-CN" altLang="en-US" sz="2000" dirty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579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1"/>
          <p:cNvSpPr>
            <a:spLocks noChangeArrowheads="1"/>
          </p:cNvSpPr>
          <p:nvPr/>
        </p:nvSpPr>
        <p:spPr bwMode="auto">
          <a:xfrm>
            <a:off x="912283" y="162298"/>
            <a:ext cx="5759449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其他电极的标准</a:t>
            </a:r>
            <a:r>
              <a:rPr lang="zh-CN" altLang="en-US" sz="2400" b="1" baseline="0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电极电势</a:t>
            </a:r>
            <a:endParaRPr lang="zh-CN" altLang="en-US" sz="1800" dirty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6083" name="矩形 2"/>
          <p:cNvSpPr>
            <a:spLocks noChangeArrowheads="1"/>
          </p:cNvSpPr>
          <p:nvPr/>
        </p:nvSpPr>
        <p:spPr bwMode="auto">
          <a:xfrm>
            <a:off x="956734" y="965201"/>
            <a:ext cx="978111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>
                <a:latin typeface="宋体" pitchFamily="2" charset="-122"/>
                <a:ea typeface="宋体" pitchFamily="2" charset="-122"/>
              </a:rPr>
              <a:t>由</a:t>
            </a:r>
            <a:r>
              <a:rPr lang="zh-CN" altLang="en-US" sz="2400" b="1" baseline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该电极</a:t>
            </a:r>
            <a:r>
              <a:rPr lang="zh-CN" altLang="en-US" sz="2400" b="1" baseline="0">
                <a:latin typeface="宋体" pitchFamily="2" charset="-122"/>
                <a:ea typeface="宋体" pitchFamily="2" charset="-122"/>
              </a:rPr>
              <a:t>与</a:t>
            </a:r>
            <a:r>
              <a:rPr lang="zh-CN" altLang="en-US" sz="2400" b="1" baseline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标准氢电极</a:t>
            </a:r>
            <a:r>
              <a:rPr lang="zh-CN" altLang="en-US" sz="2400" b="1" baseline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组成原电池来测定</a:t>
            </a:r>
            <a:r>
              <a:rPr lang="zh-CN" altLang="en-US" sz="2400" b="1" baseline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18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6084" name="矩形 3"/>
          <p:cNvSpPr>
            <a:spLocks noChangeArrowheads="1"/>
          </p:cNvSpPr>
          <p:nvPr/>
        </p:nvSpPr>
        <p:spPr bwMode="auto">
          <a:xfrm>
            <a:off x="956734" y="1628776"/>
            <a:ext cx="2044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6.1】</a:t>
            </a:r>
            <a:endParaRPr lang="zh-CN" altLang="en-US" sz="1800" dirty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6085" name="矩形 4"/>
          <p:cNvSpPr>
            <a:spLocks noChangeArrowheads="1"/>
          </p:cNvSpPr>
          <p:nvPr/>
        </p:nvSpPr>
        <p:spPr bwMode="auto">
          <a:xfrm>
            <a:off x="1166364" y="2263237"/>
            <a:ext cx="576156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解 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设计一原电池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（图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6.8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1800" dirty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6086" name="矩形 6"/>
          <p:cNvSpPr>
            <a:spLocks noChangeArrowheads="1"/>
          </p:cNvSpPr>
          <p:nvPr/>
        </p:nvSpPr>
        <p:spPr bwMode="auto">
          <a:xfrm>
            <a:off x="1445604" y="3640826"/>
            <a:ext cx="5848349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测得该电池的标准电动势</a:t>
            </a:r>
            <a:endParaRPr lang="zh-CN" altLang="en-US" sz="18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6087" name="矩形 7"/>
          <p:cNvSpPr>
            <a:spLocks noChangeArrowheads="1"/>
          </p:cNvSpPr>
          <p:nvPr/>
        </p:nvSpPr>
        <p:spPr bwMode="auto">
          <a:xfrm>
            <a:off x="1460500" y="4189503"/>
            <a:ext cx="308186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代入</a:t>
            </a:r>
            <a:r>
              <a:rPr lang="en-US" altLang="zh-CN" sz="2400" b="1" baseline="0" dirty="0">
                <a:latin typeface="宋体" pitchFamily="2" charset="-122"/>
                <a:ea typeface="宋体" pitchFamily="2" charset="-122"/>
              </a:rPr>
              <a:t>(6.2)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式：</a:t>
            </a:r>
            <a:endParaRPr lang="zh-CN" altLang="en-US" sz="1800" dirty="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46088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931808"/>
              </p:ext>
            </p:extLst>
          </p:nvPr>
        </p:nvGraphicFramePr>
        <p:xfrm>
          <a:off x="5109993" y="3640826"/>
          <a:ext cx="232198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5" name="Equation" r:id="rId3" imgW="863225" imgH="203112" progId="Equation.DSMT4">
                  <p:embed/>
                </p:oleObj>
              </mc:Choice>
              <mc:Fallback>
                <p:oleObj name="Equation" r:id="rId3" imgW="86322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9993" y="3640826"/>
                        <a:ext cx="232198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46090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124307"/>
              </p:ext>
            </p:extLst>
          </p:nvPr>
        </p:nvGraphicFramePr>
        <p:xfrm>
          <a:off x="5023331" y="4189503"/>
          <a:ext cx="5058833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" name="Equation" r:id="rId5" imgW="1726451" imgH="723586" progId="Equation.DSMT4">
                  <p:embed/>
                </p:oleObj>
              </mc:Choice>
              <mc:Fallback>
                <p:oleObj name="Equation" r:id="rId5" imgW="1726451" imgH="72358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3331" y="4189503"/>
                        <a:ext cx="5058833" cy="154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1" name="矩形 12"/>
          <p:cNvSpPr>
            <a:spLocks noChangeArrowheads="1"/>
          </p:cNvSpPr>
          <p:nvPr/>
        </p:nvSpPr>
        <p:spPr bwMode="auto">
          <a:xfrm>
            <a:off x="3890451" y="1627160"/>
            <a:ext cx="499321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电极的标准电极电势测定。</a:t>
            </a:r>
            <a:endParaRPr lang="zh-CN" altLang="en-US" sz="1800" dirty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46092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859216"/>
              </p:ext>
            </p:extLst>
          </p:nvPr>
        </p:nvGraphicFramePr>
        <p:xfrm>
          <a:off x="2619277" y="1653382"/>
          <a:ext cx="1333500" cy="412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" name="Equation" r:id="rId7" imgW="558558" imgH="203112" progId="Equation.DSMT4">
                  <p:embed/>
                </p:oleObj>
              </mc:Choice>
              <mc:Fallback>
                <p:oleObj name="Equation" r:id="rId7" imgW="55855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277" y="1653382"/>
                        <a:ext cx="1333500" cy="412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3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937742"/>
              </p:ext>
            </p:extLst>
          </p:nvPr>
        </p:nvGraphicFramePr>
        <p:xfrm>
          <a:off x="5145536" y="5876925"/>
          <a:ext cx="429683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" name="Equation" r:id="rId9" imgW="1587500" imgH="279400" progId="Equation.DSMT4">
                  <p:embed/>
                </p:oleObj>
              </mc:Choice>
              <mc:Fallback>
                <p:oleObj name="Equation" r:id="rId9" imgW="1587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536" y="5876925"/>
                        <a:ext cx="429683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354793"/>
              </p:ext>
            </p:extLst>
          </p:nvPr>
        </p:nvGraphicFramePr>
        <p:xfrm>
          <a:off x="1350715" y="2902309"/>
          <a:ext cx="1035473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9" name="Equation" r:id="rId11" imgW="4203700" imgH="304800" progId="Equation.DSMT4">
                  <p:embed/>
                </p:oleObj>
              </mc:Choice>
              <mc:Fallback>
                <p:oleObj name="Equation" r:id="rId11" imgW="42037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715" y="2902309"/>
                        <a:ext cx="1035473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31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617" y="1305106"/>
            <a:ext cx="57150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矩形 2"/>
          <p:cNvSpPr>
            <a:spLocks noChangeArrowheads="1"/>
          </p:cNvSpPr>
          <p:nvPr/>
        </p:nvSpPr>
        <p:spPr bwMode="auto">
          <a:xfrm>
            <a:off x="591229" y="203993"/>
            <a:ext cx="76813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标准锌电极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与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标准氢电极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组成的原电池</a:t>
            </a:r>
            <a:endParaRPr lang="zh-CN" altLang="en-US" sz="1800" dirty="0">
              <a:solidFill>
                <a:srgbClr val="FF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7108" name="矩形 3"/>
          <p:cNvSpPr>
            <a:spLocks noChangeArrowheads="1"/>
          </p:cNvSpPr>
          <p:nvPr/>
        </p:nvSpPr>
        <p:spPr bwMode="auto">
          <a:xfrm>
            <a:off x="4431921" y="5082337"/>
            <a:ext cx="302679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图</a:t>
            </a:r>
            <a:r>
              <a:rPr lang="en-US" altLang="zh-CN" sz="20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6.8 </a:t>
            </a:r>
            <a:r>
              <a:rPr lang="zh-CN" altLang="en-US" sz="2000" b="1" baseline="0" dirty="0">
                <a:latin typeface="宋体" pitchFamily="2" charset="-122"/>
                <a:ea typeface="宋体" pitchFamily="2" charset="-122"/>
              </a:rPr>
              <a:t>标准锌电极与标准</a:t>
            </a:r>
            <a:endParaRPr lang="en-US" altLang="zh-CN" sz="2000" b="1" baseline="0" dirty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baseline="0" dirty="0">
                <a:latin typeface="宋体" pitchFamily="2" charset="-122"/>
                <a:ea typeface="宋体" pitchFamily="2" charset="-122"/>
              </a:rPr>
              <a:t>氢电极组成的原电池电池</a:t>
            </a:r>
            <a:endParaRPr lang="zh-CN" altLang="en-US" sz="2000" dirty="0"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47109" name="Picture 1" descr="MO19_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" t="15663" r="3156" b="7536"/>
          <a:stretch>
            <a:fillRect/>
          </a:stretch>
        </p:blipFill>
        <p:spPr bwMode="auto">
          <a:xfrm>
            <a:off x="316463" y="1060090"/>
            <a:ext cx="6347884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1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矩形 2"/>
          <p:cNvSpPr>
            <a:spLocks noChangeArrowheads="1"/>
          </p:cNvSpPr>
          <p:nvPr/>
        </p:nvSpPr>
        <p:spPr bwMode="auto">
          <a:xfrm>
            <a:off x="1066800" y="72515"/>
            <a:ext cx="41520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baseline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标准电极电势</a:t>
            </a:r>
            <a:r>
              <a:rPr lang="zh-CN" altLang="en-US" b="1" baseline="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 baseline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物理意义</a:t>
            </a:r>
            <a:endParaRPr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131" name="矩形 3"/>
          <p:cNvSpPr>
            <a:spLocks noChangeArrowheads="1"/>
          </p:cNvSpPr>
          <p:nvPr/>
        </p:nvSpPr>
        <p:spPr bwMode="auto">
          <a:xfrm>
            <a:off x="2302934" y="2049763"/>
            <a:ext cx="8921751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越大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，表示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氧化型物质氧化性越强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；</a:t>
            </a:r>
            <a:endParaRPr lang="zh-CN" altLang="en-US" sz="18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8132" name="矩形 4"/>
          <p:cNvSpPr>
            <a:spLocks noChangeArrowheads="1"/>
          </p:cNvSpPr>
          <p:nvPr/>
        </p:nvSpPr>
        <p:spPr bwMode="auto">
          <a:xfrm>
            <a:off x="1358622" y="926261"/>
            <a:ext cx="8309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b="1" baseline="0" dirty="0">
                <a:latin typeface="黑体" pitchFamily="49" charset="-122"/>
                <a:ea typeface="黑体" pitchFamily="49" charset="-122"/>
              </a:rPr>
              <a:t>表示相应电对的氧化型</a:t>
            </a:r>
            <a:r>
              <a:rPr lang="en-US" altLang="zh-CN" sz="2400" b="1" baseline="0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400" b="1" baseline="0" dirty="0">
                <a:latin typeface="黑体" pitchFamily="49" charset="-122"/>
                <a:ea typeface="黑体" pitchFamily="49" charset="-122"/>
              </a:rPr>
              <a:t>还原型物质</a:t>
            </a:r>
            <a:r>
              <a:rPr lang="zh-CN" altLang="en-US" sz="2400" b="1" baseline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在标准状态</a:t>
            </a:r>
            <a:r>
              <a:rPr lang="zh-CN" altLang="en-US" sz="2400" b="1" baseline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下在</a:t>
            </a:r>
            <a:r>
              <a:rPr lang="zh-CN" altLang="en-US" sz="2400" b="1" baseline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水溶液中得、失电子的能力，</a:t>
            </a:r>
            <a:r>
              <a:rPr lang="zh-CN" altLang="en-US" sz="2400" b="1" baseline="0" dirty="0">
                <a:latin typeface="黑体" pitchFamily="49" charset="-122"/>
                <a:ea typeface="黑体" pitchFamily="49" charset="-122"/>
              </a:rPr>
              <a:t>也即</a:t>
            </a:r>
            <a:r>
              <a:rPr lang="zh-CN" altLang="en-US" sz="2400" b="1" baseline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氧化性</a:t>
            </a:r>
            <a:r>
              <a:rPr lang="en-US" altLang="zh-CN" sz="2400" b="1" baseline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400" b="1" baseline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还原性</a:t>
            </a:r>
            <a:r>
              <a:rPr lang="zh-CN" altLang="en-US" sz="2400" b="1" baseline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的相对强弱</a:t>
            </a:r>
            <a:r>
              <a:rPr lang="zh-CN" altLang="en-US" sz="2400" b="1" baseline="0" dirty="0">
                <a:latin typeface="黑体" pitchFamily="49" charset="-122"/>
                <a:ea typeface="黑体" pitchFamily="49" charset="-122"/>
              </a:rPr>
              <a:t>：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133" name="矩形 5"/>
          <p:cNvSpPr>
            <a:spLocks noChangeArrowheads="1"/>
          </p:cNvSpPr>
          <p:nvPr/>
        </p:nvSpPr>
        <p:spPr bwMode="auto">
          <a:xfrm>
            <a:off x="2357967" y="2895077"/>
            <a:ext cx="7708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越小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，表示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还原型物质还原性越强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48134" name="矩形 6"/>
          <p:cNvSpPr>
            <a:spLocks noChangeArrowheads="1"/>
          </p:cNvSpPr>
          <p:nvPr/>
        </p:nvSpPr>
        <p:spPr bwMode="auto">
          <a:xfrm>
            <a:off x="1499509" y="3659968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例如</a:t>
            </a:r>
            <a:endParaRPr lang="zh-CN" altLang="en-US" sz="1800" dirty="0">
              <a:solidFill>
                <a:srgbClr val="FF0000"/>
              </a:solidFill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48135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658286"/>
              </p:ext>
            </p:extLst>
          </p:nvPr>
        </p:nvGraphicFramePr>
        <p:xfrm>
          <a:off x="1889730" y="2105325"/>
          <a:ext cx="56303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2" name="Equation" r:id="rId3" imgW="228600" imgH="190500" progId="Equation.DSMT4">
                  <p:embed/>
                </p:oleObj>
              </mc:Choice>
              <mc:Fallback>
                <p:oleObj name="Equation" r:id="rId3" imgW="2286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730" y="2105325"/>
                        <a:ext cx="563033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827750"/>
              </p:ext>
            </p:extLst>
          </p:nvPr>
        </p:nvGraphicFramePr>
        <p:xfrm>
          <a:off x="1889730" y="2950639"/>
          <a:ext cx="56303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3" name="Equation" r:id="rId5" imgW="228600" imgH="190500" progId="Equation.DSMT4">
                  <p:embed/>
                </p:oleObj>
              </mc:Choice>
              <mc:Fallback>
                <p:oleObj name="Equation" r:id="rId5" imgW="2286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730" y="2950639"/>
                        <a:ext cx="563033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矩形 11"/>
          <p:cNvSpPr>
            <a:spLocks noChangeArrowheads="1"/>
          </p:cNvSpPr>
          <p:nvPr/>
        </p:nvSpPr>
        <p:spPr bwMode="auto">
          <a:xfrm>
            <a:off x="1740331" y="5417332"/>
            <a:ext cx="76754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从左到右，</a:t>
            </a:r>
            <a:r>
              <a:rPr lang="zh-CN" altLang="en-US" sz="2000" b="1" baseline="0" dirty="0" smtClean="0">
                <a:latin typeface="宋体" pitchFamily="2" charset="-122"/>
                <a:ea typeface="宋体" pitchFamily="2" charset="-122"/>
              </a:rPr>
              <a:t>随着 </a:t>
            </a:r>
            <a:r>
              <a:rPr lang="zh-CN" altLang="en-US" sz="2000" b="1" baseline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0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增大，</a:t>
            </a:r>
            <a:r>
              <a:rPr lang="zh-CN" altLang="en-US" sz="2000" b="1" baseline="0" dirty="0">
                <a:latin typeface="宋体" pitchFamily="2" charset="-122"/>
                <a:ea typeface="宋体" pitchFamily="2" charset="-122"/>
              </a:rPr>
              <a:t>电对的</a:t>
            </a:r>
            <a:r>
              <a:rPr lang="zh-CN" altLang="en-US" sz="20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还原型物质</a:t>
            </a:r>
            <a:r>
              <a:rPr lang="zh-CN" altLang="en-US" sz="2000" b="1" baseline="0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0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还原性减弱，</a:t>
            </a:r>
            <a:endParaRPr lang="en-US" altLang="zh-CN" sz="2000" b="1" baseline="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baseline="0" dirty="0">
                <a:latin typeface="宋体" pitchFamily="2" charset="-122"/>
                <a:ea typeface="宋体" pitchFamily="2" charset="-122"/>
              </a:rPr>
              <a:t>而</a:t>
            </a:r>
            <a:r>
              <a:rPr lang="zh-CN" altLang="en-US" sz="20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氧化型物质氧化性增强。</a:t>
            </a:r>
            <a:r>
              <a:rPr lang="zh-CN" altLang="en-US" sz="2000" b="1" baseline="0" dirty="0">
                <a:latin typeface="宋体" pitchFamily="2" charset="-122"/>
                <a:ea typeface="宋体" pitchFamily="2" charset="-122"/>
              </a:rPr>
              <a:t>（中学：</a:t>
            </a:r>
            <a:r>
              <a:rPr lang="zh-CN" altLang="en-US" sz="20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“金属活动性顺序表”</a:t>
            </a:r>
            <a:r>
              <a:rPr lang="zh-CN" altLang="en-US" sz="2000" b="1" baseline="0" dirty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000" dirty="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48138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35086"/>
              </p:ext>
            </p:extLst>
          </p:nvPr>
        </p:nvGraphicFramePr>
        <p:xfrm>
          <a:off x="4133412" y="5420437"/>
          <a:ext cx="56303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4" name="Equation" r:id="rId6" imgW="228600" imgH="190500" progId="Equation.DSMT4">
                  <p:embed/>
                </p:oleObj>
              </mc:Choice>
              <mc:Fallback>
                <p:oleObj name="Equation" r:id="rId6" imgW="2286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412" y="5420437"/>
                        <a:ext cx="563033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518784"/>
              </p:ext>
            </p:extLst>
          </p:nvPr>
        </p:nvGraphicFramePr>
        <p:xfrm>
          <a:off x="757926" y="4299041"/>
          <a:ext cx="10695517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5" name="Equation" r:id="rId7" imgW="4343400" imgH="457200" progId="Equation.DSMT4">
                  <p:embed/>
                </p:oleObj>
              </mc:Choice>
              <mc:Fallback>
                <p:oleObj name="Equation" r:id="rId7" imgW="4343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926" y="4299041"/>
                        <a:ext cx="10695517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20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ChangeArrowheads="1"/>
          </p:cNvSpPr>
          <p:nvPr/>
        </p:nvSpPr>
        <p:spPr bwMode="auto">
          <a:xfrm>
            <a:off x="0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9155" name="Rectangle 10"/>
          <p:cNvSpPr>
            <a:spLocks noChangeArrowheads="1"/>
          </p:cNvSpPr>
          <p:nvPr/>
        </p:nvSpPr>
        <p:spPr bwMode="auto">
          <a:xfrm>
            <a:off x="0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9156" name="Rectangle 13"/>
          <p:cNvSpPr>
            <a:spLocks noChangeArrowheads="1"/>
          </p:cNvSpPr>
          <p:nvPr/>
        </p:nvSpPr>
        <p:spPr bwMode="auto">
          <a:xfrm>
            <a:off x="0" y="28490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9157" name="Text Box 14"/>
          <p:cNvSpPr txBox="1">
            <a:spLocks noChangeArrowheads="1"/>
          </p:cNvSpPr>
          <p:nvPr/>
        </p:nvSpPr>
        <p:spPr bwMode="auto">
          <a:xfrm>
            <a:off x="814918" y="120770"/>
            <a:ext cx="8257116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标准电极电势</a:t>
            </a:r>
            <a:r>
              <a:rPr lang="zh-CN" altLang="en-US" sz="2400" b="1" baseline="0" dirty="0">
                <a:latin typeface="Times New Roman" pitchFamily="18" charset="0"/>
                <a:ea typeface="宋体" pitchFamily="2" charset="-122"/>
              </a:rPr>
              <a:t>是</a:t>
            </a:r>
            <a:r>
              <a:rPr lang="zh-CN" altLang="en-US" sz="2400" b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强度性质</a:t>
            </a:r>
          </a:p>
        </p:txBody>
      </p:sp>
      <p:sp>
        <p:nvSpPr>
          <p:cNvPr id="49158" name="Rectangle 16"/>
          <p:cNvSpPr>
            <a:spLocks noChangeArrowheads="1"/>
          </p:cNvSpPr>
          <p:nvPr/>
        </p:nvSpPr>
        <p:spPr bwMode="auto">
          <a:xfrm>
            <a:off x="0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9159" name="Rectangle 18"/>
          <p:cNvSpPr>
            <a:spLocks noChangeArrowheads="1"/>
          </p:cNvSpPr>
          <p:nvPr/>
        </p:nvSpPr>
        <p:spPr bwMode="auto">
          <a:xfrm>
            <a:off x="0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9160" name="Rectangle 20"/>
          <p:cNvSpPr>
            <a:spLocks noChangeArrowheads="1"/>
          </p:cNvSpPr>
          <p:nvPr/>
        </p:nvSpPr>
        <p:spPr bwMode="auto">
          <a:xfrm>
            <a:off x="0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9161" name="Rectangle 23"/>
          <p:cNvSpPr>
            <a:spLocks noChangeArrowheads="1"/>
          </p:cNvSpPr>
          <p:nvPr/>
        </p:nvSpPr>
        <p:spPr bwMode="auto">
          <a:xfrm>
            <a:off x="0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9162" name="Rectangle 25"/>
          <p:cNvSpPr>
            <a:spLocks noChangeArrowheads="1"/>
          </p:cNvSpPr>
          <p:nvPr/>
        </p:nvSpPr>
        <p:spPr bwMode="auto">
          <a:xfrm>
            <a:off x="0" y="3149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9163" name="Rectangle 27"/>
          <p:cNvSpPr>
            <a:spLocks noChangeArrowheads="1"/>
          </p:cNvSpPr>
          <p:nvPr/>
        </p:nvSpPr>
        <p:spPr bwMode="auto">
          <a:xfrm>
            <a:off x="0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9164" name="Text Box 28"/>
          <p:cNvSpPr txBox="1">
            <a:spLocks noChangeArrowheads="1"/>
          </p:cNvSpPr>
          <p:nvPr/>
        </p:nvSpPr>
        <p:spPr bwMode="auto">
          <a:xfrm>
            <a:off x="1341967" y="1625590"/>
            <a:ext cx="10157044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baseline="0" dirty="0">
                <a:latin typeface="Times New Roman" pitchFamily="18" charset="0"/>
                <a:ea typeface="宋体" pitchFamily="2" charset="-122"/>
              </a:rPr>
              <a:t>电极反应式</a:t>
            </a:r>
            <a:r>
              <a:rPr lang="zh-CN" altLang="en-US" sz="2400" b="1" baseline="0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                             </a:t>
            </a:r>
            <a:r>
              <a:rPr lang="en-US" altLang="zh-CN" sz="2400" b="1" i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1800" b="1" baseline="0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      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</a:rPr>
              <a:t>½ 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Cl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(g) + e = Cl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- 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400" b="1" baseline="0" dirty="0" err="1">
                <a:latin typeface="Times New Roman" pitchFamily="18" charset="0"/>
                <a:ea typeface="宋体" pitchFamily="2" charset="-122"/>
              </a:rPr>
              <a:t>aq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) 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          </a:t>
            </a: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sz="2400" b="1" baseline="0" dirty="0" smtClean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1.36</a:t>
            </a: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</a:rPr>
              <a:t>                   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-131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Cl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(g) + 2 e = 2 Cl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- 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400" b="1" baseline="0" dirty="0" err="1">
                <a:latin typeface="Times New Roman" pitchFamily="18" charset="0"/>
                <a:ea typeface="宋体" pitchFamily="2" charset="-122"/>
              </a:rPr>
              <a:t>aq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)         </a:t>
            </a: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sz="2400" b="1" baseline="0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1.36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</a:rPr>
              <a:t>           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-262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3 Cl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- 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400" b="1" baseline="0" dirty="0" err="1">
                <a:latin typeface="Times New Roman" pitchFamily="18" charset="0"/>
                <a:ea typeface="宋体" pitchFamily="2" charset="-122"/>
              </a:rPr>
              <a:t>aq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) + 6 e = 6 Cl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- 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400" b="1" baseline="0" dirty="0" err="1">
                <a:latin typeface="Times New Roman" pitchFamily="18" charset="0"/>
                <a:ea typeface="宋体" pitchFamily="2" charset="-122"/>
              </a:rPr>
              <a:t>aq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)     </a:t>
            </a: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400" b="1" baseline="0" dirty="0" smtClean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1.36</a:t>
            </a: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</a:rPr>
              <a:t>                   -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786</a:t>
            </a:r>
            <a:r>
              <a:rPr lang="en-US" altLang="zh-CN" sz="1800" b="1" baseline="0" dirty="0">
                <a:latin typeface="Times New Roman" pitchFamily="18" charset="0"/>
                <a:ea typeface="宋体" pitchFamily="2" charset="-122"/>
              </a:rPr>
              <a:t>                </a:t>
            </a:r>
            <a:endParaRPr lang="en-US" altLang="zh-CN" sz="2000" b="1" baseline="0" dirty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zh-CN" sz="2400" b="1" baseline="0" dirty="0">
              <a:solidFill>
                <a:srgbClr val="0000CC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baseline="0" dirty="0">
                <a:latin typeface="Times New Roman" pitchFamily="18" charset="0"/>
                <a:ea typeface="宋体" pitchFamily="2" charset="-122"/>
              </a:rPr>
              <a:t>                             </a:t>
            </a:r>
            <a:r>
              <a:rPr lang="zh-CN" altLang="en-US" sz="2400" b="1" baseline="0" dirty="0" smtClean="0">
                <a:latin typeface="Times New Roman" pitchFamily="18" charset="0"/>
                <a:ea typeface="宋体" pitchFamily="2" charset="-122"/>
              </a:rPr>
              <a:t>                为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广度性质</a:t>
            </a:r>
            <a:r>
              <a:rPr lang="zh-CN" altLang="en-US" sz="2400" b="1" baseline="0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其值与</a:t>
            </a:r>
            <a:r>
              <a:rPr lang="zh-CN" altLang="en-US" sz="2400" b="1" baseline="0" dirty="0">
                <a:latin typeface="Times New Roman" pitchFamily="18" charset="0"/>
                <a:ea typeface="宋体" pitchFamily="2" charset="-122"/>
              </a:rPr>
              <a:t>电极反应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计量系数</a:t>
            </a:r>
            <a:r>
              <a:rPr lang="zh-CN" altLang="en-US" sz="2400" b="1" baseline="0" dirty="0">
                <a:latin typeface="Times New Roman" pitchFamily="18" charset="0"/>
                <a:ea typeface="宋体" pitchFamily="2" charset="-122"/>
              </a:rPr>
              <a:t>写法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有关</a:t>
            </a:r>
            <a:r>
              <a:rPr lang="zh-CN" altLang="en-US" sz="2400" b="1" baseline="0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sz="2400" b="1" baseline="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166" name="Rectangle 31"/>
          <p:cNvSpPr>
            <a:spLocks noChangeArrowheads="1"/>
          </p:cNvSpPr>
          <p:nvPr/>
        </p:nvSpPr>
        <p:spPr bwMode="auto">
          <a:xfrm>
            <a:off x="0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9167" name="Rectangle 34"/>
          <p:cNvSpPr>
            <a:spLocks noChangeArrowheads="1"/>
          </p:cNvSpPr>
          <p:nvPr/>
        </p:nvSpPr>
        <p:spPr bwMode="auto">
          <a:xfrm>
            <a:off x="0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9168" name="矩形 1"/>
          <p:cNvSpPr>
            <a:spLocks noChangeArrowheads="1"/>
          </p:cNvSpPr>
          <p:nvPr/>
        </p:nvSpPr>
        <p:spPr bwMode="auto">
          <a:xfrm>
            <a:off x="1244081" y="914881"/>
            <a:ext cx="76947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标准电极电势值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与</a:t>
            </a:r>
            <a:r>
              <a:rPr lang="zh-CN" altLang="en-US" sz="2400" b="1" baseline="0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电极反应式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的</a:t>
            </a:r>
            <a:r>
              <a:rPr lang="zh-CN" altLang="en-US" sz="2400" b="1" baseline="0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计量系数的写法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无关：</a:t>
            </a:r>
            <a:r>
              <a:rPr lang="zh-CN" altLang="en-US" sz="2400" baseline="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 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4916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217455"/>
              </p:ext>
            </p:extLst>
          </p:nvPr>
        </p:nvGraphicFramePr>
        <p:xfrm>
          <a:off x="5403915" y="1625590"/>
          <a:ext cx="1223589" cy="41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" name="Equation" r:id="rId3" imgW="444240" imgH="203040" progId="Equation.DSMT4">
                  <p:embed/>
                </p:oleObj>
              </mc:Choice>
              <mc:Fallback>
                <p:oleObj name="Equation" r:id="rId3" imgW="444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915" y="1625590"/>
                        <a:ext cx="1223589" cy="418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964758"/>
              </p:ext>
            </p:extLst>
          </p:nvPr>
        </p:nvGraphicFramePr>
        <p:xfrm>
          <a:off x="7256883" y="1625589"/>
          <a:ext cx="2525472" cy="450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4" name="Equation" r:id="rId5" imgW="1015920" imgH="241200" progId="Equation.DSMT4">
                  <p:embed/>
                </p:oleObj>
              </mc:Choice>
              <mc:Fallback>
                <p:oleObj name="Equation" r:id="rId5" imgW="1015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6883" y="1625589"/>
                        <a:ext cx="2525472" cy="450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1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832100"/>
              </p:ext>
            </p:extLst>
          </p:nvPr>
        </p:nvGraphicFramePr>
        <p:xfrm>
          <a:off x="1341967" y="4416725"/>
          <a:ext cx="3462426" cy="48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5" name="Equation" r:id="rId7" imgW="1308100" imgH="241300" progId="Equation.DSMT4">
                  <p:embed/>
                </p:oleObj>
              </mc:Choice>
              <mc:Fallback>
                <p:oleObj name="Equation" r:id="rId7" imgW="1308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967" y="4416725"/>
                        <a:ext cx="3462426" cy="480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2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804785"/>
              </p:ext>
            </p:extLst>
          </p:nvPr>
        </p:nvGraphicFramePr>
        <p:xfrm>
          <a:off x="1458343" y="5193281"/>
          <a:ext cx="82042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6" name="Equation" r:id="rId9" imgW="3060360" imgH="241200" progId="Equation.DSMT4">
                  <p:embed/>
                </p:oleObj>
              </mc:Choice>
              <mc:Fallback>
                <p:oleObj name="Equation" r:id="rId9" imgW="3060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343" y="5193281"/>
                        <a:ext cx="82042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63189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矩形 1"/>
          <p:cNvSpPr>
            <a:spLocks noChangeArrowheads="1"/>
          </p:cNvSpPr>
          <p:nvPr/>
        </p:nvSpPr>
        <p:spPr bwMode="auto">
          <a:xfrm>
            <a:off x="1102783" y="156475"/>
            <a:ext cx="32512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baseline="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baseline="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．标准电极电势表</a:t>
            </a:r>
            <a:endParaRPr lang="zh-CN" altLang="en-US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0179" name="矩形 2"/>
          <p:cNvSpPr>
            <a:spLocks noChangeArrowheads="1"/>
          </p:cNvSpPr>
          <p:nvPr/>
        </p:nvSpPr>
        <p:spPr bwMode="auto">
          <a:xfrm>
            <a:off x="1748367" y="955286"/>
            <a:ext cx="9589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附录</a:t>
            </a:r>
            <a:r>
              <a:rPr lang="en-US" altLang="zh-CN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7</a:t>
            </a:r>
            <a:endParaRPr lang="zh-CN" altLang="en-US" sz="1800" dirty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0180" name="矩形 3"/>
          <p:cNvSpPr>
            <a:spLocks noChangeArrowheads="1"/>
          </p:cNvSpPr>
          <p:nvPr/>
        </p:nvSpPr>
        <p:spPr bwMode="auto">
          <a:xfrm>
            <a:off x="2097957" y="1455738"/>
            <a:ext cx="62279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    分为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酸性介质表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（水溶液</a:t>
            </a:r>
            <a:r>
              <a:rPr lang="en-US" altLang="zh-CN" sz="2400" b="1" baseline="0" dirty="0">
                <a:latin typeface="宋体" pitchFamily="2" charset="-122"/>
                <a:ea typeface="宋体" pitchFamily="2" charset="-122"/>
              </a:rPr>
              <a:t>[</a:t>
            </a:r>
            <a:r>
              <a:rPr lang="en-US" altLang="zh-CN" sz="2400" b="1" i="1" baseline="0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400" b="1" baseline="0" dirty="0">
                <a:latin typeface="宋体" pitchFamily="2" charset="-122"/>
                <a:ea typeface="宋体" pitchFamily="2" charset="-122"/>
              </a:rPr>
              <a:t>(H+)=1]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）和</a:t>
            </a:r>
            <a:endParaRPr lang="en-US" altLang="zh-CN" sz="2400" b="1" baseline="0" dirty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碱性介质表（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水溶液</a:t>
            </a:r>
            <a:r>
              <a:rPr lang="en-US" altLang="zh-CN" sz="2400" b="1" baseline="0" dirty="0">
                <a:latin typeface="宋体" pitchFamily="2" charset="-122"/>
                <a:ea typeface="宋体" pitchFamily="2" charset="-122"/>
              </a:rPr>
              <a:t>[</a:t>
            </a:r>
            <a:r>
              <a:rPr lang="en-US" altLang="zh-CN" sz="2400" b="1" i="1" baseline="0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400" b="1" baseline="0" dirty="0">
                <a:latin typeface="宋体" pitchFamily="2" charset="-122"/>
                <a:ea typeface="宋体" pitchFamily="2" charset="-122"/>
              </a:rPr>
              <a:t>(OH-)=1]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两类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18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0181" name="矩形 5"/>
          <p:cNvSpPr>
            <a:spLocks noChangeArrowheads="1"/>
          </p:cNvSpPr>
          <p:nvPr/>
        </p:nvSpPr>
        <p:spPr bwMode="auto">
          <a:xfrm>
            <a:off x="1907968" y="2483091"/>
            <a:ext cx="66816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描述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单个电极反应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，写成“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还原反应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”的形式：</a:t>
            </a:r>
            <a:endParaRPr lang="zh-CN" altLang="en-US" sz="18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0182" name="矩形 6"/>
          <p:cNvSpPr>
            <a:spLocks noChangeArrowheads="1"/>
          </p:cNvSpPr>
          <p:nvPr/>
        </p:nvSpPr>
        <p:spPr bwMode="auto">
          <a:xfrm>
            <a:off x="3021881" y="3066272"/>
            <a:ext cx="48333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氧化型物质 </a:t>
            </a:r>
            <a:r>
              <a:rPr lang="en-US" altLang="zh-CN" sz="2400" b="1" baseline="0" dirty="0">
                <a:latin typeface="宋体" pitchFamily="2" charset="-122"/>
                <a:ea typeface="宋体" pitchFamily="2" charset="-122"/>
              </a:rPr>
              <a:t>+</a:t>
            </a:r>
            <a:r>
              <a:rPr lang="en-US" altLang="zh-CN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i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e- </a:t>
            </a:r>
            <a:r>
              <a:rPr lang="en-US" altLang="zh-CN" sz="2400" b="1" baseline="0" dirty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还原型物质</a:t>
            </a:r>
            <a:endParaRPr lang="zh-CN" altLang="en-US" sz="1800" dirty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0183" name="矩形 7"/>
          <p:cNvSpPr>
            <a:spLocks noChangeArrowheads="1"/>
          </p:cNvSpPr>
          <p:nvPr/>
        </p:nvSpPr>
        <p:spPr bwMode="auto">
          <a:xfrm>
            <a:off x="1788585" y="3723318"/>
            <a:ext cx="746871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b="1" baseline="0" dirty="0" smtClean="0">
                <a:latin typeface="宋体" pitchFamily="2" charset="-122"/>
                <a:ea typeface="宋体" pitchFamily="2" charset="-122"/>
              </a:rPr>
              <a:t>相应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的电极电势称为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“还原电势”（</a:t>
            </a:r>
            <a:r>
              <a:rPr lang="en-US" altLang="zh-CN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reduction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potentials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，记作   </a:t>
            </a:r>
            <a:r>
              <a:rPr lang="en-US" altLang="zh-CN" sz="2400" b="1" baseline="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氧化型物质 </a:t>
            </a:r>
            <a:r>
              <a:rPr lang="en-US" altLang="zh-CN" sz="2400" b="1" baseline="0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还原型物质</a:t>
            </a:r>
            <a:r>
              <a:rPr lang="en-US" altLang="zh-CN" sz="2400" b="1" baseline="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0185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50186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074767"/>
              </p:ext>
            </p:extLst>
          </p:nvPr>
        </p:nvGraphicFramePr>
        <p:xfrm>
          <a:off x="4598170" y="4059828"/>
          <a:ext cx="717551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3" imgW="228600" imgH="190500" progId="Equation.DSMT4">
                  <p:embed/>
                </p:oleObj>
              </mc:Choice>
              <mc:Fallback>
                <p:oleObj name="Equation" r:id="rId3" imgW="2286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170" y="4059828"/>
                        <a:ext cx="717551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655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矩形 2"/>
          <p:cNvSpPr>
            <a:spLocks noChangeArrowheads="1"/>
          </p:cNvSpPr>
          <p:nvPr/>
        </p:nvSpPr>
        <p:spPr bwMode="auto">
          <a:xfrm>
            <a:off x="1441450" y="886679"/>
            <a:ext cx="60644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判断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水溶液中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氧化剂和还原剂相对强弱</a:t>
            </a:r>
            <a:r>
              <a:rPr lang="en-US" altLang="zh-CN" sz="2400" b="1" baseline="0" dirty="0">
                <a:latin typeface="宋体" pitchFamily="2" charset="-122"/>
                <a:ea typeface="宋体" pitchFamily="2" charset="-122"/>
              </a:rPr>
              <a:t>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以及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氧化还原反应自发方向</a:t>
            </a:r>
            <a:endParaRPr lang="zh-CN" altLang="en-US" sz="1800" dirty="0">
              <a:solidFill>
                <a:srgbClr val="FF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1203" name="矩形 3"/>
          <p:cNvSpPr>
            <a:spLocks noChangeArrowheads="1"/>
          </p:cNvSpPr>
          <p:nvPr/>
        </p:nvSpPr>
        <p:spPr bwMode="auto">
          <a:xfrm>
            <a:off x="1147234" y="111933"/>
            <a:ext cx="39725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baseline="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baseline="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．标准电极电势的应用</a:t>
            </a:r>
            <a:endParaRPr lang="zh-CN" altLang="en-US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04" name="矩形 5"/>
          <p:cNvSpPr>
            <a:spLocks noChangeArrowheads="1"/>
          </p:cNvSpPr>
          <p:nvPr/>
        </p:nvSpPr>
        <p:spPr bwMode="auto">
          <a:xfrm>
            <a:off x="1620609" y="2342581"/>
            <a:ext cx="494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例</a:t>
            </a:r>
            <a:endParaRPr lang="zh-CN" altLang="en-US" sz="1800" dirty="0">
              <a:solidFill>
                <a:srgbClr val="0070C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1205" name="矩形 1"/>
          <p:cNvSpPr>
            <a:spLocks noChangeArrowheads="1"/>
          </p:cNvSpPr>
          <p:nvPr/>
        </p:nvSpPr>
        <p:spPr bwMode="auto">
          <a:xfrm>
            <a:off x="1775885" y="1752540"/>
            <a:ext cx="73100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强氧化剂</a:t>
            </a:r>
            <a:r>
              <a:rPr lang="en-US" altLang="zh-CN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 </a:t>
            </a:r>
            <a:r>
              <a:rPr lang="en-US" altLang="zh-CN" sz="2400" b="1" baseline="0" dirty="0">
                <a:latin typeface="宋体" pitchFamily="2" charset="-122"/>
                <a:ea typeface="宋体" pitchFamily="2" charset="-122"/>
              </a:rPr>
              <a:t>+</a:t>
            </a:r>
            <a:r>
              <a:rPr lang="en-US" altLang="zh-CN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强还原剂</a:t>
            </a:r>
            <a:r>
              <a:rPr lang="en-US" altLang="zh-CN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 </a:t>
            </a:r>
            <a:r>
              <a:rPr lang="en-US" altLang="zh-CN" sz="2400" b="1" baseline="0" dirty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弱还原剂</a:t>
            </a:r>
            <a:r>
              <a:rPr lang="en-US" altLang="zh-CN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 </a:t>
            </a:r>
            <a:r>
              <a:rPr lang="en-US" altLang="zh-CN" sz="2400" b="1" baseline="0" dirty="0">
                <a:latin typeface="宋体" pitchFamily="2" charset="-122"/>
                <a:ea typeface="宋体" pitchFamily="2" charset="-122"/>
              </a:rPr>
              <a:t>+</a:t>
            </a:r>
            <a:r>
              <a:rPr lang="en-US" altLang="zh-CN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弱氧化剂</a:t>
            </a:r>
            <a:r>
              <a:rPr lang="en-US" altLang="zh-CN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1206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51207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714406"/>
              </p:ext>
            </p:extLst>
          </p:nvPr>
        </p:nvGraphicFramePr>
        <p:xfrm>
          <a:off x="2550266" y="2296125"/>
          <a:ext cx="7397166" cy="554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0" name="Equation" r:id="rId3" imgW="2501900" imgH="254000" progId="Equation.DSMT4">
                  <p:embed/>
                </p:oleObj>
              </mc:Choice>
              <mc:Fallback>
                <p:oleObj name="Equation" r:id="rId3" imgW="2501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0266" y="2296125"/>
                        <a:ext cx="7397166" cy="554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51209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338619"/>
              </p:ext>
            </p:extLst>
          </p:nvPr>
        </p:nvGraphicFramePr>
        <p:xfrm>
          <a:off x="2576145" y="3059771"/>
          <a:ext cx="6975730" cy="528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1" name="Equation" r:id="rId5" imgW="2476500" imgH="254000" progId="Equation.DSMT4">
                  <p:embed/>
                </p:oleObj>
              </mc:Choice>
              <mc:Fallback>
                <p:oleObj name="Equation" r:id="rId5" imgW="2476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145" y="3059771"/>
                        <a:ext cx="6975730" cy="528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Rectangle 1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51211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658677"/>
              </p:ext>
            </p:extLst>
          </p:nvPr>
        </p:nvGraphicFramePr>
        <p:xfrm>
          <a:off x="2562764" y="3780616"/>
          <a:ext cx="9126982" cy="532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2" name="Equation" r:id="rId7" imgW="3213000" imgH="253800" progId="Equation.DSMT4">
                  <p:embed/>
                </p:oleObj>
              </mc:Choice>
              <mc:Fallback>
                <p:oleObj name="Equation" r:id="rId7" imgW="3213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764" y="3780616"/>
                        <a:ext cx="9126982" cy="532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矩形 1"/>
          <p:cNvSpPr>
            <a:spLocks noChangeArrowheads="1"/>
          </p:cNvSpPr>
          <p:nvPr/>
        </p:nvSpPr>
        <p:spPr bwMode="auto">
          <a:xfrm>
            <a:off x="1610785" y="4975226"/>
            <a:ext cx="74174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而 </a:t>
            </a:r>
            <a:r>
              <a:rPr lang="zh-CN" altLang="en-US" sz="2400" baseline="0" dirty="0" smtClean="0">
                <a:latin typeface="宋体" pitchFamily="2" charset="-122"/>
                <a:ea typeface="宋体" pitchFamily="2" charset="-122"/>
              </a:rPr>
              <a:t>        会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把 </a:t>
            </a:r>
            <a:r>
              <a:rPr lang="en-US" altLang="zh-CN" sz="2400" baseline="0" dirty="0">
                <a:latin typeface="宋体" pitchFamily="2" charset="-122"/>
                <a:ea typeface="宋体" pitchFamily="2" charset="-122"/>
              </a:rPr>
              <a:t>I-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aseline="0" dirty="0">
                <a:latin typeface="宋体" pitchFamily="2" charset="-122"/>
                <a:ea typeface="宋体" pitchFamily="2" charset="-122"/>
              </a:rPr>
              <a:t>Br-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aseline="0" dirty="0">
                <a:latin typeface="宋体" pitchFamily="2" charset="-122"/>
                <a:ea typeface="宋体" pitchFamily="2" charset="-122"/>
              </a:rPr>
              <a:t>Cl-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都氧化，不合要求。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2227" name="矩形 2"/>
          <p:cNvSpPr>
            <a:spLocks noChangeArrowheads="1"/>
          </p:cNvSpPr>
          <p:nvPr/>
        </p:nvSpPr>
        <p:spPr bwMode="auto">
          <a:xfrm>
            <a:off x="1102785" y="852279"/>
            <a:ext cx="15792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6.3】</a:t>
            </a:r>
            <a:endParaRPr lang="zh-CN" altLang="en-US" sz="2400" dirty="0">
              <a:solidFill>
                <a:srgbClr val="0000CC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2228" name="矩形 3"/>
          <p:cNvSpPr>
            <a:spLocks noChangeArrowheads="1"/>
          </p:cNvSpPr>
          <p:nvPr/>
        </p:nvSpPr>
        <p:spPr bwMode="auto">
          <a:xfrm>
            <a:off x="1602318" y="4365626"/>
            <a:ext cx="604943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可知</a:t>
            </a:r>
            <a:r>
              <a:rPr lang="zh-CN" altLang="en-US" sz="2400" baseline="0" dirty="0" smtClean="0">
                <a:latin typeface="宋体" pitchFamily="2" charset="-122"/>
                <a:ea typeface="宋体" pitchFamily="2" charset="-122"/>
              </a:rPr>
              <a:t>：    </a:t>
            </a:r>
            <a:r>
              <a:rPr lang="en-US" altLang="zh-CN" sz="2400" baseline="0" dirty="0" smtClean="0">
                <a:latin typeface="宋体" pitchFamily="2" charset="-122"/>
                <a:ea typeface="宋体" pitchFamily="2" charset="-122"/>
              </a:rPr>
              <a:t>       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400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合适的氧化剂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，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2229" name="矩形 6"/>
          <p:cNvSpPr>
            <a:spLocks noChangeArrowheads="1"/>
          </p:cNvSpPr>
          <p:nvPr/>
        </p:nvSpPr>
        <p:spPr bwMode="auto">
          <a:xfrm>
            <a:off x="1419365" y="2714626"/>
            <a:ext cx="34211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查出各有关   值：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2230" name="矩形 7"/>
          <p:cNvSpPr>
            <a:spLocks noChangeArrowheads="1"/>
          </p:cNvSpPr>
          <p:nvPr/>
        </p:nvSpPr>
        <p:spPr bwMode="auto">
          <a:xfrm>
            <a:off x="951683" y="230831"/>
            <a:ext cx="4052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）合理选择氧化剂或还原剂</a:t>
            </a:r>
            <a:endParaRPr lang="zh-CN" altLang="en-US" sz="2400" dirty="0">
              <a:solidFill>
                <a:srgbClr val="0000CC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223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52232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060278"/>
              </p:ext>
            </p:extLst>
          </p:nvPr>
        </p:nvGraphicFramePr>
        <p:xfrm>
          <a:off x="2069541" y="1388433"/>
          <a:ext cx="8193617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5" name="Equation" r:id="rId3" imgW="3683000" imgH="723900" progId="Equation.DSMT4">
                  <p:embed/>
                </p:oleObj>
              </mc:Choice>
              <mc:Fallback>
                <p:oleObj name="Equation" r:id="rId3" imgW="3683000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9541" y="1388433"/>
                        <a:ext cx="8193617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52234" name="对象 12"/>
          <p:cNvGraphicFramePr>
            <a:graphicFrameLocks noChangeAspect="1"/>
          </p:cNvGraphicFramePr>
          <p:nvPr/>
        </p:nvGraphicFramePr>
        <p:xfrm>
          <a:off x="4559301" y="2716213"/>
          <a:ext cx="67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6" name="Equation" r:id="rId5" imgW="228600" imgH="190500" progId="Equation.DSMT4">
                  <p:embed/>
                </p:oleObj>
              </mc:Choice>
              <mc:Fallback>
                <p:oleObj name="Equation" r:id="rId5" imgW="2286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1" y="2716213"/>
                        <a:ext cx="673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5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52236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134840"/>
              </p:ext>
            </p:extLst>
          </p:nvPr>
        </p:nvGraphicFramePr>
        <p:xfrm>
          <a:off x="1713023" y="3297179"/>
          <a:ext cx="906568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7" name="Equation" r:id="rId7" imgW="4229100" imgH="584200" progId="Equation.DSMT4">
                  <p:embed/>
                </p:oleObj>
              </mc:Choice>
              <mc:Fallback>
                <p:oleObj name="Equation" r:id="rId7" imgW="4229100" imgH="5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023" y="3297179"/>
                        <a:ext cx="9065683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对象 17"/>
          <p:cNvGraphicFramePr>
            <a:graphicFrameLocks noChangeAspect="1"/>
          </p:cNvGraphicFramePr>
          <p:nvPr/>
        </p:nvGraphicFramePr>
        <p:xfrm>
          <a:off x="2139952" y="5056188"/>
          <a:ext cx="1187449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8" name="Equation" r:id="rId9" imgW="533169" imgH="228501" progId="Equation.DSMT4">
                  <p:embed/>
                </p:oleObj>
              </mc:Choice>
              <mc:Fallback>
                <p:oleObj name="Equation" r:id="rId9" imgW="5331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2" y="5056188"/>
                        <a:ext cx="1187449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200078"/>
              </p:ext>
            </p:extLst>
          </p:nvPr>
        </p:nvGraphicFramePr>
        <p:xfrm>
          <a:off x="2579459" y="4398935"/>
          <a:ext cx="1536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9" name="Equation" r:id="rId11" imgW="698197" imgH="253890" progId="Equation.DSMT4">
                  <p:embed/>
                </p:oleObj>
              </mc:Choice>
              <mc:Fallback>
                <p:oleObj name="Equation" r:id="rId11" imgW="69819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459" y="4398935"/>
                        <a:ext cx="1536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19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矩形 1"/>
          <p:cNvSpPr>
            <a:spLocks noChangeArrowheads="1"/>
          </p:cNvSpPr>
          <p:nvPr/>
        </p:nvSpPr>
        <p:spPr bwMode="auto">
          <a:xfrm>
            <a:off x="1039284" y="174496"/>
            <a:ext cx="55996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）计算反应平衡常数，揭示反应的极限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3251" name="矩形 2"/>
          <p:cNvSpPr>
            <a:spLocks noChangeArrowheads="1"/>
          </p:cNvSpPr>
          <p:nvPr/>
        </p:nvSpPr>
        <p:spPr bwMode="auto">
          <a:xfrm>
            <a:off x="1419367" y="2858938"/>
            <a:ext cx="87254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1" baseline="0" dirty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F </a:t>
            </a:r>
            <a:r>
              <a:rPr lang="zh-CN" altLang="en-US" sz="2400" b="1" baseline="0" dirty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法拉第常量（</a:t>
            </a:r>
            <a:r>
              <a:rPr lang="en-US" altLang="zh-CN" sz="2400" b="1" baseline="0" dirty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Faraday constant</a:t>
            </a:r>
            <a:r>
              <a:rPr lang="zh-CN" altLang="en-US" sz="2400" b="1" baseline="0" dirty="0" smtClean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），即</a:t>
            </a:r>
            <a:r>
              <a:rPr lang="en-US" altLang="zh-CN" sz="2400" b="1" baseline="0" dirty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1 </a:t>
            </a:r>
            <a:r>
              <a:rPr lang="en-US" altLang="zh-CN" sz="2400" b="1" baseline="0" dirty="0" err="1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mol</a:t>
            </a:r>
            <a:r>
              <a:rPr lang="en-US" altLang="zh-CN" sz="2400" b="1" baseline="0" dirty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b="1" baseline="0" dirty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电子的电量。</a:t>
            </a:r>
            <a:endParaRPr lang="zh-CN" altLang="en-US" sz="2400" dirty="0">
              <a:solidFill>
                <a:srgbClr val="008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3252" name="矩形 3"/>
          <p:cNvSpPr>
            <a:spLocks noChangeArrowheads="1"/>
          </p:cNvSpPr>
          <p:nvPr/>
        </p:nvSpPr>
        <p:spPr bwMode="auto">
          <a:xfrm>
            <a:off x="1191244" y="1484312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任意态：</a:t>
            </a:r>
            <a:endParaRPr lang="zh-CN" altLang="en-US" sz="2400" dirty="0">
              <a:solidFill>
                <a:srgbClr val="0000CC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3253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5325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711067"/>
              </p:ext>
            </p:extLst>
          </p:nvPr>
        </p:nvGraphicFramePr>
        <p:xfrm>
          <a:off x="1182898" y="957263"/>
          <a:ext cx="10593916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3" name="Equation" r:id="rId3" imgW="3492500" imgH="241300" progId="Equation.DSMT4">
                  <p:embed/>
                </p:oleObj>
              </mc:Choice>
              <mc:Fallback>
                <p:oleObj name="Equation" r:id="rId3" imgW="3492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898" y="957263"/>
                        <a:ext cx="10593916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8"/>
          <p:cNvSpPr>
            <a:spLocks noChangeArrowheads="1"/>
          </p:cNvSpPr>
          <p:nvPr/>
        </p:nvSpPr>
        <p:spPr bwMode="auto">
          <a:xfrm>
            <a:off x="0" y="359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3256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53257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02511"/>
              </p:ext>
            </p:extLst>
          </p:nvPr>
        </p:nvGraphicFramePr>
        <p:xfrm>
          <a:off x="3735399" y="1534558"/>
          <a:ext cx="24003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4" name="Equation" r:id="rId5" imgW="787400" imgH="228600" progId="Equation.DSMT4">
                  <p:embed/>
                </p:oleObj>
              </mc:Choice>
              <mc:Fallback>
                <p:oleObj name="Equation" r:id="rId5" imgW="787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99" y="1534558"/>
                        <a:ext cx="24003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矩形 8"/>
          <p:cNvSpPr>
            <a:spLocks noChangeArrowheads="1"/>
          </p:cNvSpPr>
          <p:nvPr/>
        </p:nvSpPr>
        <p:spPr bwMode="auto">
          <a:xfrm>
            <a:off x="1191244" y="2166938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标准态：</a:t>
            </a:r>
            <a:endParaRPr lang="zh-CN" altLang="en-US" sz="2400" dirty="0">
              <a:solidFill>
                <a:srgbClr val="0000CC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3259" name="Rectangle 1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53260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689592"/>
              </p:ext>
            </p:extLst>
          </p:nvPr>
        </p:nvGraphicFramePr>
        <p:xfrm>
          <a:off x="3752012" y="2166641"/>
          <a:ext cx="1962151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5" name="Equation" r:id="rId7" imgW="787400" imgH="241300" progId="Equation.DSMT4">
                  <p:embed/>
                </p:oleObj>
              </mc:Choice>
              <mc:Fallback>
                <p:oleObj name="Equation" r:id="rId7" imgW="787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012" y="2166641"/>
                        <a:ext cx="1962151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1" name="矩形 11"/>
          <p:cNvSpPr>
            <a:spLocks noChangeArrowheads="1"/>
          </p:cNvSpPr>
          <p:nvPr/>
        </p:nvSpPr>
        <p:spPr bwMode="auto">
          <a:xfrm>
            <a:off x="8499136" y="1557339"/>
            <a:ext cx="11176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(6.3) 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3262" name="矩形 17"/>
          <p:cNvSpPr>
            <a:spLocks noChangeArrowheads="1"/>
          </p:cNvSpPr>
          <p:nvPr/>
        </p:nvSpPr>
        <p:spPr bwMode="auto">
          <a:xfrm>
            <a:off x="8551102" y="2166937"/>
            <a:ext cx="11176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(6.4) 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3263" name="矩形 4"/>
          <p:cNvSpPr>
            <a:spLocks noChangeArrowheads="1"/>
          </p:cNvSpPr>
          <p:nvPr/>
        </p:nvSpPr>
        <p:spPr bwMode="auto">
          <a:xfrm>
            <a:off x="1337066" y="4336590"/>
            <a:ext cx="79207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系统（原电池）对环境做功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，按热力学规定，</a:t>
            </a:r>
            <a:r>
              <a:rPr lang="en-US" altLang="zh-CN" sz="2400" b="1" i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W 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取负值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3264" name="Rectangle 1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53265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975229"/>
              </p:ext>
            </p:extLst>
          </p:nvPr>
        </p:nvGraphicFramePr>
        <p:xfrm>
          <a:off x="2345336" y="3576080"/>
          <a:ext cx="6635751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6" name="Equation" r:id="rId9" imgW="2336800" imgH="203200" progId="Equation.DSMT4">
                  <p:embed/>
                </p:oleObj>
              </mc:Choice>
              <mc:Fallback>
                <p:oleObj name="Equation" r:id="rId9" imgW="2336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336" y="3576080"/>
                        <a:ext cx="6635751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54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617" y="692150"/>
            <a:ext cx="10058400" cy="998538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latin typeface="黑体" pitchFamily="49" charset="-122"/>
                <a:ea typeface="黑体" pitchFamily="49" charset="-122"/>
              </a:rPr>
              <a:t>6.1.1 </a:t>
            </a:r>
            <a:r>
              <a:rPr lang="zh-CN" altLang="en-US" sz="2800" b="1" smtClean="0">
                <a:latin typeface="黑体" pitchFamily="49" charset="-122"/>
                <a:ea typeface="黑体" pitchFamily="49" charset="-122"/>
              </a:rPr>
              <a:t>元素的</a:t>
            </a:r>
            <a:r>
              <a:rPr lang="zh-CN" altLang="en-US" sz="28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氧化数</a:t>
            </a:r>
            <a:r>
              <a:rPr lang="zh-CN" altLang="en-US" sz="2400" b="1" smtClean="0">
                <a:solidFill>
                  <a:srgbClr val="8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400" b="1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Oxidation number</a:t>
            </a:r>
            <a:r>
              <a:rPr lang="zh-CN" altLang="en-US" sz="2400" b="1" smtClean="0">
                <a:solidFill>
                  <a:srgbClr val="8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sz="2400" b="1" smtClean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/>
            </a:r>
            <a:br>
              <a:rPr lang="en-US" altLang="zh-CN" sz="2400" b="1" smtClean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</a:br>
            <a:r>
              <a:rPr lang="zh-CN" altLang="en-US" sz="2400" b="1" smtClean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zh-CN" altLang="en-US" sz="2400" b="1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氧化态  </a:t>
            </a:r>
            <a:r>
              <a:rPr lang="en-US" altLang="zh-CN" sz="2400" b="1" smtClean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Oxidation state)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12284" y="3284539"/>
            <a:ext cx="10515600" cy="2251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单质</a:t>
            </a:r>
            <a:r>
              <a:rPr lang="zh-CN" altLang="en-US" sz="2400" b="1" dirty="0" smtClean="0">
                <a:latin typeface="Times New Roman" pitchFamily="18" charset="0"/>
              </a:rPr>
              <a:t>：</a:t>
            </a:r>
            <a:r>
              <a:rPr lang="en-US" altLang="zh-CN" sz="2400" b="1" dirty="0" smtClean="0">
                <a:latin typeface="Times New Roman" pitchFamily="18" charset="0"/>
              </a:rPr>
              <a:t>0	   0	 0          0          0         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 smtClean="0">
                <a:latin typeface="Times New Roman" pitchFamily="18" charset="0"/>
              </a:rPr>
              <a:t>	    H</a:t>
            </a:r>
            <a:r>
              <a:rPr lang="en-US" altLang="zh-CN" sz="2400" b="1" baseline="-25000" dirty="0" smtClean="0"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</a:rPr>
              <a:t>     O</a:t>
            </a:r>
            <a:r>
              <a:rPr lang="en-US" altLang="zh-CN" sz="2400" b="1" baseline="-25000" dirty="0" smtClean="0"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</a:rPr>
              <a:t>	O</a:t>
            </a:r>
            <a:r>
              <a:rPr lang="en-US" altLang="zh-CN" sz="2400" b="1" baseline="-25000" dirty="0" smtClean="0">
                <a:latin typeface="Times New Roman" pitchFamily="18" charset="0"/>
              </a:rPr>
              <a:t>3</a:t>
            </a:r>
            <a:r>
              <a:rPr lang="en-US" altLang="zh-CN" sz="2400" b="1" dirty="0" smtClean="0">
                <a:latin typeface="Times New Roman" pitchFamily="18" charset="0"/>
              </a:rPr>
              <a:t>	C</a:t>
            </a:r>
            <a:r>
              <a:rPr lang="en-US" altLang="zh-CN" sz="2400" b="1" baseline="-25000" dirty="0" smtClean="0">
                <a:latin typeface="Times New Roman" pitchFamily="18" charset="0"/>
              </a:rPr>
              <a:t>60</a:t>
            </a:r>
            <a:r>
              <a:rPr lang="en-US" altLang="zh-CN" sz="2400" b="1" dirty="0" smtClean="0">
                <a:latin typeface="Times New Roman" pitchFamily="18" charset="0"/>
              </a:rPr>
              <a:t>       Na      Ne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化合物</a:t>
            </a:r>
            <a:r>
              <a:rPr lang="zh-CN" altLang="en-US" sz="2400" b="1" dirty="0" smtClean="0">
                <a:latin typeface="Times New Roman" pitchFamily="18" charset="0"/>
              </a:rPr>
              <a:t>：  </a:t>
            </a:r>
            <a:r>
              <a:rPr lang="zh-CN" altLang="en-US" sz="2400" b="1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</a:t>
            </a:r>
            <a:r>
              <a:rPr lang="zh-CN" alt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氧化数 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</a:rPr>
              <a:t>= 0</a:t>
            </a:r>
            <a:r>
              <a:rPr lang="en-US" altLang="zh-CN" sz="2400" b="1" dirty="0" smtClean="0">
                <a:latin typeface="Times New Roman" pitchFamily="18" charset="0"/>
              </a:rPr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 smtClean="0">
                <a:solidFill>
                  <a:schemeClr val="folHlink"/>
                </a:solidFill>
                <a:latin typeface="Times New Roman" pitchFamily="18" charset="0"/>
              </a:rPr>
              <a:t>    +1 -1 </a:t>
            </a:r>
            <a:r>
              <a:rPr lang="en-US" altLang="zh-CN" sz="2400" b="1" dirty="0" smtClean="0">
                <a:latin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9900"/>
                </a:solidFill>
                <a:latin typeface="Times New Roman" pitchFamily="18" charset="0"/>
              </a:rPr>
              <a:t>+2 </a:t>
            </a:r>
            <a:r>
              <a:rPr lang="en-US" altLang="zh-CN" sz="2400" b="1" dirty="0" smtClean="0">
                <a:solidFill>
                  <a:srgbClr val="008000"/>
                </a:solidFill>
                <a:latin typeface="Times New Roman" pitchFamily="18" charset="0"/>
              </a:rPr>
              <a:t>-1       </a:t>
            </a:r>
            <a:r>
              <a:rPr lang="en-US" altLang="zh-CN" sz="2400" b="1" dirty="0" smtClean="0">
                <a:solidFill>
                  <a:schemeClr val="folHlink"/>
                </a:solidFill>
                <a:latin typeface="Times New Roman" pitchFamily="18" charset="0"/>
              </a:rPr>
              <a:t>+1 -1     +1 -2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 smtClean="0">
                <a:solidFill>
                  <a:schemeClr val="folHlink"/>
                </a:solidFill>
                <a:latin typeface="Times New Roman" pitchFamily="18" charset="0"/>
              </a:rPr>
              <a:t>    </a:t>
            </a:r>
            <a:r>
              <a:rPr lang="en-US" altLang="zh-CN" sz="2400" b="1" dirty="0" err="1" smtClean="0">
                <a:solidFill>
                  <a:schemeClr val="folHlink"/>
                </a:solidFill>
                <a:latin typeface="Times New Roman" pitchFamily="18" charset="0"/>
              </a:rPr>
              <a:t>NaCl</a:t>
            </a:r>
            <a:r>
              <a:rPr lang="en-US" altLang="zh-CN" sz="2400" b="1" dirty="0" smtClean="0">
                <a:solidFill>
                  <a:schemeClr val="folHlink"/>
                </a:solidFill>
                <a:latin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9900"/>
                </a:solidFill>
                <a:latin typeface="Times New Roman" pitchFamily="18" charset="0"/>
              </a:rPr>
              <a:t> CaF</a:t>
            </a:r>
            <a:r>
              <a:rPr lang="en-US" altLang="zh-CN" sz="2400" b="1" baseline="-25000" dirty="0" smtClean="0">
                <a:solidFill>
                  <a:srgbClr val="0099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9900"/>
                </a:solidFill>
                <a:latin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chemeClr val="folHlink"/>
                </a:solidFill>
                <a:latin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CC3300"/>
                </a:solidFill>
                <a:latin typeface="Times New Roman" pitchFamily="18" charset="0"/>
              </a:rPr>
              <a:t>H :Cl</a:t>
            </a:r>
            <a:r>
              <a:rPr lang="en-US" altLang="zh-CN" sz="2400" b="1" dirty="0" smtClean="0">
                <a:latin typeface="Times New Roman" pitchFamily="18" charset="0"/>
              </a:rPr>
              <a:t>     H</a:t>
            </a:r>
            <a:r>
              <a:rPr lang="en-US" altLang="zh-CN" sz="2400" b="1" baseline="-25000" dirty="0" smtClean="0"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</a:rPr>
              <a:t>O</a:t>
            </a:r>
            <a:endParaRPr lang="en-US" altLang="zh-CN" sz="2400" b="1" dirty="0" smtClean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7412" name="矩形 1"/>
          <p:cNvSpPr>
            <a:spLocks noChangeArrowheads="1"/>
          </p:cNvSpPr>
          <p:nvPr/>
        </p:nvSpPr>
        <p:spPr bwMode="auto">
          <a:xfrm>
            <a:off x="772584" y="69490"/>
            <a:ext cx="41553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6.1 </a:t>
            </a:r>
            <a:r>
              <a:rPr lang="zh-CN" altLang="en-US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氧化还原的基本概念</a:t>
            </a:r>
            <a:endParaRPr lang="zh-CN" altLang="en-US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413" name="矩形 3"/>
          <p:cNvSpPr>
            <a:spLocks noChangeArrowheads="1"/>
          </p:cNvSpPr>
          <p:nvPr/>
        </p:nvSpPr>
        <p:spPr bwMode="auto">
          <a:xfrm>
            <a:off x="778933" y="1843089"/>
            <a:ext cx="77716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IUPAC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定义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氧化数是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指某元素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一个原子的荷电数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，</a:t>
            </a:r>
            <a:endParaRPr lang="en-US" altLang="zh-CN" sz="2400" b="1" baseline="0" dirty="0">
              <a:solidFill>
                <a:srgbClr val="0000CC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它可以通过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假定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把成键电子对中的电子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划归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电负性较大</a:t>
            </a:r>
            <a:endParaRPr lang="en-US" altLang="zh-CN" sz="2400" b="1" baseline="0" dirty="0">
              <a:solidFill>
                <a:srgbClr val="0000CC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的元素的原子而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求得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3536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4"/>
          <p:cNvSpPr>
            <a:spLocks noChangeArrowheads="1"/>
          </p:cNvSpPr>
          <p:nvPr/>
        </p:nvSpPr>
        <p:spPr bwMode="auto">
          <a:xfrm>
            <a:off x="803348" y="184666"/>
            <a:ext cx="85936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）计算反应平衡常数，揭示反应的极限（续</a:t>
            </a:r>
            <a:r>
              <a:rPr lang="zh-CN" altLang="en-US" sz="2400" b="1" baseline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400" b="1" baseline="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4275" name="矩形 4"/>
          <p:cNvSpPr>
            <a:spLocks noChangeArrowheads="1"/>
          </p:cNvSpPr>
          <p:nvPr/>
        </p:nvSpPr>
        <p:spPr bwMode="auto">
          <a:xfrm>
            <a:off x="1339851" y="809625"/>
            <a:ext cx="66816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等温、等压、只做电功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，原电池系统放电过程的</a:t>
            </a:r>
            <a:endParaRPr lang="en-US" altLang="zh-CN" sz="2400" b="1" baseline="0" dirty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Gibbs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自由能</a:t>
            </a:r>
            <a:r>
              <a:rPr lang="zh-CN" altLang="en-US" sz="2400" b="1" baseline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变化全部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用于做电功</a:t>
            </a:r>
            <a:endParaRPr lang="zh-CN" altLang="en-US" sz="2400" dirty="0">
              <a:solidFill>
                <a:srgbClr val="FF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4276" name="矩形 4"/>
          <p:cNvSpPr>
            <a:spLocks noChangeArrowheads="1"/>
          </p:cNvSpPr>
          <p:nvPr/>
        </p:nvSpPr>
        <p:spPr bwMode="auto">
          <a:xfrm>
            <a:off x="1672885" y="3126060"/>
            <a:ext cx="5444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重要性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热力学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与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电化学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之间的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桥樑。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4277" name="矩形 4"/>
          <p:cNvSpPr>
            <a:spLocks noChangeArrowheads="1"/>
          </p:cNvSpPr>
          <p:nvPr/>
        </p:nvSpPr>
        <p:spPr bwMode="auto">
          <a:xfrm>
            <a:off x="1526118" y="3789363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代入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4278" name="矩形 3"/>
          <p:cNvSpPr>
            <a:spLocks noChangeArrowheads="1"/>
          </p:cNvSpPr>
          <p:nvPr/>
        </p:nvSpPr>
        <p:spPr bwMode="auto">
          <a:xfrm>
            <a:off x="1500650" y="1640622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任意态：</a:t>
            </a:r>
            <a:endParaRPr lang="zh-CN" altLang="en-US" sz="2400" dirty="0">
              <a:solidFill>
                <a:srgbClr val="0000CC"/>
              </a:solidFill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54279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521345"/>
              </p:ext>
            </p:extLst>
          </p:nvPr>
        </p:nvGraphicFramePr>
        <p:xfrm>
          <a:off x="3348328" y="1684985"/>
          <a:ext cx="3058584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3" name="Equation" r:id="rId3" imgW="977900" imgH="228600" progId="Equation.DSMT4">
                  <p:embed/>
                </p:oleObj>
              </mc:Choice>
              <mc:Fallback>
                <p:oleObj name="Equation" r:id="rId3" imgW="977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328" y="1684985"/>
                        <a:ext cx="3058584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矩形 10"/>
          <p:cNvSpPr>
            <a:spLocks noChangeArrowheads="1"/>
          </p:cNvSpPr>
          <p:nvPr/>
        </p:nvSpPr>
        <p:spPr bwMode="auto">
          <a:xfrm>
            <a:off x="1538124" y="2378076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标准态：</a:t>
            </a:r>
            <a:endParaRPr lang="zh-CN" altLang="en-US" sz="2400" dirty="0">
              <a:solidFill>
                <a:srgbClr val="0000CC"/>
              </a:solidFill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54281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377084"/>
              </p:ext>
            </p:extLst>
          </p:nvPr>
        </p:nvGraphicFramePr>
        <p:xfrm>
          <a:off x="3462527" y="2378076"/>
          <a:ext cx="243628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4" name="Equation" r:id="rId5" imgW="977900" imgH="241300" progId="Equation.DSMT4">
                  <p:embed/>
                </p:oleObj>
              </mc:Choice>
              <mc:Fallback>
                <p:oleObj name="Equation" r:id="rId5" imgW="977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527" y="2378076"/>
                        <a:ext cx="2436283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矩形 12"/>
          <p:cNvSpPr>
            <a:spLocks noChangeArrowheads="1"/>
          </p:cNvSpPr>
          <p:nvPr/>
        </p:nvSpPr>
        <p:spPr bwMode="auto">
          <a:xfrm>
            <a:off x="8481884" y="1640622"/>
            <a:ext cx="11176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(6.5) 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4283" name="矩形 13"/>
          <p:cNvSpPr>
            <a:spLocks noChangeArrowheads="1"/>
          </p:cNvSpPr>
          <p:nvPr/>
        </p:nvSpPr>
        <p:spPr bwMode="auto">
          <a:xfrm>
            <a:off x="8481884" y="2378074"/>
            <a:ext cx="11176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(6.6) 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428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54285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408649"/>
              </p:ext>
            </p:extLst>
          </p:nvPr>
        </p:nvGraphicFramePr>
        <p:xfrm>
          <a:off x="3352880" y="3765253"/>
          <a:ext cx="3299884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5" name="Equation" r:id="rId7" imgW="1218671" imgH="241195" progId="Equation.DSMT4">
                  <p:embed/>
                </p:oleObj>
              </mc:Choice>
              <mc:Fallback>
                <p:oleObj name="Equation" r:id="rId7" imgW="121867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80" y="3765253"/>
                        <a:ext cx="3299884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54287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150466"/>
              </p:ext>
            </p:extLst>
          </p:nvPr>
        </p:nvGraphicFramePr>
        <p:xfrm>
          <a:off x="3163099" y="4408758"/>
          <a:ext cx="439631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6" name="Equation" r:id="rId9" imgW="1397000" imgH="241300" progId="Equation.DSMT4">
                  <p:embed/>
                </p:oleObj>
              </mc:Choice>
              <mc:Fallback>
                <p:oleObj name="Equation" r:id="rId9" imgW="1397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099" y="4408758"/>
                        <a:ext cx="439631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54289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594893"/>
              </p:ext>
            </p:extLst>
          </p:nvPr>
        </p:nvGraphicFramePr>
        <p:xfrm>
          <a:off x="3588988" y="5136521"/>
          <a:ext cx="2499784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7" name="Equation" r:id="rId11" imgW="901309" imgH="418918" progId="Equation.DSMT4">
                  <p:embed/>
                </p:oleObj>
              </mc:Choice>
              <mc:Fallback>
                <p:oleObj name="Equation" r:id="rId11" imgW="901309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8988" y="5136521"/>
                        <a:ext cx="2499784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0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31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5529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629585"/>
              </p:ext>
            </p:extLst>
          </p:nvPr>
        </p:nvGraphicFramePr>
        <p:xfrm>
          <a:off x="3467861" y="2060575"/>
          <a:ext cx="4421716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4" name="Equation" r:id="rId3" imgW="1333500" imgH="419100" progId="Equation.DSMT4">
                  <p:embed/>
                </p:oleObj>
              </mc:Choice>
              <mc:Fallback>
                <p:oleObj name="Equation" r:id="rId3" imgW="13335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861" y="2060575"/>
                        <a:ext cx="4421716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55301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990742"/>
              </p:ext>
            </p:extLst>
          </p:nvPr>
        </p:nvGraphicFramePr>
        <p:xfrm>
          <a:off x="3640266" y="924570"/>
          <a:ext cx="3422651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5" name="Equation" r:id="rId5" imgW="1079500" imgH="419100" progId="Equation.DSMT4">
                  <p:embed/>
                </p:oleObj>
              </mc:Choice>
              <mc:Fallback>
                <p:oleObj name="Equation" r:id="rId5" imgW="10795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266" y="924570"/>
                        <a:ext cx="3422651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矩形 5"/>
          <p:cNvSpPr>
            <a:spLocks noChangeArrowheads="1"/>
          </p:cNvSpPr>
          <p:nvPr/>
        </p:nvSpPr>
        <p:spPr bwMode="auto">
          <a:xfrm>
            <a:off x="9529116" y="1196976"/>
            <a:ext cx="9621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(6.7)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5303" name="矩形 6"/>
          <p:cNvSpPr>
            <a:spLocks noChangeArrowheads="1"/>
          </p:cNvSpPr>
          <p:nvPr/>
        </p:nvSpPr>
        <p:spPr bwMode="auto">
          <a:xfrm>
            <a:off x="9616318" y="2276475"/>
            <a:ext cx="9621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(6.8)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5305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55306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70339"/>
              </p:ext>
            </p:extLst>
          </p:nvPr>
        </p:nvGraphicFramePr>
        <p:xfrm>
          <a:off x="2788089" y="3954030"/>
          <a:ext cx="6356351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6" name="Equation" r:id="rId7" imgW="1943100" imgH="419100" progId="Equation.DSMT4">
                  <p:embed/>
                </p:oleObj>
              </mc:Choice>
              <mc:Fallback>
                <p:oleObj name="Equation" r:id="rId7" imgW="1943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8089" y="3954030"/>
                        <a:ext cx="6356351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7" name="矩形 10"/>
          <p:cNvSpPr>
            <a:spLocks noChangeArrowheads="1"/>
          </p:cNvSpPr>
          <p:nvPr/>
        </p:nvSpPr>
        <p:spPr bwMode="auto">
          <a:xfrm>
            <a:off x="9812867" y="4126033"/>
            <a:ext cx="11176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(6.7a)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5308" name="矩形 11"/>
          <p:cNvSpPr>
            <a:spLocks noChangeArrowheads="1"/>
          </p:cNvSpPr>
          <p:nvPr/>
        </p:nvSpPr>
        <p:spPr bwMode="auto">
          <a:xfrm>
            <a:off x="1016000" y="193292"/>
            <a:ext cx="825711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）计算反应平衡常数，揭示反应的极限（续）</a:t>
            </a:r>
          </a:p>
        </p:txBody>
      </p:sp>
      <p:graphicFrame>
        <p:nvGraphicFramePr>
          <p:cNvPr id="55309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335685"/>
              </p:ext>
            </p:extLst>
          </p:nvPr>
        </p:nvGraphicFramePr>
        <p:xfrm>
          <a:off x="1628566" y="3224812"/>
          <a:ext cx="53419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7" name="Equation" r:id="rId9" imgW="2019240" imgH="215640" progId="Equation.DSMT4">
                  <p:embed/>
                </p:oleObj>
              </mc:Choice>
              <mc:Fallback>
                <p:oleObj name="Equation" r:id="rId9" imgW="2019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566" y="3224812"/>
                        <a:ext cx="534193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2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矩形 4"/>
          <p:cNvSpPr>
            <a:spLocks noChangeArrowheads="1"/>
          </p:cNvSpPr>
          <p:nvPr/>
        </p:nvSpPr>
        <p:spPr bwMode="auto">
          <a:xfrm>
            <a:off x="5839324" y="119661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的相互关系</a:t>
            </a:r>
            <a:endParaRPr lang="zh-CN" altLang="en-US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6323" name="矩形 4"/>
          <p:cNvSpPr>
            <a:spLocks noChangeArrowheads="1"/>
          </p:cNvSpPr>
          <p:nvPr/>
        </p:nvSpPr>
        <p:spPr bwMode="auto">
          <a:xfrm>
            <a:off x="1199152" y="119661"/>
            <a:ext cx="12698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图</a:t>
            </a:r>
            <a:r>
              <a:rPr lang="en-US" altLang="zh-CN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6.10</a:t>
            </a:r>
            <a:endParaRPr lang="zh-CN" altLang="en-US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56325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448859"/>
              </p:ext>
            </p:extLst>
          </p:nvPr>
        </p:nvGraphicFramePr>
        <p:xfrm>
          <a:off x="2544233" y="92345"/>
          <a:ext cx="3316817" cy="57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Equation" r:id="rId3" imgW="1028254" imgH="241195" progId="Equation.DSMT4">
                  <p:embed/>
                </p:oleObj>
              </mc:Choice>
              <mc:Fallback>
                <p:oleObj name="Equation" r:id="rId3" imgW="1028254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233" y="92345"/>
                        <a:ext cx="3316817" cy="577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326" name="Picture 3" descr="图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233" y="1584924"/>
            <a:ext cx="6817784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27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矩形 4"/>
          <p:cNvSpPr>
            <a:spLocks noChangeArrowheads="1"/>
          </p:cNvSpPr>
          <p:nvPr/>
        </p:nvSpPr>
        <p:spPr bwMode="auto">
          <a:xfrm>
            <a:off x="1583266" y="1683351"/>
            <a:ext cx="173355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任意态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7347" name="矩形 4"/>
          <p:cNvSpPr>
            <a:spLocks noChangeArrowheads="1"/>
          </p:cNvSpPr>
          <p:nvPr/>
        </p:nvSpPr>
        <p:spPr bwMode="auto">
          <a:xfrm>
            <a:off x="968098" y="175466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单个电极反应</a:t>
            </a:r>
            <a:endParaRPr lang="zh-CN" altLang="en-US" dirty="0">
              <a:solidFill>
                <a:srgbClr val="0000CC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7348" name="矩形 1"/>
          <p:cNvSpPr>
            <a:spLocks noChangeArrowheads="1"/>
          </p:cNvSpPr>
          <p:nvPr/>
        </p:nvSpPr>
        <p:spPr bwMode="auto">
          <a:xfrm>
            <a:off x="2952070" y="985689"/>
            <a:ext cx="48333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氧化型物质 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+ n e- = 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还原型物质</a:t>
            </a:r>
            <a:endParaRPr lang="zh-CN" altLang="en-US" sz="2400" dirty="0">
              <a:solidFill>
                <a:srgbClr val="0000CC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7349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57350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122443"/>
              </p:ext>
            </p:extLst>
          </p:nvPr>
        </p:nvGraphicFramePr>
        <p:xfrm>
          <a:off x="4447118" y="1661919"/>
          <a:ext cx="2774949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4" name="Equation" r:id="rId3" imgW="939800" imgH="228600" progId="Equation.DSMT4">
                  <p:embed/>
                </p:oleObj>
              </mc:Choice>
              <mc:Fallback>
                <p:oleObj name="Equation" r:id="rId3" imgW="93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7118" y="1661919"/>
                        <a:ext cx="2774949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矩形 4"/>
          <p:cNvSpPr>
            <a:spLocks noChangeArrowheads="1"/>
          </p:cNvSpPr>
          <p:nvPr/>
        </p:nvSpPr>
        <p:spPr bwMode="auto">
          <a:xfrm>
            <a:off x="9164408" y="1667596"/>
            <a:ext cx="1269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6.9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7352" name="矩形 5"/>
          <p:cNvSpPr>
            <a:spLocks noChangeArrowheads="1"/>
          </p:cNvSpPr>
          <p:nvPr/>
        </p:nvSpPr>
        <p:spPr bwMode="auto">
          <a:xfrm>
            <a:off x="1646616" y="2565400"/>
            <a:ext cx="1112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标准态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7353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57354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994442"/>
              </p:ext>
            </p:extLst>
          </p:nvPr>
        </p:nvGraphicFramePr>
        <p:xfrm>
          <a:off x="4495481" y="2492376"/>
          <a:ext cx="316653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5" name="Equation" r:id="rId5" imgW="1016000" imgH="241300" progId="Equation.DSMT4">
                  <p:embed/>
                </p:oleObj>
              </mc:Choice>
              <mc:Fallback>
                <p:oleObj name="Equation" r:id="rId5" imgW="1016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481" y="2492376"/>
                        <a:ext cx="316653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5" name="矩形 8"/>
          <p:cNvSpPr>
            <a:spLocks noChangeArrowheads="1"/>
          </p:cNvSpPr>
          <p:nvPr/>
        </p:nvSpPr>
        <p:spPr bwMode="auto">
          <a:xfrm>
            <a:off x="9248076" y="2423365"/>
            <a:ext cx="14253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6.10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515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矩形 4"/>
          <p:cNvSpPr>
            <a:spLocks noChangeArrowheads="1"/>
          </p:cNvSpPr>
          <p:nvPr/>
        </p:nvSpPr>
        <p:spPr bwMode="auto">
          <a:xfrm>
            <a:off x="1015999" y="151656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单个电极反应（续）</a:t>
            </a:r>
            <a:endParaRPr lang="zh-CN" altLang="en-US" dirty="0">
              <a:solidFill>
                <a:srgbClr val="0000CC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8371" name="矩形 4"/>
          <p:cNvSpPr>
            <a:spLocks noChangeArrowheads="1"/>
          </p:cNvSpPr>
          <p:nvPr/>
        </p:nvSpPr>
        <p:spPr bwMode="auto">
          <a:xfrm>
            <a:off x="1015999" y="984806"/>
            <a:ext cx="96518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6.4】 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用热力学函数计算下列反应对应电极</a:t>
            </a:r>
            <a:r>
              <a:rPr lang="zh-CN" altLang="en-US" sz="2400" b="1" baseline="0" dirty="0" smtClean="0">
                <a:latin typeface="宋体" pitchFamily="2" charset="-122"/>
                <a:ea typeface="宋体" pitchFamily="2" charset="-122"/>
              </a:rPr>
              <a:t>的标准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电极电势：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8372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8373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8374" name="矩形 4"/>
          <p:cNvSpPr>
            <a:spLocks noChangeArrowheads="1"/>
          </p:cNvSpPr>
          <p:nvPr/>
        </p:nvSpPr>
        <p:spPr bwMode="auto">
          <a:xfrm>
            <a:off x="1180467" y="2205038"/>
            <a:ext cx="65325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查得各有关物质的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标准生成自由能     值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58375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267054"/>
              </p:ext>
            </p:extLst>
          </p:nvPr>
        </p:nvGraphicFramePr>
        <p:xfrm>
          <a:off x="2046695" y="1562190"/>
          <a:ext cx="862118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9" name="Equation" r:id="rId3" imgW="3162300" imgH="254000" progId="Equation.DSMT4">
                  <p:embed/>
                </p:oleObj>
              </mc:Choice>
              <mc:Fallback>
                <p:oleObj name="Equation" r:id="rId3" imgW="3162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695" y="1562190"/>
                        <a:ext cx="862118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58377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629737"/>
              </p:ext>
            </p:extLst>
          </p:nvPr>
        </p:nvGraphicFramePr>
        <p:xfrm>
          <a:off x="6417334" y="2205038"/>
          <a:ext cx="958851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0" name="Equation" r:id="rId5" imgW="380835" imgH="241195" progId="Equation.DSMT4">
                  <p:embed/>
                </p:oleObj>
              </mc:Choice>
              <mc:Fallback>
                <p:oleObj name="Equation" r:id="rId5" imgW="38083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7334" y="2205038"/>
                        <a:ext cx="958851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03244"/>
              </p:ext>
            </p:extLst>
          </p:nvPr>
        </p:nvGraphicFramePr>
        <p:xfrm>
          <a:off x="590271" y="2798554"/>
          <a:ext cx="112649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1" name="Equation" r:id="rId7" imgW="4216400" imgH="508000" progId="Equation.DSMT4">
                  <p:embed/>
                </p:oleObj>
              </mc:Choice>
              <mc:Fallback>
                <p:oleObj name="Equation" r:id="rId7" imgW="42164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71" y="2798554"/>
                        <a:ext cx="1126490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9" name="Rectangle 1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5838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842790"/>
              </p:ext>
            </p:extLst>
          </p:nvPr>
        </p:nvGraphicFramePr>
        <p:xfrm>
          <a:off x="1318963" y="3959705"/>
          <a:ext cx="8492067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2" name="Equation" r:id="rId9" imgW="3022600" imgH="698500" progId="Equation.DSMT4">
                  <p:embed/>
                </p:oleObj>
              </mc:Choice>
              <mc:Fallback>
                <p:oleObj name="Equation" r:id="rId9" imgW="30226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963" y="3959705"/>
                        <a:ext cx="8492067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1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58382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088320"/>
              </p:ext>
            </p:extLst>
          </p:nvPr>
        </p:nvGraphicFramePr>
        <p:xfrm>
          <a:off x="1295041" y="5490683"/>
          <a:ext cx="9836149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3" name="Equation" r:id="rId11" imgW="3479800" imgH="419100" progId="Equation.DSMT4">
                  <p:embed/>
                </p:oleObj>
              </mc:Choice>
              <mc:Fallback>
                <p:oleObj name="Equation" r:id="rId11" imgW="34798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041" y="5490683"/>
                        <a:ext cx="9836149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921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矩形 4"/>
          <p:cNvSpPr>
            <a:spLocks noChangeArrowheads="1"/>
          </p:cNvSpPr>
          <p:nvPr/>
        </p:nvSpPr>
        <p:spPr bwMode="auto">
          <a:xfrm>
            <a:off x="853017" y="184666"/>
            <a:ext cx="57534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用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电化学方法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计算或测定反应的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平衡常数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9395" name="矩形 6"/>
          <p:cNvSpPr>
            <a:spLocks noChangeArrowheads="1"/>
          </p:cNvSpPr>
          <p:nvPr/>
        </p:nvSpPr>
        <p:spPr bwMode="auto">
          <a:xfrm>
            <a:off x="853018" y="5027613"/>
            <a:ext cx="20409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放电总反应</a:t>
            </a:r>
            <a:r>
              <a:rPr lang="zh-CN" altLang="en-US" sz="2400" b="1" baseline="0">
                <a:latin typeface="宋体" pitchFamily="2" charset="-122"/>
                <a:ea typeface="宋体" pitchFamily="2" charset="-122"/>
              </a:rPr>
              <a:t>：</a:t>
            </a:r>
          </a:p>
        </p:txBody>
      </p:sp>
      <p:sp>
        <p:nvSpPr>
          <p:cNvPr id="59396" name="矩形 8"/>
          <p:cNvSpPr>
            <a:spLocks noChangeArrowheads="1"/>
          </p:cNvSpPr>
          <p:nvPr/>
        </p:nvSpPr>
        <p:spPr bwMode="auto">
          <a:xfrm>
            <a:off x="853017" y="4341814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正极反应</a:t>
            </a:r>
            <a:r>
              <a:rPr lang="zh-CN" altLang="en-US" sz="2400" b="1" baseline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9397" name="矩形 9"/>
          <p:cNvSpPr>
            <a:spLocks noChangeArrowheads="1"/>
          </p:cNvSpPr>
          <p:nvPr/>
        </p:nvSpPr>
        <p:spPr bwMode="auto">
          <a:xfrm>
            <a:off x="814918" y="836613"/>
            <a:ext cx="931333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6.5】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把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下列反应设计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为一个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原电池，并利用 </a:t>
            </a:r>
            <a:endParaRPr lang="en-US" altLang="zh-CN" sz="2400" b="1" baseline="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计算下列反应在</a:t>
            </a:r>
            <a:r>
              <a:rPr lang="en-US" altLang="zh-CN" sz="2400" b="1" baseline="0" dirty="0">
                <a:latin typeface="宋体" pitchFamily="2" charset="-122"/>
                <a:ea typeface="宋体" pitchFamily="2" charset="-122"/>
              </a:rPr>
              <a:t>298 K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平衡常数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9398" name="矩形 10"/>
          <p:cNvSpPr>
            <a:spLocks noChangeArrowheads="1"/>
          </p:cNvSpPr>
          <p:nvPr/>
        </p:nvSpPr>
        <p:spPr bwMode="auto">
          <a:xfrm>
            <a:off x="1161595" y="2258326"/>
            <a:ext cx="51363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解 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把题示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反应设计为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一个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原电池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9399" name="矩形 11"/>
          <p:cNvSpPr>
            <a:spLocks noChangeArrowheads="1"/>
          </p:cNvSpPr>
          <p:nvPr/>
        </p:nvSpPr>
        <p:spPr bwMode="auto">
          <a:xfrm>
            <a:off x="814917" y="3573463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负极反应</a:t>
            </a:r>
            <a:r>
              <a:rPr lang="zh-CN" altLang="en-US" sz="2400" b="1" baseline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9400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59401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931581"/>
              </p:ext>
            </p:extLst>
          </p:nvPr>
        </p:nvGraphicFramePr>
        <p:xfrm>
          <a:off x="7597516" y="836613"/>
          <a:ext cx="641349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0" name="Equation" r:id="rId3" imgW="241195" imgH="241195" progId="Equation.DSMT4">
                  <p:embed/>
                </p:oleObj>
              </mc:Choice>
              <mc:Fallback>
                <p:oleObj name="Equation" r:id="rId3" imgW="24119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516" y="836613"/>
                        <a:ext cx="641349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Rectangle 1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59403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394067"/>
              </p:ext>
            </p:extLst>
          </p:nvPr>
        </p:nvGraphicFramePr>
        <p:xfrm>
          <a:off x="2395109" y="1706534"/>
          <a:ext cx="6830484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1" name="Equation" r:id="rId5" imgW="2578100" imgH="254000" progId="Equation.DSMT4">
                  <p:embed/>
                </p:oleObj>
              </mc:Choice>
              <mc:Fallback>
                <p:oleObj name="Equation" r:id="rId5" imgW="2578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109" y="1706534"/>
                        <a:ext cx="6830484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对象 6"/>
          <p:cNvGraphicFramePr>
            <a:graphicFrameLocks noChangeAspect="1"/>
          </p:cNvGraphicFramePr>
          <p:nvPr/>
        </p:nvGraphicFramePr>
        <p:xfrm>
          <a:off x="414867" y="2805113"/>
          <a:ext cx="1136226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2" name="Equation" r:id="rId7" imgW="4508500" imgH="304800" progId="Equation.DSMT4">
                  <p:embed/>
                </p:oleObj>
              </mc:Choice>
              <mc:Fallback>
                <p:oleObj name="Equation" r:id="rId7" imgW="45085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67" y="2805113"/>
                        <a:ext cx="1136226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5" name="对象 8"/>
          <p:cNvGraphicFramePr>
            <a:graphicFrameLocks noChangeAspect="1"/>
          </p:cNvGraphicFramePr>
          <p:nvPr/>
        </p:nvGraphicFramePr>
        <p:xfrm>
          <a:off x="3443818" y="3573464"/>
          <a:ext cx="6191249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3" name="Equation" r:id="rId9" imgW="2336800" imgH="254000" progId="Equation.DSMT4">
                  <p:embed/>
                </p:oleObj>
              </mc:Choice>
              <mc:Fallback>
                <p:oleObj name="Equation" r:id="rId9" imgW="2336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818" y="3573464"/>
                        <a:ext cx="6191249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6" name="对象 9"/>
          <p:cNvGraphicFramePr>
            <a:graphicFrameLocks noChangeAspect="1"/>
          </p:cNvGraphicFramePr>
          <p:nvPr/>
        </p:nvGraphicFramePr>
        <p:xfrm>
          <a:off x="3403601" y="4341814"/>
          <a:ext cx="4138084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4" name="Equation" r:id="rId11" imgW="1562100" imgH="254000" progId="Equation.DSMT4">
                  <p:embed/>
                </p:oleObj>
              </mc:Choice>
              <mc:Fallback>
                <p:oleObj name="Equation" r:id="rId11" imgW="1562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1" y="4341814"/>
                        <a:ext cx="4138084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对象 10"/>
          <p:cNvGraphicFramePr>
            <a:graphicFrameLocks noChangeAspect="1"/>
          </p:cNvGraphicFramePr>
          <p:nvPr/>
        </p:nvGraphicFramePr>
        <p:xfrm>
          <a:off x="2351618" y="5589589"/>
          <a:ext cx="8680449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5" name="Equation" r:id="rId13" imgW="3276600" imgH="254000" progId="Equation.DSMT4">
                  <p:embed/>
                </p:oleObj>
              </mc:Choice>
              <mc:Fallback>
                <p:oleObj name="Equation" r:id="rId13" imgW="3276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618" y="5589589"/>
                        <a:ext cx="8680449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26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矩形 1"/>
          <p:cNvSpPr>
            <a:spLocks noChangeArrowheads="1"/>
          </p:cNvSpPr>
          <p:nvPr/>
        </p:nvSpPr>
        <p:spPr bwMode="auto">
          <a:xfrm>
            <a:off x="912284" y="0"/>
            <a:ext cx="25074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2400" b="1" baseline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b="1" baseline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6.5】</a:t>
            </a:r>
            <a:r>
              <a:rPr lang="zh-CN" altLang="en-US" sz="2400" b="1" baseline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（续）</a:t>
            </a: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0420" name="对象 7"/>
          <p:cNvGraphicFramePr>
            <a:graphicFrameLocks noChangeAspect="1"/>
          </p:cNvGraphicFramePr>
          <p:nvPr/>
        </p:nvGraphicFramePr>
        <p:xfrm>
          <a:off x="1390651" y="765175"/>
          <a:ext cx="62230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0" name="Equation" r:id="rId3" imgW="2159000" imgH="990600" progId="Equation.DSMT4">
                  <p:embed/>
                </p:oleObj>
              </mc:Choice>
              <mc:Fallback>
                <p:oleObj name="Equation" r:id="rId3" imgW="2159000" imgH="990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1" y="765175"/>
                        <a:ext cx="6223000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0422" name="对象 9"/>
          <p:cNvGraphicFramePr>
            <a:graphicFrameLocks noChangeAspect="1"/>
          </p:cNvGraphicFramePr>
          <p:nvPr/>
        </p:nvGraphicFramePr>
        <p:xfrm>
          <a:off x="1488017" y="3068638"/>
          <a:ext cx="8075083" cy="243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1" name="Equation" r:id="rId5" imgW="2717800" imgH="1092200" progId="Equation.DSMT4">
                  <p:embed/>
                </p:oleObj>
              </mc:Choice>
              <mc:Fallback>
                <p:oleObj name="Equation" r:id="rId5" imgW="2717800" imgH="109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017" y="3068638"/>
                        <a:ext cx="8075083" cy="243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0424" name="对象 11"/>
          <p:cNvGraphicFramePr>
            <a:graphicFrameLocks noChangeAspect="1"/>
          </p:cNvGraphicFramePr>
          <p:nvPr/>
        </p:nvGraphicFramePr>
        <p:xfrm>
          <a:off x="1488018" y="5732464"/>
          <a:ext cx="3359149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2" name="Equation" r:id="rId7" imgW="977900" imgH="228600" progId="Equation.DSMT4">
                  <p:embed/>
                </p:oleObj>
              </mc:Choice>
              <mc:Fallback>
                <p:oleObj name="Equation" r:id="rId7" imgW="977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018" y="5732464"/>
                        <a:ext cx="3359149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416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矩形 4"/>
          <p:cNvSpPr>
            <a:spLocks noChangeArrowheads="1"/>
          </p:cNvSpPr>
          <p:nvPr/>
        </p:nvSpPr>
        <p:spPr bwMode="auto">
          <a:xfrm>
            <a:off x="184731" y="184666"/>
            <a:ext cx="9692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6.6】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利用有关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标准电极电势值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求</a:t>
            </a:r>
            <a:r>
              <a:rPr lang="en-US" altLang="zh-CN" sz="2400" b="1" baseline="0" dirty="0" err="1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AgCl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(s</a:t>
            </a:r>
            <a:r>
              <a:rPr lang="en-US" altLang="zh-CN" sz="2400" b="1" baseline="0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b="1" baseline="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400" b="1" baseline="0" dirty="0">
                <a:latin typeface="宋体" pitchFamily="2" charset="-122"/>
                <a:ea typeface="宋体" pitchFamily="2" charset="-122"/>
              </a:rPr>
              <a:t>298 K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b="1" baseline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溶度积常数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43" name="矩形 8"/>
          <p:cNvSpPr>
            <a:spLocks noChangeArrowheads="1"/>
          </p:cNvSpPr>
          <p:nvPr/>
        </p:nvSpPr>
        <p:spPr bwMode="auto">
          <a:xfrm>
            <a:off x="1081617" y="1067580"/>
            <a:ext cx="49701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解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44" name="矩形 9"/>
          <p:cNvSpPr>
            <a:spLocks noChangeArrowheads="1"/>
          </p:cNvSpPr>
          <p:nvPr/>
        </p:nvSpPr>
        <p:spPr bwMode="auto">
          <a:xfrm>
            <a:off x="1200151" y="2109788"/>
            <a:ext cx="5444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该反应是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非氧化还原反应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，但可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改写为</a:t>
            </a:r>
            <a:endParaRPr lang="zh-CN" altLang="en-US" sz="2400" dirty="0">
              <a:solidFill>
                <a:srgbClr val="FF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45" name="矩形 10"/>
          <p:cNvSpPr>
            <a:spLocks noChangeArrowheads="1"/>
          </p:cNvSpPr>
          <p:nvPr/>
        </p:nvSpPr>
        <p:spPr bwMode="auto">
          <a:xfrm>
            <a:off x="1202332" y="3247906"/>
            <a:ext cx="23503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设计为原电池：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4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1447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526075"/>
              </p:ext>
            </p:extLst>
          </p:nvPr>
        </p:nvGraphicFramePr>
        <p:xfrm>
          <a:off x="6000752" y="974875"/>
          <a:ext cx="3073419" cy="966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5" name="Equation" r:id="rId3" imgW="1079032" imgH="444307" progId="Equation.DSMT4">
                  <p:embed/>
                </p:oleObj>
              </mc:Choice>
              <mc:Fallback>
                <p:oleObj name="Equation" r:id="rId3" imgW="1079032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2" y="974875"/>
                        <a:ext cx="3073419" cy="966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677004"/>
              </p:ext>
            </p:extLst>
          </p:nvPr>
        </p:nvGraphicFramePr>
        <p:xfrm>
          <a:off x="1879761" y="1067580"/>
          <a:ext cx="355176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6" name="Equation" r:id="rId5" imgW="1269449" imgH="253890" progId="Equation.DSMT4">
                  <p:embed/>
                </p:oleObj>
              </mc:Choice>
              <mc:Fallback>
                <p:oleObj name="Equation" r:id="rId5" imgW="126944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761" y="1067580"/>
                        <a:ext cx="355176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938463"/>
              </p:ext>
            </p:extLst>
          </p:nvPr>
        </p:nvGraphicFramePr>
        <p:xfrm>
          <a:off x="1951247" y="2657299"/>
          <a:ext cx="711411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7" name="Equation" r:id="rId7" imgW="2400300" imgH="254000" progId="Equation.DSMT4">
                  <p:embed/>
                </p:oleObj>
              </mc:Choice>
              <mc:Fallback>
                <p:oleObj name="Equation" r:id="rId7" imgW="2400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247" y="2657299"/>
                        <a:ext cx="711411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矩形 15"/>
          <p:cNvSpPr>
            <a:spLocks noChangeArrowheads="1"/>
          </p:cNvSpPr>
          <p:nvPr/>
        </p:nvSpPr>
        <p:spPr bwMode="auto">
          <a:xfrm>
            <a:off x="552623" y="4432301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负极反应：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1451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310068"/>
              </p:ext>
            </p:extLst>
          </p:nvPr>
        </p:nvGraphicFramePr>
        <p:xfrm>
          <a:off x="762799" y="3709571"/>
          <a:ext cx="109855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8" name="Equation" r:id="rId9" imgW="4572000" imgH="304800" progId="Equation.DSMT4">
                  <p:embed/>
                </p:oleObj>
              </mc:Choice>
              <mc:Fallback>
                <p:oleObj name="Equation" r:id="rId9" imgW="45720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799" y="3709571"/>
                        <a:ext cx="109855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2" name="矩形 18"/>
          <p:cNvSpPr>
            <a:spLocks noChangeArrowheads="1"/>
          </p:cNvSpPr>
          <p:nvPr/>
        </p:nvSpPr>
        <p:spPr bwMode="auto">
          <a:xfrm>
            <a:off x="552623" y="5070476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正极反应：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53" name="矩形 19"/>
          <p:cNvSpPr>
            <a:spLocks noChangeArrowheads="1"/>
          </p:cNvSpPr>
          <p:nvPr/>
        </p:nvSpPr>
        <p:spPr bwMode="auto">
          <a:xfrm>
            <a:off x="558162" y="5695951"/>
            <a:ext cx="20409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放电总反应：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1454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427438"/>
              </p:ext>
            </p:extLst>
          </p:nvPr>
        </p:nvGraphicFramePr>
        <p:xfrm>
          <a:off x="2507888" y="4439941"/>
          <a:ext cx="9169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9" name="Equation" r:id="rId11" imgW="3848100" imgH="254000" progId="Equation.DSMT4">
                  <p:embed/>
                </p:oleObj>
              </mc:Choice>
              <mc:Fallback>
                <p:oleObj name="Equation" r:id="rId11" imgW="3848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7888" y="4439941"/>
                        <a:ext cx="91694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5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581725"/>
              </p:ext>
            </p:extLst>
          </p:nvPr>
        </p:nvGraphicFramePr>
        <p:xfrm>
          <a:off x="2599105" y="5028258"/>
          <a:ext cx="8013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0" name="Equation" r:id="rId13" imgW="3073400" imgH="279400" progId="Equation.DSMT4">
                  <p:embed/>
                </p:oleObj>
              </mc:Choice>
              <mc:Fallback>
                <p:oleObj name="Equation" r:id="rId13" imgW="3073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105" y="5028258"/>
                        <a:ext cx="8013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6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565440"/>
              </p:ext>
            </p:extLst>
          </p:nvPr>
        </p:nvGraphicFramePr>
        <p:xfrm>
          <a:off x="2676387" y="5695951"/>
          <a:ext cx="3126316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1" name="Equation" r:id="rId15" imgW="1269449" imgH="253890" progId="Equation.DSMT4">
                  <p:embed/>
                </p:oleObj>
              </mc:Choice>
              <mc:Fallback>
                <p:oleObj name="Equation" r:id="rId15" imgW="126944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387" y="5695951"/>
                        <a:ext cx="3126316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51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671371"/>
              </p:ext>
            </p:extLst>
          </p:nvPr>
        </p:nvGraphicFramePr>
        <p:xfrm>
          <a:off x="1447122" y="838799"/>
          <a:ext cx="6743700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8" name="Equation" r:id="rId3" imgW="2247900" imgH="673100" progId="Equation.DSMT4">
                  <p:embed/>
                </p:oleObj>
              </mc:Choice>
              <mc:Fallback>
                <p:oleObj name="Equation" r:id="rId3" imgW="2247900" imgH="673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122" y="838799"/>
                        <a:ext cx="6743700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7" name="矩形 2"/>
          <p:cNvSpPr>
            <a:spLocks noChangeArrowheads="1"/>
          </p:cNvSpPr>
          <p:nvPr/>
        </p:nvSpPr>
        <p:spPr bwMode="auto">
          <a:xfrm>
            <a:off x="1295399" y="167413"/>
            <a:ext cx="336126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6.6】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（续）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2469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093688"/>
              </p:ext>
            </p:extLst>
          </p:nvPr>
        </p:nvGraphicFramePr>
        <p:xfrm>
          <a:off x="1407905" y="2504776"/>
          <a:ext cx="7893049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9" name="Equation" r:id="rId5" imgW="2374900" imgH="419100" progId="Equation.DSMT4">
                  <p:embed/>
                </p:oleObj>
              </mc:Choice>
              <mc:Fallback>
                <p:oleObj name="Equation" r:id="rId5" imgW="23749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905" y="2504776"/>
                        <a:ext cx="7893049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2471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364002"/>
              </p:ext>
            </p:extLst>
          </p:nvPr>
        </p:nvGraphicFramePr>
        <p:xfrm>
          <a:off x="1435100" y="3685607"/>
          <a:ext cx="291253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0" name="Equation" r:id="rId7" imgW="914400" imgH="203200" progId="Equation.DSMT4">
                  <p:embed/>
                </p:oleObj>
              </mc:Choice>
              <mc:Fallback>
                <p:oleObj name="Equation" r:id="rId7" imgW="914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3685607"/>
                        <a:ext cx="291253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2473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049630"/>
              </p:ext>
            </p:extLst>
          </p:nvPr>
        </p:nvGraphicFramePr>
        <p:xfrm>
          <a:off x="1412137" y="4387490"/>
          <a:ext cx="6102349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1" name="Equation" r:id="rId9" imgW="1815312" imgH="406224" progId="Equation.DSMT4">
                  <p:embed/>
                </p:oleObj>
              </mc:Choice>
              <mc:Fallback>
                <p:oleObj name="Equation" r:id="rId9" imgW="1815312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137" y="4387490"/>
                        <a:ext cx="6102349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92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矩形 1"/>
          <p:cNvSpPr>
            <a:spLocks noChangeArrowheads="1"/>
          </p:cNvSpPr>
          <p:nvPr/>
        </p:nvSpPr>
        <p:spPr bwMode="auto">
          <a:xfrm>
            <a:off x="656265" y="140355"/>
            <a:ext cx="63209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baseline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6.2.3 </a:t>
            </a:r>
            <a:r>
              <a:rPr lang="zh-CN" altLang="en-US" b="1" baseline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影响电极电势因素，能斯特方程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3491" name="矩形 2"/>
          <p:cNvSpPr>
            <a:spLocks noChangeArrowheads="1"/>
          </p:cNvSpPr>
          <p:nvPr/>
        </p:nvSpPr>
        <p:spPr bwMode="auto">
          <a:xfrm>
            <a:off x="916518" y="785167"/>
            <a:ext cx="6221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任意态电极电势</a:t>
            </a:r>
            <a:r>
              <a:rPr lang="en-US" altLang="zh-CN" sz="2400" b="1" i="1" baseline="0" dirty="0">
                <a:latin typeface="宋体" pitchFamily="2" charset="-122"/>
                <a:ea typeface="宋体" pitchFamily="2" charset="-122"/>
              </a:rPr>
              <a:t>E 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与标准电极电势   的关系</a:t>
            </a:r>
            <a:endParaRPr lang="zh-CN" altLang="en-US" sz="2400" dirty="0">
              <a:solidFill>
                <a:srgbClr val="FF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3492" name="矩形 3"/>
          <p:cNvSpPr>
            <a:spLocks noChangeArrowheads="1"/>
          </p:cNvSpPr>
          <p:nvPr/>
        </p:nvSpPr>
        <p:spPr bwMode="auto">
          <a:xfrm>
            <a:off x="939801" y="1427703"/>
            <a:ext cx="83544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影响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电极电势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的因素</a:t>
            </a:r>
            <a:r>
              <a:rPr lang="en-US" altLang="zh-CN" sz="2400" b="1" baseline="0" dirty="0">
                <a:latin typeface="宋体" pitchFamily="2" charset="-122"/>
                <a:ea typeface="宋体" pitchFamily="2" charset="-122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   电对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组成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、溶液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浓度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、气体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分压力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400" b="1" baseline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温度</a:t>
            </a:r>
            <a:endParaRPr lang="en-US" altLang="zh-CN" sz="2400" b="1" baseline="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3493" name="矩形 4"/>
          <p:cNvSpPr>
            <a:spLocks noChangeArrowheads="1"/>
          </p:cNvSpPr>
          <p:nvPr/>
        </p:nvSpPr>
        <p:spPr bwMode="auto">
          <a:xfrm>
            <a:off x="959187" y="2552371"/>
            <a:ext cx="56108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能斯特方程（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Nernst equation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推导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3494" name="矩形 6"/>
          <p:cNvSpPr>
            <a:spLocks noChangeArrowheads="1"/>
          </p:cNvSpPr>
          <p:nvPr/>
        </p:nvSpPr>
        <p:spPr bwMode="auto">
          <a:xfrm>
            <a:off x="1104901" y="4684713"/>
            <a:ext cx="2659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总的氧化还原反应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3495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349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654481"/>
              </p:ext>
            </p:extLst>
          </p:nvPr>
        </p:nvGraphicFramePr>
        <p:xfrm>
          <a:off x="5616716" y="785167"/>
          <a:ext cx="603249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5" name="Equation" r:id="rId3" imgW="228600" imgH="190500" progId="Equation.DSMT4">
                  <p:embed/>
                </p:oleObj>
              </mc:Choice>
              <mc:Fallback>
                <p:oleObj name="Equation" r:id="rId3" imgW="2286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716" y="785167"/>
                        <a:ext cx="603249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7" name="矩形 4"/>
          <p:cNvSpPr>
            <a:spLocks noChangeArrowheads="1"/>
          </p:cNvSpPr>
          <p:nvPr/>
        </p:nvSpPr>
        <p:spPr bwMode="auto">
          <a:xfrm>
            <a:off x="9842061" y="3396172"/>
            <a:ext cx="12378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图</a:t>
            </a:r>
            <a:r>
              <a:rPr lang="en-US" altLang="zh-CN" sz="18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6.11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baseline="0" dirty="0" err="1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W.Nernst</a:t>
            </a:r>
            <a:r>
              <a:rPr lang="en-US" altLang="zh-CN" sz="18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 </a:t>
            </a:r>
            <a:endParaRPr lang="zh-CN" altLang="en-US" sz="18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3498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3499" name="Rectangle 1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350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942031"/>
              </p:ext>
            </p:extLst>
          </p:nvPr>
        </p:nvGraphicFramePr>
        <p:xfrm>
          <a:off x="3764602" y="3202890"/>
          <a:ext cx="3946717" cy="108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6" name="Equation" r:id="rId5" imgW="1333500" imgH="482600" progId="Equation.DSMT4">
                  <p:embed/>
                </p:oleObj>
              </mc:Choice>
              <mc:Fallback>
                <p:oleObj name="Equation" r:id="rId5" imgW="1333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4602" y="3202890"/>
                        <a:ext cx="3946717" cy="108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293989"/>
              </p:ext>
            </p:extLst>
          </p:nvPr>
        </p:nvGraphicFramePr>
        <p:xfrm>
          <a:off x="2972958" y="5326543"/>
          <a:ext cx="6189669" cy="522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7" name="Equation" r:id="rId7" imgW="2057400" imgH="228600" progId="Equation.DSMT4">
                  <p:embed/>
                </p:oleObj>
              </mc:Choice>
              <mc:Fallback>
                <p:oleObj name="Equation" r:id="rId7" imgW="2057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2958" y="5326543"/>
                        <a:ext cx="6189669" cy="522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63503" name="Picture 19" descr="100_456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423" y="1015999"/>
            <a:ext cx="2230967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67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719667" y="124274"/>
            <a:ext cx="3361267" cy="576263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氧化数的本质</a:t>
            </a:r>
            <a:endParaRPr lang="zh-CN" altLang="en-US" sz="2800" dirty="0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884767" y="860066"/>
            <a:ext cx="10515600" cy="18192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在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离子化合物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中，即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正、负离子所带的电荷数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 在</a:t>
            </a:r>
            <a:r>
              <a:rPr lang="zh-CN" altLang="en-US" sz="2400" b="1" dirty="0" smtClean="0">
                <a:solidFill>
                  <a:srgbClr val="CC3300"/>
                </a:solidFill>
                <a:latin typeface="Times New Roman" pitchFamily="18" charset="0"/>
              </a:rPr>
              <a:t>极性化合物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中，即元素的一个原子提供</a:t>
            </a:r>
            <a:r>
              <a:rPr lang="zh-CN" altLang="en-US" sz="2400" b="1" dirty="0" smtClean="0">
                <a:solidFill>
                  <a:srgbClr val="CC3300"/>
                </a:solidFill>
                <a:latin typeface="Times New Roman" pitchFamily="18" charset="0"/>
              </a:rPr>
              <a:t>参与共价键的电子数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，其中</a:t>
            </a:r>
            <a:r>
              <a:rPr lang="zh-CN" altLang="en-US" sz="2400" b="1" dirty="0" smtClean="0">
                <a:solidFill>
                  <a:srgbClr val="0563C1"/>
                </a:solidFill>
                <a:latin typeface="Times New Roman" pitchFamily="18" charset="0"/>
              </a:rPr>
              <a:t>电负性小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，共用电子对离得较远的元素为</a:t>
            </a:r>
            <a:r>
              <a:rPr lang="zh-CN" altLang="en-US" sz="2400" b="1" dirty="0" smtClean="0">
                <a:solidFill>
                  <a:srgbClr val="0563C1"/>
                </a:solidFill>
                <a:latin typeface="Times New Roman" pitchFamily="18" charset="0"/>
              </a:rPr>
              <a:t>正氧化数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zh-CN" altLang="en-US" sz="2400" b="1" dirty="0" smtClean="0">
                <a:solidFill>
                  <a:srgbClr val="0563C1"/>
                </a:solidFill>
                <a:latin typeface="Times New Roman" pitchFamily="18" charset="0"/>
              </a:rPr>
              <a:t>电负性大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、共用电子以离得较近的元素为</a:t>
            </a:r>
            <a:r>
              <a:rPr lang="zh-CN" altLang="en-US" sz="2400" b="1" dirty="0" smtClean="0">
                <a:solidFill>
                  <a:srgbClr val="0563C1"/>
                </a:solidFill>
                <a:latin typeface="Times New Roman" pitchFamily="18" charset="0"/>
              </a:rPr>
              <a:t>负氧化数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zh-CN" altLang="en-US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436" name="矩形 4"/>
          <p:cNvSpPr>
            <a:spLocks noChangeArrowheads="1"/>
          </p:cNvSpPr>
          <p:nvPr/>
        </p:nvSpPr>
        <p:spPr bwMode="auto">
          <a:xfrm>
            <a:off x="555766" y="5300663"/>
            <a:ext cx="94660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400" b="1" baseline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化合价：</a:t>
            </a:r>
            <a:r>
              <a:rPr lang="zh-CN" altLang="en-US" sz="2400" b="1" baseline="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表示</a:t>
            </a:r>
            <a:r>
              <a:rPr lang="zh-CN" altLang="en-US" sz="2400" b="1" baseline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元素的一定数目的原子与一定数目的其他</a:t>
            </a:r>
            <a:endParaRPr lang="en-US" altLang="zh-CN" sz="2400" b="1" baseline="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元素的原子结合的性质，故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应为整数</a:t>
            </a:r>
            <a:r>
              <a:rPr lang="zh-CN" altLang="en-US" sz="2400" b="1" baseline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，而且</a:t>
            </a:r>
            <a:r>
              <a:rPr lang="zh-CN" altLang="en-US" sz="2400" b="1" baseline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与物质</a:t>
            </a:r>
            <a:r>
              <a:rPr lang="zh-CN" altLang="en-US" sz="2400" b="1" baseline="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b="1" baseline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分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子结构有关</a:t>
            </a:r>
            <a:r>
              <a:rPr lang="zh-CN" altLang="en-US" sz="2400" b="1" baseline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18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251" y="2826320"/>
            <a:ext cx="4559300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矩形 9"/>
          <p:cNvSpPr>
            <a:spLocks noChangeArrowheads="1"/>
          </p:cNvSpPr>
          <p:nvPr/>
        </p:nvSpPr>
        <p:spPr bwMode="auto">
          <a:xfrm>
            <a:off x="1244599" y="2721604"/>
            <a:ext cx="48979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连四硫酸根阴离子</a:t>
            </a:r>
            <a:endParaRPr lang="en-US" altLang="zh-CN" sz="2400" b="1" baseline="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400" b="1" baseline="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O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6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</a:rPr>
              <a:t>2-</a:t>
            </a:r>
            <a:r>
              <a:rPr lang="en-US" altLang="zh-CN" sz="2400" b="1" baseline="-25000" dirty="0" smtClean="0">
                <a:latin typeface="Times New Roman" pitchFamily="18" charset="0"/>
              </a:rPr>
              <a:t> </a:t>
            </a:r>
            <a:r>
              <a:rPr lang="zh-CN" altLang="en-US" sz="2400" b="1" baseline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中</a:t>
            </a:r>
            <a:r>
              <a:rPr lang="zh-CN" altLang="en-US" sz="2400" b="1" baseline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400" b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lang="zh-CN" altLang="en-US" sz="2400" b="1" baseline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元素的</a:t>
            </a:r>
            <a:r>
              <a:rPr lang="zh-CN" altLang="en-US" sz="2400" b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平均氧化数</a:t>
            </a:r>
            <a:r>
              <a:rPr lang="en-US" altLang="zh-CN" sz="2400" b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2.5</a:t>
            </a:r>
            <a:r>
              <a:rPr lang="en-US" altLang="zh-CN" sz="2400" b="1" baseline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</a:t>
            </a:r>
            <a:endParaRPr lang="zh-CN" altLang="en-US" sz="18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8439" name="矩形 11"/>
          <p:cNvSpPr>
            <a:spLocks noChangeArrowheads="1"/>
          </p:cNvSpPr>
          <p:nvPr/>
        </p:nvSpPr>
        <p:spPr bwMode="auto">
          <a:xfrm>
            <a:off x="1265767" y="3830308"/>
            <a:ext cx="4927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计算元素的</a:t>
            </a:r>
            <a:r>
              <a:rPr lang="zh-CN" altLang="en-US" sz="2400" b="1" baseline="0" dirty="0" smtClean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zh-CN" altLang="en-US" sz="2400" b="1" baseline="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氧化数</a:t>
            </a:r>
            <a:r>
              <a:rPr lang="zh-CN" altLang="en-US" sz="2400" b="1" baseline="0" dirty="0" smtClean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”：</a:t>
            </a:r>
            <a:endParaRPr lang="en-US" altLang="zh-CN" sz="2400" b="1" baseline="0" dirty="0" smtClean="0">
              <a:solidFill>
                <a:srgbClr val="008000"/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 smtClean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只需</a:t>
            </a:r>
            <a:r>
              <a:rPr lang="zh-CN" altLang="en-US" sz="2400" b="1" baseline="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按化学式</a:t>
            </a:r>
            <a:r>
              <a:rPr lang="zh-CN" altLang="en-US" sz="2400" b="1" baseline="0" dirty="0" smtClean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endParaRPr lang="en-US" altLang="zh-CN" sz="2400" b="1" baseline="0" dirty="0" smtClean="0">
              <a:solidFill>
                <a:srgbClr val="008000"/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无须</a:t>
            </a:r>
            <a:r>
              <a:rPr lang="zh-CN" altLang="en-US" sz="2400" b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知道</a:t>
            </a:r>
            <a:r>
              <a:rPr lang="zh-CN" altLang="en-US" sz="2400" b="1" baseline="0" dirty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物质的</a:t>
            </a:r>
            <a:r>
              <a:rPr lang="zh-CN" altLang="en-US" sz="2400" b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分子结构</a:t>
            </a:r>
            <a:r>
              <a:rPr lang="zh-CN" altLang="en-US" sz="2400" b="1" baseline="0" dirty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sz="1800" dirty="0">
              <a:solidFill>
                <a:srgbClr val="008000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4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矩形 2"/>
          <p:cNvSpPr>
            <a:spLocks noChangeArrowheads="1"/>
          </p:cNvSpPr>
          <p:nvPr/>
        </p:nvSpPr>
        <p:spPr bwMode="auto">
          <a:xfrm>
            <a:off x="1082296" y="182284"/>
            <a:ext cx="355176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能斯特方程（续）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4515" name="矩形 3"/>
          <p:cNvSpPr>
            <a:spLocks noChangeArrowheads="1"/>
          </p:cNvSpPr>
          <p:nvPr/>
        </p:nvSpPr>
        <p:spPr bwMode="auto">
          <a:xfrm>
            <a:off x="1443567" y="1792079"/>
            <a:ext cx="35878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等温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等压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只做电功：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4516" name="矩形 4"/>
          <p:cNvSpPr>
            <a:spLocks noChangeArrowheads="1"/>
          </p:cNvSpPr>
          <p:nvPr/>
        </p:nvSpPr>
        <p:spPr bwMode="auto">
          <a:xfrm>
            <a:off x="8879418" y="5036599"/>
            <a:ext cx="11176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(6.11)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4517" name="矩形 1"/>
          <p:cNvSpPr>
            <a:spLocks noChangeArrowheads="1"/>
          </p:cNvSpPr>
          <p:nvPr/>
        </p:nvSpPr>
        <p:spPr bwMode="auto">
          <a:xfrm>
            <a:off x="1512578" y="2390836"/>
            <a:ext cx="59522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把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下述两式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代入</a:t>
            </a:r>
            <a:r>
              <a:rPr lang="en-US" altLang="zh-CN" sz="2400" b="1" baseline="0" dirty="0" err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van’t</a:t>
            </a:r>
            <a:r>
              <a:rPr lang="en-US" altLang="zh-CN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Hoff</a:t>
            </a:r>
            <a:r>
              <a:rPr lang="zh-CN" altLang="en-US" sz="2400" b="1" baseline="0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化学反应等温式</a:t>
            </a:r>
            <a:endParaRPr lang="zh-CN" altLang="en-US" sz="2400" b="1" baseline="0" dirty="0">
              <a:solidFill>
                <a:srgbClr val="0000CC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518" name="矩形 3"/>
          <p:cNvSpPr>
            <a:spLocks noChangeArrowheads="1"/>
          </p:cNvSpPr>
          <p:nvPr/>
        </p:nvSpPr>
        <p:spPr bwMode="auto">
          <a:xfrm>
            <a:off x="2667319" y="5935663"/>
            <a:ext cx="473414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式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(6.11)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：原电池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能斯特方程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4519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4520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899674"/>
              </p:ext>
            </p:extLst>
          </p:nvPr>
        </p:nvGraphicFramePr>
        <p:xfrm>
          <a:off x="3237488" y="2852501"/>
          <a:ext cx="2940051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3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7488" y="2852501"/>
                        <a:ext cx="2940051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1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4522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003558"/>
              </p:ext>
            </p:extLst>
          </p:nvPr>
        </p:nvGraphicFramePr>
        <p:xfrm>
          <a:off x="3170685" y="3394496"/>
          <a:ext cx="317288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4" name="Equation" r:id="rId5" imgW="1028254" imgH="241195" progId="Equation.DSMT4">
                  <p:embed/>
                </p:oleObj>
              </mc:Choice>
              <mc:Fallback>
                <p:oleObj name="Equation" r:id="rId5" imgW="1028254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685" y="3394496"/>
                        <a:ext cx="317288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3" name="矩形 11"/>
          <p:cNvSpPr>
            <a:spLocks noChangeArrowheads="1"/>
          </p:cNvSpPr>
          <p:nvPr/>
        </p:nvSpPr>
        <p:spPr bwMode="auto">
          <a:xfrm>
            <a:off x="1401232" y="791220"/>
            <a:ext cx="41200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据</a:t>
            </a:r>
            <a:r>
              <a:rPr lang="en-US" altLang="zh-CN" sz="2400" b="1" baseline="0" dirty="0" err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van’t</a:t>
            </a:r>
            <a:r>
              <a:rPr lang="en-US" altLang="zh-CN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Hoff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化学反应等温式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4524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172663"/>
              </p:ext>
            </p:extLst>
          </p:nvPr>
        </p:nvGraphicFramePr>
        <p:xfrm>
          <a:off x="2540159" y="1252885"/>
          <a:ext cx="663786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5" name="Equation" r:id="rId7" imgW="2260600" imgH="241300" progId="Equation.DSMT4">
                  <p:embed/>
                </p:oleObj>
              </mc:Choice>
              <mc:Fallback>
                <p:oleObj name="Equation" r:id="rId7" imgW="2260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159" y="1252885"/>
                        <a:ext cx="663786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5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4526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582026"/>
              </p:ext>
            </p:extLst>
          </p:nvPr>
        </p:nvGraphicFramePr>
        <p:xfrm>
          <a:off x="2581694" y="4091633"/>
          <a:ext cx="6959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6" name="Equation" r:id="rId9" imgW="2146300" imgH="241300" progId="Equation.DSMT4">
                  <p:embed/>
                </p:oleObj>
              </mc:Choice>
              <mc:Fallback>
                <p:oleObj name="Equation" r:id="rId9" imgW="2146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694" y="4091633"/>
                        <a:ext cx="69596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7" name="矩形 12"/>
          <p:cNvSpPr>
            <a:spLocks noChangeArrowheads="1"/>
          </p:cNvSpPr>
          <p:nvPr/>
        </p:nvSpPr>
        <p:spPr bwMode="auto">
          <a:xfrm>
            <a:off x="1583267" y="3860801"/>
            <a:ext cx="494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得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4528" name="Rectangle 1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4529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037818"/>
              </p:ext>
            </p:extLst>
          </p:nvPr>
        </p:nvGraphicFramePr>
        <p:xfrm>
          <a:off x="2930471" y="4803866"/>
          <a:ext cx="51816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7" name="Equation" r:id="rId11" imgW="1651000" imgH="393700" progId="Equation.DSMT4">
                  <p:embed/>
                </p:oleObj>
              </mc:Choice>
              <mc:Fallback>
                <p:oleObj name="Equation" r:id="rId11" imgW="16510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471" y="4803866"/>
                        <a:ext cx="518160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8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矩形 1"/>
          <p:cNvSpPr>
            <a:spLocks noChangeArrowheads="1"/>
          </p:cNvSpPr>
          <p:nvPr/>
        </p:nvSpPr>
        <p:spPr bwMode="auto">
          <a:xfrm>
            <a:off x="1155701" y="176040"/>
            <a:ext cx="2659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能斯特方程（续）</a:t>
            </a:r>
          </a:p>
        </p:txBody>
      </p:sp>
      <p:sp>
        <p:nvSpPr>
          <p:cNvPr id="65539" name="矩形 3"/>
          <p:cNvSpPr>
            <a:spLocks noChangeArrowheads="1"/>
          </p:cNvSpPr>
          <p:nvPr/>
        </p:nvSpPr>
        <p:spPr bwMode="auto">
          <a:xfrm>
            <a:off x="831812" y="1803971"/>
            <a:ext cx="853791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原电池的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能斯特方程的意义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400" b="1" baseline="0" dirty="0">
              <a:solidFill>
                <a:srgbClr val="0000CC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    表明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任意状态原电池</a:t>
            </a:r>
            <a:r>
              <a:rPr lang="zh-CN" altLang="en-US" sz="2400" b="1" baseline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电</a:t>
            </a:r>
            <a:r>
              <a:rPr lang="zh-CN" altLang="en-US" sz="2400" b="1" baseline="0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动势 </a:t>
            </a:r>
            <a:r>
              <a:rPr lang="en-US" altLang="zh-CN" sz="2400" b="1" baseline="0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与其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标准电动势    </a:t>
            </a:r>
            <a:endParaRPr lang="en-US" altLang="zh-CN" sz="2400" b="1" baseline="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以及原电池中各物质的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浓度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、气体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分压力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温度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之间的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关系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5540" name="矩形 4"/>
          <p:cNvSpPr>
            <a:spLocks noChangeArrowheads="1"/>
          </p:cNvSpPr>
          <p:nvPr/>
        </p:nvSpPr>
        <p:spPr bwMode="auto">
          <a:xfrm>
            <a:off x="3547211" y="3982471"/>
            <a:ext cx="71497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实际电对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系统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偏离热标准态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，而对     的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修正项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5541" name="矩形 6"/>
          <p:cNvSpPr>
            <a:spLocks noChangeArrowheads="1"/>
          </p:cNvSpPr>
          <p:nvPr/>
        </p:nvSpPr>
        <p:spPr bwMode="auto">
          <a:xfrm>
            <a:off x="1007533" y="4652963"/>
            <a:ext cx="5314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把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                               </a:t>
            </a:r>
            <a:endParaRPr lang="en-US" altLang="zh-CN" sz="2400" b="1" baseline="0" dirty="0">
              <a:solidFill>
                <a:srgbClr val="0000CC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代入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式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(6.11)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5542" name="矩形 7"/>
          <p:cNvSpPr>
            <a:spLocks noChangeArrowheads="1"/>
          </p:cNvSpPr>
          <p:nvPr/>
        </p:nvSpPr>
        <p:spPr bwMode="auto">
          <a:xfrm>
            <a:off x="1007533" y="3357563"/>
            <a:ext cx="98619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反映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组成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电对的氧化型物质</a:t>
            </a:r>
            <a:r>
              <a:rPr lang="en-US" altLang="zh-CN" sz="2400" b="1" baseline="0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还原型物质自身的性质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对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b="1" baseline="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b="1" baseline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影响</a:t>
            </a:r>
            <a:r>
              <a:rPr lang="zh-CN" altLang="en-US" sz="1800" b="1" baseline="0" dirty="0">
                <a:latin typeface="宋体" pitchFamily="2" charset="-122"/>
                <a:ea typeface="宋体" pitchFamily="2" charset="-122"/>
              </a:rPr>
              <a:t>；</a:t>
            </a:r>
            <a:endParaRPr lang="zh-CN" altLang="en-US" sz="1800" dirty="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5543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050758"/>
              </p:ext>
            </p:extLst>
          </p:nvPr>
        </p:nvGraphicFramePr>
        <p:xfrm>
          <a:off x="3111182" y="850751"/>
          <a:ext cx="479213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8" name="Equation" r:id="rId3" imgW="1651000" imgH="393700" progId="Equation.DSMT4">
                  <p:embed/>
                </p:oleObj>
              </mc:Choice>
              <mc:Fallback>
                <p:oleObj name="Equation" r:id="rId3" imgW="16510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182" y="850751"/>
                        <a:ext cx="4792133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923254"/>
              </p:ext>
            </p:extLst>
          </p:nvPr>
        </p:nvGraphicFramePr>
        <p:xfrm>
          <a:off x="5291507" y="2176328"/>
          <a:ext cx="641351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9" name="Equation" r:id="rId5" imgW="241300" imgH="228600" progId="Equation.DSMT4">
                  <p:embed/>
                </p:oleObj>
              </mc:Choice>
              <mc:Fallback>
                <p:oleObj name="Equation" r:id="rId5" imgW="241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507" y="2176328"/>
                        <a:ext cx="641351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696576"/>
              </p:ext>
            </p:extLst>
          </p:nvPr>
        </p:nvGraphicFramePr>
        <p:xfrm>
          <a:off x="8026428" y="2163628"/>
          <a:ext cx="641349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0" name="Equation" r:id="rId7" imgW="241195" imgH="241195" progId="Equation.DSMT4">
                  <p:embed/>
                </p:oleObj>
              </mc:Choice>
              <mc:Fallback>
                <p:oleObj name="Equation" r:id="rId7" imgW="24119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6428" y="2163628"/>
                        <a:ext cx="641349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098643"/>
              </p:ext>
            </p:extLst>
          </p:nvPr>
        </p:nvGraphicFramePr>
        <p:xfrm>
          <a:off x="1007533" y="3357563"/>
          <a:ext cx="641351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1" name="Equation" r:id="rId9" imgW="241195" imgH="241195" progId="Equation.DSMT4">
                  <p:embed/>
                </p:oleObj>
              </mc:Choice>
              <mc:Fallback>
                <p:oleObj name="Equation" r:id="rId9" imgW="24119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533" y="3357563"/>
                        <a:ext cx="641351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7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642087"/>
              </p:ext>
            </p:extLst>
          </p:nvPr>
        </p:nvGraphicFramePr>
        <p:xfrm>
          <a:off x="8883138" y="3363615"/>
          <a:ext cx="641351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2" name="Equation" r:id="rId10" imgW="241300" imgH="228600" progId="Equation.DSMT4">
                  <p:embed/>
                </p:oleObj>
              </mc:Choice>
              <mc:Fallback>
                <p:oleObj name="Equation" r:id="rId10" imgW="241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3138" y="3363615"/>
                        <a:ext cx="641351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8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5549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58278"/>
              </p:ext>
            </p:extLst>
          </p:nvPr>
        </p:nvGraphicFramePr>
        <p:xfrm>
          <a:off x="1086689" y="3912978"/>
          <a:ext cx="2305051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3" name="Equation" r:id="rId11" imgW="1054100" imgH="393700" progId="Equation.DSMT4">
                  <p:embed/>
                </p:oleObj>
              </mc:Choice>
              <mc:Fallback>
                <p:oleObj name="Equation" r:id="rId11" imgW="10541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689" y="3912978"/>
                        <a:ext cx="2305051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0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760667"/>
              </p:ext>
            </p:extLst>
          </p:nvPr>
        </p:nvGraphicFramePr>
        <p:xfrm>
          <a:off x="8324331" y="3972796"/>
          <a:ext cx="641351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4" name="Equation" r:id="rId13" imgW="241195" imgH="241195" progId="Equation.DSMT4">
                  <p:embed/>
                </p:oleObj>
              </mc:Choice>
              <mc:Fallback>
                <p:oleObj name="Equation" r:id="rId13" imgW="24119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331" y="3972796"/>
                        <a:ext cx="641351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1" name="Rectangle 1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5552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518013"/>
              </p:ext>
            </p:extLst>
          </p:nvPr>
        </p:nvGraphicFramePr>
        <p:xfrm>
          <a:off x="1565895" y="4669999"/>
          <a:ext cx="92075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5" name="Equation" r:id="rId14" imgW="3543300" imgH="203200" progId="Equation.DSMT4">
                  <p:embed/>
                </p:oleObj>
              </mc:Choice>
              <mc:Fallback>
                <p:oleObj name="Equation" r:id="rId14" imgW="3543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895" y="4669999"/>
                        <a:ext cx="920750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3" name="矩形 18"/>
          <p:cNvSpPr>
            <a:spLocks noChangeArrowheads="1"/>
          </p:cNvSpPr>
          <p:nvPr/>
        </p:nvSpPr>
        <p:spPr bwMode="auto">
          <a:xfrm>
            <a:off x="8965682" y="1043977"/>
            <a:ext cx="11176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(6.11)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5554" name="Rectangle 1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5555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957332"/>
              </p:ext>
            </p:extLst>
          </p:nvPr>
        </p:nvGraphicFramePr>
        <p:xfrm>
          <a:off x="1844978" y="5460523"/>
          <a:ext cx="7524749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6" name="Equation" r:id="rId16" imgW="2400300" imgH="393700" progId="Equation.DSMT4">
                  <p:embed/>
                </p:oleObj>
              </mc:Choice>
              <mc:Fallback>
                <p:oleObj name="Equation" r:id="rId16" imgW="24003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978" y="5460523"/>
                        <a:ext cx="7524749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6" name="矩形 21"/>
          <p:cNvSpPr>
            <a:spLocks noChangeArrowheads="1"/>
          </p:cNvSpPr>
          <p:nvPr/>
        </p:nvSpPr>
        <p:spPr bwMode="auto">
          <a:xfrm>
            <a:off x="9779001" y="5628946"/>
            <a:ext cx="12731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(6.11a)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8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矩形 1"/>
          <p:cNvSpPr>
            <a:spLocks noChangeArrowheads="1"/>
          </p:cNvSpPr>
          <p:nvPr/>
        </p:nvSpPr>
        <p:spPr bwMode="auto">
          <a:xfrm>
            <a:off x="1134423" y="176040"/>
            <a:ext cx="2659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能斯特方程（续）</a:t>
            </a:r>
          </a:p>
        </p:txBody>
      </p:sp>
      <p:sp>
        <p:nvSpPr>
          <p:cNvPr id="66563" name="矩形 2"/>
          <p:cNvSpPr>
            <a:spLocks noChangeArrowheads="1"/>
          </p:cNvSpPr>
          <p:nvPr/>
        </p:nvSpPr>
        <p:spPr bwMode="auto">
          <a:xfrm>
            <a:off x="1268563" y="818851"/>
            <a:ext cx="489585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对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式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(6.11)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展开反应商</a:t>
            </a:r>
            <a:r>
              <a:rPr lang="en-US" altLang="zh-CN" sz="2400" b="1" i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Q 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656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6565" name="对象 7"/>
          <p:cNvGraphicFramePr>
            <a:graphicFrameLocks noChangeAspect="1"/>
          </p:cNvGraphicFramePr>
          <p:nvPr/>
        </p:nvGraphicFramePr>
        <p:xfrm>
          <a:off x="1826684" y="1268413"/>
          <a:ext cx="704638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4" name="Equation" r:id="rId3" imgW="2362200" imgH="457200" progId="Equation.DSMT4">
                  <p:embed/>
                </p:oleObj>
              </mc:Choice>
              <mc:Fallback>
                <p:oleObj name="Equation" r:id="rId3" imgW="2362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684" y="1268413"/>
                        <a:ext cx="7046383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矩形 8"/>
          <p:cNvSpPr>
            <a:spLocks noChangeArrowheads="1"/>
          </p:cNvSpPr>
          <p:nvPr/>
        </p:nvSpPr>
        <p:spPr bwMode="auto">
          <a:xfrm>
            <a:off x="9745134" y="1484313"/>
            <a:ext cx="12731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(6.11b)</a:t>
            </a:r>
            <a:endParaRPr lang="zh-CN" altLang="en-US" sz="24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6567" name="矩形 9"/>
          <p:cNvSpPr>
            <a:spLocks noChangeArrowheads="1"/>
          </p:cNvSpPr>
          <p:nvPr/>
        </p:nvSpPr>
        <p:spPr bwMode="auto">
          <a:xfrm>
            <a:off x="1488018" y="2420938"/>
            <a:ext cx="86924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把 </a:t>
            </a:r>
            <a:r>
              <a:rPr lang="zh-CN" altLang="en-US" sz="2400" b="1" baseline="0" dirty="0" smtClean="0">
                <a:latin typeface="宋体" pitchFamily="2" charset="-122"/>
                <a:ea typeface="宋体" pitchFamily="2" charset="-122"/>
              </a:rPr>
              <a:t>                  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和              </a:t>
            </a:r>
            <a:r>
              <a:rPr lang="zh-CN" altLang="en-US" sz="2400" b="1" baseline="0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b="1" baseline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代入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式</a:t>
            </a:r>
            <a:r>
              <a:rPr lang="en-US" altLang="zh-CN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(6.11b)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zh-CN" altLang="en-US" sz="2400" b="1" baseline="0" dirty="0">
              <a:solidFill>
                <a:srgbClr val="0000CC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656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6569" name="对象 12"/>
          <p:cNvGraphicFramePr>
            <a:graphicFrameLocks noChangeAspect="1"/>
          </p:cNvGraphicFramePr>
          <p:nvPr/>
        </p:nvGraphicFramePr>
        <p:xfrm>
          <a:off x="2135718" y="2374900"/>
          <a:ext cx="2711449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5" name="Equation" r:id="rId5" imgW="863225" imgH="241195" progId="Equation.DSMT4">
                  <p:embed/>
                </p:oleObj>
              </mc:Choice>
              <mc:Fallback>
                <p:oleObj name="Equation" r:id="rId5" imgW="86322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718" y="2374900"/>
                        <a:ext cx="2711449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6571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353768"/>
              </p:ext>
            </p:extLst>
          </p:nvPr>
        </p:nvGraphicFramePr>
        <p:xfrm>
          <a:off x="5198612" y="2342853"/>
          <a:ext cx="278553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6" name="Equation" r:id="rId7" imgW="914400" imgH="241300" progId="Equation.DSMT4">
                  <p:embed/>
                </p:oleObj>
              </mc:Choice>
              <mc:Fallback>
                <p:oleObj name="Equation" r:id="rId7" imgW="914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8612" y="2342853"/>
                        <a:ext cx="278553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2" name="矩形 16"/>
          <p:cNvSpPr>
            <a:spLocks noChangeArrowheads="1"/>
          </p:cNvSpPr>
          <p:nvPr/>
        </p:nvSpPr>
        <p:spPr bwMode="auto">
          <a:xfrm>
            <a:off x="1542904" y="3047222"/>
            <a:ext cx="494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得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6573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6574" name="对象 18"/>
          <p:cNvGraphicFramePr>
            <a:graphicFrameLocks noChangeAspect="1"/>
          </p:cNvGraphicFramePr>
          <p:nvPr/>
        </p:nvGraphicFramePr>
        <p:xfrm>
          <a:off x="410634" y="3516314"/>
          <a:ext cx="11662833" cy="275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7" name="Equation" r:id="rId9" imgW="4279900" imgH="1320800" progId="Equation.DSMT4">
                  <p:embed/>
                </p:oleObj>
              </mc:Choice>
              <mc:Fallback>
                <p:oleObj name="Equation" r:id="rId9" imgW="4279900" imgH="132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34" y="3516314"/>
                        <a:ext cx="11662833" cy="275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599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矩形 1"/>
          <p:cNvSpPr>
            <a:spLocks noChangeArrowheads="1"/>
          </p:cNvSpPr>
          <p:nvPr/>
        </p:nvSpPr>
        <p:spPr bwMode="auto">
          <a:xfrm>
            <a:off x="1091171" y="167413"/>
            <a:ext cx="2659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能斯特方程（续）</a:t>
            </a:r>
          </a:p>
        </p:txBody>
      </p:sp>
      <p:sp>
        <p:nvSpPr>
          <p:cNvPr id="67587" name="矩形 2"/>
          <p:cNvSpPr>
            <a:spLocks noChangeArrowheads="1"/>
          </p:cNvSpPr>
          <p:nvPr/>
        </p:nvSpPr>
        <p:spPr bwMode="auto">
          <a:xfrm>
            <a:off x="1434821" y="838800"/>
            <a:ext cx="4684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 smtClean="0">
                <a:latin typeface="宋体" pitchFamily="2" charset="-122"/>
                <a:ea typeface="宋体" pitchFamily="2" charset="-122"/>
              </a:rPr>
              <a:t>对照                 ，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可知：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7588" name="矩形 3"/>
          <p:cNvSpPr>
            <a:spLocks noChangeArrowheads="1"/>
          </p:cNvSpPr>
          <p:nvPr/>
        </p:nvSpPr>
        <p:spPr bwMode="auto">
          <a:xfrm>
            <a:off x="9935634" y="4566699"/>
            <a:ext cx="11176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(6.12)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7589" name="矩形 4"/>
          <p:cNvSpPr>
            <a:spLocks noChangeArrowheads="1"/>
          </p:cNvSpPr>
          <p:nvPr/>
        </p:nvSpPr>
        <p:spPr bwMode="auto">
          <a:xfrm>
            <a:off x="1618651" y="3638700"/>
            <a:ext cx="32784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普遍地，对于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电极反应</a:t>
            </a:r>
            <a:endParaRPr lang="zh-CN" altLang="en-US" sz="2400" dirty="0">
              <a:solidFill>
                <a:srgbClr val="FF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7590" name="矩形 5"/>
          <p:cNvSpPr>
            <a:spLocks noChangeArrowheads="1"/>
          </p:cNvSpPr>
          <p:nvPr/>
        </p:nvSpPr>
        <p:spPr bwMode="auto">
          <a:xfrm>
            <a:off x="9935634" y="5516562"/>
            <a:ext cx="12731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(6.12a)</a:t>
            </a:r>
          </a:p>
        </p:txBody>
      </p:sp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7592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463021"/>
              </p:ext>
            </p:extLst>
          </p:nvPr>
        </p:nvGraphicFramePr>
        <p:xfrm>
          <a:off x="2131204" y="788644"/>
          <a:ext cx="2728384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2" name="Equation" r:id="rId3" imgW="863225" imgH="241195" progId="Equation.DSMT4">
                  <p:embed/>
                </p:oleObj>
              </mc:Choice>
              <mc:Fallback>
                <p:oleObj name="Equation" r:id="rId3" imgW="86322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1204" y="788644"/>
                        <a:ext cx="2728384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7594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155297"/>
              </p:ext>
            </p:extLst>
          </p:nvPr>
        </p:nvGraphicFramePr>
        <p:xfrm>
          <a:off x="3108158" y="1410449"/>
          <a:ext cx="602191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3" name="Equation" r:id="rId5" imgW="1930400" imgH="457200" progId="Equation.DSMT4">
                  <p:embed/>
                </p:oleObj>
              </mc:Choice>
              <mc:Fallback>
                <p:oleObj name="Equation" r:id="rId5" imgW="1930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158" y="1410449"/>
                        <a:ext cx="602191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5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7596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258026"/>
              </p:ext>
            </p:extLst>
          </p:nvPr>
        </p:nvGraphicFramePr>
        <p:xfrm>
          <a:off x="3184358" y="2591279"/>
          <a:ext cx="586951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4" name="Equation" r:id="rId7" imgW="1955800" imgH="457200" progId="Equation.DSMT4">
                  <p:embed/>
                </p:oleObj>
              </mc:Choice>
              <mc:Fallback>
                <p:oleObj name="Equation" r:id="rId7" imgW="1955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358" y="2591279"/>
                        <a:ext cx="5869517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7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7598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691940"/>
              </p:ext>
            </p:extLst>
          </p:nvPr>
        </p:nvGraphicFramePr>
        <p:xfrm>
          <a:off x="3257882" y="4296614"/>
          <a:ext cx="5693833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5" name="Equation" r:id="rId9" imgW="1828800" imgH="444500" progId="Equation.DSMT4">
                  <p:embed/>
                </p:oleObj>
              </mc:Choice>
              <mc:Fallback>
                <p:oleObj name="Equation" r:id="rId9" imgW="18288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882" y="4296614"/>
                        <a:ext cx="5693833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9" name="Rectangle 1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7600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107083"/>
              </p:ext>
            </p:extLst>
          </p:nvPr>
        </p:nvGraphicFramePr>
        <p:xfrm>
          <a:off x="5066542" y="3638700"/>
          <a:ext cx="36322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6" name="Equation" r:id="rId11" imgW="1333500" imgH="228600" progId="Equation.DSMT4">
                  <p:embed/>
                </p:oleObj>
              </mc:Choice>
              <mc:Fallback>
                <p:oleObj name="Equation" r:id="rId11" imgW="1333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6542" y="3638700"/>
                        <a:ext cx="36322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1" name="Rectangle 1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7602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898891"/>
              </p:ext>
            </p:extLst>
          </p:nvPr>
        </p:nvGraphicFramePr>
        <p:xfrm>
          <a:off x="3190708" y="5341608"/>
          <a:ext cx="585681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7" name="Equation" r:id="rId13" imgW="1828800" imgH="444500" progId="Equation.DSMT4">
                  <p:embed/>
                </p:oleObj>
              </mc:Choice>
              <mc:Fallback>
                <p:oleObj name="Equation" r:id="rId13" imgW="18288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708" y="5341608"/>
                        <a:ext cx="585681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33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矩形 2"/>
          <p:cNvSpPr>
            <a:spLocks noChangeArrowheads="1"/>
          </p:cNvSpPr>
          <p:nvPr/>
        </p:nvSpPr>
        <p:spPr bwMode="auto">
          <a:xfrm>
            <a:off x="759884" y="184666"/>
            <a:ext cx="2659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能斯特方程（续）</a:t>
            </a:r>
          </a:p>
        </p:txBody>
      </p:sp>
      <p:sp>
        <p:nvSpPr>
          <p:cNvPr id="68611" name="矩形 3"/>
          <p:cNvSpPr>
            <a:spLocks noChangeArrowheads="1"/>
          </p:cNvSpPr>
          <p:nvPr/>
        </p:nvSpPr>
        <p:spPr bwMode="auto">
          <a:xfrm>
            <a:off x="995435" y="868962"/>
            <a:ext cx="957096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式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(6.12)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式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(6.12a)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任意温度</a:t>
            </a:r>
            <a:r>
              <a:rPr lang="en-US" altLang="zh-CN" sz="2400" b="1" i="1" baseline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T </a:t>
            </a:r>
            <a:r>
              <a:rPr lang="zh-CN" altLang="en-US" sz="2400" b="1" baseline="0" dirty="0" smtClean="0">
                <a:latin typeface="宋体" pitchFamily="2" charset="-122"/>
                <a:ea typeface="宋体" pitchFamily="2" charset="-122"/>
              </a:rPr>
              <a:t>下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电极反应</a:t>
            </a:r>
            <a:r>
              <a:rPr lang="zh-CN" altLang="en-US" sz="2400" b="1" baseline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的能斯特方程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，表明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任意状态下电对的电极电势</a:t>
            </a:r>
            <a:r>
              <a:rPr lang="en-US" altLang="zh-CN" sz="2400" b="1" i="1" baseline="0" dirty="0">
                <a:latin typeface="宋体" pitchFamily="2" charset="-122"/>
                <a:ea typeface="宋体" pitchFamily="2" charset="-122"/>
              </a:rPr>
              <a:t>E </a:t>
            </a:r>
            <a:r>
              <a:rPr lang="zh-CN" altLang="en-US" sz="2400" b="1" baseline="0" dirty="0" smtClean="0">
                <a:latin typeface="宋体" pitchFamily="2" charset="-122"/>
                <a:ea typeface="宋体" pitchFamily="2" charset="-122"/>
              </a:rPr>
              <a:t>与其</a:t>
            </a:r>
            <a:r>
              <a:rPr lang="zh-CN" altLang="en-US" sz="2400" b="1" baseline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标准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电极电势   </a:t>
            </a:r>
            <a:r>
              <a:rPr lang="zh-CN" altLang="en-US" sz="2400" b="1" baseline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b="1" baseline="0" dirty="0" smtClean="0">
                <a:latin typeface="宋体" pitchFamily="2" charset="-122"/>
                <a:ea typeface="宋体" pitchFamily="2" charset="-122"/>
              </a:rPr>
              <a:t>以及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浓度、气体分压力、温度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之间的关系。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8612" name="矩形 5"/>
          <p:cNvSpPr>
            <a:spLocks noChangeArrowheads="1"/>
          </p:cNvSpPr>
          <p:nvPr/>
        </p:nvSpPr>
        <p:spPr bwMode="auto">
          <a:xfrm>
            <a:off x="1488017" y="2133601"/>
            <a:ext cx="5314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把                         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代入式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(6.12a)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：</a:t>
            </a:r>
          </a:p>
        </p:txBody>
      </p:sp>
      <p:sp>
        <p:nvSpPr>
          <p:cNvPr id="68613" name="矩形 6"/>
          <p:cNvSpPr>
            <a:spLocks noChangeArrowheads="1"/>
          </p:cNvSpPr>
          <p:nvPr/>
        </p:nvSpPr>
        <p:spPr bwMode="auto">
          <a:xfrm>
            <a:off x="1156699" y="4439010"/>
            <a:ext cx="863428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latin typeface="黑体" pitchFamily="49" charset="-122"/>
                <a:ea typeface="黑体" pitchFamily="49" charset="-122"/>
              </a:rPr>
              <a:t>原电池和电极反应的</a:t>
            </a:r>
            <a:r>
              <a:rPr lang="zh-CN" altLang="en-US" sz="2400" b="1" baseline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能斯特方程</a:t>
            </a:r>
            <a:r>
              <a:rPr lang="zh-CN" altLang="en-US" sz="2400" b="1" baseline="0" dirty="0"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2400" b="1" baseline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电化学最重要的方程之一</a:t>
            </a:r>
            <a:r>
              <a:rPr lang="zh-CN" altLang="en-US" sz="2400" b="1" baseline="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8614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979229"/>
              </p:ext>
            </p:extLst>
          </p:nvPr>
        </p:nvGraphicFramePr>
        <p:xfrm>
          <a:off x="7926559" y="1289738"/>
          <a:ext cx="57361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8" name="Equation" r:id="rId3" imgW="228600" imgH="190500" progId="Equation.DSMT4">
                  <p:embed/>
                </p:oleObj>
              </mc:Choice>
              <mc:Fallback>
                <p:oleObj name="Equation" r:id="rId3" imgW="2286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6559" y="1289738"/>
                        <a:ext cx="573617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844771"/>
              </p:ext>
            </p:extLst>
          </p:nvPr>
        </p:nvGraphicFramePr>
        <p:xfrm>
          <a:off x="1988948" y="2150636"/>
          <a:ext cx="92075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9" name="Equation" r:id="rId5" imgW="3543300" imgH="203200" progId="Equation.DSMT4">
                  <p:embed/>
                </p:oleObj>
              </mc:Choice>
              <mc:Fallback>
                <p:oleObj name="Equation" r:id="rId5" imgW="3543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948" y="2150636"/>
                        <a:ext cx="92075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6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8617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686087"/>
              </p:ext>
            </p:extLst>
          </p:nvPr>
        </p:nvGraphicFramePr>
        <p:xfrm>
          <a:off x="2124075" y="3101975"/>
          <a:ext cx="744378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0" name="Equation" r:id="rId7" imgW="2552400" imgH="444240" progId="Equation.DSMT4">
                  <p:embed/>
                </p:oleObj>
              </mc:Choice>
              <mc:Fallback>
                <p:oleObj name="Equation" r:id="rId7" imgW="2552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101975"/>
                        <a:ext cx="7443788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矩形 12"/>
          <p:cNvSpPr>
            <a:spLocks noChangeArrowheads="1"/>
          </p:cNvSpPr>
          <p:nvPr/>
        </p:nvSpPr>
        <p:spPr bwMode="auto">
          <a:xfrm>
            <a:off x="10128251" y="3272437"/>
            <a:ext cx="12731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(6.12b)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24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矩形 1"/>
          <p:cNvSpPr>
            <a:spLocks noChangeArrowheads="1"/>
          </p:cNvSpPr>
          <p:nvPr/>
        </p:nvSpPr>
        <p:spPr bwMode="auto">
          <a:xfrm>
            <a:off x="1113367" y="145107"/>
            <a:ext cx="2659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能斯特方程的应用</a:t>
            </a:r>
            <a:endParaRPr lang="zh-CN" altLang="en-US" sz="24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9635" name="矩形 2"/>
          <p:cNvSpPr>
            <a:spLocks noChangeArrowheads="1"/>
          </p:cNvSpPr>
          <p:nvPr/>
        </p:nvSpPr>
        <p:spPr bwMode="auto">
          <a:xfrm>
            <a:off x="1113367" y="732857"/>
            <a:ext cx="15792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6.7】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9636" name="矩形 3"/>
          <p:cNvSpPr>
            <a:spLocks noChangeArrowheads="1"/>
          </p:cNvSpPr>
          <p:nvPr/>
        </p:nvSpPr>
        <p:spPr bwMode="auto">
          <a:xfrm>
            <a:off x="1583267" y="5367338"/>
            <a:ext cx="59330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(2) 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当 </a:t>
            </a:r>
            <a:r>
              <a:rPr lang="zh-CN" altLang="en-US" sz="2400" b="1" baseline="0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                          时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，</a:t>
            </a:r>
            <a:endParaRPr lang="en-US" altLang="zh-CN" sz="2400" dirty="0">
              <a:latin typeface="Tahoma" pitchFamily="34" charset="0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同法得：</a:t>
            </a:r>
            <a:endParaRPr lang="en-US" altLang="zh-CN" sz="2400" b="1" baseline="0" dirty="0">
              <a:solidFill>
                <a:srgbClr val="0000CC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9637" name="矩形 4"/>
          <p:cNvSpPr>
            <a:spLocks noChangeArrowheads="1"/>
          </p:cNvSpPr>
          <p:nvPr/>
        </p:nvSpPr>
        <p:spPr bwMode="auto">
          <a:xfrm>
            <a:off x="1290694" y="2174876"/>
            <a:ext cx="24961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电极反应式：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64734" y="2852738"/>
            <a:ext cx="56044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arenBoth"/>
              <a:defRPr/>
            </a:pPr>
            <a:r>
              <a:rPr lang="zh-CN" altLang="en-US" sz="2400" b="1" baseline="0" dirty="0" smtClean="0">
                <a:solidFill>
                  <a:srgbClr val="0000CC"/>
                </a:solidFill>
                <a:latin typeface="宋体" pitchFamily="2" charset="-122"/>
              </a:rPr>
              <a:t>当       </a:t>
            </a:r>
            <a:r>
              <a:rPr lang="en-US" altLang="zh-CN" sz="2400" b="1" baseline="0" dirty="0" smtClean="0">
                <a:solidFill>
                  <a:srgbClr val="0000CC"/>
                </a:solidFill>
                <a:latin typeface="宋体" pitchFamily="2" charset="-122"/>
              </a:rPr>
              <a:t>                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</a:rPr>
              <a:t>时，</a:t>
            </a:r>
            <a:endParaRPr lang="en-US" altLang="zh-CN" sz="2400" b="1" baseline="0" dirty="0">
              <a:solidFill>
                <a:srgbClr val="0000CC"/>
              </a:solidFill>
              <a:latin typeface="宋体" pitchFamily="2" charset="-122"/>
            </a:endParaRPr>
          </a:p>
          <a:p>
            <a:pPr>
              <a:defRPr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</a:rPr>
              <a:t>代入电极反应的能斯特方程式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</a:rPr>
              <a:t>(6.12b)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</a:rPr>
              <a:t>：</a:t>
            </a:r>
            <a:endParaRPr lang="zh-CN" altLang="en-US" sz="2400" dirty="0"/>
          </a:p>
        </p:txBody>
      </p:sp>
      <p:sp>
        <p:nvSpPr>
          <p:cNvPr id="6963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9640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913309"/>
              </p:ext>
            </p:extLst>
          </p:nvPr>
        </p:nvGraphicFramePr>
        <p:xfrm>
          <a:off x="1583267" y="1194522"/>
          <a:ext cx="886671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0" name="Equation" r:id="rId3" imgW="3784600" imgH="533400" progId="Equation.DSMT4">
                  <p:embed/>
                </p:oleObj>
              </mc:Choice>
              <mc:Fallback>
                <p:oleObj name="Equation" r:id="rId3" imgW="37846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267" y="1194522"/>
                        <a:ext cx="886671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158448"/>
              </p:ext>
            </p:extLst>
          </p:nvPr>
        </p:nvGraphicFramePr>
        <p:xfrm>
          <a:off x="4201143" y="2209801"/>
          <a:ext cx="5613841" cy="42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1" name="Equation" r:id="rId5" imgW="2374900" imgH="241300" progId="Equation.DSMT4">
                  <p:embed/>
                </p:oleObj>
              </mc:Choice>
              <mc:Fallback>
                <p:oleObj name="Equation" r:id="rId5" imgW="2374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1143" y="2209801"/>
                        <a:ext cx="5613841" cy="426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008995"/>
              </p:ext>
            </p:extLst>
          </p:nvPr>
        </p:nvGraphicFramePr>
        <p:xfrm>
          <a:off x="2443218" y="2852738"/>
          <a:ext cx="326813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2" name="Equation" r:id="rId7" imgW="1435100" imgH="279400" progId="Equation.DSMT4">
                  <p:embed/>
                </p:oleObj>
              </mc:Choice>
              <mc:Fallback>
                <p:oleObj name="Equation" r:id="rId7" imgW="1435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218" y="2852738"/>
                        <a:ext cx="3268133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3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9644" name="对象 12"/>
          <p:cNvGraphicFramePr>
            <a:graphicFrameLocks noChangeAspect="1"/>
          </p:cNvGraphicFramePr>
          <p:nvPr/>
        </p:nvGraphicFramePr>
        <p:xfrm>
          <a:off x="1678518" y="3789363"/>
          <a:ext cx="9453033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3" name="Equation" r:id="rId9" imgW="4025900" imgH="863600" progId="Equation.DSMT4">
                  <p:embed/>
                </p:oleObj>
              </mc:Choice>
              <mc:Fallback>
                <p:oleObj name="Equation" r:id="rId9" imgW="40259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8518" y="3789363"/>
                        <a:ext cx="9453033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5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824503"/>
              </p:ext>
            </p:extLst>
          </p:nvPr>
        </p:nvGraphicFramePr>
        <p:xfrm>
          <a:off x="2764291" y="5367338"/>
          <a:ext cx="388196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4" name="Equation" r:id="rId11" imgW="1752600" imgH="279400" progId="Equation.DSMT4">
                  <p:embed/>
                </p:oleObj>
              </mc:Choice>
              <mc:Fallback>
                <p:oleObj name="Equation" r:id="rId11" imgW="1752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291" y="5367338"/>
                        <a:ext cx="388196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6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323541"/>
              </p:ext>
            </p:extLst>
          </p:nvPr>
        </p:nvGraphicFramePr>
        <p:xfrm>
          <a:off x="2981426" y="5782836"/>
          <a:ext cx="3943349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5" name="Equation" r:id="rId13" imgW="1612900" imgH="241300" progId="Equation.DSMT4">
                  <p:embed/>
                </p:oleObj>
              </mc:Choice>
              <mc:Fallback>
                <p:oleObj name="Equation" r:id="rId13" imgW="1612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426" y="5782836"/>
                        <a:ext cx="3943349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43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矩形 2"/>
          <p:cNvSpPr>
            <a:spLocks noChangeArrowheads="1"/>
          </p:cNvSpPr>
          <p:nvPr/>
        </p:nvSpPr>
        <p:spPr bwMode="auto">
          <a:xfrm>
            <a:off x="719667" y="149313"/>
            <a:ext cx="52950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据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电极反应的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能斯特方程式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(6.12b)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0659" name="矩形 3"/>
          <p:cNvSpPr>
            <a:spLocks noChangeArrowheads="1"/>
          </p:cNvSpPr>
          <p:nvPr/>
        </p:nvSpPr>
        <p:spPr bwMode="auto">
          <a:xfrm>
            <a:off x="1356785" y="796282"/>
            <a:ext cx="59218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(Ox)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↑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[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包括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(H+)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↑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]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400" b="1" baseline="0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(Red)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↓，则</a:t>
            </a:r>
            <a:r>
              <a:rPr lang="en-US" altLang="zh-CN" sz="2400" b="1" i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↑</a:t>
            </a:r>
            <a:endParaRPr lang="en-US" altLang="zh-CN" sz="2400" b="1" baseline="0" dirty="0">
              <a:solidFill>
                <a:srgbClr val="0000CC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(Ox)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↓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[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包括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(H+)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↓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]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400" b="1" baseline="0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(Red)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↑，则</a:t>
            </a:r>
            <a:r>
              <a:rPr lang="en-US" altLang="zh-CN" sz="2400" b="1" i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↓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0660" name="矩形 4"/>
          <p:cNvSpPr>
            <a:spLocks noChangeArrowheads="1"/>
          </p:cNvSpPr>
          <p:nvPr/>
        </p:nvSpPr>
        <p:spPr bwMode="auto">
          <a:xfrm>
            <a:off x="1356784" y="1628776"/>
            <a:ext cx="71497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电极反应式中出现</a:t>
            </a:r>
            <a:r>
              <a:rPr lang="en-US" altLang="zh-CN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H+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OH-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时，它们的浓度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必须包括</a:t>
            </a:r>
            <a:endParaRPr lang="en-US" altLang="zh-CN" sz="2400" b="1" baseline="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在能斯特方程的</a:t>
            </a:r>
            <a:r>
              <a:rPr lang="en-US" altLang="zh-CN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(Ox)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(Red)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中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0661" name="矩形 5"/>
          <p:cNvSpPr>
            <a:spLocks noChangeArrowheads="1"/>
          </p:cNvSpPr>
          <p:nvPr/>
        </p:nvSpPr>
        <p:spPr bwMode="auto">
          <a:xfrm>
            <a:off x="1145989" y="2565400"/>
            <a:ext cx="75713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2400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6.8】 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求下列电池的电动势，并写出电极反应式和</a:t>
            </a:r>
            <a:endParaRPr lang="en-US" altLang="zh-CN" sz="2400" baseline="0" dirty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放电总反应式：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0662" name="矩形 6"/>
          <p:cNvSpPr>
            <a:spLocks noChangeArrowheads="1"/>
          </p:cNvSpPr>
          <p:nvPr/>
        </p:nvSpPr>
        <p:spPr bwMode="auto">
          <a:xfrm>
            <a:off x="1261533" y="3933826"/>
            <a:ext cx="71817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应用</a:t>
            </a:r>
            <a:r>
              <a:rPr lang="en-US" altLang="zh-CN" sz="2400" baseline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298.15 K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电极反应的</a:t>
            </a:r>
            <a:r>
              <a:rPr lang="zh-CN" altLang="en-US" sz="2400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能斯特方程式</a:t>
            </a:r>
            <a:r>
              <a:rPr lang="en-US" altLang="zh-CN" sz="2400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(6.12b)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0663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7066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975202"/>
              </p:ext>
            </p:extLst>
          </p:nvPr>
        </p:nvGraphicFramePr>
        <p:xfrm>
          <a:off x="1261533" y="3396397"/>
          <a:ext cx="10101807" cy="436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6" name="Equation" r:id="rId3" imgW="4470400" imgH="254000" progId="Equation.DSMT4">
                  <p:embed/>
                </p:oleObj>
              </mc:Choice>
              <mc:Fallback>
                <p:oleObj name="Equation" r:id="rId3" imgW="4470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533" y="3396397"/>
                        <a:ext cx="10101807" cy="436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5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70666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430788"/>
              </p:ext>
            </p:extLst>
          </p:nvPr>
        </p:nvGraphicFramePr>
        <p:xfrm>
          <a:off x="1799528" y="4395491"/>
          <a:ext cx="7393516" cy="217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7" name="Equation" r:id="rId5" imgW="3213100" imgH="1244600" progId="Equation.DSMT4">
                  <p:embed/>
                </p:oleObj>
              </mc:Choice>
              <mc:Fallback>
                <p:oleObj name="Equation" r:id="rId5" imgW="3213100" imgH="1244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528" y="4395491"/>
                        <a:ext cx="7393516" cy="217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699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矩形 7"/>
          <p:cNvSpPr>
            <a:spLocks noChangeArrowheads="1"/>
          </p:cNvSpPr>
          <p:nvPr/>
        </p:nvSpPr>
        <p:spPr bwMode="auto">
          <a:xfrm>
            <a:off x="820710" y="182284"/>
            <a:ext cx="345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6.8】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（续）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 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1683" name="矩形 7"/>
          <p:cNvSpPr>
            <a:spLocks noChangeArrowheads="1"/>
          </p:cNvSpPr>
          <p:nvPr/>
        </p:nvSpPr>
        <p:spPr bwMode="auto">
          <a:xfrm>
            <a:off x="1579034" y="2681288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负极反应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1684" name="矩形 7"/>
          <p:cNvSpPr>
            <a:spLocks noChangeArrowheads="1"/>
          </p:cNvSpPr>
          <p:nvPr/>
        </p:nvSpPr>
        <p:spPr bwMode="auto">
          <a:xfrm>
            <a:off x="1686135" y="3257430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正极反应</a:t>
            </a:r>
            <a:r>
              <a:rPr lang="zh-CN" altLang="en-US" sz="2400" baseline="0" dirty="0" smtClean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baseline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685" name="矩形 7"/>
          <p:cNvSpPr>
            <a:spLocks noChangeArrowheads="1"/>
          </p:cNvSpPr>
          <p:nvPr/>
        </p:nvSpPr>
        <p:spPr bwMode="auto">
          <a:xfrm>
            <a:off x="1686135" y="3922713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放电总反应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1686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7168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706466"/>
              </p:ext>
            </p:extLst>
          </p:nvPr>
        </p:nvGraphicFramePr>
        <p:xfrm>
          <a:off x="1579034" y="752534"/>
          <a:ext cx="636058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1" name="Equation" r:id="rId3" imgW="2387600" imgH="241300" progId="Equation.DSMT4">
                  <p:embed/>
                </p:oleObj>
              </mc:Choice>
              <mc:Fallback>
                <p:oleObj name="Equation" r:id="rId3" imgW="2387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034" y="752534"/>
                        <a:ext cx="636058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8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71689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378260"/>
              </p:ext>
            </p:extLst>
          </p:nvPr>
        </p:nvGraphicFramePr>
        <p:xfrm>
          <a:off x="1579034" y="1227138"/>
          <a:ext cx="5856817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2" name="Equation" r:id="rId5" imgW="2171700" imgH="711200" progId="Equation.DSMT4">
                  <p:embed/>
                </p:oleObj>
              </mc:Choice>
              <mc:Fallback>
                <p:oleObj name="Equation" r:id="rId5" imgW="21717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034" y="1227138"/>
                        <a:ext cx="5856817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0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810083"/>
              </p:ext>
            </p:extLst>
          </p:nvPr>
        </p:nvGraphicFramePr>
        <p:xfrm>
          <a:off x="3523172" y="2681288"/>
          <a:ext cx="609811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3" name="Equation" r:id="rId7" imgW="2514600" imgH="254000" progId="Equation.DSMT4">
                  <p:embed/>
                </p:oleObj>
              </mc:Choice>
              <mc:Fallback>
                <p:oleObj name="Equation" r:id="rId7" imgW="2514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172" y="2681288"/>
                        <a:ext cx="6098117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1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799683"/>
              </p:ext>
            </p:extLst>
          </p:nvPr>
        </p:nvGraphicFramePr>
        <p:xfrm>
          <a:off x="3610359" y="3253957"/>
          <a:ext cx="5276851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4" name="Equation" r:id="rId9" imgW="2159000" imgH="254000" progId="Equation.DSMT4">
                  <p:embed/>
                </p:oleObj>
              </mc:Choice>
              <mc:Fallback>
                <p:oleObj name="Equation" r:id="rId9" imgW="2159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0359" y="3253957"/>
                        <a:ext cx="5276851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2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839199"/>
              </p:ext>
            </p:extLst>
          </p:nvPr>
        </p:nvGraphicFramePr>
        <p:xfrm>
          <a:off x="2547910" y="4534380"/>
          <a:ext cx="799041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5" name="Equation" r:id="rId11" imgW="3200400" imgH="228600" progId="Equation.DSMT4">
                  <p:embed/>
                </p:oleObj>
              </mc:Choice>
              <mc:Fallback>
                <p:oleObj name="Equation" r:id="rId11" imgW="3200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10" y="4534380"/>
                        <a:ext cx="799041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3" name="矩形 9"/>
          <p:cNvSpPr>
            <a:spLocks noChangeArrowheads="1"/>
          </p:cNvSpPr>
          <p:nvPr/>
        </p:nvSpPr>
        <p:spPr bwMode="auto">
          <a:xfrm>
            <a:off x="1446404" y="5218173"/>
            <a:ext cx="103412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这一类电池中，</a:t>
            </a:r>
            <a:r>
              <a:rPr lang="zh-CN" altLang="en-US" sz="2400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两个电极的电对物质相同</a:t>
            </a:r>
            <a:r>
              <a:rPr lang="zh-CN" altLang="en-US" sz="2400" baseline="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baseline="0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只是</a:t>
            </a:r>
            <a:r>
              <a:rPr lang="zh-CN" altLang="en-US" sz="2400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有的物质的</a:t>
            </a:r>
            <a:r>
              <a:rPr lang="zh-CN" altLang="en-US" sz="2400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浓度不同</a:t>
            </a:r>
            <a:r>
              <a:rPr lang="zh-CN" altLang="en-US" sz="2400" baseline="0" dirty="0" smtClean="0">
                <a:latin typeface="宋体" pitchFamily="2" charset="-122"/>
                <a:ea typeface="宋体" pitchFamily="2" charset="-122"/>
              </a:rPr>
              <a:t>，</a:t>
            </a:r>
            <a:endParaRPr lang="en-US" altLang="zh-CN" sz="2400" baseline="0" dirty="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aseline="0" dirty="0" smtClean="0">
                <a:latin typeface="宋体" pitchFamily="2" charset="-122"/>
                <a:ea typeface="宋体" pitchFamily="2" charset="-122"/>
              </a:rPr>
              <a:t>被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称为“</a:t>
            </a:r>
            <a:r>
              <a:rPr lang="zh-CN" altLang="en-US" sz="2400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浓差电池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”。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9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矩形 4"/>
          <p:cNvSpPr>
            <a:spLocks noChangeArrowheads="1"/>
          </p:cNvSpPr>
          <p:nvPr/>
        </p:nvSpPr>
        <p:spPr bwMode="auto">
          <a:xfrm>
            <a:off x="1007533" y="97493"/>
            <a:ext cx="34339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baseline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6.3 </a:t>
            </a:r>
            <a:r>
              <a:rPr lang="zh-CN" altLang="en-US" b="1" baseline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原电池的热力学</a:t>
            </a:r>
          </a:p>
        </p:txBody>
      </p:sp>
      <p:sp>
        <p:nvSpPr>
          <p:cNvPr id="72707" name="矩形 4"/>
          <p:cNvSpPr>
            <a:spLocks noChangeArrowheads="1"/>
          </p:cNvSpPr>
          <p:nvPr/>
        </p:nvSpPr>
        <p:spPr bwMode="auto">
          <a:xfrm>
            <a:off x="1488018" y="1444955"/>
            <a:ext cx="643254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标准态、等温、等压、只做电功</a:t>
            </a:r>
            <a:r>
              <a:rPr lang="en-US" altLang="zh-CN" sz="2400" b="1" baseline="0" dirty="0">
                <a:latin typeface="宋体" pitchFamily="2" charset="-122"/>
                <a:ea typeface="宋体" pitchFamily="2" charset="-122"/>
              </a:rPr>
              <a:t>: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270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72709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985987"/>
              </p:ext>
            </p:extLst>
          </p:nvPr>
        </p:nvGraphicFramePr>
        <p:xfrm>
          <a:off x="2232390" y="2028547"/>
          <a:ext cx="105621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2" name="Equation" r:id="rId3" imgW="368300" imgH="241300" progId="Equation.DSMT4">
                  <p:embed/>
                </p:oleObj>
              </mc:Choice>
              <mc:Fallback>
                <p:oleObj name="Equation" r:id="rId3" imgW="368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390" y="2028547"/>
                        <a:ext cx="105621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矩形 8"/>
          <p:cNvSpPr>
            <a:spLocks noChangeArrowheads="1"/>
          </p:cNvSpPr>
          <p:nvPr/>
        </p:nvSpPr>
        <p:spPr bwMode="auto">
          <a:xfrm>
            <a:off x="3342217" y="2105025"/>
            <a:ext cx="3161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baseline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˂</a:t>
            </a:r>
            <a:endParaRPr lang="zh-CN" altLang="en-US" sz="1800">
              <a:latin typeface="Tahoma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72711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166467"/>
              </p:ext>
            </p:extLst>
          </p:nvPr>
        </p:nvGraphicFramePr>
        <p:xfrm>
          <a:off x="3765591" y="2025267"/>
          <a:ext cx="469476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3" name="Equation" r:id="rId5" imgW="1637589" imgH="215806" progId="Equation.DSMT4">
                  <p:embed/>
                </p:oleObj>
              </mc:Choice>
              <mc:Fallback>
                <p:oleObj name="Equation" r:id="rId5" imgW="163758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91" y="2025267"/>
                        <a:ext cx="469476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2" name="矩形 4"/>
          <p:cNvSpPr>
            <a:spLocks noChangeArrowheads="1"/>
          </p:cNvSpPr>
          <p:nvPr/>
        </p:nvSpPr>
        <p:spPr bwMode="auto">
          <a:xfrm>
            <a:off x="8444223" y="1989808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自由能判据</a:t>
            </a:r>
            <a:endParaRPr lang="zh-CN" altLang="en-US" sz="2400" dirty="0">
              <a:solidFill>
                <a:srgbClr val="008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2713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72714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504539"/>
              </p:ext>
            </p:extLst>
          </p:nvPr>
        </p:nvGraphicFramePr>
        <p:xfrm>
          <a:off x="1482287" y="2653134"/>
          <a:ext cx="5175251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4" name="Equation" r:id="rId7" imgW="1841500" imgH="241300" progId="Equation.DSMT4">
                  <p:embed/>
                </p:oleObj>
              </mc:Choice>
              <mc:Fallback>
                <p:oleObj name="Equation" r:id="rId7" imgW="1841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287" y="2653134"/>
                        <a:ext cx="5175251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72716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193033"/>
              </p:ext>
            </p:extLst>
          </p:nvPr>
        </p:nvGraphicFramePr>
        <p:xfrm>
          <a:off x="2340333" y="3225524"/>
          <a:ext cx="768351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5" name="Equation" r:id="rId9" imgW="241195" imgH="241195" progId="Equation.DSMT4">
                  <p:embed/>
                </p:oleObj>
              </mc:Choice>
              <mc:Fallback>
                <p:oleObj name="Equation" r:id="rId9" imgW="24119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333" y="3225524"/>
                        <a:ext cx="768351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7" name="矩形 15"/>
          <p:cNvSpPr>
            <a:spLocks noChangeArrowheads="1"/>
          </p:cNvSpPr>
          <p:nvPr/>
        </p:nvSpPr>
        <p:spPr bwMode="auto">
          <a:xfrm>
            <a:off x="3130551" y="3328989"/>
            <a:ext cx="3161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baseline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</a:t>
            </a:r>
            <a:endParaRPr lang="zh-CN" altLang="en-US" sz="1800">
              <a:latin typeface="Tahoma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72718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183657"/>
              </p:ext>
            </p:extLst>
          </p:nvPr>
        </p:nvGraphicFramePr>
        <p:xfrm>
          <a:off x="3575410" y="3293786"/>
          <a:ext cx="35306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6" name="Equation" r:id="rId11" imgW="1231366" imgH="203112" progId="Equation.DSMT4">
                  <p:embed/>
                </p:oleObj>
              </mc:Choice>
              <mc:Fallback>
                <p:oleObj name="Equation" r:id="rId11" imgW="123136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410" y="3293786"/>
                        <a:ext cx="35306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9" name="矩形 4"/>
          <p:cNvSpPr>
            <a:spLocks noChangeArrowheads="1"/>
          </p:cNvSpPr>
          <p:nvPr/>
        </p:nvSpPr>
        <p:spPr bwMode="auto">
          <a:xfrm>
            <a:off x="7245391" y="3215750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电动势判据</a:t>
            </a:r>
            <a:endParaRPr lang="zh-CN" altLang="en-US" sz="2400" dirty="0">
              <a:solidFill>
                <a:srgbClr val="008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2720" name="Rectangle 1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7272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65985"/>
              </p:ext>
            </p:extLst>
          </p:nvPr>
        </p:nvGraphicFramePr>
        <p:xfrm>
          <a:off x="455404" y="4013111"/>
          <a:ext cx="114046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7" name="Equation" r:id="rId13" imgW="4114800" imgH="990600" progId="Equation.DSMT4">
                  <p:embed/>
                </p:oleObj>
              </mc:Choice>
              <mc:Fallback>
                <p:oleObj name="Equation" r:id="rId13" imgW="4114800" imgH="990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04" y="4013111"/>
                        <a:ext cx="114046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2" name="矩形 2"/>
          <p:cNvSpPr>
            <a:spLocks noChangeArrowheads="1"/>
          </p:cNvSpPr>
          <p:nvPr/>
        </p:nvSpPr>
        <p:spPr bwMode="auto">
          <a:xfrm>
            <a:off x="1186268" y="851545"/>
            <a:ext cx="45207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6.3.1 </a:t>
            </a:r>
            <a:r>
              <a:rPr lang="zh-CN" altLang="en-US" sz="2400" b="1" baseline="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反应自发性</a:t>
            </a:r>
            <a:r>
              <a:rPr lang="zh-CN" altLang="en-US" sz="2400" b="1" baseline="0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400" b="1" baseline="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电动势判据</a:t>
            </a:r>
            <a:endParaRPr lang="zh-CN" altLang="en-US" sz="2400" dirty="0">
              <a:solidFill>
                <a:srgbClr val="008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25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矩形 2"/>
          <p:cNvSpPr>
            <a:spLocks noChangeArrowheads="1"/>
          </p:cNvSpPr>
          <p:nvPr/>
        </p:nvSpPr>
        <p:spPr bwMode="auto">
          <a:xfrm>
            <a:off x="912284" y="184666"/>
            <a:ext cx="54489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6.3.1 </a:t>
            </a:r>
            <a:r>
              <a:rPr lang="zh-CN" altLang="en-US" sz="2400" b="1" baseline="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反应自发性</a:t>
            </a:r>
            <a:r>
              <a:rPr lang="zh-CN" altLang="en-US" sz="2400" b="1" baseline="0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400" b="1" baseline="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电动势判据</a:t>
            </a:r>
            <a:r>
              <a:rPr lang="zh-CN" altLang="en-US" sz="2400" b="1" baseline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（续）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3731" name="矩形 3"/>
          <p:cNvSpPr>
            <a:spLocks noChangeArrowheads="1"/>
          </p:cNvSpPr>
          <p:nvPr/>
        </p:nvSpPr>
        <p:spPr bwMode="auto">
          <a:xfrm>
            <a:off x="814915" y="821546"/>
            <a:ext cx="104080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6.9】</a:t>
            </a:r>
            <a:r>
              <a:rPr lang="en-US" altLang="zh-CN" sz="2400" b="1" baseline="0" dirty="0">
                <a:latin typeface="宋体" pitchFamily="2" charset="-122"/>
                <a:ea typeface="宋体" pitchFamily="2" charset="-122"/>
              </a:rPr>
              <a:t>298 K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，欲</a:t>
            </a:r>
            <a:r>
              <a:rPr lang="zh-CN" altLang="en-US" sz="2400" b="1" baseline="0" dirty="0" smtClean="0">
                <a:latin typeface="宋体" pitchFamily="2" charset="-122"/>
                <a:ea typeface="宋体" pitchFamily="2" charset="-122"/>
              </a:rPr>
              <a:t>用              氧化    </a:t>
            </a:r>
            <a:r>
              <a:rPr lang="en-US" altLang="zh-CN" sz="2400" b="1" baseline="0" dirty="0" smtClean="0"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en-US" sz="2400" b="1" baseline="0" dirty="0" smtClean="0">
                <a:latin typeface="宋体" pitchFamily="2" charset="-122"/>
                <a:ea typeface="宋体" pitchFamily="2" charset="-122"/>
              </a:rPr>
              <a:t>制备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     </a:t>
            </a:r>
            <a:r>
              <a:rPr lang="zh-CN" altLang="en-US" sz="2400" b="1" baseline="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需用盐酸的最低浓度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是多少？（设除盐酸外</a:t>
            </a:r>
            <a:r>
              <a:rPr lang="zh-CN" altLang="en-US" sz="2400" b="1" baseline="0" dirty="0" smtClean="0">
                <a:latin typeface="宋体" pitchFamily="2" charset="-122"/>
                <a:ea typeface="宋体" pitchFamily="2" charset="-122"/>
              </a:rPr>
              <a:t>，其余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物质均在标准态）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3732" name="矩形 4"/>
          <p:cNvSpPr>
            <a:spLocks noChangeArrowheads="1"/>
          </p:cNvSpPr>
          <p:nvPr/>
        </p:nvSpPr>
        <p:spPr bwMode="auto">
          <a:xfrm>
            <a:off x="836085" y="1819578"/>
            <a:ext cx="94179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aseline="0" dirty="0">
                <a:latin typeface="黑体" pitchFamily="49" charset="-122"/>
                <a:ea typeface="黑体" pitchFamily="49" charset="-122"/>
              </a:rPr>
              <a:t>解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 设需用盐酸的浓度</a:t>
            </a:r>
            <a:r>
              <a:rPr lang="zh-CN" altLang="en-US" sz="2400" baseline="0" dirty="0" smtClean="0">
                <a:latin typeface="宋体" pitchFamily="2" charset="-122"/>
                <a:ea typeface="宋体" pitchFamily="2" charset="-122"/>
              </a:rPr>
              <a:t>大于    </a:t>
            </a:r>
            <a:r>
              <a:rPr lang="en-US" altLang="zh-CN" sz="2400" baseline="0" dirty="0" smtClean="0">
                <a:latin typeface="宋体" pitchFamily="2" charset="-122"/>
                <a:ea typeface="宋体" pitchFamily="2" charset="-122"/>
              </a:rPr>
              <a:t>         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时</a:t>
            </a:r>
            <a:r>
              <a:rPr lang="zh-CN" altLang="en-US" sz="2400" baseline="0" dirty="0" smtClean="0">
                <a:latin typeface="宋体" pitchFamily="2" charset="-122"/>
                <a:ea typeface="宋体" pitchFamily="2" charset="-122"/>
              </a:rPr>
              <a:t>，下列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反应可自发进行：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3733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73734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838612"/>
              </p:ext>
            </p:extLst>
          </p:nvPr>
        </p:nvGraphicFramePr>
        <p:xfrm>
          <a:off x="4093743" y="821547"/>
          <a:ext cx="2111100" cy="484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0" name="Equation" r:id="rId3" imgW="863225" imgH="253890" progId="Equation.DSMT4">
                  <p:embed/>
                </p:oleObj>
              </mc:Choice>
              <mc:Fallback>
                <p:oleObj name="Equation" r:id="rId3" imgW="86322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3743" y="821547"/>
                        <a:ext cx="2111100" cy="484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076875"/>
              </p:ext>
            </p:extLst>
          </p:nvPr>
        </p:nvGraphicFramePr>
        <p:xfrm>
          <a:off x="6766654" y="821546"/>
          <a:ext cx="139911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1" name="Equation" r:id="rId5" imgW="583947" imgH="253890" progId="Equation.DSMT4">
                  <p:embed/>
                </p:oleObj>
              </mc:Choice>
              <mc:Fallback>
                <p:oleObj name="Equation" r:id="rId5" imgW="5839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6654" y="821546"/>
                        <a:ext cx="1399117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828907"/>
              </p:ext>
            </p:extLst>
          </p:nvPr>
        </p:nvGraphicFramePr>
        <p:xfrm>
          <a:off x="8935303" y="881931"/>
          <a:ext cx="1217084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2" name="Equation" r:id="rId7" imgW="469696" imgH="253890" progId="Equation.DSMT4">
                  <p:embed/>
                </p:oleObj>
              </mc:Choice>
              <mc:Fallback>
                <p:oleObj name="Equation" r:id="rId7" imgW="46969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5303" y="881931"/>
                        <a:ext cx="1217084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042235"/>
              </p:ext>
            </p:extLst>
          </p:nvPr>
        </p:nvGraphicFramePr>
        <p:xfrm>
          <a:off x="4502779" y="1811481"/>
          <a:ext cx="185843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3" name="Equation" r:id="rId9" imgW="748975" imgH="203112" progId="Equation.DSMT4">
                  <p:embed/>
                </p:oleObj>
              </mc:Choice>
              <mc:Fallback>
                <p:oleObj name="Equation" r:id="rId9" imgW="74897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779" y="1811481"/>
                        <a:ext cx="185843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8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593882"/>
              </p:ext>
            </p:extLst>
          </p:nvPr>
        </p:nvGraphicFramePr>
        <p:xfrm>
          <a:off x="650295" y="2436245"/>
          <a:ext cx="11055349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4" name="Equation" r:id="rId11" imgW="4457700" imgH="457200" progId="Equation.DSMT4">
                  <p:embed/>
                </p:oleObj>
              </mc:Choice>
              <mc:Fallback>
                <p:oleObj name="Equation" r:id="rId11" imgW="4457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95" y="2436245"/>
                        <a:ext cx="11055349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9" name="矩形 15"/>
          <p:cNvSpPr>
            <a:spLocks noChangeArrowheads="1"/>
          </p:cNvSpPr>
          <p:nvPr/>
        </p:nvSpPr>
        <p:spPr bwMode="auto">
          <a:xfrm>
            <a:off x="1007534" y="5876926"/>
            <a:ext cx="8536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解不等式，得 </a:t>
            </a:r>
            <a:r>
              <a:rPr lang="en-US" altLang="zh-CN" sz="2400" i="1" baseline="0" dirty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400" b="1" baseline="0" dirty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 &gt; 1.42        </a:t>
            </a:r>
            <a:r>
              <a:rPr lang="en-US" altLang="zh-CN" sz="2400" b="1" baseline="0" dirty="0" smtClean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sz="2400" b="1" baseline="0" dirty="0" smtClean="0">
                <a:latin typeface="宋体" pitchFamily="2" charset="-122"/>
                <a:ea typeface="宋体" pitchFamily="2" charset="-122"/>
              </a:rPr>
              <a:t>时，</a:t>
            </a:r>
            <a:r>
              <a:rPr lang="zh-CN" altLang="en-US" sz="2400" b="1" baseline="0" dirty="0" smtClean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反应</a:t>
            </a:r>
            <a:r>
              <a:rPr lang="zh-CN" altLang="en-US" sz="2400" b="1" baseline="0" dirty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可自发进行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3740" name="Rectangle 2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73741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919920"/>
              </p:ext>
            </p:extLst>
          </p:nvPr>
        </p:nvGraphicFramePr>
        <p:xfrm>
          <a:off x="1204780" y="3482976"/>
          <a:ext cx="10018184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5" name="Equation" r:id="rId13" imgW="3810000" imgH="1206500" progId="Equation.DSMT4">
                  <p:embed/>
                </p:oleObj>
              </mc:Choice>
              <mc:Fallback>
                <p:oleObj name="Equation" r:id="rId13" imgW="3810000" imgH="1206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780" y="3482976"/>
                        <a:ext cx="10018184" cy="239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2" name="Rectangle 3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73743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625562"/>
              </p:ext>
            </p:extLst>
          </p:nvPr>
        </p:nvGraphicFramePr>
        <p:xfrm>
          <a:off x="4459713" y="5911701"/>
          <a:ext cx="1631951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6" name="Equation" r:id="rId15" imgW="634725" imgH="203112" progId="Equation.DSMT4">
                  <p:embed/>
                </p:oleObj>
              </mc:Choice>
              <mc:Fallback>
                <p:oleObj name="Equation" r:id="rId15" imgW="63472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713" y="5911701"/>
                        <a:ext cx="1631951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961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4" y="107022"/>
            <a:ext cx="4705351" cy="550863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6.1.2 </a:t>
            </a:r>
            <a:r>
              <a:rPr lang="zh-CN" altLang="en-US" sz="2800" b="1" dirty="0" smtClean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氧化还原反应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15976" y="942555"/>
            <a:ext cx="6527800" cy="446563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氧化还原反应定义 </a:t>
            </a:r>
          </a:p>
          <a:p>
            <a:pPr>
              <a:lnSpc>
                <a:spcPct val="80000"/>
              </a:lnSpc>
            </a:pPr>
            <a:endParaRPr lang="en-US" altLang="zh-CN" sz="2000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altLang="zh-CN" sz="20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 smtClean="0">
                <a:latin typeface="Times New Roman" pitchFamily="18" charset="0"/>
              </a:rPr>
              <a:t>2 Na(s) + Cl</a:t>
            </a:r>
            <a:r>
              <a:rPr lang="en-US" altLang="zh-CN" sz="2000" b="1" baseline="-25000" dirty="0" smtClean="0">
                <a:latin typeface="Times New Roman" pitchFamily="18" charset="0"/>
              </a:rPr>
              <a:t>2</a:t>
            </a:r>
            <a:r>
              <a:rPr lang="en-US" altLang="zh-CN" sz="2000" b="1" dirty="0" smtClean="0">
                <a:latin typeface="Times New Roman" pitchFamily="18" charset="0"/>
              </a:rPr>
              <a:t>(g) = 2 </a:t>
            </a:r>
            <a:r>
              <a:rPr lang="en-US" altLang="zh-CN" sz="2000" b="1" dirty="0" err="1" smtClean="0">
                <a:latin typeface="Times New Roman" pitchFamily="18" charset="0"/>
              </a:rPr>
              <a:t>NaCl</a:t>
            </a:r>
            <a:r>
              <a:rPr lang="en-US" altLang="zh-CN" sz="2000" b="1" dirty="0" smtClean="0">
                <a:latin typeface="Times New Roman" pitchFamily="18" charset="0"/>
                <a:sym typeface="Symbol" pitchFamily="18" charset="2"/>
              </a:rPr>
              <a:t>(s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) </a:t>
            </a:r>
            <a:endParaRPr lang="en-US" altLang="zh-CN" sz="2000" b="1" baseline="-25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 smtClean="0">
                <a:latin typeface="Times New Roman" pitchFamily="18" charset="0"/>
              </a:rPr>
              <a:t> Fe(s) + Cu</a:t>
            </a:r>
            <a:r>
              <a:rPr lang="en-US" altLang="zh-CN" sz="2000" b="1" baseline="30000" dirty="0" smtClean="0">
                <a:latin typeface="Times New Roman" pitchFamily="18" charset="0"/>
              </a:rPr>
              <a:t>2+</a:t>
            </a:r>
            <a:r>
              <a:rPr lang="en-US" altLang="zh-CN" sz="2000" b="1" baseline="-25000" dirty="0" smtClean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(</a:t>
            </a:r>
            <a:r>
              <a:rPr lang="en-US" altLang="zh-CN" sz="2000" b="1" dirty="0" err="1" smtClean="0">
                <a:latin typeface="Times New Roman" pitchFamily="18" charset="0"/>
              </a:rPr>
              <a:t>aq</a:t>
            </a:r>
            <a:r>
              <a:rPr lang="en-US" altLang="zh-CN" sz="2000" b="1" dirty="0" smtClean="0">
                <a:latin typeface="Times New Roman" pitchFamily="18" charset="0"/>
              </a:rPr>
              <a:t>) =</a:t>
            </a:r>
            <a:r>
              <a:rPr lang="en-US" altLang="zh-CN" sz="2000" b="1" dirty="0" smtClean="0">
                <a:latin typeface="Times New Roman" pitchFamily="18" charset="0"/>
                <a:sym typeface="Symbol" pitchFamily="18" charset="2"/>
              </a:rPr>
              <a:t> Fe</a:t>
            </a:r>
            <a:r>
              <a:rPr lang="en-US" altLang="zh-CN" sz="2000" b="1" baseline="30000" dirty="0" smtClean="0">
                <a:latin typeface="Times New Roman" pitchFamily="18" charset="0"/>
                <a:sym typeface="Symbol" pitchFamily="18" charset="2"/>
              </a:rPr>
              <a:t>2+</a:t>
            </a:r>
            <a:r>
              <a:rPr lang="en-US" altLang="zh-CN" sz="2000" b="1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000" b="1" dirty="0" err="1" smtClean="0">
                <a:latin typeface="Times New Roman" pitchFamily="18" charset="0"/>
                <a:sym typeface="Symbol" pitchFamily="18" charset="2"/>
              </a:rPr>
              <a:t>aq</a:t>
            </a:r>
            <a:r>
              <a:rPr lang="en-US" altLang="zh-CN" sz="2000" b="1" dirty="0" smtClean="0">
                <a:latin typeface="Times New Roman" pitchFamily="18" charset="0"/>
                <a:sym typeface="Symbol" pitchFamily="18" charset="2"/>
              </a:rPr>
              <a:t>) + Cu(s)      </a:t>
            </a:r>
            <a:r>
              <a:rPr lang="zh-CN" altLang="en-US" sz="2000" b="1" dirty="0" smtClean="0">
                <a:solidFill>
                  <a:srgbClr val="3C2EF0"/>
                </a:solidFill>
                <a:latin typeface="Times New Roman" pitchFamily="18" charset="0"/>
                <a:sym typeface="Symbol" pitchFamily="18" charset="2"/>
              </a:rPr>
              <a:t>（图）</a:t>
            </a:r>
            <a:endParaRPr lang="en-US" altLang="zh-CN" sz="2000" b="1" baseline="-25000" dirty="0" smtClean="0">
              <a:solidFill>
                <a:srgbClr val="3C2EF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 smtClean="0">
                <a:latin typeface="Times New Roman" pitchFamily="18" charset="0"/>
              </a:rPr>
              <a:t> H</a:t>
            </a:r>
            <a:r>
              <a:rPr lang="en-US" altLang="zh-CN" sz="2000" b="1" baseline="-25000" dirty="0" smtClean="0">
                <a:latin typeface="Times New Roman" pitchFamily="18" charset="0"/>
              </a:rPr>
              <a:t>2</a:t>
            </a:r>
            <a:r>
              <a:rPr lang="en-US" altLang="zh-CN" sz="2000" b="1" dirty="0" smtClean="0">
                <a:latin typeface="Times New Roman" pitchFamily="18" charset="0"/>
              </a:rPr>
              <a:t>(g) </a:t>
            </a:r>
            <a:r>
              <a:rPr lang="en-US" altLang="zh-CN" sz="2000" b="1" dirty="0">
                <a:latin typeface="Times New Roman" pitchFamily="18" charset="0"/>
              </a:rPr>
              <a:t>+ </a:t>
            </a:r>
            <a:r>
              <a:rPr lang="en-US" altLang="zh-CN" sz="2000" b="1" dirty="0" smtClean="0">
                <a:latin typeface="Times New Roman" pitchFamily="18" charset="0"/>
              </a:rPr>
              <a:t>Cl</a:t>
            </a:r>
            <a:r>
              <a:rPr lang="en-US" altLang="zh-CN" sz="2000" b="1" baseline="-25000" dirty="0" smtClean="0">
                <a:latin typeface="Times New Roman" pitchFamily="18" charset="0"/>
              </a:rPr>
              <a:t>2</a:t>
            </a:r>
            <a:r>
              <a:rPr lang="en-US" altLang="zh-CN" sz="2000" b="1" dirty="0" smtClean="0">
                <a:latin typeface="Times New Roman" pitchFamily="18" charset="0"/>
              </a:rPr>
              <a:t>(g</a:t>
            </a:r>
            <a:r>
              <a:rPr lang="en-US" altLang="zh-CN" sz="2000" b="1" dirty="0">
                <a:latin typeface="Times New Roman" pitchFamily="18" charset="0"/>
              </a:rPr>
              <a:t>)  </a:t>
            </a:r>
            <a:r>
              <a:rPr lang="en-US" altLang="zh-CN" sz="2000" b="1" dirty="0" smtClean="0">
                <a:latin typeface="Times New Roman" pitchFamily="18" charset="0"/>
              </a:rPr>
              <a:t>= </a:t>
            </a:r>
            <a:r>
              <a:rPr lang="en-US" altLang="zh-CN" sz="2000" b="1" dirty="0">
                <a:latin typeface="Times New Roman" pitchFamily="18" charset="0"/>
              </a:rPr>
              <a:t>2 </a:t>
            </a:r>
            <a:r>
              <a:rPr lang="en-US" altLang="zh-CN" sz="2000" b="1" dirty="0" err="1" smtClean="0">
                <a:latin typeface="Times New Roman" pitchFamily="18" charset="0"/>
              </a:rPr>
              <a:t>HCl</a:t>
            </a:r>
            <a:r>
              <a:rPr lang="en-US" altLang="zh-CN" sz="2000" b="1" dirty="0" smtClean="0">
                <a:latin typeface="Times New Roman" pitchFamily="18" charset="0"/>
              </a:rPr>
              <a:t>(g)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b="1" dirty="0" smtClean="0">
                <a:latin typeface="Times New Roman" pitchFamily="18" charset="0"/>
              </a:rPr>
              <a:t>氧化还原反应</a:t>
            </a:r>
            <a:r>
              <a:rPr lang="zh-CN" altLang="en-US" sz="2000" b="1" dirty="0" smtClean="0">
                <a:latin typeface="Times New Roman" pitchFamily="18" charset="0"/>
                <a:sym typeface="Symbol" pitchFamily="18" charset="2"/>
              </a:rPr>
              <a:t></a:t>
            </a:r>
            <a:r>
              <a:rPr lang="zh-CN" altLang="en-US" sz="2000" b="1" dirty="0" smtClean="0">
                <a:latin typeface="Times New Roman" pitchFamily="18" charset="0"/>
              </a:rPr>
              <a:t>凡有</a:t>
            </a:r>
            <a:r>
              <a:rPr lang="zh-CN" altLang="en-US" sz="2000" b="1" dirty="0" smtClean="0">
                <a:solidFill>
                  <a:srgbClr val="3C2EF0"/>
                </a:solidFill>
                <a:latin typeface="Times New Roman" pitchFamily="18" charset="0"/>
              </a:rPr>
              <a:t>电子得失</a:t>
            </a:r>
            <a:r>
              <a:rPr lang="zh-CN" altLang="en-US" sz="2000" b="1" dirty="0" smtClean="0">
                <a:latin typeface="Times New Roman" pitchFamily="18" charset="0"/>
              </a:rPr>
              <a:t>或</a:t>
            </a:r>
            <a:r>
              <a:rPr lang="zh-CN" altLang="en-US" sz="2000" b="1" dirty="0" smtClean="0">
                <a:solidFill>
                  <a:srgbClr val="3C2EF0"/>
                </a:solidFill>
                <a:latin typeface="Times New Roman" pitchFamily="18" charset="0"/>
              </a:rPr>
              <a:t>共用电子对偏移</a:t>
            </a:r>
            <a:r>
              <a:rPr lang="zh-CN" altLang="en-US" sz="2000" b="1" dirty="0" smtClean="0">
                <a:latin typeface="Times New Roman" pitchFamily="18" charset="0"/>
              </a:rPr>
              <a:t>发生的反应。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b="1" dirty="0" smtClean="0">
                <a:solidFill>
                  <a:srgbClr val="0000CC"/>
                </a:solidFill>
                <a:latin typeface="Times New Roman" pitchFamily="18" charset="0"/>
              </a:rPr>
              <a:t>氧化</a:t>
            </a:r>
            <a:r>
              <a:rPr lang="zh-CN" altLang="en-US" sz="2000" b="1" dirty="0" smtClean="0">
                <a:latin typeface="Times New Roman" pitchFamily="18" charset="0"/>
                <a:sym typeface="Symbol" pitchFamily="18" charset="2"/>
              </a:rPr>
              <a:t></a:t>
            </a:r>
            <a:r>
              <a:rPr lang="zh-CN" altLang="en-US" sz="2000" b="1" dirty="0" smtClean="0">
                <a:solidFill>
                  <a:srgbClr val="0000CC"/>
                </a:solidFill>
                <a:latin typeface="Times New Roman" pitchFamily="18" charset="0"/>
              </a:rPr>
              <a:t>失去电子</a:t>
            </a:r>
            <a:r>
              <a:rPr lang="zh-CN" altLang="en-US" sz="2000" b="1" dirty="0" smtClean="0">
                <a:solidFill>
                  <a:schemeClr val="bg2"/>
                </a:solidFill>
                <a:latin typeface="Times New Roman" pitchFamily="18" charset="0"/>
              </a:rPr>
              <a:t>或</a:t>
            </a:r>
            <a:r>
              <a:rPr lang="zh-CN" altLang="en-US" sz="2000" b="1" dirty="0" smtClean="0">
                <a:solidFill>
                  <a:srgbClr val="0000CC"/>
                </a:solidFill>
                <a:latin typeface="Times New Roman" pitchFamily="18" charset="0"/>
              </a:rPr>
              <a:t>共用电子对偏离</a:t>
            </a:r>
            <a:r>
              <a:rPr lang="zh-CN" altLang="en-US" sz="2000" b="1" dirty="0" smtClean="0">
                <a:latin typeface="Times New Roman" pitchFamily="18" charset="0"/>
              </a:rPr>
              <a:t>的变化，相应的物质称为“</a:t>
            </a:r>
            <a:r>
              <a:rPr lang="zh-CN" altLang="en-US" sz="2000" b="1" dirty="0" smtClean="0">
                <a:solidFill>
                  <a:srgbClr val="0000CC"/>
                </a:solidFill>
                <a:latin typeface="Times New Roman" pitchFamily="18" charset="0"/>
              </a:rPr>
              <a:t>还原剂</a:t>
            </a:r>
            <a:r>
              <a:rPr lang="zh-CN" altLang="en-US" sz="2000" b="1" dirty="0" smtClean="0">
                <a:latin typeface="Times New Roman" pitchFamily="18" charset="0"/>
              </a:rPr>
              <a:t>”</a:t>
            </a:r>
            <a:r>
              <a:rPr lang="en-US" altLang="zh-CN" sz="2000" b="1" dirty="0" smtClean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b="1" dirty="0" smtClean="0">
                <a:solidFill>
                  <a:srgbClr val="CC3300"/>
                </a:solidFill>
                <a:latin typeface="Times New Roman" pitchFamily="18" charset="0"/>
              </a:rPr>
              <a:t>还原</a:t>
            </a:r>
            <a:r>
              <a:rPr lang="zh-CN" altLang="en-US" sz="2000" b="1" dirty="0" smtClean="0">
                <a:latin typeface="Times New Roman" pitchFamily="18" charset="0"/>
                <a:sym typeface="Symbol" pitchFamily="18" charset="2"/>
              </a:rPr>
              <a:t></a:t>
            </a:r>
            <a:r>
              <a:rPr lang="zh-CN" altLang="en-US" sz="2000" b="1" dirty="0" smtClean="0">
                <a:solidFill>
                  <a:srgbClr val="CC3300"/>
                </a:solidFill>
                <a:latin typeface="Times New Roman" pitchFamily="18" charset="0"/>
              </a:rPr>
              <a:t>得到电子</a:t>
            </a:r>
            <a:r>
              <a:rPr lang="zh-CN" altLang="en-US" sz="2000" b="1" dirty="0" smtClean="0">
                <a:latin typeface="Times New Roman" pitchFamily="18" charset="0"/>
              </a:rPr>
              <a:t>或</a:t>
            </a:r>
            <a:r>
              <a:rPr lang="zh-CN" altLang="en-US" sz="2000" b="1" dirty="0" smtClean="0">
                <a:solidFill>
                  <a:srgbClr val="CC3300"/>
                </a:solidFill>
                <a:latin typeface="Times New Roman" pitchFamily="18" charset="0"/>
              </a:rPr>
              <a:t>共用电子对接近</a:t>
            </a:r>
            <a:r>
              <a:rPr lang="zh-CN" altLang="en-US" sz="2000" b="1" dirty="0" smtClean="0">
                <a:latin typeface="Times New Roman" pitchFamily="18" charset="0"/>
              </a:rPr>
              <a:t>的变化，相应的物质称为“</a:t>
            </a:r>
            <a:r>
              <a:rPr lang="zh-CN" altLang="en-US" sz="2000" b="1" dirty="0" smtClean="0">
                <a:solidFill>
                  <a:srgbClr val="CC3300"/>
                </a:solidFill>
                <a:latin typeface="Times New Roman" pitchFamily="18" charset="0"/>
              </a:rPr>
              <a:t>氧化剂</a:t>
            </a:r>
            <a:r>
              <a:rPr lang="zh-CN" altLang="en-US" sz="2000" b="1" dirty="0" smtClean="0">
                <a:latin typeface="Times New Roman" pitchFamily="18" charset="0"/>
              </a:rPr>
              <a:t>”。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929897" y="5581441"/>
            <a:ext cx="6144684" cy="646331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baseline="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氧化剂</a:t>
            </a:r>
            <a:r>
              <a:rPr lang="zh-CN" altLang="en-US" sz="1800" b="1" baseline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1800" b="1" baseline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Cl</a:t>
            </a:r>
            <a:r>
              <a:rPr lang="en-US" altLang="zh-CN" sz="1800" b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1800" b="1" baseline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1800" b="1" dirty="0" smtClean="0">
                <a:latin typeface="Times New Roman" pitchFamily="18" charset="0"/>
              </a:rPr>
              <a:t>Cu</a:t>
            </a:r>
            <a:r>
              <a:rPr lang="en-US" altLang="zh-CN" sz="1800" b="1" baseline="30000" dirty="0" smtClean="0">
                <a:latin typeface="Times New Roman" pitchFamily="18" charset="0"/>
              </a:rPr>
              <a:t>2</a:t>
            </a:r>
            <a:r>
              <a:rPr lang="en-US" altLang="zh-CN" sz="1800" b="1" baseline="30000" dirty="0">
                <a:latin typeface="Times New Roman" pitchFamily="18" charset="0"/>
              </a:rPr>
              <a:t>+</a:t>
            </a:r>
            <a:r>
              <a:rPr lang="en-US" altLang="zh-CN" sz="1800" b="1" baseline="-25000" dirty="0">
                <a:latin typeface="Times New Roman" pitchFamily="18" charset="0"/>
              </a:rPr>
              <a:t> </a:t>
            </a:r>
            <a:r>
              <a:rPr lang="en-US" altLang="zh-CN" sz="1800" b="1" dirty="0" smtClean="0">
                <a:latin typeface="Times New Roman" pitchFamily="18" charset="0"/>
              </a:rPr>
              <a:t> </a:t>
            </a:r>
            <a:r>
              <a:rPr lang="en-US" altLang="zh-CN" sz="1800" b="1" baseline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en-US" altLang="zh-CN" sz="18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800" b="1" baseline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Cl</a:t>
            </a:r>
            <a:r>
              <a:rPr lang="en-US" altLang="zh-CN" sz="1800" b="1" baseline="-250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1800" b="1" baseline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1800" b="1" baseline="0" dirty="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得到电子被还原</a:t>
            </a:r>
            <a:r>
              <a:rPr lang="zh-CN" altLang="en-US" sz="1800" b="1" baseline="0" dirty="0">
                <a:latin typeface="Tahoma" pitchFamily="34" charset="0"/>
                <a:ea typeface="宋体" pitchFamily="2" charset="-122"/>
              </a:rPr>
              <a:t>；</a:t>
            </a:r>
            <a:endParaRPr lang="zh-CN" altLang="en-US" sz="1800" b="1" baseline="0" dirty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还原剂</a:t>
            </a:r>
            <a:r>
              <a:rPr lang="zh-CN" altLang="en-US" sz="1800" b="1" baseline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1800" b="1" baseline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Na, </a:t>
            </a:r>
            <a:r>
              <a:rPr lang="en-US" altLang="zh-CN" sz="1800" b="1" baseline="0" dirty="0">
                <a:latin typeface="Times New Roman" pitchFamily="18" charset="0"/>
                <a:ea typeface="宋体" pitchFamily="2" charset="-122"/>
              </a:rPr>
              <a:t>Fe,</a:t>
            </a:r>
            <a:r>
              <a:rPr lang="en-US" altLang="zh-CN" sz="1800" b="1" baseline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H</a:t>
            </a:r>
            <a:r>
              <a:rPr lang="en-US" altLang="zh-CN" sz="1800" b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 </a:t>
            </a:r>
            <a:r>
              <a:rPr lang="zh-CN" altLang="en-US" sz="1800" b="1" baseline="0" dirty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zh-CN" altLang="en-US" sz="1800" b="1" baseline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失去电子被氧化。</a:t>
            </a:r>
          </a:p>
        </p:txBody>
      </p:sp>
      <p:pic>
        <p:nvPicPr>
          <p:cNvPr id="837637" name="Picture 5" descr="314903_p_04_1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744" y="868364"/>
            <a:ext cx="3028949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7638" name="Picture 6" descr="314903_p_04_10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744" y="3789361"/>
            <a:ext cx="30734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400" y="1481345"/>
            <a:ext cx="1072800" cy="64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96606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矩形 1"/>
          <p:cNvSpPr>
            <a:spLocks noChangeArrowheads="1"/>
          </p:cNvSpPr>
          <p:nvPr/>
        </p:nvSpPr>
        <p:spPr bwMode="auto">
          <a:xfrm>
            <a:off x="720027" y="170924"/>
            <a:ext cx="54489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6.3.1 </a:t>
            </a:r>
            <a:r>
              <a:rPr lang="zh-CN" altLang="en-US" sz="2400" b="1" baseline="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反应自发性</a:t>
            </a:r>
            <a:r>
              <a:rPr lang="zh-CN" altLang="en-US" sz="2400" b="1" baseline="0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400" b="1" baseline="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电动势判据</a:t>
            </a:r>
            <a:r>
              <a:rPr lang="zh-CN" altLang="en-US" sz="2400" b="1" baseline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（续</a:t>
            </a:r>
            <a:r>
              <a:rPr lang="zh-CN" altLang="en-US" sz="2400" b="1" baseline="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zh-CN" altLang="en-US" sz="2400" b="1" baseline="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755" name="矩形 2"/>
          <p:cNvSpPr>
            <a:spLocks noChangeArrowheads="1"/>
          </p:cNvSpPr>
          <p:nvPr/>
        </p:nvSpPr>
        <p:spPr bwMode="auto">
          <a:xfrm>
            <a:off x="720027" y="868454"/>
            <a:ext cx="101008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6.10】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求下列反应在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pH = 0 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pH = 6.00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时</a:t>
            </a:r>
            <a:r>
              <a:rPr lang="zh-CN" altLang="en-US" sz="2400" b="1" baseline="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b="1" baseline="0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反应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自发进行的方向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4756" name="矩形 3"/>
          <p:cNvSpPr>
            <a:spLocks noChangeArrowheads="1"/>
          </p:cNvSpPr>
          <p:nvPr/>
        </p:nvSpPr>
        <p:spPr bwMode="auto">
          <a:xfrm>
            <a:off x="1113367" y="1916113"/>
            <a:ext cx="91175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解　　　　　　　　　</a:t>
            </a:r>
            <a:r>
              <a:rPr lang="zh-CN" altLang="en-US" sz="2400" b="1" baseline="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     </a:t>
            </a:r>
            <a:r>
              <a:rPr lang="zh-CN" altLang="en-US" sz="2400" baseline="0" dirty="0" smtClean="0">
                <a:latin typeface="宋体" pitchFamily="2" charset="-122"/>
                <a:ea typeface="宋体" pitchFamily="2" charset="-122"/>
              </a:rPr>
              <a:t>数值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随溶液</a:t>
            </a:r>
            <a:r>
              <a:rPr lang="en-US" altLang="zh-CN" sz="2400" baseline="0" dirty="0">
                <a:latin typeface="宋体" pitchFamily="2" charset="-122"/>
                <a:ea typeface="宋体" pitchFamily="2" charset="-122"/>
              </a:rPr>
              <a:t>pH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而变化，但　　　　</a:t>
            </a:r>
            <a:endParaRPr lang="en-US" altLang="zh-CN" sz="2400" baseline="0" dirty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在一定</a:t>
            </a:r>
            <a:r>
              <a:rPr lang="en-US" altLang="zh-CN" sz="2400" baseline="0" dirty="0">
                <a:latin typeface="宋体" pitchFamily="2" charset="-122"/>
                <a:ea typeface="宋体" pitchFamily="2" charset="-122"/>
              </a:rPr>
              <a:t>pH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范围内（</a:t>
            </a:r>
            <a:r>
              <a:rPr lang="en-US" altLang="zh-CN" sz="2400" baseline="0" dirty="0">
                <a:latin typeface="宋体" pitchFamily="2" charset="-122"/>
                <a:ea typeface="宋体" pitchFamily="2" charset="-122"/>
              </a:rPr>
              <a:t>pH ≤ 9.0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），其数值不随溶液</a:t>
            </a:r>
            <a:r>
              <a:rPr lang="en-US" altLang="zh-CN" sz="2400" baseline="0" dirty="0">
                <a:latin typeface="宋体" pitchFamily="2" charset="-122"/>
                <a:ea typeface="宋体" pitchFamily="2" charset="-122"/>
              </a:rPr>
              <a:t>pH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变化。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7475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990347"/>
              </p:ext>
            </p:extLst>
          </p:nvPr>
        </p:nvGraphicFramePr>
        <p:xfrm>
          <a:off x="594713" y="1423988"/>
          <a:ext cx="11148484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3" name="Equation" r:id="rId3" imgW="4495800" imgH="254000" progId="Equation.DSMT4">
                  <p:embed/>
                </p:oleObj>
              </mc:Choice>
              <mc:Fallback>
                <p:oleObj name="Equation" r:id="rId3" imgW="4495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713" y="1423988"/>
                        <a:ext cx="11148484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74759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448174"/>
              </p:ext>
            </p:extLst>
          </p:nvPr>
        </p:nvGraphicFramePr>
        <p:xfrm>
          <a:off x="1592973" y="1984075"/>
          <a:ext cx="3524249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4" name="Equation" r:id="rId5" imgW="1358900" imgH="228600" progId="Equation.DSMT4">
                  <p:embed/>
                </p:oleObj>
              </mc:Choice>
              <mc:Fallback>
                <p:oleObj name="Equation" r:id="rId5" imgW="1358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973" y="1984075"/>
                        <a:ext cx="3524249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593797"/>
              </p:ext>
            </p:extLst>
          </p:nvPr>
        </p:nvGraphicFramePr>
        <p:xfrm>
          <a:off x="8468784" y="1916113"/>
          <a:ext cx="1513416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5" name="Equation" r:id="rId7" imgW="583947" imgH="241195" progId="Equation.DSMT4">
                  <p:embed/>
                </p:oleObj>
              </mc:Choice>
              <mc:Fallback>
                <p:oleObj name="Equation" r:id="rId7" imgW="58394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8784" y="1916113"/>
                        <a:ext cx="1513416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708700"/>
              </p:ext>
            </p:extLst>
          </p:nvPr>
        </p:nvGraphicFramePr>
        <p:xfrm>
          <a:off x="1260475" y="3740150"/>
          <a:ext cx="9261475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6" name="Equation" r:id="rId9" imgW="3733560" imgH="1066680" progId="Equation.DSMT4">
                  <p:embed/>
                </p:oleObj>
              </mc:Choice>
              <mc:Fallback>
                <p:oleObj name="Equation" r:id="rId9" imgW="373356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3740150"/>
                        <a:ext cx="9261475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2" name="矩形 9"/>
          <p:cNvSpPr>
            <a:spLocks noChangeArrowheads="1"/>
          </p:cNvSpPr>
          <p:nvPr/>
        </p:nvSpPr>
        <p:spPr bwMode="auto">
          <a:xfrm>
            <a:off x="1712304" y="5862010"/>
            <a:ext cx="2659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正反应自发进行。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74763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076603"/>
              </p:ext>
            </p:extLst>
          </p:nvPr>
        </p:nvGraphicFramePr>
        <p:xfrm>
          <a:off x="1329309" y="2747110"/>
          <a:ext cx="10052049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7" name="Equation" r:id="rId11" imgW="4432300" imgH="508000" progId="Equation.DSMT4">
                  <p:embed/>
                </p:oleObj>
              </mc:Choice>
              <mc:Fallback>
                <p:oleObj name="Equation" r:id="rId11" imgW="44323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9309" y="2747110"/>
                        <a:ext cx="10052049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26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矩形 3"/>
          <p:cNvSpPr>
            <a:spLocks noChangeArrowheads="1"/>
          </p:cNvSpPr>
          <p:nvPr/>
        </p:nvSpPr>
        <p:spPr bwMode="auto">
          <a:xfrm>
            <a:off x="912285" y="194109"/>
            <a:ext cx="26629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6.10】</a:t>
            </a: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（续）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5779" name="矩形 3"/>
          <p:cNvSpPr>
            <a:spLocks noChangeArrowheads="1"/>
          </p:cNvSpPr>
          <p:nvPr/>
        </p:nvSpPr>
        <p:spPr bwMode="auto">
          <a:xfrm>
            <a:off x="1957039" y="4046835"/>
            <a:ext cx="2659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逆反应自发进行。</a:t>
            </a:r>
            <a:endParaRPr lang="zh-CN" altLang="en-US" sz="2400" b="1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5780" name="矩形 3"/>
          <p:cNvSpPr>
            <a:spLocks noChangeArrowheads="1"/>
          </p:cNvSpPr>
          <p:nvPr/>
        </p:nvSpPr>
        <p:spPr bwMode="auto">
          <a:xfrm>
            <a:off x="1470082" y="4971990"/>
            <a:ext cx="99426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可见：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对于有　　参与的反应</a:t>
            </a:r>
            <a:r>
              <a:rPr lang="zh-CN" altLang="en-US" sz="2400" b="1" baseline="0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溶液酸度的</a:t>
            </a:r>
            <a:r>
              <a:rPr lang="zh-CN" altLang="en-US" sz="2400" b="1" baseline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改变有</a:t>
            </a:r>
            <a:r>
              <a:rPr lang="zh-CN" altLang="en-US" sz="24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可能使反应方向</a:t>
            </a:r>
            <a:r>
              <a:rPr lang="zh-CN" altLang="en-US" sz="2400" b="1" baseline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逆转，原因</a:t>
            </a:r>
            <a:r>
              <a:rPr lang="zh-CN" altLang="en-US" sz="2400" b="1" baseline="0" dirty="0" smtClean="0"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400" b="1" baseline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有关电对的电极电势改变了</a:t>
            </a:r>
            <a:r>
              <a:rPr lang="zh-CN" altLang="en-US" sz="2400" b="1" baseline="0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75781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258920"/>
              </p:ext>
            </p:extLst>
          </p:nvPr>
        </p:nvGraphicFramePr>
        <p:xfrm>
          <a:off x="1543050" y="735013"/>
          <a:ext cx="9136063" cy="319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6" name="Equation" r:id="rId3" imgW="3682800" imgH="1650960" progId="Equation.DSMT4">
                  <p:embed/>
                </p:oleObj>
              </mc:Choice>
              <mc:Fallback>
                <p:oleObj name="Equation" r:id="rId3" imgW="368280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735013"/>
                        <a:ext cx="9136063" cy="319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405943"/>
              </p:ext>
            </p:extLst>
          </p:nvPr>
        </p:nvGraphicFramePr>
        <p:xfrm>
          <a:off x="3471676" y="5028353"/>
          <a:ext cx="609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7" name="Equation" r:id="rId5" imgW="228600" imgH="190500" progId="Equation.DSMT4">
                  <p:embed/>
                </p:oleObj>
              </mc:Choice>
              <mc:Fallback>
                <p:oleObj name="Equation" r:id="rId5" imgW="2286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1676" y="5028353"/>
                        <a:ext cx="609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79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矩形 3"/>
          <p:cNvSpPr>
            <a:spLocks noChangeArrowheads="1"/>
          </p:cNvSpPr>
          <p:nvPr/>
        </p:nvSpPr>
        <p:spPr bwMode="auto">
          <a:xfrm>
            <a:off x="719668" y="136266"/>
            <a:ext cx="6841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6.3.2 </a:t>
            </a:r>
            <a:r>
              <a:rPr lang="zh-CN" altLang="en-US" sz="2400" b="1" baseline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氧化</a:t>
            </a:r>
            <a:r>
              <a:rPr lang="en-US" altLang="zh-CN" sz="2400" b="1" baseline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b="1" baseline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还原平衡与其他平衡共存的多重平衡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803" name="矩形 3"/>
          <p:cNvSpPr>
            <a:spLocks noChangeArrowheads="1"/>
          </p:cNvSpPr>
          <p:nvPr/>
        </p:nvSpPr>
        <p:spPr bwMode="auto">
          <a:xfrm>
            <a:off x="2114551" y="3000376"/>
            <a:ext cx="8877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代入</a:t>
            </a:r>
            <a:r>
              <a:rPr lang="en-US" altLang="zh-CN" sz="2400" baseline="0" dirty="0">
                <a:latin typeface="宋体" pitchFamily="2" charset="-122"/>
                <a:ea typeface="宋体" pitchFamily="2" charset="-122"/>
              </a:rPr>
              <a:t>298 K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电极反应的</a:t>
            </a:r>
            <a:r>
              <a:rPr lang="zh-CN" altLang="en-US" sz="2400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能斯特方程式</a:t>
            </a:r>
            <a:r>
              <a:rPr lang="en-US" altLang="zh-CN" sz="2400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(6.12b)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6804" name="矩形 3"/>
          <p:cNvSpPr>
            <a:spLocks noChangeArrowheads="1"/>
          </p:cNvSpPr>
          <p:nvPr/>
        </p:nvSpPr>
        <p:spPr bwMode="auto">
          <a:xfrm>
            <a:off x="1102785" y="759768"/>
            <a:ext cx="4826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baseline="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zh-CN" altLang="en-US" sz="2400" b="1" baseline="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氧化</a:t>
            </a:r>
            <a:r>
              <a:rPr lang="en-US" altLang="zh-CN" sz="2400" b="1" baseline="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 b="1" baseline="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还原平衡</a:t>
            </a:r>
            <a:r>
              <a:rPr lang="zh-CN" altLang="en-US" sz="2400" b="1" baseline="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400" b="1" baseline="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酸碱平衡</a:t>
            </a:r>
            <a:r>
              <a:rPr lang="zh-CN" altLang="en-US" sz="2400" b="1" baseline="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共存</a:t>
            </a:r>
            <a:endParaRPr lang="zh-CN" altLang="en-US" sz="24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6805" name="矩形 3"/>
          <p:cNvSpPr>
            <a:spLocks noChangeArrowheads="1"/>
          </p:cNvSpPr>
          <p:nvPr/>
        </p:nvSpPr>
        <p:spPr bwMode="auto">
          <a:xfrm>
            <a:off x="1102785" y="1121827"/>
            <a:ext cx="101769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2400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6.11】 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把氢电极置于</a:t>
            </a:r>
            <a:r>
              <a:rPr lang="en-US" altLang="zh-CN" sz="2400" baseline="0" dirty="0">
                <a:latin typeface="宋体" pitchFamily="2" charset="-122"/>
                <a:ea typeface="宋体" pitchFamily="2" charset="-122"/>
              </a:rPr>
              <a:t>               </a:t>
            </a:r>
            <a:r>
              <a:rPr lang="en-US" altLang="zh-CN" sz="2400" baseline="0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baseline="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乙酸溶液</a:t>
            </a:r>
            <a:endParaRPr lang="en-US" altLang="zh-CN" sz="2400" baseline="0" dirty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中，求氢电极的电势（设氢气分压力为</a:t>
            </a:r>
            <a:r>
              <a:rPr lang="en-US" altLang="zh-CN" sz="2400" baseline="0" dirty="0">
                <a:latin typeface="宋体" pitchFamily="2" charset="-122"/>
                <a:ea typeface="宋体" pitchFamily="2" charset="-122"/>
              </a:rPr>
              <a:t>1   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）。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6806" name="Rectangle 7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680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025979"/>
              </p:ext>
            </p:extLst>
          </p:nvPr>
        </p:nvGraphicFramePr>
        <p:xfrm>
          <a:off x="4617323" y="1121827"/>
          <a:ext cx="294428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2" name="Equation" r:id="rId3" imgW="1143000" imgH="203040" progId="Equation.DSMT4">
                  <p:embed/>
                </p:oleObj>
              </mc:Choice>
              <mc:Fallback>
                <p:oleObj name="Equation" r:id="rId3" imgW="1143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7323" y="1121827"/>
                        <a:ext cx="294428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8" name="Rectangle 9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6809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998841"/>
              </p:ext>
            </p:extLst>
          </p:nvPr>
        </p:nvGraphicFramePr>
        <p:xfrm>
          <a:off x="3920268" y="3580772"/>
          <a:ext cx="324696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3" name="Equation" r:id="rId5" imgW="1206360" imgH="253800" progId="Equation.DSMT4">
                  <p:embed/>
                </p:oleObj>
              </mc:Choice>
              <mc:Fallback>
                <p:oleObj name="Equation" r:id="rId5" imgW="1206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0268" y="3580772"/>
                        <a:ext cx="324696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150771"/>
              </p:ext>
            </p:extLst>
          </p:nvPr>
        </p:nvGraphicFramePr>
        <p:xfrm>
          <a:off x="6469094" y="1474341"/>
          <a:ext cx="62441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4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094" y="1474341"/>
                        <a:ext cx="62441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1" name="矩形 3"/>
          <p:cNvSpPr>
            <a:spLocks noChangeArrowheads="1"/>
          </p:cNvSpPr>
          <p:nvPr/>
        </p:nvSpPr>
        <p:spPr bwMode="auto">
          <a:xfrm>
            <a:off x="1456267" y="1844676"/>
            <a:ext cx="494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pt-BR" sz="2400" b="1" baseline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解</a:t>
            </a: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76812" name="对象 7"/>
          <p:cNvGraphicFramePr>
            <a:graphicFrameLocks noChangeAspect="1"/>
          </p:cNvGraphicFramePr>
          <p:nvPr/>
        </p:nvGraphicFramePr>
        <p:xfrm>
          <a:off x="2256367" y="1844675"/>
          <a:ext cx="5867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5" name="Equation" r:id="rId9" imgW="2286000" imgH="241200" progId="Equation.DSMT4">
                  <p:embed/>
                </p:oleObj>
              </mc:Choice>
              <mc:Fallback>
                <p:oleObj name="Equation" r:id="rId9" imgW="2286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367" y="1844675"/>
                        <a:ext cx="5867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对象 8"/>
          <p:cNvGraphicFramePr>
            <a:graphicFrameLocks noChangeAspect="1"/>
          </p:cNvGraphicFramePr>
          <p:nvPr/>
        </p:nvGraphicFramePr>
        <p:xfrm>
          <a:off x="2256368" y="2349500"/>
          <a:ext cx="844761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6" name="Equation" r:id="rId11" imgW="3771720" imgH="304560" progId="Equation.DSMT4">
                  <p:embed/>
                </p:oleObj>
              </mc:Choice>
              <mc:Fallback>
                <p:oleObj name="Equation" r:id="rId11" imgW="37717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368" y="2349500"/>
                        <a:ext cx="844761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4" name="矩形 3"/>
          <p:cNvSpPr>
            <a:spLocks noChangeArrowheads="1"/>
          </p:cNvSpPr>
          <p:nvPr/>
        </p:nvSpPr>
        <p:spPr bwMode="auto">
          <a:xfrm>
            <a:off x="1354667" y="6124575"/>
            <a:ext cx="71721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弱酸</a:t>
            </a:r>
            <a:r>
              <a:rPr lang="en-US" altLang="zh-CN" sz="1800" b="1" baseline="0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HAc</a:t>
            </a:r>
            <a:r>
              <a:rPr lang="zh-CN" altLang="en-US" sz="18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生成使得氧化型物质   </a:t>
            </a:r>
            <a:r>
              <a:rPr lang="zh-CN" altLang="en-US" sz="1800" b="1" baseline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浓度</a:t>
            </a:r>
            <a:r>
              <a:rPr lang="zh-CN" altLang="en-US" sz="18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降低</a:t>
            </a:r>
            <a:r>
              <a:rPr lang="zh-CN" altLang="en-US" sz="1800" b="1" baseline="0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18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导致        </a:t>
            </a:r>
            <a:r>
              <a:rPr lang="zh-CN" altLang="en-US" sz="1800" b="1" baseline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变</a:t>
            </a:r>
            <a:r>
              <a:rPr lang="zh-CN" altLang="en-US" sz="1800" b="1" baseline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小</a:t>
            </a:r>
            <a:r>
              <a:rPr lang="zh-CN" altLang="en-US" sz="1800" b="1" baseline="0" dirty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1800" dirty="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76815" name="对象 9"/>
          <p:cNvGraphicFramePr>
            <a:graphicFrameLocks noChangeAspect="1"/>
          </p:cNvGraphicFramePr>
          <p:nvPr/>
        </p:nvGraphicFramePr>
        <p:xfrm>
          <a:off x="2256367" y="4005263"/>
          <a:ext cx="6756400" cy="197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7" name="Equation" r:id="rId13" imgW="2730240" imgH="1091880" progId="Equation.DSMT4">
                  <p:embed/>
                </p:oleObj>
              </mc:Choice>
              <mc:Fallback>
                <p:oleObj name="Equation" r:id="rId13" imgW="273024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367" y="4005263"/>
                        <a:ext cx="6756400" cy="197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537540"/>
              </p:ext>
            </p:extLst>
          </p:nvPr>
        </p:nvGraphicFramePr>
        <p:xfrm>
          <a:off x="4403986" y="6124575"/>
          <a:ext cx="46143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8" name="Equation" r:id="rId15" imgW="228600" imgH="190440" progId="Equation.DSMT4">
                  <p:embed/>
                </p:oleObj>
              </mc:Choice>
              <mc:Fallback>
                <p:oleObj name="Equation" r:id="rId15" imgW="2286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986" y="6124575"/>
                        <a:ext cx="46143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904060"/>
              </p:ext>
            </p:extLst>
          </p:nvPr>
        </p:nvGraphicFramePr>
        <p:xfrm>
          <a:off x="6471328" y="6124575"/>
          <a:ext cx="1267884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9" name="Equation" r:id="rId17" imgW="672840" imgH="241200" progId="Equation.DSMT4">
                  <p:embed/>
                </p:oleObj>
              </mc:Choice>
              <mc:Fallback>
                <p:oleObj name="Equation" r:id="rId17" imgW="672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1328" y="6124575"/>
                        <a:ext cx="1267884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95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矩形 3"/>
          <p:cNvSpPr>
            <a:spLocks noChangeArrowheads="1"/>
          </p:cNvSpPr>
          <p:nvPr/>
        </p:nvSpPr>
        <p:spPr bwMode="auto">
          <a:xfrm>
            <a:off x="3360087" y="2775999"/>
            <a:ext cx="2659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对应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于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电极反应：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7827" name="矩形 3"/>
          <p:cNvSpPr>
            <a:spLocks noChangeArrowheads="1"/>
          </p:cNvSpPr>
          <p:nvPr/>
        </p:nvSpPr>
        <p:spPr bwMode="auto">
          <a:xfrm>
            <a:off x="1179504" y="730431"/>
            <a:ext cx="80680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2400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baseline="0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6-12】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计算 </a:t>
            </a:r>
            <a:r>
              <a:rPr lang="en-US" altLang="zh-CN" sz="2400" baseline="0" dirty="0">
                <a:latin typeface="宋体" pitchFamily="2" charset="-122"/>
                <a:ea typeface="宋体" pitchFamily="2" charset="-122"/>
              </a:rPr>
              <a:t>           </a:t>
            </a:r>
            <a:r>
              <a:rPr lang="en-US" altLang="zh-CN" sz="2400" baseline="0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sz="2400" baseline="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判断</a:t>
            </a:r>
            <a:r>
              <a:rPr lang="en-US" altLang="zh-CN" sz="2400" baseline="0" dirty="0">
                <a:latin typeface="宋体" pitchFamily="2" charset="-122"/>
                <a:ea typeface="宋体" pitchFamily="2" charset="-122"/>
              </a:rPr>
              <a:t>298 K</a:t>
            </a: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、标态下</a:t>
            </a:r>
            <a:endParaRPr lang="en-US" altLang="zh-CN" sz="2400" baseline="0" dirty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aseline="0" dirty="0">
                <a:latin typeface="宋体" pitchFamily="2" charset="-122"/>
                <a:ea typeface="宋体" pitchFamily="2" charset="-122"/>
              </a:rPr>
              <a:t>下列反应可否自发进行，并求   。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7828" name="矩形 3"/>
          <p:cNvSpPr>
            <a:spLocks noChangeArrowheads="1"/>
          </p:cNvSpPr>
          <p:nvPr/>
        </p:nvSpPr>
        <p:spPr bwMode="auto">
          <a:xfrm>
            <a:off x="1419007" y="1637164"/>
            <a:ext cx="14927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aseline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lang="zh-CN" altLang="en-US" sz="2400" baseline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aseline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查表：</a:t>
            </a:r>
            <a:endParaRPr lang="zh-CN" altLang="en-US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7830" name="矩形 3"/>
          <p:cNvSpPr>
            <a:spLocks noChangeArrowheads="1"/>
          </p:cNvSpPr>
          <p:nvPr/>
        </p:nvSpPr>
        <p:spPr bwMode="auto">
          <a:xfrm>
            <a:off x="888652" y="95129"/>
            <a:ext cx="56012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baseline="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zh-CN" altLang="en-US" sz="2400" b="1" baseline="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氧化</a:t>
            </a:r>
            <a:r>
              <a:rPr lang="en-US" altLang="zh-CN" sz="2400" b="1" baseline="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 b="1" baseline="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还原平衡</a:t>
            </a:r>
            <a:r>
              <a:rPr lang="zh-CN" altLang="en-US" sz="2400" b="1" baseline="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400" b="1" baseline="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沉淀</a:t>
            </a:r>
            <a:r>
              <a:rPr lang="en-US" altLang="zh-CN" sz="2400" b="1" baseline="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 b="1" baseline="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溶解平衡</a:t>
            </a:r>
            <a:r>
              <a:rPr lang="zh-CN" altLang="en-US" sz="2400" b="1" baseline="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共存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783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48936"/>
              </p:ext>
            </p:extLst>
          </p:nvPr>
        </p:nvGraphicFramePr>
        <p:xfrm>
          <a:off x="5119781" y="1122657"/>
          <a:ext cx="645584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6" name="Equation" r:id="rId3" imgW="241200" imgH="190440" progId="Equation.DSMT4">
                  <p:embed/>
                </p:oleObj>
              </mc:Choice>
              <mc:Fallback>
                <p:oleObj name="Equation" r:id="rId3" imgW="2412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781" y="1122657"/>
                        <a:ext cx="645584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731635"/>
              </p:ext>
            </p:extLst>
          </p:nvPr>
        </p:nvGraphicFramePr>
        <p:xfrm>
          <a:off x="3503684" y="730431"/>
          <a:ext cx="2410884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7" name="Equation" r:id="rId5" imgW="952200" imgH="279360" progId="Equation.DSMT4">
                  <p:embed/>
                </p:oleObj>
              </mc:Choice>
              <mc:Fallback>
                <p:oleObj name="Equation" r:id="rId5" imgW="952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84" y="730431"/>
                        <a:ext cx="2410884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3" name="Rectangle 7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7834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783208"/>
              </p:ext>
            </p:extLst>
          </p:nvPr>
        </p:nvGraphicFramePr>
        <p:xfrm>
          <a:off x="1332571" y="2183488"/>
          <a:ext cx="106251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8" name="Equation" r:id="rId7" imgW="4483080" imgH="279360" progId="Equation.DSMT4">
                  <p:embed/>
                </p:oleObj>
              </mc:Choice>
              <mc:Fallback>
                <p:oleObj name="Equation" r:id="rId7" imgW="4483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571" y="2183488"/>
                        <a:ext cx="1062513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5" name="Rectangle 9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7836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939623"/>
              </p:ext>
            </p:extLst>
          </p:nvPr>
        </p:nvGraphicFramePr>
        <p:xfrm>
          <a:off x="3834623" y="3375504"/>
          <a:ext cx="3428820" cy="509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9" name="Equation" r:id="rId9" imgW="1346040" imgH="253800" progId="Equation.DSMT4">
                  <p:embed/>
                </p:oleObj>
              </mc:Choice>
              <mc:Fallback>
                <p:oleObj name="Equation" r:id="rId9" imgW="1346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4623" y="3375504"/>
                        <a:ext cx="3428820" cy="509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7" name="Rectangle 1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7838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854127"/>
              </p:ext>
            </p:extLst>
          </p:nvPr>
        </p:nvGraphicFramePr>
        <p:xfrm>
          <a:off x="1573422" y="4657576"/>
          <a:ext cx="53689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0" name="Equation" r:id="rId11" imgW="2158920" imgH="253800" progId="Equation.DSMT4">
                  <p:embed/>
                </p:oleObj>
              </mc:Choice>
              <mc:Fallback>
                <p:oleObj name="Equation" r:id="rId11" imgW="2158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422" y="4657576"/>
                        <a:ext cx="53689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381789"/>
              </p:ext>
            </p:extLst>
          </p:nvPr>
        </p:nvGraphicFramePr>
        <p:xfrm>
          <a:off x="1419007" y="2775999"/>
          <a:ext cx="1818125" cy="55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1" name="Equation" r:id="rId13" imgW="965160" imgH="279360" progId="Equation.DSMT4">
                  <p:embed/>
                </p:oleObj>
              </mc:Choice>
              <mc:Fallback>
                <p:oleObj name="Equation" r:id="rId13" imgW="965160" imgH="27936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007" y="2775999"/>
                        <a:ext cx="1818125" cy="5514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098711"/>
              </p:ext>
            </p:extLst>
          </p:nvPr>
        </p:nvGraphicFramePr>
        <p:xfrm>
          <a:off x="963796" y="3984477"/>
          <a:ext cx="1073308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2" name="Equation" r:id="rId15" imgW="4216320" imgH="253800" progId="Equation.DSMT4">
                  <p:embed/>
                </p:oleObj>
              </mc:Choice>
              <mc:Fallback>
                <p:oleObj name="Equation" r:id="rId15" imgW="4216320" imgH="2538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796" y="3984477"/>
                        <a:ext cx="1073308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475475"/>
              </p:ext>
            </p:extLst>
          </p:nvPr>
        </p:nvGraphicFramePr>
        <p:xfrm>
          <a:off x="1595767" y="5254146"/>
          <a:ext cx="5462588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3" name="Equation" r:id="rId17" imgW="2527200" imgH="419040" progId="Equation.DSMT4">
                  <p:embed/>
                </p:oleObj>
              </mc:Choice>
              <mc:Fallback>
                <p:oleObj name="Equation" r:id="rId17" imgW="2527200" imgH="41904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767" y="5254146"/>
                        <a:ext cx="5462588" cy="903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59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矩形 3"/>
          <p:cNvSpPr>
            <a:spLocks noChangeArrowheads="1"/>
          </p:cNvSpPr>
          <p:nvPr/>
        </p:nvSpPr>
        <p:spPr bwMode="auto">
          <a:xfrm>
            <a:off x="990641" y="175141"/>
            <a:ext cx="26629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6-12</a:t>
            </a:r>
            <a:r>
              <a:rPr lang="en-US" altLang="zh-CN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】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（续）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8852" name="矩形 3"/>
          <p:cNvSpPr>
            <a:spLocks noChangeArrowheads="1"/>
          </p:cNvSpPr>
          <p:nvPr/>
        </p:nvSpPr>
        <p:spPr bwMode="auto">
          <a:xfrm>
            <a:off x="1404061" y="6038551"/>
            <a:ext cx="35878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标准态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下，正反应自发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8853" name="矩形 3"/>
          <p:cNvSpPr>
            <a:spLocks noChangeArrowheads="1"/>
          </p:cNvSpPr>
          <p:nvPr/>
        </p:nvSpPr>
        <p:spPr bwMode="auto">
          <a:xfrm>
            <a:off x="1404061" y="4233861"/>
            <a:ext cx="2659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电池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放电总反应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915222"/>
              </p:ext>
            </p:extLst>
          </p:nvPr>
        </p:nvGraphicFramePr>
        <p:xfrm>
          <a:off x="1404061" y="2871609"/>
          <a:ext cx="9877140" cy="120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1" name="Equation" r:id="rId3" imgW="4495680" imgH="545760" progId="Equation.DSMT4">
                  <p:embed/>
                </p:oleObj>
              </mc:Choice>
              <mc:Fallback>
                <p:oleObj name="Equation" r:id="rId3" imgW="4495680" imgH="54576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061" y="2871609"/>
                        <a:ext cx="9877140" cy="1200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640115"/>
              </p:ext>
            </p:extLst>
          </p:nvPr>
        </p:nvGraphicFramePr>
        <p:xfrm>
          <a:off x="4096279" y="4173132"/>
          <a:ext cx="4254822" cy="583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2" name="Equation" r:id="rId5" imgW="1942920" imgH="253800" progId="Equation.DSMT4">
                  <p:embed/>
                </p:oleObj>
              </mc:Choice>
              <mc:Fallback>
                <p:oleObj name="Equation" r:id="rId5" imgW="194292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6279" y="4173132"/>
                        <a:ext cx="4254822" cy="5831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079253"/>
              </p:ext>
            </p:extLst>
          </p:nvPr>
        </p:nvGraphicFramePr>
        <p:xfrm>
          <a:off x="1332242" y="934499"/>
          <a:ext cx="917575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3" name="Equation" r:id="rId7" imgW="4431960" imgH="888840" progId="Equation.DSMT4">
                  <p:embed/>
                </p:oleObj>
              </mc:Choice>
              <mc:Fallback>
                <p:oleObj name="Equation" r:id="rId7" imgW="4431960" imgH="888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242" y="934499"/>
                        <a:ext cx="9175750" cy="1854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403261"/>
              </p:ext>
            </p:extLst>
          </p:nvPr>
        </p:nvGraphicFramePr>
        <p:xfrm>
          <a:off x="2902460" y="4823184"/>
          <a:ext cx="6040437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4" name="Equation" r:id="rId9" imgW="2616120" imgH="482400" progId="Equation.DSMT4">
                  <p:embed/>
                </p:oleObj>
              </mc:Choice>
              <mc:Fallback>
                <p:oleObj name="Equation" r:id="rId9" imgW="261612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460" y="4823184"/>
                        <a:ext cx="6040437" cy="1114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11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786800" y="144027"/>
            <a:ext cx="26629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6-12】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（续）</a:t>
            </a: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394558" y="5232593"/>
            <a:ext cx="90075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氧化</a:t>
            </a: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还原平衡与配位平衡共存”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以及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“含氧化</a:t>
            </a: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还原平衡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、</a:t>
            </a:r>
            <a:endParaRPr lang="en-US" altLang="zh-CN" sz="2400" b="1" dirty="0" smtClean="0">
              <a:solidFill>
                <a:srgbClr val="0000CC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配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位平衡的</a:t>
            </a: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重以上平衡共存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”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将在</a:t>
            </a: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7.5.2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节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论述。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247261"/>
              </p:ext>
            </p:extLst>
          </p:nvPr>
        </p:nvGraphicFramePr>
        <p:xfrm>
          <a:off x="2263944" y="1095346"/>
          <a:ext cx="492125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6" name="Equation" r:id="rId3" imgW="2057400" imgH="393480" progId="Equation.DSMT4">
                  <p:embed/>
                </p:oleObj>
              </mc:Choice>
              <mc:Fallback>
                <p:oleObj name="Equation" r:id="rId3" imgW="2057400" imgH="393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944" y="1095346"/>
                        <a:ext cx="4921250" cy="947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044218"/>
              </p:ext>
            </p:extLst>
          </p:nvPr>
        </p:nvGraphicFramePr>
        <p:xfrm>
          <a:off x="2332107" y="2286420"/>
          <a:ext cx="2235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7" name="Equation" r:id="rId5" imgW="812520" imgH="215640" progId="Equation.DSMT4">
                  <p:embed/>
                </p:oleObj>
              </mc:Choice>
              <mc:Fallback>
                <p:oleObj name="Equation" r:id="rId5" imgW="81252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107" y="2286420"/>
                        <a:ext cx="2235200" cy="584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00118"/>
              </p:ext>
            </p:extLst>
          </p:nvPr>
        </p:nvGraphicFramePr>
        <p:xfrm>
          <a:off x="2376488" y="3187640"/>
          <a:ext cx="6827837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8" name="Equation" r:id="rId7" imgW="2679480" imgH="685800" progId="Equation.DSMT4">
                  <p:embed/>
                </p:oleObj>
              </mc:Choice>
              <mc:Fallback>
                <p:oleObj name="Equation" r:id="rId7" imgW="267948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3187640"/>
                        <a:ext cx="6827837" cy="1725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550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691908" y="106899"/>
            <a:ext cx="45159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6.4 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与电极电势有关的图形</a:t>
            </a:r>
            <a:endParaRPr lang="zh-CN" altLang="en-US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140749" y="884798"/>
            <a:ext cx="36182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0755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6.4.1 </a:t>
            </a:r>
            <a:r>
              <a:rPr lang="zh-CN" altLang="en-US" b="1" dirty="0" smtClean="0">
                <a:solidFill>
                  <a:srgbClr val="0755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电极电势</a:t>
            </a:r>
            <a:r>
              <a:rPr lang="en-US" altLang="zh-CN" b="1" dirty="0">
                <a:solidFill>
                  <a:srgbClr val="0755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-pH</a:t>
            </a:r>
            <a:r>
              <a:rPr lang="zh-CN" altLang="en-US" b="1" dirty="0">
                <a:solidFill>
                  <a:srgbClr val="0755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zh-CN" altLang="en-US" dirty="0">
              <a:solidFill>
                <a:srgbClr val="07552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287398" y="1585398"/>
            <a:ext cx="100912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有</a:t>
            </a:r>
            <a:r>
              <a:rPr lang="en-US" altLang="zh-CN" sz="2400" b="1" dirty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H+</a:t>
            </a:r>
            <a:r>
              <a:rPr lang="zh-CN" altLang="en-US" sz="2400" b="1" dirty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400" b="1" dirty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OH-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参与的反应，溶液</a:t>
            </a:r>
            <a:r>
              <a:rPr lang="zh-CN" altLang="en-US" sz="2400" b="1" dirty="0" smtClean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酸度变化影响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相关电对的</a:t>
            </a:r>
            <a:r>
              <a:rPr lang="zh-CN" altLang="en-US" sz="2400" b="1" dirty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电极电势数值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，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并可由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电极反应的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能斯特方程（式</a:t>
            </a: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6.12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6.12b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）来确定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784589" y="2588432"/>
            <a:ext cx="56060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电极电势</a:t>
            </a: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-pH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图（</a:t>
            </a:r>
            <a:r>
              <a:rPr lang="en-US" altLang="zh-CN" sz="2400" b="1" i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E </a:t>
            </a:r>
            <a:r>
              <a:rPr lang="en-US" altLang="zh-CN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- pH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图）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作图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方法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7999"/>
              </p:ext>
            </p:extLst>
          </p:nvPr>
        </p:nvGraphicFramePr>
        <p:xfrm>
          <a:off x="1563443" y="3241106"/>
          <a:ext cx="9302751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0" name="Equation" r:id="rId3" imgW="3974760" imgH="507960" progId="Equation.DSMT4">
                  <p:embed/>
                </p:oleObj>
              </mc:Choice>
              <mc:Fallback>
                <p:oleObj name="Equation" r:id="rId3" imgW="3974760" imgH="5079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443" y="3241106"/>
                        <a:ext cx="9302751" cy="1209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26632"/>
              </p:ext>
            </p:extLst>
          </p:nvPr>
        </p:nvGraphicFramePr>
        <p:xfrm>
          <a:off x="1610638" y="4579156"/>
          <a:ext cx="921226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1" name="Equation" r:id="rId5" imgW="3936960" imgH="507960" progId="Equation.DSMT4">
                  <p:embed/>
                </p:oleObj>
              </mc:Choice>
              <mc:Fallback>
                <p:oleObj name="Equation" r:id="rId5" imgW="3936960" imgH="50796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638" y="4579156"/>
                        <a:ext cx="9212262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945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510450" y="5497644"/>
            <a:ext cx="93265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  该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图表示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H2O(l)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被还原为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H2(g)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，电对的电极电势</a:t>
            </a:r>
            <a:r>
              <a:rPr lang="en-US" altLang="zh-CN" sz="2400" b="1" i="1" dirty="0" smtClean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E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随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溶液</a:t>
            </a:r>
            <a:r>
              <a:rPr lang="en-US" altLang="zh-CN" sz="2400" b="1" dirty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pH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的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变化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趋势，简称为“</a:t>
            </a:r>
            <a:r>
              <a:rPr lang="zh-CN" altLang="en-US" sz="2400" b="1" dirty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氢线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”。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137607" y="923533"/>
            <a:ext cx="54489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能斯特方程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6.12b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用于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反应（</a:t>
            </a: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）：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05026" y="4503495"/>
            <a:ext cx="1009443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    方程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①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为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直线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方程，以</a:t>
            </a:r>
            <a:r>
              <a:rPr lang="en-US" altLang="zh-CN" sz="2400" b="1" i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为纵坐标、</a:t>
            </a: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pH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为横坐标作图，即</a:t>
            </a:r>
            <a:r>
              <a:rPr lang="en-US" altLang="zh-CN" sz="2400" b="1" i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 – pH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图，</a:t>
            </a:r>
            <a:endParaRPr lang="en-US" altLang="zh-CN" sz="2400" b="1" dirty="0" smtClean="0">
              <a:solidFill>
                <a:srgbClr val="0000CC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直线，斜率 </a:t>
            </a:r>
            <a:r>
              <a:rPr lang="en-US" altLang="zh-CN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= -</a:t>
            </a: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0.059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截距 </a:t>
            </a:r>
            <a:r>
              <a:rPr lang="en-US" altLang="zh-CN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= 0</a:t>
            </a: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. 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0482" y="112945"/>
            <a:ext cx="4700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dirty="0">
                <a:solidFill>
                  <a:srgbClr val="0755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6.4.1 </a:t>
            </a:r>
            <a:r>
              <a:rPr lang="zh-CN" altLang="en-US" sz="2800" b="1" dirty="0">
                <a:solidFill>
                  <a:srgbClr val="0755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电极电势</a:t>
            </a:r>
            <a:r>
              <a:rPr lang="en-US" altLang="zh-CN" sz="2800" b="1" dirty="0">
                <a:solidFill>
                  <a:srgbClr val="0755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-pH</a:t>
            </a:r>
            <a:r>
              <a:rPr lang="zh-CN" altLang="en-US" sz="2800" b="1" dirty="0" smtClean="0">
                <a:solidFill>
                  <a:srgbClr val="0755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（续）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047661"/>
              </p:ext>
            </p:extLst>
          </p:nvPr>
        </p:nvGraphicFramePr>
        <p:xfrm>
          <a:off x="2154401" y="1449835"/>
          <a:ext cx="7455469" cy="285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25" name="Equation" r:id="rId3" imgW="3174840" imgH="1231560" progId="Equation.DSMT4">
                  <p:embed/>
                </p:oleObj>
              </mc:Choice>
              <mc:Fallback>
                <p:oleObj name="Equation" r:id="rId3" imgW="3174840" imgH="1231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401" y="1449835"/>
                        <a:ext cx="7455469" cy="2853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69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61226" y="164409"/>
            <a:ext cx="47003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755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6.4.1 </a:t>
            </a:r>
            <a:r>
              <a:rPr lang="zh-CN" altLang="en-US" b="1" dirty="0">
                <a:solidFill>
                  <a:srgbClr val="0755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电极电势</a:t>
            </a:r>
            <a:r>
              <a:rPr lang="en-US" altLang="zh-CN" b="1" dirty="0">
                <a:solidFill>
                  <a:srgbClr val="0755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-pH</a:t>
            </a:r>
            <a:r>
              <a:rPr lang="zh-CN" altLang="en-US" b="1" dirty="0">
                <a:solidFill>
                  <a:srgbClr val="0755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（续）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363693" y="4556774"/>
            <a:ext cx="93265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该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图表示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H2O(l)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被氧化为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O2(g)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，电对的电极电势</a:t>
            </a:r>
            <a:r>
              <a:rPr lang="en-US" altLang="zh-CN" sz="2400" b="1" i="1" dirty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400" b="1" i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随溶液</a:t>
            </a:r>
            <a:r>
              <a:rPr lang="en-US" altLang="zh-CN" sz="2400" b="1" dirty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pH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的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变化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趋势，简称为“</a:t>
            </a:r>
            <a:r>
              <a:rPr lang="zh-CN" altLang="en-US" sz="2400" b="1" dirty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氧线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038179" y="5601346"/>
            <a:ext cx="68467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直线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①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直线</a:t>
            </a:r>
            <a:r>
              <a:rPr lang="zh-CN" altLang="zh-CN" sz="2400" b="1" dirty="0" smtClean="0">
                <a:solidFill>
                  <a:srgbClr val="3C2EF0"/>
                </a:solidFill>
              </a:rPr>
              <a:t>②</a:t>
            </a:r>
            <a:r>
              <a:rPr lang="zh-CN" altLang="en-US" sz="2400" b="1" dirty="0" smtClean="0">
                <a:solidFill>
                  <a:srgbClr val="3C2EF0"/>
                </a:solidFill>
              </a:rPr>
              <a:t>斜率</a:t>
            </a:r>
            <a:r>
              <a:rPr lang="zh-CN" altLang="en-US" sz="2400" b="1" dirty="0">
                <a:solidFill>
                  <a:srgbClr val="3C2EF0"/>
                </a:solidFill>
              </a:rPr>
              <a:t>相同</a:t>
            </a:r>
            <a:r>
              <a:rPr lang="zh-CN" altLang="en-US" sz="2400" b="1" dirty="0"/>
              <a:t>，</a:t>
            </a:r>
            <a:r>
              <a:rPr lang="zh-CN" altLang="en-US" sz="2400" b="1" dirty="0">
                <a:solidFill>
                  <a:srgbClr val="3C2EF0"/>
                </a:solidFill>
              </a:rPr>
              <a:t>互相平行</a:t>
            </a:r>
            <a:r>
              <a:rPr lang="zh-CN" altLang="en-US" sz="2400" b="1" dirty="0" smtClean="0">
                <a:solidFill>
                  <a:srgbClr val="3C2EF0"/>
                </a:solidFill>
              </a:rPr>
              <a:t>。</a:t>
            </a:r>
            <a:endParaRPr lang="en-US" altLang="zh-CN" sz="2400" b="1" dirty="0" smtClean="0">
              <a:solidFill>
                <a:srgbClr val="3C2EF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/>
              <a:t>以上</a:t>
            </a:r>
            <a:r>
              <a:rPr lang="zh-CN" altLang="en-US" sz="2400" b="1" dirty="0"/>
              <a:t>两条直线</a:t>
            </a:r>
            <a:r>
              <a:rPr lang="zh-CN" altLang="en-US" sz="2400" b="1" dirty="0">
                <a:solidFill>
                  <a:srgbClr val="3C2EF0"/>
                </a:solidFill>
              </a:rPr>
              <a:t>合称</a:t>
            </a:r>
            <a:r>
              <a:rPr lang="zh-CN" altLang="en-US" sz="2400" b="1" dirty="0"/>
              <a:t>为</a:t>
            </a:r>
            <a:r>
              <a:rPr lang="en-US" altLang="zh-CN" sz="2400" b="1" dirty="0">
                <a:solidFill>
                  <a:srgbClr val="3C2EF0"/>
                </a:solidFill>
              </a:rPr>
              <a:t>H2O</a:t>
            </a:r>
            <a:r>
              <a:rPr lang="zh-CN" altLang="en-US" sz="2400" b="1" dirty="0">
                <a:solidFill>
                  <a:srgbClr val="3C2EF0"/>
                </a:solidFill>
              </a:rPr>
              <a:t>的</a:t>
            </a:r>
            <a:r>
              <a:rPr lang="en-US" altLang="zh-CN" sz="2400" b="1" i="1" dirty="0">
                <a:solidFill>
                  <a:srgbClr val="3C2EF0"/>
                </a:solidFill>
              </a:rPr>
              <a:t>E</a:t>
            </a:r>
            <a:r>
              <a:rPr lang="en-US" altLang="zh-CN" sz="2400" b="1" dirty="0">
                <a:solidFill>
                  <a:srgbClr val="3C2EF0"/>
                </a:solidFill>
              </a:rPr>
              <a:t> - pH</a:t>
            </a:r>
            <a:r>
              <a:rPr lang="zh-CN" altLang="en-US" sz="2400" b="1" dirty="0">
                <a:solidFill>
                  <a:srgbClr val="3C2EF0"/>
                </a:solidFill>
              </a:rPr>
              <a:t>图（图</a:t>
            </a:r>
            <a:r>
              <a:rPr lang="en-US" altLang="zh-CN" sz="2400" b="1" dirty="0">
                <a:solidFill>
                  <a:srgbClr val="3C2EF0"/>
                </a:solidFill>
              </a:rPr>
              <a:t>6.12</a:t>
            </a:r>
            <a:r>
              <a:rPr lang="zh-CN" altLang="en-US" sz="2400" b="1" dirty="0" smtClean="0">
                <a:solidFill>
                  <a:srgbClr val="3C2EF0"/>
                </a:solidFill>
              </a:rPr>
              <a:t>）。</a:t>
            </a:r>
            <a:endParaRPr lang="zh-CN" altLang="en-US" sz="2400" b="1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6693" y="992839"/>
            <a:ext cx="6377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同法，能斯特方程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6.12b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用于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反应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019427"/>
              </p:ext>
            </p:extLst>
          </p:nvPr>
        </p:nvGraphicFramePr>
        <p:xfrm>
          <a:off x="1774068" y="1558386"/>
          <a:ext cx="6408738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49" name="Equation" r:id="rId3" imgW="3009600" imgH="787320" progId="Equation.DSMT4">
                  <p:embed/>
                </p:oleObj>
              </mc:Choice>
              <mc:Fallback>
                <p:oleObj name="Equation" r:id="rId3" imgW="3009600" imgH="787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068" y="1558386"/>
                        <a:ext cx="6408738" cy="1693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267003" y="3485578"/>
            <a:ext cx="100928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    方程</a:t>
            </a:r>
            <a:r>
              <a:rPr lang="zh-CN" altLang="zh-CN" sz="2400" dirty="0"/>
              <a:t>②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为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直线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方程，以</a:t>
            </a:r>
            <a:r>
              <a:rPr lang="en-US" altLang="zh-CN" sz="2400" b="1" i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为纵坐标、</a:t>
            </a: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pH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为横坐标作图，即</a:t>
            </a:r>
            <a:r>
              <a:rPr lang="en-US" altLang="zh-CN" sz="2400" b="1" i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 – pH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图，</a:t>
            </a:r>
            <a:endParaRPr lang="en-US" altLang="zh-CN" sz="2400" b="1" dirty="0" smtClean="0">
              <a:solidFill>
                <a:srgbClr val="0000CC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直线，斜率 </a:t>
            </a:r>
            <a:r>
              <a:rPr lang="en-US" altLang="zh-CN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= -0.59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，截距 </a:t>
            </a:r>
            <a:r>
              <a:rPr lang="en-US" altLang="zh-CN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= 1.23. 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72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68294" y="160483"/>
            <a:ext cx="47003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755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6.4.1 </a:t>
            </a:r>
            <a:r>
              <a:rPr lang="zh-CN" altLang="en-US" b="1" dirty="0">
                <a:solidFill>
                  <a:srgbClr val="0755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电极电势</a:t>
            </a:r>
            <a:r>
              <a:rPr lang="en-US" altLang="zh-CN" b="1" dirty="0">
                <a:solidFill>
                  <a:srgbClr val="0755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-pH</a:t>
            </a:r>
            <a:r>
              <a:rPr lang="zh-CN" altLang="en-US" b="1" dirty="0">
                <a:solidFill>
                  <a:srgbClr val="0755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（续）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446983"/>
              </p:ext>
            </p:extLst>
          </p:nvPr>
        </p:nvGraphicFramePr>
        <p:xfrm>
          <a:off x="3266535" y="622148"/>
          <a:ext cx="5860283" cy="5613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6" name="Graph" r:id="rId3" imgW="4146499" imgH="3980688" progId="Origin50.Graph">
                  <p:embed/>
                </p:oleObj>
              </mc:Choice>
              <mc:Fallback>
                <p:oleObj name="Graph" r:id="rId3" imgW="4146499" imgH="3980688" progId="Origin50.Grap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6535" y="622148"/>
                        <a:ext cx="5860283" cy="56131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91497"/>
              </p:ext>
            </p:extLst>
          </p:nvPr>
        </p:nvGraphicFramePr>
        <p:xfrm>
          <a:off x="4452966" y="6071228"/>
          <a:ext cx="35147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7" name="Equation" r:id="rId5" imgW="1269720" imgH="203040" progId="Equation.DSMT4">
                  <p:embed/>
                </p:oleObj>
              </mc:Choice>
              <mc:Fallback>
                <p:oleObj name="Equation" r:id="rId5" imgW="126972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66" y="6071228"/>
                        <a:ext cx="3514725" cy="57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06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73028" y="0"/>
            <a:ext cx="8640233" cy="623888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8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氧化还原反应定义 （续）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918434" y="1071713"/>
            <a:ext cx="10515600" cy="35480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CC0000"/>
                </a:solidFill>
                <a:latin typeface="Times New Roman" pitchFamily="18" charset="0"/>
              </a:rPr>
              <a:t>氧化数：</a:t>
            </a:r>
            <a:r>
              <a:rPr lang="en-US" altLang="zh-CN" b="1" dirty="0" smtClean="0">
                <a:solidFill>
                  <a:srgbClr val="008000"/>
                </a:solidFill>
                <a:latin typeface="Times New Roman" pitchFamily="18" charset="0"/>
              </a:rPr>
              <a:t>0</a:t>
            </a:r>
            <a:r>
              <a:rPr lang="en-US" altLang="zh-CN" b="1" dirty="0" smtClean="0">
                <a:solidFill>
                  <a:srgbClr val="CC0000"/>
                </a:solidFill>
                <a:latin typeface="Times New Roman" pitchFamily="18" charset="0"/>
              </a:rPr>
              <a:t>              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itchFamily="18" charset="0"/>
              </a:rPr>
              <a:t>0 </a:t>
            </a:r>
            <a:r>
              <a:rPr lang="en-US" altLang="zh-CN" b="1" dirty="0" smtClean="0">
                <a:solidFill>
                  <a:srgbClr val="CC0000"/>
                </a:solidFill>
                <a:latin typeface="Times New Roman" pitchFamily="18" charset="0"/>
              </a:rPr>
              <a:t>            </a:t>
            </a:r>
            <a:r>
              <a:rPr lang="en-US" altLang="zh-CN" b="1" dirty="0" smtClean="0">
                <a:solidFill>
                  <a:srgbClr val="008000"/>
                </a:solidFill>
                <a:latin typeface="Times New Roman" pitchFamily="18" charset="0"/>
              </a:rPr>
              <a:t>+1</a:t>
            </a:r>
            <a:r>
              <a:rPr lang="en-US" altLang="zh-CN" b="1" dirty="0" smtClean="0">
                <a:solidFill>
                  <a:srgbClr val="CC0000"/>
                </a:solidFill>
                <a:latin typeface="Times New Roman" pitchFamily="18" charset="0"/>
              </a:rPr>
              <a:t>   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itchFamily="18" charset="0"/>
              </a:rPr>
              <a:t>-1</a:t>
            </a:r>
            <a:endParaRPr lang="en-US" altLang="zh-CN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r>
              <a:rPr lang="en-US" altLang="zh-CN" b="1" dirty="0" smtClean="0">
                <a:latin typeface="Times New Roman" pitchFamily="18" charset="0"/>
              </a:rPr>
              <a:t>              2 Na(s) + Cl</a:t>
            </a:r>
            <a:r>
              <a:rPr lang="en-US" altLang="zh-CN" b="1" baseline="-25000" dirty="0" smtClean="0">
                <a:latin typeface="Times New Roman" pitchFamily="18" charset="0"/>
              </a:rPr>
              <a:t>2 </a:t>
            </a:r>
            <a:r>
              <a:rPr lang="en-US" altLang="zh-CN" b="1" dirty="0" smtClean="0">
                <a:latin typeface="Times New Roman" pitchFamily="18" charset="0"/>
              </a:rPr>
              <a:t>(g) = 2 </a:t>
            </a:r>
            <a:r>
              <a:rPr lang="en-US" altLang="zh-CN" b="1" dirty="0" err="1">
                <a:latin typeface="Times New Roman" pitchFamily="18" charset="0"/>
              </a:rPr>
              <a:t>NaCl</a:t>
            </a:r>
            <a:r>
              <a:rPr lang="en-US" altLang="zh-CN" b="1" dirty="0">
                <a:latin typeface="Times New Roman" pitchFamily="18" charset="0"/>
              </a:rPr>
              <a:t>(s) </a:t>
            </a:r>
          </a:p>
          <a:p>
            <a:r>
              <a:rPr lang="en-US" altLang="zh-CN" b="1" dirty="0" smtClean="0">
                <a:latin typeface="Times New Roman" pitchFamily="18" charset="0"/>
              </a:rPr>
              <a:t>                  H</a:t>
            </a:r>
            <a:r>
              <a:rPr lang="en-US" altLang="zh-CN" b="1" baseline="-25000" dirty="0" smtClean="0"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</a:rPr>
              <a:t>(g</a:t>
            </a:r>
            <a:r>
              <a:rPr lang="en-US" altLang="zh-CN" b="1" dirty="0">
                <a:latin typeface="Times New Roman" pitchFamily="18" charset="0"/>
              </a:rPr>
              <a:t>) + </a:t>
            </a:r>
            <a:r>
              <a:rPr lang="en-US" altLang="zh-CN" b="1" dirty="0" smtClean="0">
                <a:latin typeface="Times New Roman" pitchFamily="18" charset="0"/>
              </a:rPr>
              <a:t>Cl</a:t>
            </a:r>
            <a:r>
              <a:rPr lang="en-US" altLang="zh-CN" b="1" baseline="-25000" dirty="0" smtClean="0"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</a:rPr>
              <a:t>(g</a:t>
            </a:r>
            <a:r>
              <a:rPr lang="en-US" altLang="zh-CN" b="1" dirty="0">
                <a:latin typeface="Times New Roman" pitchFamily="18" charset="0"/>
              </a:rPr>
              <a:t>) </a:t>
            </a:r>
            <a:r>
              <a:rPr lang="en-US" altLang="zh-CN" b="1" dirty="0" smtClean="0">
                <a:latin typeface="Times New Roman" pitchFamily="18" charset="0"/>
              </a:rPr>
              <a:t>= 2 </a:t>
            </a:r>
            <a:r>
              <a:rPr lang="en-US" altLang="zh-CN" b="1" dirty="0" err="1" smtClean="0">
                <a:latin typeface="Times New Roman" pitchFamily="18" charset="0"/>
              </a:rPr>
              <a:t>HCl</a:t>
            </a:r>
            <a:r>
              <a:rPr lang="en-US" altLang="zh-CN" b="1" dirty="0" smtClean="0">
                <a:latin typeface="Times New Roman" pitchFamily="18" charset="0"/>
              </a:rPr>
              <a:t>(g) </a:t>
            </a:r>
            <a:endParaRPr lang="en-US" altLang="zh-CN" b="1" dirty="0">
              <a:latin typeface="Times New Roman" pitchFamily="18" charset="0"/>
            </a:endParaRPr>
          </a:p>
          <a:p>
            <a:pPr eaLnBrk="1" hangingPunct="1"/>
            <a:r>
              <a:rPr lang="zh-CN" altLang="en-US" b="1" dirty="0" smtClean="0">
                <a:solidFill>
                  <a:srgbClr val="CC0000"/>
                </a:solidFill>
                <a:latin typeface="Times New Roman" pitchFamily="18" charset="0"/>
              </a:rPr>
              <a:t>氧化过程</a:t>
            </a:r>
            <a:r>
              <a:rPr lang="zh-CN" altLang="en-US" b="1" dirty="0" smtClean="0">
                <a:latin typeface="Times New Roman" pitchFamily="18" charset="0"/>
              </a:rPr>
              <a:t>：</a:t>
            </a:r>
            <a:r>
              <a:rPr lang="zh-CN" altLang="en-US" b="1" dirty="0" smtClean="0">
                <a:solidFill>
                  <a:srgbClr val="CC0000"/>
                </a:solidFill>
                <a:latin typeface="Times New Roman" pitchFamily="18" charset="0"/>
              </a:rPr>
              <a:t>氧化数↑</a:t>
            </a:r>
            <a:endParaRPr lang="en-US" altLang="zh-CN" b="1" dirty="0" smtClean="0">
              <a:solidFill>
                <a:srgbClr val="CC0000"/>
              </a:solidFill>
              <a:latin typeface="Times New Roman" pitchFamily="18" charset="0"/>
            </a:endParaRPr>
          </a:p>
          <a:p>
            <a:pPr eaLnBrk="1" hangingPunct="1"/>
            <a:r>
              <a:rPr lang="zh-CN" altLang="en-US" b="1" dirty="0" smtClean="0">
                <a:solidFill>
                  <a:srgbClr val="CC0000"/>
                </a:solidFill>
                <a:latin typeface="Times New Roman" pitchFamily="18" charset="0"/>
              </a:rPr>
              <a:t>还原过程</a:t>
            </a:r>
            <a:r>
              <a:rPr lang="zh-CN" altLang="en-US" b="1" dirty="0" smtClean="0">
                <a:latin typeface="Times New Roman" pitchFamily="18" charset="0"/>
              </a:rPr>
              <a:t>：</a:t>
            </a:r>
            <a:r>
              <a:rPr lang="zh-CN" altLang="en-US" b="1" dirty="0" smtClean="0">
                <a:solidFill>
                  <a:srgbClr val="CC0000"/>
                </a:solidFill>
                <a:latin typeface="Times New Roman" pitchFamily="18" charset="0"/>
              </a:rPr>
              <a:t>氧化数↓</a:t>
            </a:r>
            <a:endParaRPr lang="zh-CN" altLang="en-US" b="1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b="1" dirty="0" smtClean="0">
                <a:latin typeface="Times New Roman" pitchFamily="18" charset="0"/>
              </a:rPr>
              <a:t>凡元素</a:t>
            </a:r>
            <a:r>
              <a:rPr lang="zh-CN" altLang="en-US" b="1" dirty="0" smtClean="0">
                <a:solidFill>
                  <a:srgbClr val="CC0000"/>
                </a:solidFill>
                <a:latin typeface="Times New Roman" pitchFamily="18" charset="0"/>
              </a:rPr>
              <a:t>氧化数发生变化</a:t>
            </a:r>
            <a:r>
              <a:rPr lang="zh-CN" altLang="en-US" b="1" dirty="0" smtClean="0">
                <a:latin typeface="Times New Roman" pitchFamily="18" charset="0"/>
              </a:rPr>
              <a:t>的过程，就是</a:t>
            </a:r>
            <a:r>
              <a:rPr lang="zh-CN" altLang="en-US" b="1" dirty="0" smtClean="0">
                <a:solidFill>
                  <a:srgbClr val="CC0000"/>
                </a:solidFill>
                <a:latin typeface="Times New Roman" pitchFamily="18" charset="0"/>
              </a:rPr>
              <a:t>氧化还原反应</a:t>
            </a:r>
            <a:r>
              <a:rPr lang="zh-CN" altLang="en-US" b="1" dirty="0" smtClean="0">
                <a:solidFill>
                  <a:schemeClr val="folHlink"/>
                </a:solidFill>
                <a:latin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303556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032196" y="177690"/>
            <a:ext cx="47003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0755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6.4.1 </a:t>
            </a:r>
            <a:r>
              <a:rPr lang="zh-CN" altLang="en-US" b="1" dirty="0">
                <a:solidFill>
                  <a:srgbClr val="0755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电极电势</a:t>
            </a:r>
            <a:r>
              <a:rPr lang="en-US" altLang="zh-CN" b="1" dirty="0">
                <a:solidFill>
                  <a:srgbClr val="0755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-pH</a:t>
            </a:r>
            <a:r>
              <a:rPr lang="zh-CN" altLang="en-US" b="1" dirty="0">
                <a:solidFill>
                  <a:srgbClr val="0755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00158" y="898846"/>
            <a:ext cx="517802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同</a:t>
            </a:r>
            <a:r>
              <a:rPr lang="zh-CN" altLang="en-US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法作出</a:t>
            </a:r>
            <a:r>
              <a:rPr lang="zh-CN" altLang="en-US" sz="2400" b="1" dirty="0" smtClean="0">
                <a:solidFill>
                  <a:srgbClr val="3C2EF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其他</a:t>
            </a:r>
            <a:r>
              <a:rPr lang="zh-CN" altLang="en-US" sz="2400" b="1" dirty="0">
                <a:solidFill>
                  <a:srgbClr val="3C2EF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电对的</a:t>
            </a:r>
            <a:r>
              <a:rPr lang="en-US" altLang="zh-CN" sz="2400" b="1" i="1" dirty="0">
                <a:solidFill>
                  <a:srgbClr val="3C2EF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 </a:t>
            </a:r>
            <a:r>
              <a:rPr lang="en-US" altLang="zh-CN" sz="2400" b="1" dirty="0">
                <a:solidFill>
                  <a:srgbClr val="3C2EF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- pH</a:t>
            </a:r>
            <a:r>
              <a:rPr lang="zh-CN" altLang="en-US" sz="2400" b="1" dirty="0" smtClean="0">
                <a:solidFill>
                  <a:srgbClr val="3C2EF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</a:t>
            </a:r>
            <a:endParaRPr lang="en-US" altLang="zh-CN" sz="2400" b="1" dirty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并</a:t>
            </a:r>
            <a:r>
              <a:rPr lang="zh-CN" altLang="en-US" sz="2400" b="1" dirty="0" smtClean="0">
                <a:solidFill>
                  <a:srgbClr val="3C2EF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dirty="0" smtClean="0">
                <a:solidFill>
                  <a:srgbClr val="3C2EF0"/>
                </a:solidFill>
                <a:latin typeface="Times New Roman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 smtClean="0">
                <a:solidFill>
                  <a:srgbClr val="3C2EF0"/>
                </a:solidFill>
                <a:latin typeface="Times New Roman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solidFill>
                  <a:srgbClr val="3C2EF0"/>
                </a:solidFill>
                <a:latin typeface="Times New Roman" pitchFamily="18" charset="0"/>
                <a:cs typeface="Times New Roman" panose="02020603050405020304" pitchFamily="18" charset="0"/>
              </a:rPr>
              <a:t>O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i="1" dirty="0">
                <a:solidFill>
                  <a:srgbClr val="3C2EF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 </a:t>
            </a:r>
            <a:r>
              <a:rPr lang="en-US" altLang="zh-CN" sz="2400" b="1" dirty="0">
                <a:solidFill>
                  <a:srgbClr val="3C2EF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- pH</a:t>
            </a:r>
            <a:r>
              <a:rPr lang="zh-CN" altLang="en-US" sz="2400" b="1" dirty="0">
                <a:solidFill>
                  <a:srgbClr val="3C2EF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图画在同一图上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</a:t>
            </a:r>
            <a:endParaRPr lang="en-US" altLang="zh-CN" sz="2400" b="1" dirty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以</a:t>
            </a:r>
            <a:r>
              <a:rPr lang="zh-CN" altLang="en-US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方便对水溶液中的氧化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还原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反应</a:t>
            </a:r>
            <a:endParaRPr lang="en-US" altLang="zh-CN" sz="2400" b="1" dirty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情况</a:t>
            </a:r>
            <a:r>
              <a:rPr lang="zh-CN" altLang="en-US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判断</a:t>
            </a:r>
            <a:r>
              <a:rPr lang="zh-CN" altLang="en-US" sz="2400" b="1" dirty="0" smtClean="0">
                <a:solidFill>
                  <a:srgbClr val="3C2EF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（图</a:t>
            </a:r>
            <a:r>
              <a:rPr lang="en-US" altLang="zh-CN" sz="2400" b="1" dirty="0" smtClean="0">
                <a:solidFill>
                  <a:srgbClr val="3C2EF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6.13</a:t>
            </a:r>
            <a:r>
              <a:rPr lang="zh-CN" altLang="en-US" sz="2400" b="1" dirty="0" smtClean="0">
                <a:solidFill>
                  <a:srgbClr val="3C2EF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58751" y="4961326"/>
            <a:ext cx="46778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E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- pH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图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反映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各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电对电极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电势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随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水溶液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pH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变化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的趋势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575872"/>
              </p:ext>
            </p:extLst>
          </p:nvPr>
        </p:nvGraphicFramePr>
        <p:xfrm>
          <a:off x="6105938" y="53776"/>
          <a:ext cx="3805813" cy="6751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1" name="Graph" r:id="rId3" imgW="3724656" imgH="6611722" progId="Origin50.Graph">
                  <p:embed/>
                </p:oleObj>
              </mc:Choice>
              <mc:Fallback>
                <p:oleObj name="Graph" r:id="rId3" imgW="3724656" imgH="6611722" progId="Origin50.Grap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5938" y="53776"/>
                        <a:ext cx="3805813" cy="67514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284160"/>
              </p:ext>
            </p:extLst>
          </p:nvPr>
        </p:nvGraphicFramePr>
        <p:xfrm>
          <a:off x="1940943" y="5892064"/>
          <a:ext cx="4347026" cy="465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2" name="Equation" r:id="rId5" imgW="1930320" imgH="203040" progId="Equation.DSMT4">
                  <p:embed/>
                </p:oleObj>
              </mc:Choice>
              <mc:Fallback>
                <p:oleObj name="Equation" r:id="rId5" imgW="1930320" imgH="2030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0943" y="5892064"/>
                        <a:ext cx="4347026" cy="465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800158" y="2650897"/>
            <a:ext cx="558358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  电极反应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中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无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H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OH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en-US" altLang="zh-CN" sz="2400" b="1" baseline="-25000" dirty="0" smtClean="0"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参与或生成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，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电极电势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不随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溶液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pH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而变化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–pH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图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斜率为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直线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。例如：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639207"/>
              </p:ext>
            </p:extLst>
          </p:nvPr>
        </p:nvGraphicFramePr>
        <p:xfrm>
          <a:off x="1927703" y="3859601"/>
          <a:ext cx="2887663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3" name="Equation" r:id="rId7" imgW="1231560" imgH="469800" progId="Equation.DSMT4">
                  <p:embed/>
                </p:oleObj>
              </mc:Choice>
              <mc:Fallback>
                <p:oleObj name="Equation" r:id="rId7" imgW="12315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27703" y="3859601"/>
                        <a:ext cx="2887663" cy="110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686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002528" y="173894"/>
            <a:ext cx="47003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755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6.4.1 </a:t>
            </a:r>
            <a:r>
              <a:rPr lang="zh-CN" altLang="en-US" b="1" dirty="0">
                <a:solidFill>
                  <a:srgbClr val="0755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电极电势</a:t>
            </a:r>
            <a:r>
              <a:rPr lang="en-US" altLang="zh-CN" b="1" dirty="0">
                <a:solidFill>
                  <a:srgbClr val="0755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-pH</a:t>
            </a:r>
            <a:r>
              <a:rPr lang="zh-CN" altLang="en-US" b="1" dirty="0">
                <a:solidFill>
                  <a:srgbClr val="0755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88383" y="813471"/>
            <a:ext cx="88521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“氧线”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“氢线”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把水溶液中电对的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–pH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图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分为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个区域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90041" y="1382816"/>
            <a:ext cx="1068433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氧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稳定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区（氧区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“氧线”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之上区域。</a:t>
            </a:r>
            <a:endParaRPr lang="en-US" altLang="zh-CN" sz="2400" b="1" dirty="0" smtClean="0">
              <a:solidFill>
                <a:srgbClr val="0000CC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solidFill>
                  <a:srgbClr val="3C2E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 pH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图位于“氧线”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之上，</a:t>
            </a:r>
            <a:r>
              <a:rPr lang="zh-CN" altLang="en-US" sz="2400" b="1" dirty="0" smtClean="0">
                <a:solidFill>
                  <a:srgbClr val="3C2E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氧</a:t>
            </a:r>
            <a:r>
              <a:rPr lang="zh-CN" altLang="en-US" sz="2400" b="1" dirty="0">
                <a:solidFill>
                  <a:srgbClr val="3C2E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化型</a:t>
            </a:r>
            <a:r>
              <a:rPr lang="zh-CN" altLang="en-US" sz="2400" b="1" dirty="0" smtClean="0">
                <a:solidFill>
                  <a:srgbClr val="3C2E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物质自发把 </a:t>
            </a:r>
            <a:r>
              <a:rPr lang="en-US" altLang="zh-CN" sz="2400" b="1" dirty="0" smtClean="0">
                <a:solidFill>
                  <a:srgbClr val="3C2E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400" b="1" dirty="0" smtClean="0">
                <a:solidFill>
                  <a:srgbClr val="3C2E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氧化为 </a:t>
            </a:r>
            <a:r>
              <a:rPr lang="en-US" altLang="zh-CN" sz="2400" b="1" dirty="0" smtClean="0">
                <a:solidFill>
                  <a:srgbClr val="3C2E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400" b="1" dirty="0" smtClean="0">
                <a:solidFill>
                  <a:srgbClr val="3C2E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400" b="1" dirty="0" smtClean="0">
              <a:solidFill>
                <a:srgbClr val="3C2EF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3C2E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zh-CN" altLang="en-US" sz="2400" b="1" dirty="0" smtClean="0">
                <a:solidFill>
                  <a:srgbClr val="3C2E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在氧 区热力学稳定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。例如：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508302"/>
              </p:ext>
            </p:extLst>
          </p:nvPr>
        </p:nvGraphicFramePr>
        <p:xfrm>
          <a:off x="2792172" y="2522760"/>
          <a:ext cx="5704847" cy="54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85" name="Equation" r:id="rId3" imgW="2247840" imgH="215640" progId="Equation.DSMT4">
                  <p:embed/>
                </p:oleObj>
              </mc:Choice>
              <mc:Fallback>
                <p:oleObj name="Equation" r:id="rId3" imgW="22478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2172" y="2522760"/>
                        <a:ext cx="5704847" cy="549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779597"/>
              </p:ext>
            </p:extLst>
          </p:nvPr>
        </p:nvGraphicFramePr>
        <p:xfrm>
          <a:off x="2599606" y="4357309"/>
          <a:ext cx="7545058" cy="54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86" name="Equation" r:id="rId5" imgW="3136680" imgH="228600" progId="Equation.DSMT4">
                  <p:embed/>
                </p:oleObj>
              </mc:Choice>
              <mc:Fallback>
                <p:oleObj name="Equation" r:id="rId5" imgW="3136680" imgH="228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606" y="4357309"/>
                        <a:ext cx="7545058" cy="54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867227"/>
              </p:ext>
            </p:extLst>
          </p:nvPr>
        </p:nvGraphicFramePr>
        <p:xfrm>
          <a:off x="8382528" y="1740586"/>
          <a:ext cx="1026608" cy="48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87" name="Equation" r:id="rId7" imgW="457200" imgH="215640" progId="Equation.DSMT4">
                  <p:embed/>
                </p:oleObj>
              </mc:Choice>
              <mc:Fallback>
                <p:oleObj name="Equation" r:id="rId7" imgW="457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528" y="1740586"/>
                        <a:ext cx="1026608" cy="484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04867"/>
              </p:ext>
            </p:extLst>
          </p:nvPr>
        </p:nvGraphicFramePr>
        <p:xfrm>
          <a:off x="10298621" y="1714707"/>
          <a:ext cx="978407" cy="536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88" name="Equation" r:id="rId9" imgW="393480" imgH="215640" progId="Equation.DSMT4">
                  <p:embed/>
                </p:oleObj>
              </mc:Choice>
              <mc:Fallback>
                <p:oleObj name="Equation" r:id="rId9" imgW="393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298621" y="1714707"/>
                        <a:ext cx="978407" cy="536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8978"/>
              </p:ext>
            </p:extLst>
          </p:nvPr>
        </p:nvGraphicFramePr>
        <p:xfrm>
          <a:off x="1500591" y="2147115"/>
          <a:ext cx="906179" cy="496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89" name="Equation" r:id="rId11" imgW="393480" imgH="215640" progId="Equation.DSMT4">
                  <p:embed/>
                </p:oleObj>
              </mc:Choice>
              <mc:Fallback>
                <p:oleObj name="Equation" r:id="rId11" imgW="393480" imgH="2156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591" y="2147115"/>
                        <a:ext cx="906179" cy="496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90041" y="3156980"/>
            <a:ext cx="1060899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氢稳定区（氢区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“氢线”之下区域。</a:t>
            </a:r>
            <a:endParaRPr lang="en-US" altLang="zh-CN" sz="2400" b="1" dirty="0" smtClean="0">
              <a:solidFill>
                <a:srgbClr val="0000CC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solidFill>
                  <a:srgbClr val="3C2E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 pH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图位于“氢线”之下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3C2E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还原</a:t>
            </a:r>
            <a:r>
              <a:rPr lang="zh-CN" altLang="en-US" sz="2400" b="1" dirty="0" smtClean="0">
                <a:solidFill>
                  <a:srgbClr val="3C2E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型物质自发把 </a:t>
            </a:r>
            <a:r>
              <a:rPr lang="en-US" altLang="zh-CN" sz="2400" b="1" dirty="0" smtClean="0">
                <a:solidFill>
                  <a:srgbClr val="3C2E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400" b="1" dirty="0" smtClean="0">
                <a:solidFill>
                  <a:srgbClr val="3C2E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氧还原为 </a:t>
            </a:r>
            <a:r>
              <a:rPr lang="en-US" altLang="zh-CN" sz="2400" b="1" dirty="0" smtClean="0">
                <a:solidFill>
                  <a:srgbClr val="3C2E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400" b="1" dirty="0" smtClean="0">
                <a:solidFill>
                  <a:srgbClr val="3C2E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400" b="1" dirty="0" smtClean="0">
              <a:solidFill>
                <a:srgbClr val="3C2EF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3C2E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zh-CN" altLang="en-US" sz="2400" b="1" dirty="0" smtClean="0">
                <a:solidFill>
                  <a:srgbClr val="3C2E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在氢 区热力学稳定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。例如：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990676"/>
              </p:ext>
            </p:extLst>
          </p:nvPr>
        </p:nvGraphicFramePr>
        <p:xfrm>
          <a:off x="8202702" y="3515050"/>
          <a:ext cx="10255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90" name="Equation" r:id="rId13" imgW="457200" imgH="215640" progId="Equation.DSMT4">
                  <p:embed/>
                </p:oleObj>
              </mc:Choice>
              <mc:Fallback>
                <p:oleObj name="Equation" r:id="rId13" imgW="457200" imgH="21564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2702" y="3515050"/>
                        <a:ext cx="10255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84871"/>
              </p:ext>
            </p:extLst>
          </p:nvPr>
        </p:nvGraphicFramePr>
        <p:xfrm>
          <a:off x="10388687" y="3488856"/>
          <a:ext cx="10112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91" name="Equation" r:id="rId15" imgW="406080" imgH="215640" progId="Equation.DSMT4">
                  <p:embed/>
                </p:oleObj>
              </mc:Choice>
              <mc:Fallback>
                <p:oleObj name="Equation" r:id="rId15" imgW="406080" imgH="2156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8687" y="3488856"/>
                        <a:ext cx="101123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637233"/>
              </p:ext>
            </p:extLst>
          </p:nvPr>
        </p:nvGraphicFramePr>
        <p:xfrm>
          <a:off x="1568361" y="3883504"/>
          <a:ext cx="892940" cy="473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92" name="Equation" r:id="rId17" imgW="406080" imgH="215640" progId="Equation.DSMT4">
                  <p:embed/>
                </p:oleObj>
              </mc:Choice>
              <mc:Fallback>
                <p:oleObj name="Equation" r:id="rId17" imgW="406080" imgH="21564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361" y="3883504"/>
                        <a:ext cx="892940" cy="473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1190041" y="5025747"/>
            <a:ext cx="10542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水稳定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区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（水区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“氧线”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与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“氢线”之间的区域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b="1" dirty="0">
              <a:solidFill>
                <a:srgbClr val="0000CC"/>
              </a:solidFill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E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 pH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位于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“氧线”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与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“氢线”之间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 smtClean="0"/>
              <a:t>氧</a:t>
            </a:r>
            <a:r>
              <a:rPr lang="zh-CN" altLang="zh-CN" sz="2400" dirty="0"/>
              <a:t>化型</a:t>
            </a:r>
            <a:r>
              <a:rPr lang="zh-CN" altLang="zh-CN" sz="2400" dirty="0" smtClean="0"/>
              <a:t>物质</a:t>
            </a:r>
            <a:r>
              <a:rPr lang="zh-CN" altLang="en-US" sz="2400" dirty="0" smtClean="0"/>
              <a:t>和</a:t>
            </a:r>
            <a:r>
              <a:rPr lang="zh-CN" altLang="zh-CN" sz="2400" dirty="0" smtClean="0"/>
              <a:t>还</a:t>
            </a:r>
            <a:r>
              <a:rPr lang="zh-CN" altLang="zh-CN" sz="2400" dirty="0"/>
              <a:t>原型物质，都不会自发与</a:t>
            </a:r>
            <a:r>
              <a:rPr lang="en-US" altLang="zh-CN" sz="2400" dirty="0"/>
              <a:t>H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O(l)</a:t>
            </a:r>
            <a:r>
              <a:rPr lang="zh-CN" altLang="zh-CN" sz="2400" dirty="0" smtClean="0"/>
              <a:t>反应</a:t>
            </a:r>
            <a:r>
              <a:rPr lang="zh-CN" altLang="en-US" sz="2400" b="1" dirty="0" smtClean="0">
                <a:solidFill>
                  <a:srgbClr val="3C2E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，在水区</a:t>
            </a:r>
            <a:r>
              <a:rPr lang="zh-CN" altLang="en-US" sz="2400" b="1" dirty="0">
                <a:solidFill>
                  <a:srgbClr val="3C2E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热力学稳定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。例如：</a:t>
            </a:r>
            <a:r>
              <a:rPr lang="en-US" altLang="zh-CN" sz="2400" dirty="0" smtClean="0"/>
              <a:t>Cu</a:t>
            </a:r>
            <a:r>
              <a:rPr lang="en-US" altLang="zh-CN" sz="2400" baseline="30000" dirty="0" smtClean="0"/>
              <a:t>2</a:t>
            </a:r>
            <a:r>
              <a:rPr lang="en-US" altLang="zh-CN" sz="2400" baseline="30000" dirty="0"/>
              <a:t>+</a:t>
            </a:r>
            <a:r>
              <a:rPr lang="en-US" altLang="zh-CN" sz="2400" dirty="0"/>
              <a:t>/Cu</a:t>
            </a:r>
            <a:r>
              <a:rPr lang="zh-CN" altLang="zh-CN" sz="2400" dirty="0"/>
              <a:t>和</a:t>
            </a:r>
            <a:r>
              <a:rPr lang="en-US" altLang="zh-CN" sz="2400" dirty="0" smtClean="0"/>
              <a:t>I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/I</a:t>
            </a:r>
            <a:r>
              <a:rPr lang="en-US" altLang="zh-CN" sz="2400" baseline="30000" dirty="0" smtClean="0"/>
              <a:t>-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pH˂ 9.0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739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002528" y="104883"/>
            <a:ext cx="47900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755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6.4.1 </a:t>
            </a:r>
            <a:r>
              <a:rPr lang="zh-CN" altLang="en-US" b="1" dirty="0">
                <a:solidFill>
                  <a:srgbClr val="0755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电极电势</a:t>
            </a:r>
            <a:r>
              <a:rPr lang="en-US" altLang="zh-CN" b="1" dirty="0">
                <a:solidFill>
                  <a:srgbClr val="0755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-pH</a:t>
            </a:r>
            <a:r>
              <a:rPr lang="zh-CN" altLang="en-US" b="1" dirty="0">
                <a:solidFill>
                  <a:srgbClr val="0755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79834" y="894127"/>
            <a:ext cx="1142652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  由于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电化学极化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”引起的动力学原因，产生“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过电势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“氧线”向上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平行移动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约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0.5 V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，而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“氢线”向下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平行移动约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0.5 V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zh-CN" altLang="en-US" sz="2400" b="1" dirty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图</a:t>
            </a:r>
            <a:r>
              <a:rPr lang="en-US" altLang="zh-CN" sz="2400" b="1" dirty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6.12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中的</a:t>
            </a:r>
            <a:r>
              <a:rPr lang="zh-CN" altLang="en-US" sz="2400" b="1" dirty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虚线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），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导致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实际的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“水稳定区”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扩大。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400" b="1" dirty="0" smtClean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KMnO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左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在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酸性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中性水溶液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中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–pH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图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都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在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扩大的“水稳定区”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内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但在理论上的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“氧稳定区”内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、“水稳定区”外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），室温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下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KMnO4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水溶液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可以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稳定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存在若干天，但会缓慢地把水氧化为氧气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54596" y="4416435"/>
            <a:ext cx="1115080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    例</a:t>
            </a:r>
            <a:r>
              <a:rPr lang="en-US" altLang="zh-CN" sz="2400" b="1" dirty="0" smtClean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Fe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</a:rPr>
              <a:t>2+ 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Fe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Sn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</a:rPr>
              <a:t>2+ 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/Sn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酸性溶液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中的</a:t>
            </a:r>
            <a:r>
              <a:rPr lang="en-US" altLang="zh-CN" sz="24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–pH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图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都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在理论上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的“氢稳定区”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内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，但是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在扩大的“水稳定区”内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，理论上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Fe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Sn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可从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H2O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中置换出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H2(g)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，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而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实际上室温下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反应速率小，与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热水或水蒸气才会较快反应，析出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氢气：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944717"/>
              </p:ext>
            </p:extLst>
          </p:nvPr>
        </p:nvGraphicFramePr>
        <p:xfrm>
          <a:off x="1656630" y="3202451"/>
          <a:ext cx="8617429" cy="116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8" name="Equation" r:id="rId3" imgW="4012920" imgH="545760" progId="Equation.DSMT4">
                  <p:embed/>
                </p:oleObj>
              </mc:Choice>
              <mc:Fallback>
                <p:oleObj name="Equation" r:id="rId3" imgW="4012920" imgH="5457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630" y="3202451"/>
                        <a:ext cx="8617429" cy="116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742337"/>
              </p:ext>
            </p:extLst>
          </p:nvPr>
        </p:nvGraphicFramePr>
        <p:xfrm>
          <a:off x="1728622" y="5616764"/>
          <a:ext cx="812800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9" name="Equation" r:id="rId5" imgW="3924000" imgH="545760" progId="Equation.DSMT4">
                  <p:embed/>
                </p:oleObj>
              </mc:Choice>
              <mc:Fallback>
                <p:oleObj name="Equation" r:id="rId5" imgW="3924000" imgH="5457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622" y="5616764"/>
                        <a:ext cx="8128000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68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318830" y="833742"/>
            <a:ext cx="2531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i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–pH</a:t>
            </a:r>
            <a:r>
              <a:rPr lang="zh-CN" altLang="en-US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图的应用</a:t>
            </a:r>
            <a:endParaRPr lang="zh-CN" altLang="en-US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318830" y="1446217"/>
            <a:ext cx="1008801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  了解电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对的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氧化型物质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还原型物质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在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水溶液中的热力学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稳定性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及其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随溶液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pH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的变化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；在</a:t>
            </a:r>
            <a:r>
              <a:rPr lang="en-US" altLang="zh-CN" sz="24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–pH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图中位于上方的电对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氧化型物质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可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自发地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氧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化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位于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下方的另一电对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还原型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物质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  例如：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609960"/>
              </p:ext>
            </p:extLst>
          </p:nvPr>
        </p:nvGraphicFramePr>
        <p:xfrm>
          <a:off x="2651519" y="3197406"/>
          <a:ext cx="6254751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5" name="Equation" r:id="rId3" imgW="2577960" imgH="901440" progId="Equation.DSMT4">
                  <p:embed/>
                </p:oleObj>
              </mc:Choice>
              <mc:Fallback>
                <p:oleObj name="Equation" r:id="rId3" imgW="257796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1519" y="3197406"/>
                        <a:ext cx="6254751" cy="218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002528" y="173894"/>
            <a:ext cx="47003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755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6.4.1 </a:t>
            </a:r>
            <a:r>
              <a:rPr lang="zh-CN" altLang="en-US" b="1" dirty="0">
                <a:solidFill>
                  <a:srgbClr val="0755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电极电势</a:t>
            </a:r>
            <a:r>
              <a:rPr lang="en-US" altLang="zh-CN" b="1" dirty="0">
                <a:solidFill>
                  <a:srgbClr val="0755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-pH</a:t>
            </a:r>
            <a:r>
              <a:rPr lang="zh-CN" altLang="en-US" b="1" dirty="0">
                <a:solidFill>
                  <a:srgbClr val="07552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49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85072" y="102008"/>
            <a:ext cx="62559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6.4.2 </a:t>
            </a:r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元素电势图（</a:t>
            </a:r>
            <a:r>
              <a:rPr lang="en-US" altLang="zh-CN" b="1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W.M.Latimer</a:t>
            </a:r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712544" y="1008365"/>
            <a:ext cx="1120210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  同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一元素不同氧化态的物质，按照</a:t>
            </a:r>
            <a:r>
              <a:rPr lang="zh-CN" altLang="en-US" sz="2400" b="1" dirty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氧化数由高至低的顺序写出化学式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中间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以</a:t>
            </a:r>
            <a:r>
              <a:rPr lang="zh-CN" altLang="en-US" sz="2400" b="1" dirty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“</a:t>
            </a:r>
            <a:r>
              <a:rPr lang="en-US" altLang="zh-CN" sz="2400" b="1" dirty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—”</a:t>
            </a:r>
            <a:r>
              <a:rPr lang="zh-CN" altLang="en-US" sz="2400" b="1" dirty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相连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，并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在</a:t>
            </a:r>
            <a:r>
              <a:rPr lang="zh-CN" altLang="en-US" sz="2400" b="1" dirty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“</a:t>
            </a:r>
            <a:r>
              <a:rPr lang="en-US" altLang="zh-CN" sz="2400" b="1" dirty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—”</a:t>
            </a:r>
            <a:r>
              <a:rPr lang="zh-CN" altLang="en-US" sz="2400" b="1" dirty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上方写出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该电对的</a:t>
            </a:r>
            <a:r>
              <a:rPr lang="zh-CN" altLang="en-US" sz="2400" b="1" dirty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标准电极电势值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，就称为该元素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的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“元素电势图” 。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分为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类：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3C2E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酸性</a:t>
            </a:r>
            <a:r>
              <a:rPr lang="zh-CN" altLang="en-US" sz="2400" b="1" dirty="0">
                <a:solidFill>
                  <a:srgbClr val="3C2E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溶液图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[a(H+) = 1]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（记为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dirty="0">
                <a:solidFill>
                  <a:srgbClr val="3C2E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碱性溶液图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[a(OH-) = 1]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（记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       ）。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例：</a:t>
            </a:r>
            <a:r>
              <a:rPr lang="zh-CN" altLang="en-US" sz="2400" b="1" dirty="0" smtClean="0">
                <a:solidFill>
                  <a:srgbClr val="3C2E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溴</a:t>
            </a:r>
            <a:r>
              <a:rPr lang="zh-CN" altLang="en-US" sz="2400" b="1" dirty="0">
                <a:solidFill>
                  <a:srgbClr val="3C2E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酸性溶液和碱性溶液的</a:t>
            </a:r>
            <a:r>
              <a:rPr lang="zh-CN" altLang="en-US" sz="2400" b="1" dirty="0">
                <a:solidFill>
                  <a:srgbClr val="3C2E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元素电势</a:t>
            </a:r>
            <a:r>
              <a:rPr lang="zh-CN" altLang="en-US" sz="2400" b="1" dirty="0" smtClean="0">
                <a:solidFill>
                  <a:srgbClr val="3C2E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endParaRPr lang="zh-CN" altLang="en-US" sz="2400" b="1" dirty="0">
              <a:solidFill>
                <a:srgbClr val="3C2EF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459080"/>
              </p:ext>
            </p:extLst>
          </p:nvPr>
        </p:nvGraphicFramePr>
        <p:xfrm>
          <a:off x="5370661" y="2434804"/>
          <a:ext cx="512553" cy="512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15" name="Equation" r:id="rId3" imgW="215640" imgH="215640" progId="Equation.DSMT4">
                  <p:embed/>
                </p:oleObj>
              </mc:Choice>
              <mc:Fallback>
                <p:oleObj name="Equation" r:id="rId3" imgW="215640" imgH="215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661" y="2434804"/>
                        <a:ext cx="512553" cy="5125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779342"/>
              </p:ext>
            </p:extLst>
          </p:nvPr>
        </p:nvGraphicFramePr>
        <p:xfrm>
          <a:off x="10578142" y="2434595"/>
          <a:ext cx="51276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16" name="Equation" r:id="rId5" imgW="215619" imgH="215619" progId="Equation.DSMT4">
                  <p:embed/>
                </p:oleObj>
              </mc:Choice>
              <mc:Fallback>
                <p:oleObj name="Equation" r:id="rId5" imgW="215619" imgH="215619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8142" y="2434595"/>
                        <a:ext cx="51276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330826"/>
              </p:ext>
            </p:extLst>
          </p:nvPr>
        </p:nvGraphicFramePr>
        <p:xfrm>
          <a:off x="2698243" y="3449552"/>
          <a:ext cx="5236069" cy="978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17" name="Equation" r:id="rId7" imgW="2247840" imgH="419040" progId="Equation.DSMT4">
                  <p:embed/>
                </p:oleObj>
              </mc:Choice>
              <mc:Fallback>
                <p:oleObj name="Equation" r:id="rId7" imgW="224784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243" y="3449552"/>
                        <a:ext cx="5236069" cy="978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806820"/>
              </p:ext>
            </p:extLst>
          </p:nvPr>
        </p:nvGraphicFramePr>
        <p:xfrm>
          <a:off x="2698243" y="4710826"/>
          <a:ext cx="5110162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18" name="Equation" r:id="rId9" imgW="2323800" imgH="419040" progId="Equation.DSMT4">
                  <p:embed/>
                </p:oleObj>
              </mc:Choice>
              <mc:Fallback>
                <p:oleObj name="Equation" r:id="rId9" imgW="232380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243" y="4710826"/>
                        <a:ext cx="5110162" cy="922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6568936" y="3818336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—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4938294" y="5109944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—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6675577" y="5109944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—</a:t>
            </a:r>
            <a:endParaRPr lang="zh-CN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4873266" y="3818336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—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599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22015" y="1007781"/>
            <a:ext cx="993413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6.13】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由溴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元素在碱性溶液和酸性溶液的元素电势图，判断溴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元素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歧化反应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或逆歧化反应自发进行的方向。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34486" y="1915866"/>
            <a:ext cx="6064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根据溴元素在</a:t>
            </a:r>
            <a:r>
              <a:rPr lang="zh-CN" altLang="en-US" sz="2400" b="1" dirty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碱性溶液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的元素电势图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22015" y="95692"/>
            <a:ext cx="7337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6.4.2 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元素电势图（</a:t>
            </a:r>
            <a:r>
              <a:rPr lang="en-US" altLang="zh-CN" sz="2800" b="1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W.M.Latimer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zh-CN" altLang="en-US" sz="2800" b="1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（续）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580036"/>
              </p:ext>
            </p:extLst>
          </p:nvPr>
        </p:nvGraphicFramePr>
        <p:xfrm>
          <a:off x="2311400" y="2557463"/>
          <a:ext cx="7154863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5" name="Equation" r:id="rId3" imgW="2717640" imgH="507960" progId="Equation.DSMT4">
                  <p:embed/>
                </p:oleObj>
              </mc:Choice>
              <mc:Fallback>
                <p:oleObj name="Equation" r:id="rId3" imgW="2717640" imgH="5079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2557463"/>
                        <a:ext cx="7154863" cy="1338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153222"/>
              </p:ext>
            </p:extLst>
          </p:nvPr>
        </p:nvGraphicFramePr>
        <p:xfrm>
          <a:off x="2382718" y="4116598"/>
          <a:ext cx="7185025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6" name="Equation" r:id="rId5" imgW="2730240" imgH="507960" progId="Equation.DSMT4">
                  <p:embed/>
                </p:oleObj>
              </mc:Choice>
              <mc:Fallback>
                <p:oleObj name="Equation" r:id="rId5" imgW="2730240" imgH="50796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718" y="4116598"/>
                        <a:ext cx="7185025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38439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80808" y="127886"/>
            <a:ext cx="2818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6.13】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（续）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19786"/>
              </p:ext>
            </p:extLst>
          </p:nvPr>
        </p:nvGraphicFramePr>
        <p:xfrm>
          <a:off x="3066302" y="1485900"/>
          <a:ext cx="5493948" cy="555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0" name="Equation" r:id="rId3" imgW="2260440" imgH="228600" progId="Equation.DSMT4">
                  <p:embed/>
                </p:oleObj>
              </mc:Choice>
              <mc:Fallback>
                <p:oleObj name="Equation" r:id="rId3" imgW="226044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6302" y="1485900"/>
                        <a:ext cx="5493948" cy="555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540242" y="2272988"/>
            <a:ext cx="7301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这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400" b="1" dirty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溴元素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在</a:t>
            </a:r>
            <a:r>
              <a:rPr lang="zh-CN" altLang="en-US" sz="2400" b="1" dirty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碱性溶液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b="1" dirty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歧化反应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设计为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原电池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: 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79857" y="934622"/>
            <a:ext cx="33730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式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(1)×5  – 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式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(2)×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得</a:t>
            </a:r>
            <a:endParaRPr lang="zh-CN" altLang="en-US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386353" y="4357705"/>
            <a:ext cx="76097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碱性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溶液、标准态下，正反应（歧化反应）自发进行。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074616"/>
              </p:ext>
            </p:extLst>
          </p:nvPr>
        </p:nvGraphicFramePr>
        <p:xfrm>
          <a:off x="625475" y="2900363"/>
          <a:ext cx="1119663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1" name="Equation" r:id="rId5" imgW="5194080" imgH="266400" progId="Equation.DSMT4">
                  <p:embed/>
                </p:oleObj>
              </mc:Choice>
              <mc:Fallback>
                <p:oleObj name="Equation" r:id="rId5" imgW="5194080" imgH="266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2900363"/>
                        <a:ext cx="11196638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990711"/>
              </p:ext>
            </p:extLst>
          </p:nvPr>
        </p:nvGraphicFramePr>
        <p:xfrm>
          <a:off x="719138" y="3667125"/>
          <a:ext cx="110140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2" name="Equation" r:id="rId7" imgW="4508280" imgH="241200" progId="Equation.DSMT4">
                  <p:embed/>
                </p:oleObj>
              </mc:Choice>
              <mc:Fallback>
                <p:oleObj name="Equation" r:id="rId7" imgW="450828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667125"/>
                        <a:ext cx="11014075" cy="604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72442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72181" y="999154"/>
            <a:ext cx="5444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根据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溴元素在酸性溶液的元素电势图：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3903" y="199209"/>
            <a:ext cx="2818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6.13】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（续）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30973" y="4306044"/>
            <a:ext cx="48429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3C2EF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式</a:t>
            </a:r>
            <a:r>
              <a:rPr lang="en-US" altLang="zh-CN" sz="2400" b="1" dirty="0" smtClean="0">
                <a:solidFill>
                  <a:srgbClr val="3C2EF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(3)×5  – </a:t>
            </a:r>
            <a:r>
              <a:rPr lang="zh-CN" altLang="en-US" sz="2400" b="1" dirty="0" smtClean="0">
                <a:solidFill>
                  <a:srgbClr val="3C2EF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式</a:t>
            </a:r>
            <a:r>
              <a:rPr lang="en-US" altLang="zh-CN" sz="2400" b="1" dirty="0" smtClean="0">
                <a:solidFill>
                  <a:srgbClr val="3C2EF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(4)×2</a:t>
            </a:r>
            <a:r>
              <a:rPr lang="en-US" altLang="zh-CN" sz="2400" b="1" dirty="0">
                <a:solidFill>
                  <a:srgbClr val="3C2EF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约简系数，得</a:t>
            </a:r>
            <a:endParaRPr lang="zh-CN" altLang="en-US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489235"/>
              </p:ext>
            </p:extLst>
          </p:nvPr>
        </p:nvGraphicFramePr>
        <p:xfrm>
          <a:off x="1499984" y="1586812"/>
          <a:ext cx="7621587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14" name="Equation" r:id="rId3" imgW="3136680" imgH="507960" progId="Equation.DSMT4">
                  <p:embed/>
                </p:oleObj>
              </mc:Choice>
              <mc:Fallback>
                <p:oleObj name="Equation" r:id="rId3" imgW="3136680" imgH="5079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984" y="1586812"/>
                        <a:ext cx="7621587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328215"/>
              </p:ext>
            </p:extLst>
          </p:nvPr>
        </p:nvGraphicFramePr>
        <p:xfrm>
          <a:off x="1470025" y="2971800"/>
          <a:ext cx="752951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15" name="Equation" r:id="rId5" imgW="3098520" imgH="507960" progId="Equation.DSMT4">
                  <p:embed/>
                </p:oleObj>
              </mc:Choice>
              <mc:Fallback>
                <p:oleObj name="Equation" r:id="rId5" imgW="3098520" imgH="50796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2971800"/>
                        <a:ext cx="7529513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653887"/>
              </p:ext>
            </p:extLst>
          </p:nvPr>
        </p:nvGraphicFramePr>
        <p:xfrm>
          <a:off x="2478417" y="4922984"/>
          <a:ext cx="5690798" cy="591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16" name="Equation" r:id="rId7" imgW="2209680" imgH="228600" progId="Equation.DSMT4">
                  <p:embed/>
                </p:oleObj>
              </mc:Choice>
              <mc:Fallback>
                <p:oleObj name="Equation" r:id="rId7" imgW="220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8417" y="4922984"/>
                        <a:ext cx="5690798" cy="591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99351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000317" y="4518732"/>
            <a:ext cx="725230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由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6.13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可知，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热力学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标准态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下：</a:t>
            </a:r>
            <a:endParaRPr lang="en-US" altLang="zh-CN" sz="2400" b="1" dirty="0" smtClean="0">
              <a:solidFill>
                <a:srgbClr val="0000CC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若      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/>
                <a:ea typeface="宋体" pitchFamily="2" charset="-122"/>
                <a:cs typeface="Times New Roman"/>
              </a:rPr>
              <a:t>&gt;</a:t>
            </a:r>
            <a:r>
              <a:rPr lang="en-US" altLang="zh-CN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则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歧化反应自发进行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若 </a:t>
            </a:r>
            <a:r>
              <a:rPr lang="zh-CN" altLang="en-US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     ˂      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则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逆歧化反应自发进行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307327" y="3437556"/>
            <a:ext cx="85411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酸性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溶液、标准态下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，正反应（歧化反应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）非自发进行；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逆反应（逆歧化反应）自发进行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6650" y="207836"/>
            <a:ext cx="2818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6.13】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（续）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977363"/>
              </p:ext>
            </p:extLst>
          </p:nvPr>
        </p:nvGraphicFramePr>
        <p:xfrm>
          <a:off x="796925" y="1547813"/>
          <a:ext cx="1111408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38" name="Equation" r:id="rId3" imgW="5155920" imgH="266400" progId="Equation.DSMT4">
                  <p:embed/>
                </p:oleObj>
              </mc:Choice>
              <mc:Fallback>
                <p:oleObj name="Equation" r:id="rId3" imgW="5155920" imgH="2664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1547813"/>
                        <a:ext cx="11114088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80807" y="930143"/>
            <a:ext cx="71465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这是</a:t>
            </a:r>
            <a:r>
              <a:rPr lang="zh-CN" altLang="en-US" sz="2400" b="1" dirty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溴元素</a:t>
            </a:r>
            <a:r>
              <a:rPr lang="zh-CN" altLang="en-US" sz="2400" b="1" dirty="0" smtClean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在</a:t>
            </a:r>
            <a:r>
              <a:rPr lang="zh-CN" altLang="en-US" sz="2400" b="1" dirty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酸</a:t>
            </a:r>
            <a:r>
              <a:rPr lang="zh-CN" altLang="en-US" sz="2400" b="1" dirty="0" smtClean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性</a:t>
            </a:r>
            <a:r>
              <a:rPr lang="zh-CN" altLang="en-US" sz="2400" b="1" dirty="0">
                <a:solidFill>
                  <a:srgbClr val="3C2EF0"/>
                </a:solidFill>
                <a:latin typeface="宋体" pitchFamily="2" charset="-122"/>
                <a:ea typeface="宋体" pitchFamily="2" charset="-122"/>
              </a:rPr>
              <a:t>溶液的歧化反应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设计为原电池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: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83790"/>
              </p:ext>
            </p:extLst>
          </p:nvPr>
        </p:nvGraphicFramePr>
        <p:xfrm>
          <a:off x="2493812" y="2251494"/>
          <a:ext cx="54197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39" name="Equation" r:id="rId5" imgW="2514600" imgH="457200" progId="Equation.DSMT4">
                  <p:embed/>
                </p:oleObj>
              </mc:Choice>
              <mc:Fallback>
                <p:oleObj name="Equation" r:id="rId5" imgW="2514600" imgH="457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812" y="2251494"/>
                        <a:ext cx="54197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2065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260966"/>
              </p:ext>
            </p:extLst>
          </p:nvPr>
        </p:nvGraphicFramePr>
        <p:xfrm>
          <a:off x="2385850" y="5340793"/>
          <a:ext cx="957060" cy="438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40" name="Equation" r:id="rId7" imgW="495085" imgH="228501" progId="Equation.DSMT4">
                  <p:embed/>
                </p:oleObj>
              </mc:Choice>
              <mc:Fallback>
                <p:oleObj name="Equation" r:id="rId7" imgW="495085" imgH="2285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5850" y="5340793"/>
                        <a:ext cx="957060" cy="4386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530997"/>
              </p:ext>
            </p:extLst>
          </p:nvPr>
        </p:nvGraphicFramePr>
        <p:xfrm>
          <a:off x="3779276" y="5315418"/>
          <a:ext cx="974785" cy="446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41" name="Equation" r:id="rId9" imgW="495085" imgH="228501" progId="Equation.DSMT4">
                  <p:embed/>
                </p:oleObj>
              </mc:Choice>
              <mc:Fallback>
                <p:oleObj name="Equation" r:id="rId9" imgW="495085" imgH="22850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276" y="5315418"/>
                        <a:ext cx="974785" cy="446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566762"/>
              </p:ext>
            </p:extLst>
          </p:nvPr>
        </p:nvGraphicFramePr>
        <p:xfrm>
          <a:off x="2385850" y="4899821"/>
          <a:ext cx="9572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42" name="Equation" r:id="rId11" imgW="495085" imgH="228501" progId="Equation.DSMT4">
                  <p:embed/>
                </p:oleObj>
              </mc:Choice>
              <mc:Fallback>
                <p:oleObj name="Equation" r:id="rId11" imgW="495085" imgH="228501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5850" y="4899821"/>
                        <a:ext cx="9572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219550"/>
              </p:ext>
            </p:extLst>
          </p:nvPr>
        </p:nvGraphicFramePr>
        <p:xfrm>
          <a:off x="3779336" y="4956613"/>
          <a:ext cx="9747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43" name="Equation" r:id="rId12" imgW="495085" imgH="228501" progId="Equation.DSMT4">
                  <p:embed/>
                </p:oleObj>
              </mc:Choice>
              <mc:Fallback>
                <p:oleObj name="Equation" r:id="rId12" imgW="495085" imgH="228501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336" y="4956613"/>
                        <a:ext cx="9747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04045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59705" y="191073"/>
            <a:ext cx="91881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【</a:t>
            </a: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6.14】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由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氯元素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在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酸性溶液的元素电势图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，试求  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          。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137674" y="3207518"/>
            <a:ext cx="9605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587506"/>
              </p:ext>
            </p:extLst>
          </p:nvPr>
        </p:nvGraphicFramePr>
        <p:xfrm>
          <a:off x="7593401" y="143628"/>
          <a:ext cx="1750393" cy="551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0" name="Equation" r:id="rId3" imgW="952200" imgH="279360" progId="Equation.DSMT4">
                  <p:embed/>
                </p:oleObj>
              </mc:Choice>
              <mc:Fallback>
                <p:oleObj name="Equation" r:id="rId3" imgW="952200" imgH="2793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3401" y="143628"/>
                        <a:ext cx="1750393" cy="5519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603764"/>
              </p:ext>
            </p:extLst>
          </p:nvPr>
        </p:nvGraphicFramePr>
        <p:xfrm>
          <a:off x="2225196" y="814987"/>
          <a:ext cx="6816725" cy="225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1" name="Equation" r:id="rId5" imgW="2984400" imgH="965160" progId="Equation.DSMT4">
                  <p:embed/>
                </p:oleObj>
              </mc:Choice>
              <mc:Fallback>
                <p:oleObj name="Equation" r:id="rId5" imgW="2984400" imgH="965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196" y="814987"/>
                        <a:ext cx="6816725" cy="2252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37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15" y="2151121"/>
            <a:ext cx="5270739" cy="393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71024"/>
              </p:ext>
            </p:extLst>
          </p:nvPr>
        </p:nvGraphicFramePr>
        <p:xfrm>
          <a:off x="1865280" y="3207518"/>
          <a:ext cx="2902564" cy="574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2" name="Equation" r:id="rId8" imgW="1218960" imgH="241200" progId="Equation.DSMT4">
                  <p:embed/>
                </p:oleObj>
              </mc:Choice>
              <mc:Fallback>
                <p:oleObj name="Equation" r:id="rId8" imgW="1218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65280" y="3207518"/>
                        <a:ext cx="2902564" cy="574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413344"/>
              </p:ext>
            </p:extLst>
          </p:nvPr>
        </p:nvGraphicFramePr>
        <p:xfrm>
          <a:off x="1793816" y="3803529"/>
          <a:ext cx="81819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3" name="Equation" r:id="rId10" imgW="3047760" imgH="241200" progId="Equation.DSMT4">
                  <p:embed/>
                </p:oleObj>
              </mc:Choice>
              <mc:Fallback>
                <p:oleObj name="Equation" r:id="rId10" imgW="304776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16" y="3803529"/>
                        <a:ext cx="8181975" cy="639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585217"/>
              </p:ext>
            </p:extLst>
          </p:nvPr>
        </p:nvGraphicFramePr>
        <p:xfrm>
          <a:off x="1777042" y="4580625"/>
          <a:ext cx="7779877" cy="1026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4" name="Equation" r:id="rId12" imgW="2857500" imgH="381000" progId="Equation.DSMT4">
                  <p:embed/>
                </p:oleObj>
              </mc:Choice>
              <mc:Fallback>
                <p:oleObj name="Equation" r:id="rId12" imgW="2857500" imgH="3810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042" y="4580625"/>
                        <a:ext cx="7779877" cy="10265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2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912284" y="89770"/>
            <a:ext cx="4895849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b="1" baseline="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2. </a:t>
            </a:r>
            <a:r>
              <a:rPr lang="zh-CN" altLang="en-US" b="1" baseline="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自氧化还原反应 </a:t>
            </a: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1133854" y="817239"/>
            <a:ext cx="10079567" cy="537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2400" b="1" baseline="0" dirty="0" smtClean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例</a:t>
            </a:r>
            <a:r>
              <a:rPr lang="zh-CN" altLang="en-US" sz="2400" b="1" baseline="0" dirty="0" smtClean="0">
                <a:latin typeface="Times New Roman" pitchFamily="18" charset="0"/>
                <a:ea typeface="宋体" pitchFamily="2" charset="-122"/>
              </a:rPr>
              <a:t>：                 </a:t>
            </a:r>
            <a:r>
              <a:rPr lang="zh-CN" altLang="en-US" sz="2400" b="1" baseline="0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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2400" b="1" baseline="0" dirty="0" smtClean="0"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</a:rPr>
              <a:t>2 KClO</a:t>
            </a:r>
            <a:r>
              <a:rPr lang="en-US" altLang="zh-CN" sz="2400" b="1" baseline="-25000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+mn-cs"/>
              </a:rPr>
              <a:t>3 </a:t>
            </a: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</a:rPr>
              <a:t>(s) </a:t>
            </a:r>
            <a:r>
              <a:rPr lang="en-US" altLang="zh-CN" sz="2400" b="1" baseline="-25000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</a:rPr>
              <a:t>  2 </a:t>
            </a:r>
            <a:r>
              <a:rPr lang="en-US" altLang="zh-CN" sz="2400" b="1" baseline="0" dirty="0" err="1" smtClean="0">
                <a:latin typeface="Times New Roman" pitchFamily="18" charset="0"/>
                <a:ea typeface="宋体" pitchFamily="2" charset="-122"/>
              </a:rPr>
              <a:t>KCl</a:t>
            </a: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</a:rPr>
              <a:t>(s) + 3 O</a:t>
            </a:r>
            <a:r>
              <a:rPr lang="en-US" altLang="zh-CN" sz="2400" b="1" baseline="-25000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+mn-cs"/>
              </a:rPr>
              <a:t>2 </a:t>
            </a: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</a:rPr>
              <a:t>(g)</a:t>
            </a:r>
            <a:endParaRPr lang="en-US" altLang="zh-CN" sz="2400" b="1" baseline="-25000" dirty="0" smtClean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 b="1" baseline="0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                </a:t>
            </a: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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</a:rPr>
              <a:t>    2 </a:t>
            </a:r>
            <a:r>
              <a:rPr lang="en-US" altLang="zh-CN" sz="2400" b="1" baseline="0" dirty="0" err="1" smtClean="0">
                <a:latin typeface="Times New Roman" pitchFamily="18" charset="0"/>
                <a:ea typeface="宋体" pitchFamily="2" charset="-122"/>
              </a:rPr>
              <a:t>HgO</a:t>
            </a: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</a:rPr>
              <a:t> (s) </a:t>
            </a: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</a:rPr>
              <a:t>  2 Hg(l)</a:t>
            </a:r>
            <a:r>
              <a:rPr lang="en-US" altLang="zh-CN" sz="2400" b="1" baseline="-25000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</a:rPr>
              <a:t>+ O</a:t>
            </a:r>
            <a:r>
              <a:rPr lang="en-US" altLang="zh-CN" sz="2400" b="1" baseline="-25000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2 </a:t>
            </a: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</a:rPr>
              <a:t>(g)</a:t>
            </a:r>
            <a:endParaRPr lang="en-US" altLang="zh-CN" sz="2400" b="1" baseline="-25000" dirty="0" smtClean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baseline="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同一物质</a:t>
            </a:r>
            <a:r>
              <a:rPr lang="zh-CN" altLang="en-US" sz="2400" b="1" baseline="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，既是氧化剂，又是还原剂</a:t>
            </a:r>
            <a:r>
              <a:rPr lang="zh-CN" altLang="en-US" sz="2400" b="1" baseline="0" dirty="0" smtClean="0">
                <a:latin typeface="Times New Roman" pitchFamily="18" charset="0"/>
                <a:ea typeface="宋体" pitchFamily="2" charset="-122"/>
              </a:rPr>
              <a:t>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baseline="0" dirty="0" smtClean="0">
                <a:latin typeface="Times New Roman" pitchFamily="18" charset="0"/>
                <a:ea typeface="宋体" pitchFamily="2" charset="-122"/>
              </a:rPr>
              <a:t>但</a:t>
            </a:r>
            <a:r>
              <a:rPr lang="zh-CN" altLang="en-US" sz="2400" b="1" baseline="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氧化、还原发生在</a:t>
            </a:r>
            <a:r>
              <a:rPr lang="zh-CN" altLang="en-US" sz="2400" b="1" baseline="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不同元素</a:t>
            </a:r>
            <a:r>
              <a:rPr lang="zh-CN" altLang="en-US" sz="2400" b="1" baseline="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的原子上</a:t>
            </a:r>
            <a:r>
              <a:rPr lang="zh-CN" altLang="en-US" sz="2400" b="1" baseline="0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400" b="1" baseline="0" dirty="0" smtClean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zh-CN" altLang="en-US" b="1" baseline="0" dirty="0" smtClean="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baseline="0" dirty="0" smtClean="0">
                <a:solidFill>
                  <a:srgbClr val="0000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 </a:t>
            </a:r>
            <a:r>
              <a:rPr lang="zh-CN" altLang="en-US" b="1" baseline="0" dirty="0" smtClean="0">
                <a:solidFill>
                  <a:srgbClr val="0000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歧化反应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baseline="0" dirty="0" smtClean="0">
                <a:latin typeface="Times New Roman" pitchFamily="18" charset="0"/>
                <a:ea typeface="宋体" pitchFamily="2" charset="-122"/>
              </a:rPr>
              <a:t>例</a:t>
            </a:r>
            <a:r>
              <a:rPr lang="zh-CN" altLang="en-US" sz="1800" b="1" baseline="0" dirty="0" smtClean="0">
                <a:latin typeface="Tahoma" pitchFamily="34" charset="0"/>
                <a:ea typeface="宋体" pitchFamily="2" charset="-122"/>
              </a:rPr>
              <a:t>：</a:t>
            </a:r>
            <a:r>
              <a:rPr lang="en-US" altLang="zh-CN" sz="2400" b="1" baseline="0" dirty="0" smtClean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</a:rPr>
              <a:t>                                 </a:t>
            </a:r>
            <a:r>
              <a:rPr lang="en-US" altLang="zh-CN" sz="2400" b="1" baseline="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+1</a:t>
            </a: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</a:rPr>
              <a:t>              </a:t>
            </a:r>
            <a:r>
              <a:rPr lang="en-US" altLang="zh-CN" sz="2400" b="1" baseline="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-1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400" b="1" baseline="0" dirty="0" smtClean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Cl</a:t>
            </a:r>
            <a:r>
              <a:rPr lang="en-US" altLang="zh-CN" sz="2400" b="1" baseline="-25000" dirty="0" smtClean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(g) </a:t>
            </a: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</a:rPr>
              <a:t>+ H</a:t>
            </a:r>
            <a:r>
              <a:rPr lang="en-US" altLang="zh-CN" sz="2400" b="1" baseline="-25000" dirty="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</a:rPr>
              <a:t>O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(l) </a:t>
            </a: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= </a:t>
            </a:r>
            <a:r>
              <a:rPr lang="en-US" altLang="zh-CN" sz="2400" b="1" baseline="0" dirty="0" err="1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HO</a:t>
            </a:r>
            <a:r>
              <a:rPr lang="en-US" altLang="zh-CN" sz="2400" b="1" baseline="0" dirty="0" err="1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Cl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aq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 + </a:t>
            </a:r>
            <a:r>
              <a:rPr lang="en-US" altLang="zh-CN" sz="2400" b="1" baseline="0" dirty="0" err="1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H</a:t>
            </a:r>
            <a:r>
              <a:rPr lang="en-US" altLang="zh-CN" sz="2400" b="1" baseline="0" dirty="0" err="1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Cl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aq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baseline="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同一物质</a:t>
            </a:r>
            <a:r>
              <a:rPr lang="zh-CN" altLang="en-US" sz="2400" b="1" baseline="0" dirty="0" smtClean="0">
                <a:latin typeface="Times New Roman" pitchFamily="18" charset="0"/>
                <a:ea typeface="宋体" pitchFamily="2" charset="-122"/>
              </a:rPr>
              <a:t>中</a:t>
            </a:r>
            <a:r>
              <a:rPr lang="zh-CN" altLang="en-US" sz="2400" b="1" baseline="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同一元素</a:t>
            </a:r>
            <a:r>
              <a:rPr lang="zh-CN" altLang="en-US" sz="2400" b="1" baseline="0" dirty="0" smtClean="0">
                <a:latin typeface="Times New Roman" pitchFamily="18" charset="0"/>
                <a:ea typeface="宋体" pitchFamily="2" charset="-122"/>
              </a:rPr>
              <a:t>的原子，有的氧化数↑，有的氧化数↓，称为“</a:t>
            </a:r>
            <a:r>
              <a:rPr lang="zh-CN" altLang="en-US" sz="2400" b="1" baseline="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歧化</a:t>
            </a:r>
            <a:r>
              <a:rPr lang="zh-CN" altLang="en-US" sz="2400" b="1" baseline="0" dirty="0" smtClean="0">
                <a:latin typeface="Times New Roman" pitchFamily="18" charset="0"/>
                <a:ea typeface="宋体" pitchFamily="2" charset="-122"/>
              </a:rPr>
              <a:t>反应”；</a:t>
            </a:r>
            <a:r>
              <a:rPr lang="zh-CN" altLang="en-US" sz="2400" b="1" baseline="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逆</a:t>
            </a:r>
            <a:r>
              <a:rPr lang="zh-CN" altLang="en-US" sz="2400" b="1" baseline="0" dirty="0" smtClean="0">
                <a:latin typeface="Tahoma" pitchFamily="34" charset="0"/>
                <a:ea typeface="宋体" pitchFamily="2" charset="-122"/>
              </a:rPr>
              <a:t>反应称为</a:t>
            </a:r>
            <a:r>
              <a:rPr lang="zh-CN" altLang="en-US" sz="2400" b="1" baseline="0" dirty="0" smtClean="0">
                <a:latin typeface="Arial" pitchFamily="34" charset="0"/>
                <a:ea typeface="宋体" pitchFamily="2" charset="-122"/>
              </a:rPr>
              <a:t>“</a:t>
            </a:r>
            <a:r>
              <a:rPr lang="zh-CN" altLang="en-US" sz="2400" b="1" baseline="0" dirty="0" smtClean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逆歧化</a:t>
            </a:r>
            <a:r>
              <a:rPr lang="zh-CN" altLang="en-US" sz="2400" b="1" baseline="0" dirty="0" smtClean="0">
                <a:latin typeface="Tahoma" pitchFamily="34" charset="0"/>
                <a:ea typeface="宋体" pitchFamily="2" charset="-122"/>
              </a:rPr>
              <a:t>反应</a:t>
            </a:r>
            <a:r>
              <a:rPr lang="zh-CN" altLang="en-US" sz="2400" b="1" baseline="0" dirty="0" smtClean="0">
                <a:latin typeface="Arial" pitchFamily="34" charset="0"/>
                <a:ea typeface="宋体" pitchFamily="2" charset="-122"/>
              </a:rPr>
              <a:t>”</a:t>
            </a:r>
            <a:r>
              <a:rPr lang="zh-CN" altLang="en-US" sz="2400" b="1" baseline="0" dirty="0" smtClean="0">
                <a:latin typeface="Tahoma" pitchFamily="34" charset="0"/>
                <a:ea typeface="宋体" pitchFamily="2" charset="-122"/>
              </a:rPr>
              <a:t>或</a:t>
            </a:r>
            <a:r>
              <a:rPr lang="zh-CN" altLang="en-US" sz="2400" b="1" baseline="0" dirty="0" smtClean="0">
                <a:latin typeface="Arial" pitchFamily="34" charset="0"/>
                <a:ea typeface="宋体" pitchFamily="2" charset="-122"/>
              </a:rPr>
              <a:t>“</a:t>
            </a:r>
            <a:r>
              <a:rPr lang="zh-CN" altLang="en-US" sz="2400" b="1" baseline="0" dirty="0" smtClean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归中</a:t>
            </a:r>
            <a:r>
              <a:rPr lang="zh-CN" altLang="en-US" sz="2400" b="1" baseline="0" dirty="0" smtClean="0">
                <a:latin typeface="Tahoma" pitchFamily="34" charset="0"/>
                <a:ea typeface="宋体" pitchFamily="2" charset="-122"/>
              </a:rPr>
              <a:t>反应</a:t>
            </a:r>
            <a:r>
              <a:rPr lang="zh-CN" altLang="en-US" sz="2400" b="1" baseline="0" dirty="0" smtClean="0">
                <a:latin typeface="Arial" pitchFamily="34" charset="0"/>
                <a:ea typeface="宋体" pitchFamily="2" charset="-122"/>
              </a:rPr>
              <a:t>”</a:t>
            </a:r>
            <a:endParaRPr lang="zh-CN" altLang="en-US" sz="2400" b="1" baseline="0" dirty="0" smtClean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0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1509" name="Rectangle 9"/>
          <p:cNvSpPr>
            <a:spLocks noChangeArrowheads="1"/>
          </p:cNvSpPr>
          <p:nvPr/>
        </p:nvSpPr>
        <p:spPr bwMode="auto">
          <a:xfrm>
            <a:off x="0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1510" name="Rectangle 14"/>
          <p:cNvSpPr>
            <a:spLocks noChangeArrowheads="1"/>
          </p:cNvSpPr>
          <p:nvPr/>
        </p:nvSpPr>
        <p:spPr bwMode="auto">
          <a:xfrm>
            <a:off x="0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46158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61289" y="83245"/>
            <a:ext cx="38956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6.5 </a:t>
            </a:r>
            <a:r>
              <a:rPr lang="zh-CN" altLang="en-US" sz="32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化学电源与电解</a:t>
            </a:r>
            <a:endParaRPr lang="zh-CN" altLang="en-US" sz="32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223940" y="904265"/>
            <a:ext cx="27142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3C2E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6.5.1 </a:t>
            </a:r>
            <a:r>
              <a:rPr lang="zh-CN" altLang="en-US" b="1" dirty="0">
                <a:solidFill>
                  <a:srgbClr val="3C2E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化学电源</a:t>
            </a:r>
            <a:endParaRPr lang="zh-CN" altLang="en-US" dirty="0">
              <a:solidFill>
                <a:srgbClr val="3C2E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318831" y="1654218"/>
            <a:ext cx="730360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化学电源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把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化学能转变为电能的装置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  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任何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一个氧化还原反应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都可以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设计成为原电池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，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从而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把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化学能转变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为电能。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020302" y="3544914"/>
            <a:ext cx="498245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原电池的工作原理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已在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6.2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节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详述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b="1" dirty="0" smtClean="0">
              <a:solidFill>
                <a:srgbClr val="0000CC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400" b="1" dirty="0" smtClean="0">
              <a:solidFill>
                <a:srgbClr val="0000CC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化学电源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（原电池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更多例子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7166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852620" y="74943"/>
            <a:ext cx="3201796" cy="620713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latin typeface="Times New Roman" pitchFamily="18" charset="0"/>
              </a:rPr>
              <a:t>例</a:t>
            </a:r>
            <a:r>
              <a:rPr lang="en-US" altLang="zh-CN" sz="2800" b="1" dirty="0" smtClean="0">
                <a:latin typeface="Times New Roman" pitchFamily="18" charset="0"/>
              </a:rPr>
              <a:t>4.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</a:rPr>
              <a:t>氢氧燃料电池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918026" y="2165231"/>
            <a:ext cx="5471584" cy="386463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负极（</a:t>
            </a:r>
            <a:r>
              <a:rPr lang="en-US" altLang="zh-CN" sz="2400" b="1" dirty="0" smtClean="0">
                <a:solidFill>
                  <a:srgbClr val="CC0000"/>
                </a:solidFill>
                <a:latin typeface="Times New Roman" pitchFamily="18" charset="0"/>
              </a:rPr>
              <a:t>anode)</a:t>
            </a:r>
            <a:r>
              <a:rPr lang="zh-CN" altLang="en-US" sz="2400" b="1" dirty="0" smtClean="0">
                <a:latin typeface="Times New Roman" pitchFamily="18" charset="0"/>
              </a:rPr>
              <a:t>：</a:t>
            </a:r>
            <a:r>
              <a:rPr lang="en-US" altLang="zh-CN" sz="2400" b="1" dirty="0" smtClean="0">
                <a:solidFill>
                  <a:srgbClr val="CC0000"/>
                </a:solidFill>
                <a:latin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氧化反应</a:t>
            </a:r>
            <a:r>
              <a:rPr lang="en-US" altLang="zh-CN" sz="2400" b="1" dirty="0" smtClean="0">
                <a:solidFill>
                  <a:srgbClr val="CC0000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2 H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sz="2400" b="1" dirty="0" smtClean="0">
                <a:latin typeface="Times New Roman" pitchFamily="18" charset="0"/>
              </a:rPr>
              <a:t>(g)</a:t>
            </a:r>
            <a:r>
              <a:rPr lang="en-US" altLang="zh-CN" sz="2400" b="1" baseline="-25000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+ 4 OH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- 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</a:rPr>
              <a:t>aq</a:t>
            </a:r>
            <a:r>
              <a:rPr lang="en-US" altLang="zh-CN" sz="2400" b="1" dirty="0" smtClean="0">
                <a:latin typeface="Times New Roman" pitchFamily="18" charset="0"/>
              </a:rPr>
              <a:t>)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→  </a:t>
            </a:r>
            <a:r>
              <a:rPr lang="en-US" altLang="zh-CN" sz="2400" b="1" dirty="0" smtClean="0">
                <a:latin typeface="Times New Roman" pitchFamily="18" charset="0"/>
              </a:rPr>
              <a:t>4</a:t>
            </a:r>
            <a:r>
              <a:rPr lang="en-US" altLang="zh-CN" sz="2400" b="1" baseline="-25000" dirty="0" smtClean="0">
                <a:latin typeface="Times New Roman" pitchFamily="18" charset="0"/>
              </a:rPr>
              <a:t>  </a:t>
            </a:r>
            <a:r>
              <a:rPr lang="en-US" altLang="zh-CN" sz="2400" b="1" dirty="0" smtClean="0">
                <a:latin typeface="Times New Roman" pitchFamily="18" charset="0"/>
              </a:rPr>
              <a:t>H</a:t>
            </a:r>
            <a:r>
              <a:rPr lang="en-US" altLang="zh-CN" sz="2400" b="1" baseline="-25000" dirty="0" smtClean="0"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</a:rPr>
              <a:t>O(l)</a:t>
            </a:r>
            <a:r>
              <a:rPr lang="en-US" altLang="zh-CN" sz="2400" b="1" baseline="-25000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+ 4 e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正极</a:t>
            </a:r>
            <a:r>
              <a:rPr lang="en-US" altLang="zh-CN" sz="2400" b="1" dirty="0" smtClean="0">
                <a:solidFill>
                  <a:srgbClr val="CC0000"/>
                </a:solidFill>
                <a:latin typeface="Times New Roman" pitchFamily="18" charset="0"/>
              </a:rPr>
              <a:t>(cathode)</a:t>
            </a:r>
            <a:r>
              <a:rPr lang="zh-CN" altLang="en-US" sz="2400" b="1" dirty="0" smtClean="0">
                <a:latin typeface="Times New Roman" pitchFamily="18" charset="0"/>
              </a:rPr>
              <a:t>： </a:t>
            </a:r>
            <a:r>
              <a:rPr lang="en-US" altLang="zh-CN" sz="2400" b="1" dirty="0" smtClean="0">
                <a:solidFill>
                  <a:srgbClr val="CC0000"/>
                </a:solidFill>
                <a:latin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还原反应</a:t>
            </a:r>
            <a:r>
              <a:rPr lang="en-US" altLang="zh-CN" sz="2400" b="1" dirty="0" smtClean="0">
                <a:solidFill>
                  <a:srgbClr val="CC0000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O</a:t>
            </a:r>
            <a:r>
              <a:rPr lang="en-US" altLang="zh-CN" sz="2400" b="1" baseline="-25000" dirty="0" smtClean="0"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(g)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+</a:t>
            </a:r>
            <a:r>
              <a:rPr lang="en-US" altLang="zh-CN" sz="2400" b="1" baseline="-25000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2</a:t>
            </a:r>
            <a:r>
              <a:rPr lang="en-US" altLang="zh-CN" sz="2400" b="1" baseline="-25000" dirty="0" smtClean="0">
                <a:latin typeface="Times New Roman" pitchFamily="18" charset="0"/>
              </a:rPr>
              <a:t>  </a:t>
            </a:r>
            <a:r>
              <a:rPr lang="en-US" altLang="zh-CN" sz="2400" b="1" dirty="0" smtClean="0">
                <a:latin typeface="Times New Roman" pitchFamily="18" charset="0"/>
              </a:rPr>
              <a:t>H</a:t>
            </a:r>
            <a:r>
              <a:rPr lang="en-US" altLang="zh-CN" sz="2400" b="1" baseline="-25000" dirty="0" smtClean="0"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</a:rPr>
              <a:t>O(l)</a:t>
            </a:r>
            <a:r>
              <a:rPr lang="en-US" altLang="zh-CN" sz="2400" b="1" baseline="-25000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+ 4 e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altLang="zh-CN" sz="2400" b="1" dirty="0" smtClean="0">
                <a:latin typeface="Times New Roman" pitchFamily="18" charset="0"/>
              </a:rPr>
              <a:t>4 OH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- 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</a:rPr>
              <a:t>aq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  <a:endParaRPr lang="en-US" altLang="zh-CN" sz="2400" b="1" dirty="0" smtClean="0">
              <a:solidFill>
                <a:srgbClr val="0000CC"/>
              </a:solidFill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 b="1" dirty="0" smtClean="0">
              <a:solidFill>
                <a:srgbClr val="0000CC"/>
              </a:solidFill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sym typeface="Symbol" pitchFamily="18" charset="2"/>
              </a:rPr>
              <a:t>放电总反应：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       </a:t>
            </a:r>
            <a:r>
              <a:rPr lang="en-US" altLang="zh-CN" sz="2400" b="1" dirty="0" smtClean="0">
                <a:latin typeface="Times New Roman" pitchFamily="18" charset="0"/>
              </a:rPr>
              <a:t>2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(g)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+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(g)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O(l)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 b="1" i="1" dirty="0" smtClean="0">
              <a:solidFill>
                <a:srgbClr val="0000CC"/>
              </a:solidFill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altLang="zh-CN" sz="2400" b="1" i="1" dirty="0" smtClean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E </a:t>
            </a:r>
            <a:r>
              <a:rPr lang="en-US" altLang="zh-CN" sz="2400" b="1" baseline="30000" dirty="0" smtClean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CN" sz="2400" b="1" baseline="30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= 1.23 V</a:t>
            </a:r>
            <a:endParaRPr lang="en-US" altLang="zh-CN" sz="2400" b="1" dirty="0" smtClean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 b="1" dirty="0" smtClean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最干净的能源！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000" b="1" dirty="0" smtClean="0">
              <a:latin typeface="Times New Roman" pitchFamily="18" charset="0"/>
            </a:endParaRPr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872" y="1179739"/>
            <a:ext cx="5684128" cy="406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574450" y="5433124"/>
            <a:ext cx="355097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b="1" dirty="0" smtClean="0">
                <a:solidFill>
                  <a:srgbClr val="3C2EF0"/>
                </a:solidFill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b="1" dirty="0" smtClean="0">
                <a:solidFill>
                  <a:srgbClr val="3C2EF0"/>
                </a:solidFill>
                <a:latin typeface="Times New Roman" pitchFamily="18" charset="0"/>
                <a:cs typeface="Times New Roman" pitchFamily="18" charset="0"/>
              </a:rPr>
              <a:t>6.17  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氢氧燃料电池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构造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示意图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1780" y="819511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C2EF0"/>
                </a:solidFill>
                <a:latin typeface="Times New Roman" pitchFamily="18" charset="0"/>
                <a:cs typeface="Times New Roman" pitchFamily="18" charset="0"/>
              </a:rPr>
              <a:t>电池</a:t>
            </a:r>
            <a:r>
              <a:rPr lang="zh-CN" altLang="en-US" sz="2400" b="1" dirty="0" smtClean="0">
                <a:solidFill>
                  <a:srgbClr val="3C2EF0"/>
                </a:solidFill>
                <a:latin typeface="Times New Roman" pitchFamily="18" charset="0"/>
                <a:cs typeface="Times New Roman" pitchFamily="18" charset="0"/>
              </a:rPr>
              <a:t>表达式：</a:t>
            </a:r>
            <a:endParaRPr lang="zh-CN" alt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810952"/>
              </p:ext>
            </p:extLst>
          </p:nvPr>
        </p:nvGraphicFramePr>
        <p:xfrm>
          <a:off x="871268" y="1309193"/>
          <a:ext cx="6032770" cy="606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2" name="Equation" r:id="rId4" imgW="2552400" imgH="253800" progId="Equation.DSMT4">
                  <p:embed/>
                </p:oleObj>
              </mc:Choice>
              <mc:Fallback>
                <p:oleObj name="Equation" r:id="rId4" imgW="255240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268" y="1309193"/>
                        <a:ext cx="6032770" cy="6069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58301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08" y="90817"/>
            <a:ext cx="5634567" cy="547688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chemeClr val="hlink"/>
                </a:solidFill>
                <a:latin typeface="Times New Roman" pitchFamily="18" charset="0"/>
              </a:rPr>
              <a:t>氢氧燃料电池</a:t>
            </a:r>
            <a:r>
              <a:rPr lang="zh-CN" altLang="en-US" sz="2800" b="1" dirty="0" smtClean="0">
                <a:latin typeface="Times New Roman" pitchFamily="18" charset="0"/>
              </a:rPr>
              <a:t>动力汽车</a:t>
            </a:r>
          </a:p>
        </p:txBody>
      </p:sp>
      <p:pic>
        <p:nvPicPr>
          <p:cNvPr id="80899" name="Picture 7" descr="电化学 氢氧燃料电池动力汽车P7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711" y="1248733"/>
            <a:ext cx="72009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0" name="Picture 8" descr="100_45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6" y="1248733"/>
            <a:ext cx="3744383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8581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title"/>
          </p:nvPr>
        </p:nvSpPr>
        <p:spPr>
          <a:xfrm>
            <a:off x="814918" y="130715"/>
            <a:ext cx="6529916" cy="4333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2800" b="1" dirty="0" smtClean="0">
                <a:latin typeface="Times New Roman" pitchFamily="18" charset="0"/>
              </a:rPr>
              <a:t>例</a:t>
            </a:r>
            <a:r>
              <a:rPr lang="en-US" altLang="zh-CN" sz="2800" b="1" dirty="0" smtClean="0">
                <a:latin typeface="Times New Roman" pitchFamily="18" charset="0"/>
              </a:rPr>
              <a:t>5.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 smtClean="0"/>
              <a:t>固态锂电池</a:t>
            </a:r>
          </a:p>
        </p:txBody>
      </p:sp>
      <p:pic>
        <p:nvPicPr>
          <p:cNvPr id="81923" name="Picture 4" descr="100_502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67427" y="927007"/>
            <a:ext cx="3949295" cy="238625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16" name="Rectangle 7"/>
          <p:cNvSpPr>
            <a:spLocks noChangeArrowheads="1"/>
          </p:cNvSpPr>
          <p:nvPr/>
        </p:nvSpPr>
        <p:spPr bwMode="auto">
          <a:xfrm>
            <a:off x="1007054" y="1112658"/>
            <a:ext cx="48006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baseline="0" dirty="0" smtClean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负极</a:t>
            </a:r>
            <a:r>
              <a:rPr lang="zh-CN" altLang="en-US" sz="2400" b="1" baseline="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400" b="1" baseline="0" dirty="0" smtClean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400" b="1" baseline="0" dirty="0" smtClean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氧化反应</a:t>
            </a:r>
            <a:r>
              <a:rPr lang="en-US" altLang="zh-CN" sz="2400" b="1" baseline="0" dirty="0" smtClean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)</a:t>
            </a:r>
            <a:br>
              <a:rPr lang="en-US" altLang="zh-CN" sz="2400" b="1" baseline="0" dirty="0" smtClean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400" b="1" baseline="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  Li(s) </a:t>
            </a:r>
            <a:r>
              <a:rPr lang="en-US" altLang="zh-CN" sz="2400" b="1" baseline="-2500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baseline="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→  Li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sz="2400" b="1" baseline="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+ 2e</a:t>
            </a:r>
            <a:r>
              <a:rPr lang="en-US" altLang="zh-CN" sz="2400" b="1" dirty="0" smtClean="0">
                <a:solidFill>
                  <a:srgbClr val="44546A"/>
                </a:solidFill>
                <a:latin typeface="Times New Roman" pitchFamily="18" charset="0"/>
                <a:ea typeface="宋体" pitchFamily="2" charset="-122"/>
                <a:cs typeface="+mn-cs"/>
              </a:rPr>
              <a:t>-</a:t>
            </a:r>
            <a:r>
              <a:rPr lang="en-US" altLang="zh-CN" sz="2400" b="1" baseline="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/>
            </a:r>
            <a:br>
              <a:rPr lang="en-US" altLang="zh-CN" sz="2400" b="1" baseline="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</a:br>
            <a:r>
              <a:rPr lang="zh-CN" altLang="en-US" sz="2400" b="1" baseline="0" dirty="0" smtClean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正极</a:t>
            </a:r>
            <a:r>
              <a:rPr lang="zh-CN" altLang="en-US" sz="2400" b="1" baseline="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： </a:t>
            </a:r>
            <a:r>
              <a:rPr lang="en-US" altLang="zh-CN" sz="2400" b="1" baseline="0" dirty="0" smtClean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400" b="1" baseline="0" dirty="0" smtClean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还原反应</a:t>
            </a:r>
            <a:r>
              <a:rPr lang="en-US" altLang="zh-CN" sz="2400" b="1" baseline="0" dirty="0" smtClean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)</a:t>
            </a:r>
            <a:br>
              <a:rPr lang="en-US" altLang="zh-CN" sz="2400" b="1" baseline="0" dirty="0" smtClean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400" b="1" baseline="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TiS</a:t>
            </a:r>
            <a:r>
              <a:rPr lang="en-US" altLang="zh-CN" sz="2400" b="1" baseline="-25000" dirty="0" smtClean="0">
                <a:solidFill>
                  <a:srgbClr val="44546A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en-US" altLang="zh-CN" sz="2400" b="1" baseline="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(s)</a:t>
            </a:r>
            <a:r>
              <a:rPr lang="en-US" altLang="zh-CN" sz="2400" b="1" baseline="-2500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baseline="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+  e</a:t>
            </a:r>
            <a:r>
              <a:rPr lang="en-US" altLang="zh-CN" sz="2400" b="1" dirty="0" smtClean="0">
                <a:solidFill>
                  <a:srgbClr val="44546A"/>
                </a:solidFill>
                <a:latin typeface="Times New Roman" pitchFamily="18" charset="0"/>
                <a:ea typeface="宋体" pitchFamily="2" charset="-122"/>
                <a:cs typeface="+mn-cs"/>
              </a:rPr>
              <a:t>-</a:t>
            </a:r>
            <a:r>
              <a:rPr lang="en-US" altLang="zh-CN" sz="2400" b="1" baseline="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→ TiS</a:t>
            </a:r>
            <a:r>
              <a:rPr lang="en-US" altLang="zh-CN" sz="2400" b="1" baseline="-2500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-</a:t>
            </a:r>
            <a:r>
              <a:rPr lang="en-US" altLang="zh-CN" sz="2400" b="1" baseline="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/>
            </a:r>
            <a:br>
              <a:rPr lang="en-US" altLang="zh-CN" sz="2400" b="1" baseline="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400" b="1" baseline="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b="1" baseline="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放电总反应：</a:t>
            </a:r>
            <a:br>
              <a:rPr lang="zh-CN" altLang="en-US" sz="2400" b="1" baseline="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</a:br>
            <a:r>
              <a:rPr lang="zh-CN" altLang="en-US" sz="2400" b="1" baseline="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baseline="0" dirty="0" smtClean="0">
                <a:solidFill>
                  <a:srgbClr val="44546A"/>
                </a:solidFill>
                <a:latin typeface="Times New Roman" pitchFamily="18" charset="0"/>
                <a:ea typeface="宋体" pitchFamily="2" charset="-122"/>
                <a:cs typeface="+mn-cs"/>
              </a:rPr>
              <a:t>Li(s) </a:t>
            </a:r>
            <a:r>
              <a:rPr lang="en-US" altLang="zh-CN" sz="2400" b="1" baseline="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+ TiS</a:t>
            </a:r>
            <a:r>
              <a:rPr lang="en-US" altLang="zh-CN" sz="2400" b="1" baseline="-25000" dirty="0" smtClean="0">
                <a:solidFill>
                  <a:srgbClr val="44546A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400" b="1" baseline="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(s)</a:t>
            </a:r>
            <a:r>
              <a:rPr lang="en-US" altLang="zh-CN" sz="2400" b="1" baseline="-2500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baseline="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→ Li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sz="2400" b="1" baseline="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+</a:t>
            </a:r>
            <a:r>
              <a:rPr lang="en-US" altLang="zh-CN" sz="2400" baseline="0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baseline="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TiS</a:t>
            </a:r>
            <a:r>
              <a:rPr lang="en-US" altLang="zh-CN" sz="2400" b="1" baseline="-2500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-</a:t>
            </a:r>
            <a:r>
              <a:rPr lang="en-US" altLang="zh-CN" sz="2400" b="1" baseline="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/>
            </a:r>
            <a:br>
              <a:rPr lang="en-US" altLang="zh-CN" sz="2400" b="1" baseline="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</a:br>
            <a:endParaRPr lang="en-US" altLang="zh-CN" sz="2400" b="1" baseline="0" dirty="0" smtClean="0">
              <a:solidFill>
                <a:schemeClr val="tx2"/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400" b="1" baseline="0" dirty="0" smtClean="0">
              <a:latin typeface="Tahoma" pitchFamily="34" charset="0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</a:rPr>
              <a:t>2005</a:t>
            </a:r>
            <a:r>
              <a:rPr lang="zh-CN" altLang="en-US" sz="2400" b="1" baseline="0" dirty="0" smtClean="0">
                <a:latin typeface="Times New Roman" pitchFamily="18" charset="0"/>
                <a:ea typeface="宋体" pitchFamily="2" charset="-122"/>
              </a:rPr>
              <a:t>年</a:t>
            </a: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400" b="1" baseline="0" dirty="0" smtClean="0">
                <a:latin typeface="Times New Roman" pitchFamily="18" charset="0"/>
                <a:ea typeface="宋体" pitchFamily="2" charset="-122"/>
              </a:rPr>
              <a:t>国外生产出</a:t>
            </a:r>
            <a:r>
              <a:rPr lang="zh-CN" altLang="en-US" sz="2400" b="1" baseline="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锂电池驱动汽车</a:t>
            </a: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en-US" sz="2400" b="1" baseline="0" dirty="0" smtClean="0">
                <a:latin typeface="Times New Roman" pitchFamily="18" charset="0"/>
                <a:ea typeface="宋体" pitchFamily="2" charset="-122"/>
              </a:rPr>
              <a:t>最高速度超过</a:t>
            </a:r>
            <a:r>
              <a:rPr lang="en-US" altLang="zh-CN" sz="2400" b="1" baseline="0" dirty="0" smtClean="0">
                <a:latin typeface="Times New Roman" pitchFamily="18" charset="0"/>
                <a:ea typeface="宋体" pitchFamily="2" charset="-122"/>
              </a:rPr>
              <a:t>300 km/h.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baseline="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/>
            </a:r>
            <a:br>
              <a:rPr lang="en-US" altLang="zh-CN" sz="2000" b="1" baseline="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</a:br>
            <a:endParaRPr lang="en-US" altLang="zh-CN" sz="2000" b="1" baseline="0" dirty="0" smtClean="0">
              <a:solidFill>
                <a:schemeClr val="tx2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45410" name="Picture 2" descr="使用锂离子电池的国产电动汽车 最高速度135 k h-1 2008_10_16 第十届中国高交会 深圳IMG_0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30" y="3916393"/>
            <a:ext cx="2661697" cy="199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462430" y="6107502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3C2EF0"/>
                </a:solidFill>
                <a:latin typeface="Times New Roman" pitchFamily="18" charset="0"/>
                <a:ea typeface="宋体" pitchFamily="2" charset="-122"/>
              </a:rPr>
              <a:t>国产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电动汽车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74241" y="3363701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锂电池工作原理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7731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7212" y="201583"/>
            <a:ext cx="6913033" cy="550863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latin typeface="Times New Roman" pitchFamily="18" charset="0"/>
              </a:rPr>
              <a:t>例</a:t>
            </a:r>
            <a:r>
              <a:rPr lang="en-US" altLang="zh-CN" sz="2800" b="1" dirty="0" smtClean="0">
                <a:latin typeface="Times New Roman" pitchFamily="18" charset="0"/>
              </a:rPr>
              <a:t>6.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CC0000"/>
                </a:solidFill>
                <a:latin typeface="Times New Roman" pitchFamily="18" charset="0"/>
              </a:rPr>
              <a:t>锌汞纽扣电池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897627" y="1233428"/>
            <a:ext cx="3769263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sym typeface="Symbol" pitchFamily="18" charset="2"/>
              </a:rPr>
              <a:t>放电反应：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负极</a:t>
            </a:r>
            <a:r>
              <a:rPr lang="zh-CN" altLang="en-US" sz="2400" b="1" dirty="0" smtClean="0">
                <a:latin typeface="Times New Roman" pitchFamily="18" charset="0"/>
              </a:rPr>
              <a:t>：</a:t>
            </a:r>
            <a:r>
              <a:rPr lang="en-US" altLang="zh-CN" sz="2400" b="1" dirty="0" smtClean="0">
                <a:solidFill>
                  <a:srgbClr val="CC0000"/>
                </a:solidFill>
                <a:latin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氧化反应</a:t>
            </a:r>
            <a:r>
              <a:rPr lang="en-US" altLang="zh-CN" sz="2400" b="1" dirty="0" smtClean="0">
                <a:solidFill>
                  <a:srgbClr val="CC0000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 Zn(s)</a:t>
            </a:r>
            <a:r>
              <a:rPr lang="en-US" altLang="zh-CN" sz="2400" b="1" baseline="-25000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+ 2 OH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- 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</a:rPr>
              <a:t>aq</a:t>
            </a:r>
            <a:r>
              <a:rPr lang="en-US" altLang="zh-CN" sz="2400" b="1" dirty="0" smtClean="0">
                <a:latin typeface="Times New Roman" pitchFamily="18" charset="0"/>
              </a:rPr>
              <a:t>)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→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ZnO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(s)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+</a:t>
            </a:r>
            <a:r>
              <a:rPr lang="en-US" altLang="zh-CN" sz="2400" b="1" baseline="-25000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H</a:t>
            </a:r>
            <a:r>
              <a:rPr lang="en-US" altLang="zh-CN" sz="2400" b="1" baseline="-25000" dirty="0" smtClean="0"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</a:rPr>
              <a:t>O(l)</a:t>
            </a:r>
            <a:r>
              <a:rPr lang="en-US" altLang="zh-CN" sz="2400" b="1" baseline="-25000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+ 2 e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正极</a:t>
            </a:r>
            <a:r>
              <a:rPr lang="zh-CN" altLang="en-US" sz="2400" b="1" dirty="0" smtClean="0">
                <a:latin typeface="Times New Roman" pitchFamily="18" charset="0"/>
              </a:rPr>
              <a:t>： </a:t>
            </a:r>
            <a:r>
              <a:rPr lang="en-US" altLang="zh-CN" sz="2400" b="1" dirty="0" smtClean="0">
                <a:solidFill>
                  <a:srgbClr val="CC0000"/>
                </a:solidFill>
                <a:latin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还原反应</a:t>
            </a:r>
            <a:r>
              <a:rPr lang="en-US" altLang="zh-CN" sz="2400" b="1" dirty="0" smtClean="0">
                <a:solidFill>
                  <a:srgbClr val="CC0000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dirty="0" err="1" smtClean="0">
                <a:latin typeface="Times New Roman" pitchFamily="18" charset="0"/>
              </a:rPr>
              <a:t>HgO</a:t>
            </a:r>
            <a:r>
              <a:rPr lang="en-US" altLang="zh-CN" sz="2400" b="1" dirty="0" smtClean="0">
                <a:latin typeface="Times New Roman" pitchFamily="18" charset="0"/>
              </a:rPr>
              <a:t>(s)</a:t>
            </a:r>
            <a:r>
              <a:rPr lang="en-US" altLang="zh-CN" sz="2400" b="1" baseline="-25000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+</a:t>
            </a:r>
            <a:r>
              <a:rPr lang="en-US" altLang="zh-CN" sz="2400" b="1" baseline="-25000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H</a:t>
            </a:r>
            <a:r>
              <a:rPr lang="en-US" altLang="zh-CN" sz="2400" b="1" baseline="-25000" dirty="0" smtClean="0"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</a:rPr>
              <a:t>O(l)</a:t>
            </a:r>
            <a:r>
              <a:rPr lang="en-US" altLang="zh-CN" sz="2400" b="1" baseline="-25000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+ 2 e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→ 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        Hg(l)</a:t>
            </a:r>
            <a:r>
              <a:rPr lang="en-US" altLang="zh-CN" sz="2400" b="1" baseline="-25000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+ 2</a:t>
            </a:r>
            <a:r>
              <a:rPr lang="en-US" altLang="zh-CN" sz="2400" b="1" baseline="-25000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OH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- 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</a:rPr>
              <a:t>aq</a:t>
            </a:r>
            <a:r>
              <a:rPr lang="en-US" altLang="zh-CN" sz="2400" b="1" dirty="0" smtClean="0">
                <a:latin typeface="Times New Roman" pitchFamily="18" charset="0"/>
              </a:rPr>
              <a:t>) 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 b="1" dirty="0" smtClean="0">
              <a:solidFill>
                <a:srgbClr val="0000CC"/>
              </a:solidFill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sym typeface="Symbol" pitchFamily="18" charset="2"/>
              </a:rPr>
              <a:t>放电总反应：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    </a:t>
            </a:r>
            <a:r>
              <a:rPr lang="en-US" altLang="zh-CN" sz="2400" b="1" dirty="0" smtClean="0">
                <a:latin typeface="Times New Roman" pitchFamily="18" charset="0"/>
              </a:rPr>
              <a:t>Zn(s)</a:t>
            </a:r>
            <a:r>
              <a:rPr lang="en-US" altLang="zh-CN" sz="2400" b="1" baseline="-25000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+ </a:t>
            </a:r>
            <a:r>
              <a:rPr lang="en-US" altLang="zh-CN" sz="2400" b="1" dirty="0" err="1" smtClean="0">
                <a:latin typeface="Times New Roman" pitchFamily="18" charset="0"/>
              </a:rPr>
              <a:t>HgO</a:t>
            </a:r>
            <a:r>
              <a:rPr lang="en-US" altLang="zh-CN" sz="2400" b="1" dirty="0" smtClean="0">
                <a:latin typeface="Times New Roman" pitchFamily="18" charset="0"/>
              </a:rPr>
              <a:t>(s)</a:t>
            </a:r>
            <a:r>
              <a:rPr lang="en-US" altLang="zh-CN" sz="2400" b="1" baseline="-25000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→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400" b="1" dirty="0" err="1" smtClean="0">
                <a:latin typeface="Times New Roman" pitchFamily="18" charset="0"/>
              </a:rPr>
              <a:t>ZnO</a:t>
            </a:r>
            <a:r>
              <a:rPr lang="en-US" altLang="zh-CN" sz="2400" b="1" dirty="0" smtClean="0">
                <a:latin typeface="Times New Roman" pitchFamily="18" charset="0"/>
              </a:rPr>
              <a:t>(s)</a:t>
            </a:r>
            <a:r>
              <a:rPr lang="en-US" altLang="zh-CN" sz="2400" b="1" baseline="-25000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+</a:t>
            </a:r>
            <a:r>
              <a:rPr lang="en-US" altLang="zh-CN" sz="2400" b="1" baseline="-25000" dirty="0" smtClean="0">
                <a:latin typeface="Times New Roman" pitchFamily="18" charset="0"/>
              </a:rPr>
              <a:t>  </a:t>
            </a:r>
            <a:r>
              <a:rPr lang="en-US" altLang="zh-CN" sz="2400" b="1" dirty="0" smtClean="0">
                <a:latin typeface="Times New Roman" pitchFamily="18" charset="0"/>
              </a:rPr>
              <a:t>Hg(l)</a:t>
            </a:r>
            <a:endParaRPr lang="en-US" altLang="zh-CN" sz="2400" b="1" baseline="-25000" dirty="0" smtClean="0">
              <a:latin typeface="Times New Roman" pitchFamily="18" charset="0"/>
            </a:endParaRPr>
          </a:p>
        </p:txBody>
      </p:sp>
      <p:pic>
        <p:nvPicPr>
          <p:cNvPr id="82948" name="Picture 4" descr="电化学 汞锌纽扣电池P7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999" y="1067100"/>
            <a:ext cx="5975349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0947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853696" y="181154"/>
            <a:ext cx="2957781" cy="360363"/>
          </a:xfrm>
        </p:spPr>
        <p:txBody>
          <a:bodyPr>
            <a:normAutofit fontScale="90000"/>
          </a:bodyPr>
          <a:lstStyle/>
          <a:p>
            <a:r>
              <a:rPr lang="en-US" altLang="zh-CN" sz="3100" b="1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6.5.2 </a:t>
            </a:r>
            <a:r>
              <a:rPr lang="zh-CN" altLang="en-US" sz="31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电解</a:t>
            </a:r>
            <a:r>
              <a:rPr lang="zh-CN" altLang="en-US" sz="3100" b="1" dirty="0">
                <a:solidFill>
                  <a:srgbClr val="0000CC"/>
                </a:solidFill>
              </a:rPr>
              <a:t>*</a:t>
            </a:r>
            <a:endParaRPr lang="en-US" altLang="zh-CN" sz="3100" b="1" dirty="0" smtClean="0">
              <a:latin typeface="Times New Roman" pitchFamily="18" charset="0"/>
            </a:endParaRPr>
          </a:p>
        </p:txBody>
      </p:sp>
      <p:sp>
        <p:nvSpPr>
          <p:cNvPr id="83974" name="矩形 1"/>
          <p:cNvSpPr>
            <a:spLocks noChangeArrowheads="1"/>
          </p:cNvSpPr>
          <p:nvPr/>
        </p:nvSpPr>
        <p:spPr bwMode="auto">
          <a:xfrm>
            <a:off x="1010260" y="1115495"/>
            <a:ext cx="102577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电解</a:t>
            </a:r>
            <a:r>
              <a:rPr lang="en-US" altLang="zh-CN" sz="2400" b="1" baseline="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使用</a:t>
            </a:r>
            <a:r>
              <a:rPr lang="zh-CN" altLang="en-US" sz="2400" b="1" baseline="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直流电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促使</a:t>
            </a:r>
            <a:r>
              <a:rPr lang="zh-CN" altLang="en-US" sz="2400" b="1" baseline="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非自发</a:t>
            </a:r>
            <a:r>
              <a:rPr lang="zh-CN" altLang="en-US" sz="2400" b="1" baseline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的氧化还原反应 </a:t>
            </a:r>
            <a:r>
              <a:rPr lang="zh-CN" altLang="en-US" sz="2400" b="1" baseline="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发生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的过程称“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电解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”；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相应的</a:t>
            </a:r>
            <a:r>
              <a:rPr lang="zh-CN" altLang="en-US" sz="2400" b="1" baseline="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装置称为“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电解池”</a:t>
            </a:r>
            <a:r>
              <a:rPr lang="zh-CN" altLang="en-US" sz="2400" b="1" baseline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400" b="1" baseline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即</a:t>
            </a:r>
            <a:r>
              <a:rPr lang="zh-CN" altLang="en-US" sz="2400" b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电能→化学能</a:t>
            </a:r>
            <a:r>
              <a:rPr lang="zh-CN" altLang="en-US" sz="2400" b="1" baseline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</a:t>
            </a:r>
            <a:r>
              <a:rPr lang="zh-CN" altLang="en-US" sz="2400" b="1" baseline="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装置</a:t>
            </a:r>
            <a:r>
              <a:rPr lang="zh-CN" altLang="en-US" sz="2400" b="1" baseline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sz="18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12407" y="2264911"/>
            <a:ext cx="97431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电解池构造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及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工作原理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电解池</a:t>
            </a:r>
            <a:r>
              <a:rPr lang="zh-CN" altLang="en-US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直流电源正极相连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的电极</a:t>
            </a:r>
            <a:r>
              <a:rPr lang="zh-CN" altLang="en-US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称为“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阳极</a:t>
            </a:r>
            <a:r>
              <a:rPr lang="zh-CN" altLang="en-US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”（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anode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），</a:t>
            </a:r>
            <a:endParaRPr lang="en-US" altLang="zh-CN" sz="2400" b="1" dirty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“阳极”</a:t>
            </a:r>
            <a:r>
              <a:rPr lang="zh-CN" altLang="en-US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表面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总是</a:t>
            </a:r>
            <a:r>
              <a:rPr lang="zh-CN" altLang="en-US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发生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氧化反应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b="1" dirty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直流电源负极相连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的电极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称为“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阴极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cathode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），</a:t>
            </a:r>
            <a:endParaRPr lang="en-US" altLang="zh-CN" sz="2400" b="1" dirty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“阴极”</a:t>
            </a:r>
            <a:r>
              <a:rPr lang="zh-CN" altLang="en-US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表面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总是</a:t>
            </a:r>
            <a:r>
              <a:rPr lang="zh-CN" altLang="en-US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发生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还原反应</a:t>
            </a:r>
            <a:r>
              <a:rPr lang="zh-CN" altLang="en-US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747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07048" y="198407"/>
            <a:ext cx="3994349" cy="360363"/>
          </a:xfrm>
        </p:spPr>
        <p:txBody>
          <a:bodyPr>
            <a:normAutofit fontScale="90000"/>
          </a:bodyPr>
          <a:lstStyle/>
          <a:p>
            <a:r>
              <a:rPr lang="en-US" altLang="zh-CN" sz="3100" b="1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6.5.2 </a:t>
            </a:r>
            <a:r>
              <a:rPr lang="zh-CN" altLang="en-US" sz="31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电解</a:t>
            </a:r>
            <a:r>
              <a:rPr lang="zh-CN" altLang="en-US" sz="3100" b="1" dirty="0" smtClean="0">
                <a:solidFill>
                  <a:srgbClr val="0000CC"/>
                </a:solidFill>
              </a:rPr>
              <a:t>* </a:t>
            </a:r>
            <a:r>
              <a:rPr lang="zh-CN" altLang="en-US" sz="3100" b="1" dirty="0" smtClean="0"/>
              <a:t>（续）</a:t>
            </a:r>
            <a:endParaRPr lang="en-US" altLang="zh-CN" sz="3100" b="1" dirty="0" smtClean="0">
              <a:latin typeface="Times New Roman" pitchFamily="18" charset="0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2447026" y="5814114"/>
            <a:ext cx="7297948" cy="78509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阳极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dirty="0" smtClean="0">
                <a:solidFill>
                  <a:srgbClr val="CC0000"/>
                </a:solidFill>
                <a:latin typeface="Times New Roman" pitchFamily="18" charset="0"/>
              </a:rPr>
              <a:t>anode</a:t>
            </a:r>
            <a:r>
              <a:rPr lang="en-US" altLang="zh-CN" sz="2400" b="1" dirty="0" smtClean="0">
                <a:latin typeface="Times New Roman" pitchFamily="18" charset="0"/>
              </a:rPr>
              <a:t>) </a:t>
            </a:r>
            <a:r>
              <a:rPr lang="zh-CN" altLang="en-US" sz="2400" b="1" dirty="0" smtClean="0">
                <a:latin typeface="Times New Roman" pitchFamily="18" charset="0"/>
              </a:rPr>
              <a:t>：  </a:t>
            </a:r>
            <a:r>
              <a:rPr lang="en-US" altLang="zh-CN" sz="2400" b="1" dirty="0" smtClean="0">
                <a:latin typeface="Times New Roman" pitchFamily="18" charset="0"/>
              </a:rPr>
              <a:t>Cl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- 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</a:rPr>
              <a:t>aq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  <a:r>
              <a:rPr lang="en-US" altLang="zh-CN" sz="2400" b="1" baseline="30000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→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</a:rPr>
              <a:t> Cl</a:t>
            </a:r>
            <a:r>
              <a:rPr lang="en-US" altLang="zh-CN" sz="2400" b="1" baseline="-25000" dirty="0" smtClean="0">
                <a:solidFill>
                  <a:srgbClr val="0563C1"/>
                </a:solidFill>
                <a:latin typeface="Times New Roman" pitchFamily="18" charset="0"/>
              </a:rPr>
              <a:t>2 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</a:rPr>
              <a:t>(g)</a:t>
            </a:r>
            <a:r>
              <a:rPr lang="en-US" altLang="zh-CN" sz="2400" b="1" baseline="-25000" dirty="0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+ 2 e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CN" sz="2400" b="1" dirty="0" smtClean="0">
                <a:latin typeface="Times New Roman" pitchFamily="18" charset="0"/>
              </a:rPr>
              <a:t>     (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氧化</a:t>
            </a:r>
            <a:r>
              <a:rPr lang="zh-CN" altLang="en-US" sz="2400" b="1" dirty="0" smtClean="0">
                <a:latin typeface="Times New Roman" pitchFamily="18" charset="0"/>
              </a:rPr>
              <a:t>反应）</a:t>
            </a:r>
            <a:endParaRPr lang="zh-CN" altLang="en-US" sz="2400" b="1" dirty="0" smtClean="0">
              <a:solidFill>
                <a:schemeClr val="hlink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阴极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dirty="0" smtClean="0">
                <a:solidFill>
                  <a:srgbClr val="CC0000"/>
                </a:solidFill>
                <a:latin typeface="Times New Roman" pitchFamily="18" charset="0"/>
              </a:rPr>
              <a:t>cathode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</a:rPr>
              <a:t>：</a:t>
            </a:r>
            <a:r>
              <a:rPr lang="en-US" altLang="zh-CN" sz="2400" b="1" dirty="0" smtClean="0">
                <a:latin typeface="Times New Roman" pitchFamily="18" charset="0"/>
              </a:rPr>
              <a:t>2 H</a:t>
            </a:r>
            <a:r>
              <a:rPr lang="en-US" altLang="zh-CN" sz="2400" b="1" baseline="30000" dirty="0" smtClean="0">
                <a:latin typeface="Times New Roman" pitchFamily="18" charset="0"/>
              </a:rPr>
              <a:t>+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aq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zh-CN" sz="2400" b="1" dirty="0" smtClean="0">
                <a:latin typeface="Times New Roman" pitchFamily="18" charset="0"/>
              </a:rPr>
              <a:t> + 2 e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→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</a:rPr>
              <a:t> H</a:t>
            </a:r>
            <a:r>
              <a:rPr lang="en-US" altLang="zh-CN" sz="2400" b="1" baseline="-25000" dirty="0" smtClean="0">
                <a:solidFill>
                  <a:srgbClr val="0563C1"/>
                </a:solidFill>
                <a:latin typeface="Times New Roman" pitchFamily="18" charset="0"/>
              </a:rPr>
              <a:t>2 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</a:rPr>
              <a:t>(g)</a:t>
            </a:r>
            <a:r>
              <a:rPr lang="en-US" altLang="zh-CN" sz="2400" b="1" baseline="-25000" dirty="0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</a:rPr>
              <a:t>  </a:t>
            </a:r>
            <a:r>
              <a:rPr lang="en-US" altLang="zh-CN" sz="2400" b="1" baseline="-25000" dirty="0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还原</a:t>
            </a:r>
            <a:r>
              <a:rPr lang="zh-CN" altLang="en-US" sz="2400" b="1" dirty="0" smtClean="0">
                <a:latin typeface="Times New Roman" pitchFamily="18" charset="0"/>
              </a:rPr>
              <a:t>反应）</a:t>
            </a:r>
          </a:p>
        </p:txBody>
      </p:sp>
      <p:sp>
        <p:nvSpPr>
          <p:cNvPr id="83974" name="矩形 1"/>
          <p:cNvSpPr>
            <a:spLocks noChangeArrowheads="1"/>
          </p:cNvSpPr>
          <p:nvPr/>
        </p:nvSpPr>
        <p:spPr bwMode="auto">
          <a:xfrm>
            <a:off x="707048" y="826237"/>
            <a:ext cx="3166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1 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电解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NaCl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水溶液</a:t>
            </a:r>
            <a:endParaRPr lang="zh-CN" altLang="en-US" sz="18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03892"/>
              </p:ext>
            </p:extLst>
          </p:nvPr>
        </p:nvGraphicFramePr>
        <p:xfrm>
          <a:off x="2130721" y="1459698"/>
          <a:ext cx="5952227" cy="4221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66" r:id="rId3" imgW="8082360" imgH="5682240" progId="CorelDRAW.Graphic.12">
                  <p:embed/>
                </p:oleObj>
              </mc:Choice>
              <mc:Fallback>
                <p:oleObj r:id="rId3" imgW="8082360" imgH="5682240" progId="CorelDRAW.Graphic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721" y="1459698"/>
                        <a:ext cx="5952227" cy="4221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613128" y="4736702"/>
            <a:ext cx="27991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图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6.20  </a:t>
            </a:r>
            <a:r>
              <a:rPr lang="en-US" altLang="zh-CN" sz="2400" b="1" dirty="0" err="1">
                <a:latin typeface="Times New Roman" pitchFamily="18" charset="0"/>
              </a:rPr>
              <a:t>NaCl</a:t>
            </a:r>
            <a:r>
              <a:rPr lang="zh-CN" altLang="en-US" sz="2400" b="1" dirty="0" smtClean="0">
                <a:latin typeface="Times New Roman" pitchFamily="18" charset="0"/>
              </a:rPr>
              <a:t>水溶液</a:t>
            </a:r>
            <a:endParaRPr lang="en-US" altLang="zh-CN" sz="2400" b="1" dirty="0" smtClean="0">
              <a:latin typeface="Times New Roman" pitchFamily="18" charset="0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电解池</a:t>
            </a:r>
            <a:r>
              <a:rPr lang="zh-CN" altLang="en-US" sz="2400" b="1" dirty="0">
                <a:latin typeface="Times New Roman" pitchFamily="18" charset="0"/>
              </a:rPr>
              <a:t>构造示意图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2047235" y="3703285"/>
            <a:ext cx="1566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阳极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CC0000"/>
                </a:solidFill>
                <a:latin typeface="Times New Roman" pitchFamily="18" charset="0"/>
              </a:rPr>
              <a:t>anode</a:t>
            </a:r>
            <a:r>
              <a:rPr lang="en-US" altLang="zh-CN" b="1" dirty="0">
                <a:latin typeface="Times New Roman" pitchFamily="18" charset="0"/>
              </a:rPr>
              <a:t>)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39148" y="5322648"/>
            <a:ext cx="154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阴极 </a:t>
            </a:r>
            <a:r>
              <a:rPr lang="en-US" altLang="zh-CN" b="1" dirty="0" smtClean="0">
                <a:solidFill>
                  <a:srgbClr val="CC0000"/>
                </a:solidFill>
                <a:latin typeface="Times New Roman" pitchFamily="18" charset="0"/>
              </a:rPr>
              <a:t>cathode</a:t>
            </a:r>
            <a:r>
              <a:rPr lang="en-US" altLang="zh-CN" b="1" dirty="0">
                <a:latin typeface="Times New Roman" pitchFamily="18" charset="0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02859" y="1091246"/>
            <a:ext cx="1374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直流电源</a:t>
            </a:r>
            <a:r>
              <a:rPr lang="zh-CN" altLang="en-US" b="1" dirty="0">
                <a:latin typeface="Times New Roman" pitchFamily="18" charset="0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8521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/>
          <p:cNvSpPr>
            <a:spLocks noGrp="1" noChangeArrowheads="1"/>
          </p:cNvSpPr>
          <p:nvPr>
            <p:ph type="title"/>
          </p:nvPr>
        </p:nvSpPr>
        <p:spPr>
          <a:xfrm>
            <a:off x="1672986" y="5098211"/>
            <a:ext cx="9392368" cy="1308939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阳极</a:t>
            </a:r>
            <a:r>
              <a:rPr lang="zh-CN" altLang="en-US" sz="2400" b="1" dirty="0" smtClean="0">
                <a:latin typeface="Times New Roman" pitchFamily="18" charset="0"/>
              </a:rPr>
              <a:t>：</a:t>
            </a:r>
            <a:r>
              <a:rPr lang="en-US" altLang="zh-CN" sz="2400" b="1" dirty="0" smtClean="0">
                <a:latin typeface="Times New Roman" pitchFamily="18" charset="0"/>
              </a:rPr>
              <a:t>2 Cl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- </a:t>
            </a:r>
            <a:r>
              <a:rPr lang="en-US" altLang="zh-CN" sz="2400" b="1" dirty="0" smtClean="0">
                <a:latin typeface="Times New Roman" pitchFamily="18" charset="0"/>
              </a:rPr>
              <a:t>(l)</a:t>
            </a:r>
            <a:r>
              <a:rPr lang="en-US" altLang="zh-CN" sz="2400" b="1" baseline="30000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→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</a:rPr>
              <a:t> Cl</a:t>
            </a:r>
            <a:r>
              <a:rPr lang="en-US" altLang="zh-CN" sz="2400" b="1" baseline="-25000" dirty="0" smtClean="0">
                <a:solidFill>
                  <a:srgbClr val="0563C1"/>
                </a:solidFill>
                <a:latin typeface="Times New Roman" pitchFamily="18" charset="0"/>
              </a:rPr>
              <a:t>2 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</a:rPr>
              <a:t>(g)</a:t>
            </a:r>
            <a:r>
              <a:rPr lang="en-US" altLang="zh-CN" sz="2400" b="1" baseline="-25000" dirty="0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+ 2 e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- </a:t>
            </a:r>
            <a:r>
              <a:rPr lang="en-US" altLang="zh-CN" sz="2400" b="1" dirty="0" smtClean="0">
                <a:latin typeface="Times New Roman" pitchFamily="18" charset="0"/>
              </a:rPr>
              <a:t>            (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氧化</a:t>
            </a:r>
            <a:r>
              <a:rPr lang="zh-CN" altLang="en-US" sz="2400" b="1" dirty="0" smtClean="0">
                <a:latin typeface="Times New Roman" pitchFamily="18" charset="0"/>
              </a:rPr>
              <a:t>反应）</a:t>
            </a:r>
            <a:r>
              <a:rPr lang="zh-CN" alt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/>
            </a:r>
            <a:br>
              <a:rPr lang="zh-CN" altLang="en-US" sz="2400" b="1" dirty="0" smtClean="0">
                <a:solidFill>
                  <a:schemeClr val="hlink"/>
                </a:solidFill>
                <a:latin typeface="Times New Roman" pitchFamily="18" charset="0"/>
              </a:rPr>
            </a:b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阴极</a:t>
            </a:r>
            <a:r>
              <a:rPr lang="zh-CN" altLang="en-US" sz="2400" b="1" dirty="0" smtClean="0">
                <a:latin typeface="Times New Roman" pitchFamily="18" charset="0"/>
              </a:rPr>
              <a:t>：</a:t>
            </a:r>
            <a:r>
              <a:rPr lang="en-US" altLang="zh-CN" sz="2400" b="1" dirty="0" smtClean="0">
                <a:latin typeface="Times New Roman" pitchFamily="18" charset="0"/>
              </a:rPr>
              <a:t>2 Na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+ </a:t>
            </a:r>
            <a:r>
              <a:rPr lang="en-US" altLang="zh-CN" sz="2400" b="1" dirty="0" smtClean="0">
                <a:latin typeface="Times New Roman" pitchFamily="18" charset="0"/>
              </a:rPr>
              <a:t>(l)</a:t>
            </a:r>
            <a:r>
              <a:rPr lang="en-US" altLang="zh-CN" sz="2400" b="1" baseline="30000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+ 2 e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- 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→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</a:rPr>
              <a:t> 2 Na(l)         </a:t>
            </a:r>
            <a:r>
              <a:rPr lang="en-US" altLang="zh-CN" sz="2400" b="1" baseline="-25000" dirty="0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还原</a:t>
            </a:r>
            <a:r>
              <a:rPr lang="zh-CN" altLang="en-US" sz="2400" b="1" dirty="0" smtClean="0">
                <a:latin typeface="Times New Roman" pitchFamily="18" charset="0"/>
              </a:rPr>
              <a:t>反应）</a:t>
            </a:r>
            <a:r>
              <a:rPr lang="en-US" altLang="zh-CN" sz="2400" b="1" dirty="0" smtClean="0">
                <a:latin typeface="Times New Roman" pitchFamily="18" charset="0"/>
              </a:rPr>
              <a:t/>
            </a:r>
            <a:br>
              <a:rPr lang="en-US" altLang="zh-CN" sz="2400" b="1" dirty="0" smtClean="0">
                <a:latin typeface="Times New Roman" pitchFamily="18" charset="0"/>
              </a:rPr>
            </a:br>
            <a:r>
              <a:rPr lang="zh-CN" altLang="en-US" sz="2400" b="1" dirty="0" smtClean="0">
                <a:latin typeface="Times New Roman" pitchFamily="18" charset="0"/>
              </a:rPr>
              <a:t>电解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总反应</a:t>
            </a:r>
            <a:r>
              <a:rPr lang="zh-CN" altLang="en-US" sz="2400" b="1" dirty="0" smtClean="0">
                <a:latin typeface="Times New Roman" pitchFamily="18" charset="0"/>
              </a:rPr>
              <a:t>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2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NaCl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(l)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→</a:t>
            </a:r>
            <a:r>
              <a:rPr lang="en-US" altLang="zh-CN" sz="2400" b="1" dirty="0" smtClean="0">
                <a:solidFill>
                  <a:srgbClr val="0563C1"/>
                </a:solidFill>
                <a:latin typeface="Times New Roman" pitchFamily="18" charset="0"/>
              </a:rPr>
              <a:t> 2 Na(l) 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itchFamily="18" charset="0"/>
              </a:rPr>
              <a:t>+</a:t>
            </a:r>
            <a:r>
              <a:rPr lang="en-US" altLang="zh-CN" sz="2400" b="1" dirty="0" smtClean="0">
                <a:solidFill>
                  <a:srgbClr val="0563C1"/>
                </a:solidFill>
                <a:latin typeface="Times New Roman" pitchFamily="18" charset="0"/>
              </a:rPr>
              <a:t> Cl</a:t>
            </a:r>
            <a:r>
              <a:rPr lang="en-US" altLang="zh-CN" sz="2400" b="1" baseline="-25000" dirty="0" smtClean="0">
                <a:solidFill>
                  <a:srgbClr val="0563C1"/>
                </a:solidFill>
                <a:latin typeface="Times New Roman" pitchFamily="18" charset="0"/>
              </a:rPr>
              <a:t>2 </a:t>
            </a:r>
            <a:r>
              <a:rPr lang="en-US" altLang="zh-CN" sz="2400" b="1" dirty="0" smtClean="0">
                <a:solidFill>
                  <a:srgbClr val="0563C1"/>
                </a:solidFill>
                <a:latin typeface="Times New Roman" pitchFamily="18" charset="0"/>
              </a:rPr>
              <a:t>(g)</a:t>
            </a:r>
            <a:r>
              <a:rPr lang="en-US" altLang="zh-CN" sz="2400" b="1" baseline="-25000" dirty="0" smtClean="0">
                <a:solidFill>
                  <a:srgbClr val="0563C1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CN" altLang="en-US" sz="2400" b="1" dirty="0" smtClean="0">
              <a:latin typeface="Times New Roman" pitchFamily="18" charset="0"/>
            </a:endParaRPr>
          </a:p>
        </p:txBody>
      </p:sp>
      <p:sp>
        <p:nvSpPr>
          <p:cNvPr id="84996" name="矩形 1"/>
          <p:cNvSpPr>
            <a:spLocks noChangeArrowheads="1"/>
          </p:cNvSpPr>
          <p:nvPr/>
        </p:nvSpPr>
        <p:spPr bwMode="auto">
          <a:xfrm>
            <a:off x="1090902" y="138023"/>
            <a:ext cx="45881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baseline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例</a:t>
            </a:r>
            <a:r>
              <a:rPr lang="en-US" altLang="zh-CN" b="1" baseline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b="1" baseline="0" dirty="0">
                <a:solidFill>
                  <a:srgbClr val="0563C1"/>
                </a:solidFill>
                <a:latin typeface="Times New Roman" pitchFamily="18" charset="0"/>
                <a:ea typeface="宋体" pitchFamily="2" charset="-122"/>
              </a:rPr>
              <a:t>融熔</a:t>
            </a:r>
            <a:r>
              <a:rPr lang="en-US" altLang="zh-CN" b="1" baseline="0" dirty="0" err="1">
                <a:solidFill>
                  <a:srgbClr val="0563C1"/>
                </a:solidFill>
                <a:latin typeface="Times New Roman" pitchFamily="18" charset="0"/>
                <a:ea typeface="宋体" pitchFamily="2" charset="-122"/>
              </a:rPr>
              <a:t>NaCl</a:t>
            </a:r>
            <a:r>
              <a:rPr lang="zh-CN" altLang="en-US" b="1" baseline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电解池示意图</a:t>
            </a:r>
            <a:endParaRPr lang="zh-CN" altLang="en-US" sz="18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673112"/>
              </p:ext>
            </p:extLst>
          </p:nvPr>
        </p:nvGraphicFramePr>
        <p:xfrm>
          <a:off x="2234241" y="802256"/>
          <a:ext cx="3105510" cy="4191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9" r:id="rId3" imgW="6656400" imgH="8956800" progId="CorelDRAW.Graphic.12">
                  <p:embed/>
                </p:oleObj>
              </mc:Choice>
              <mc:Fallback>
                <p:oleObj r:id="rId3" imgW="6656400" imgH="8956800" progId="CorelDRAW.Graphic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4241" y="802256"/>
                        <a:ext cx="3105510" cy="41910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369170" y="4260020"/>
            <a:ext cx="5224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图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6.21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</a:rPr>
              <a:t>熔融</a:t>
            </a:r>
            <a:r>
              <a:rPr lang="en-US" altLang="zh-CN" sz="2400" b="1" dirty="0" err="1">
                <a:latin typeface="Times New Roman" pitchFamily="18" charset="0"/>
              </a:rPr>
              <a:t>NaCl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电解池</a:t>
            </a:r>
            <a:r>
              <a:rPr lang="zh-CN" altLang="en-US" sz="2400" b="1" dirty="0">
                <a:latin typeface="Times New Roman" pitchFamily="18" charset="0"/>
              </a:rPr>
              <a:t>构造</a:t>
            </a:r>
            <a:r>
              <a:rPr lang="zh-CN" altLang="en-US" sz="2400" b="1" dirty="0" smtClean="0">
                <a:latin typeface="Times New Roman" pitchFamily="18" charset="0"/>
              </a:rPr>
              <a:t>示意图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09604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9268" y="122358"/>
            <a:ext cx="2976033" cy="474662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例</a:t>
            </a:r>
            <a:r>
              <a:rPr lang="en-US" altLang="zh-CN" sz="2400" b="1" dirty="0" smtClean="0">
                <a:solidFill>
                  <a:srgbClr val="CC0000"/>
                </a:solidFill>
                <a:latin typeface="Times New Roman" pitchFamily="18" charset="0"/>
              </a:rPr>
              <a:t>3.  </a:t>
            </a:r>
            <a:r>
              <a:rPr lang="zh-CN" altLang="en-US" sz="2400" b="1" dirty="0" smtClean="0">
                <a:latin typeface="Times New Roman" pitchFamily="18" charset="0"/>
              </a:rPr>
              <a:t>铅蓄电池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81967" y="972209"/>
            <a:ext cx="5856817" cy="4919633"/>
          </a:xfrm>
        </p:spPr>
        <p:txBody>
          <a:bodyPr/>
          <a:lstStyle/>
          <a:p>
            <a:pPr eaLnBrk="1" hangingPunct="1"/>
            <a:r>
              <a:rPr lang="zh-CN" altLang="en-US" sz="2000" b="1" dirty="0" smtClean="0">
                <a:solidFill>
                  <a:srgbClr val="FF0000"/>
                </a:solidFill>
                <a:sym typeface="Symbol" pitchFamily="18" charset="2"/>
              </a:rPr>
              <a:t>放电</a:t>
            </a:r>
            <a:r>
              <a:rPr lang="zh-CN" altLang="en-US" sz="2000" b="1" dirty="0" smtClean="0">
                <a:solidFill>
                  <a:srgbClr val="0000CC"/>
                </a:solidFill>
                <a:sym typeface="Symbol" pitchFamily="18" charset="2"/>
              </a:rPr>
              <a:t>反应 （</a:t>
            </a:r>
            <a:r>
              <a:rPr lang="zh-CN" altLang="en-US" sz="2000" b="1" dirty="0" smtClean="0">
                <a:solidFill>
                  <a:srgbClr val="FF0000"/>
                </a:solidFill>
                <a:sym typeface="Symbol" pitchFamily="18" charset="2"/>
              </a:rPr>
              <a:t>作</a:t>
            </a:r>
            <a:r>
              <a:rPr lang="zh-CN" altLang="en-US" sz="2000" b="1" dirty="0" smtClean="0">
                <a:solidFill>
                  <a:srgbClr val="3C2EF0"/>
                </a:solidFill>
                <a:sym typeface="Symbol" pitchFamily="18" charset="2"/>
              </a:rPr>
              <a:t>原电池</a:t>
            </a:r>
            <a:r>
              <a:rPr lang="zh-CN" altLang="en-US" sz="2000" b="1" dirty="0" smtClean="0">
                <a:solidFill>
                  <a:srgbClr val="0000CC"/>
                </a:solidFill>
                <a:sym typeface="Symbol" pitchFamily="18" charset="2"/>
              </a:rPr>
              <a:t>）：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b="1" dirty="0" smtClean="0">
                <a:latin typeface="Times New Roman" pitchFamily="18" charset="0"/>
              </a:rPr>
              <a:t>负极：</a:t>
            </a:r>
            <a:r>
              <a:rPr lang="en-US" altLang="zh-CN" sz="2000" b="1" dirty="0" err="1" smtClean="0">
                <a:latin typeface="Times New Roman" pitchFamily="18" charset="0"/>
              </a:rPr>
              <a:t>Pb</a:t>
            </a:r>
            <a:r>
              <a:rPr lang="en-US" altLang="zh-CN" sz="2000" b="1" dirty="0" smtClean="0">
                <a:latin typeface="Times New Roman" pitchFamily="18" charset="0"/>
              </a:rPr>
              <a:t>(s) + HSO</a:t>
            </a:r>
            <a:r>
              <a:rPr lang="en-US" altLang="zh-CN" sz="2000" b="1" baseline="-25000" dirty="0" smtClean="0">
                <a:latin typeface="Times New Roman" pitchFamily="18" charset="0"/>
              </a:rPr>
              <a:t>4</a:t>
            </a:r>
            <a:r>
              <a:rPr lang="en-US" altLang="zh-CN" sz="2000" b="1" baseline="30000" dirty="0" smtClean="0">
                <a:latin typeface="Times New Roman" pitchFamily="18" charset="0"/>
              </a:rPr>
              <a:t>-</a:t>
            </a:r>
            <a:r>
              <a:rPr lang="en-US" altLang="zh-CN" sz="2000" b="1" dirty="0" smtClean="0">
                <a:latin typeface="Times New Roman" pitchFamily="18" charset="0"/>
              </a:rPr>
              <a:t> (</a:t>
            </a:r>
            <a:r>
              <a:rPr lang="en-US" altLang="zh-CN" sz="2000" b="1" dirty="0" err="1" smtClean="0">
                <a:latin typeface="Times New Roman" pitchFamily="18" charset="0"/>
              </a:rPr>
              <a:t>aq</a:t>
            </a:r>
            <a:r>
              <a:rPr lang="en-US" altLang="zh-CN" sz="2000" b="1" dirty="0" smtClean="0">
                <a:latin typeface="Times New Roman" pitchFamily="18" charset="0"/>
              </a:rPr>
              <a:t>)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→  </a:t>
            </a:r>
          </a:p>
          <a:p>
            <a:pPr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                              PbSO</a:t>
            </a:r>
            <a:r>
              <a:rPr lang="en-US" altLang="zh-CN" sz="2000" b="1" baseline="-25000" dirty="0" smtClean="0">
                <a:latin typeface="Times New Roman" pitchFamily="18" charset="0"/>
              </a:rPr>
              <a:t>4</a:t>
            </a:r>
            <a:r>
              <a:rPr lang="en-US" altLang="zh-CN" sz="2000" b="1" dirty="0" smtClean="0">
                <a:latin typeface="Times New Roman" pitchFamily="18" charset="0"/>
              </a:rPr>
              <a:t>(s) +  H</a:t>
            </a:r>
            <a:r>
              <a:rPr lang="en-US" altLang="zh-CN" sz="2000" b="1" baseline="30000" dirty="0" smtClean="0">
                <a:latin typeface="Times New Roman" pitchFamily="18" charset="0"/>
              </a:rPr>
              <a:t>+</a:t>
            </a:r>
            <a:r>
              <a:rPr lang="en-US" altLang="zh-CN" sz="2000" b="1" dirty="0" smtClean="0">
                <a:latin typeface="Times New Roman" pitchFamily="18" charset="0"/>
              </a:rPr>
              <a:t>(</a:t>
            </a:r>
            <a:r>
              <a:rPr lang="en-US" altLang="zh-CN" sz="2000" b="1" dirty="0" err="1" smtClean="0">
                <a:latin typeface="Times New Roman" pitchFamily="18" charset="0"/>
              </a:rPr>
              <a:t>aq</a:t>
            </a:r>
            <a:r>
              <a:rPr lang="en-US" altLang="zh-CN" sz="2000" b="1" dirty="0">
                <a:latin typeface="Times New Roman" pitchFamily="18" charset="0"/>
              </a:rPr>
              <a:t>) +</a:t>
            </a:r>
            <a:r>
              <a:rPr lang="en-US" altLang="zh-CN" sz="2000" b="1" baseline="-25000" dirty="0">
                <a:latin typeface="Times New Roman" pitchFamily="18" charset="0"/>
              </a:rPr>
              <a:t>  </a:t>
            </a:r>
            <a:r>
              <a:rPr lang="en-US" altLang="zh-CN" sz="2000" b="1" dirty="0">
                <a:latin typeface="Times New Roman" pitchFamily="18" charset="0"/>
              </a:rPr>
              <a:t>2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e</a:t>
            </a:r>
            <a:r>
              <a:rPr lang="en-US" altLang="zh-CN" sz="2000" b="1" baseline="30000" dirty="0" smtClean="0">
                <a:latin typeface="Times New Roman" pitchFamily="18" charset="0"/>
              </a:rPr>
              <a:t>-</a:t>
            </a:r>
          </a:p>
          <a:p>
            <a:pPr>
              <a:buNone/>
            </a:pPr>
            <a:r>
              <a:rPr lang="zh-CN" altLang="en-US" sz="2000" b="1" dirty="0" smtClean="0">
                <a:latin typeface="Times New Roman" pitchFamily="18" charset="0"/>
              </a:rPr>
              <a:t>正极：</a:t>
            </a:r>
            <a:r>
              <a:rPr lang="en-US" altLang="zh-CN" sz="2000" b="1" dirty="0" smtClean="0">
                <a:latin typeface="Times New Roman" pitchFamily="18" charset="0"/>
              </a:rPr>
              <a:t>PbO</a:t>
            </a:r>
            <a:r>
              <a:rPr lang="en-US" altLang="zh-CN" sz="2000" b="1" baseline="-25000" dirty="0" smtClean="0">
                <a:latin typeface="Times New Roman" pitchFamily="18" charset="0"/>
              </a:rPr>
              <a:t>2</a:t>
            </a:r>
            <a:r>
              <a:rPr lang="en-US" altLang="zh-CN" sz="2000" b="1" dirty="0" smtClean="0">
                <a:latin typeface="Times New Roman" pitchFamily="18" charset="0"/>
              </a:rPr>
              <a:t>(s) +</a:t>
            </a:r>
            <a:r>
              <a:rPr lang="en-US" altLang="zh-CN" sz="2000" b="1" baseline="-25000" dirty="0" smtClean="0">
                <a:latin typeface="Times New Roman" pitchFamily="18" charset="0"/>
              </a:rPr>
              <a:t>  </a:t>
            </a:r>
            <a:r>
              <a:rPr lang="en-US" altLang="zh-CN" sz="2000" b="1" dirty="0" smtClean="0">
                <a:latin typeface="Times New Roman" pitchFamily="18" charset="0"/>
              </a:rPr>
              <a:t>HSO</a:t>
            </a:r>
            <a:r>
              <a:rPr lang="en-US" altLang="zh-CN" sz="2000" b="1" baseline="-25000" dirty="0" smtClean="0">
                <a:latin typeface="Times New Roman" pitchFamily="18" charset="0"/>
              </a:rPr>
              <a:t>4</a:t>
            </a:r>
            <a:r>
              <a:rPr lang="en-US" altLang="zh-CN" sz="2000" b="1" baseline="30000" dirty="0" smtClean="0">
                <a:latin typeface="Times New Roman" pitchFamily="18" charset="0"/>
              </a:rPr>
              <a:t>-</a:t>
            </a:r>
            <a:r>
              <a:rPr lang="en-US" altLang="zh-CN" sz="2000" b="1" dirty="0" smtClean="0">
                <a:latin typeface="Times New Roman" pitchFamily="18" charset="0"/>
              </a:rPr>
              <a:t> (</a:t>
            </a:r>
            <a:r>
              <a:rPr lang="en-US" altLang="zh-CN" sz="2000" b="1" dirty="0" err="1" smtClean="0">
                <a:latin typeface="Times New Roman" pitchFamily="18" charset="0"/>
              </a:rPr>
              <a:t>aq</a:t>
            </a:r>
            <a:r>
              <a:rPr lang="en-US" altLang="zh-CN" sz="2000" b="1" dirty="0" smtClean="0">
                <a:latin typeface="Times New Roman" pitchFamily="18" charset="0"/>
              </a:rPr>
              <a:t>) + 3 H</a:t>
            </a:r>
            <a:r>
              <a:rPr lang="en-US" altLang="zh-CN" sz="2000" b="1" baseline="30000" dirty="0" smtClean="0">
                <a:latin typeface="Times New Roman" pitchFamily="18" charset="0"/>
              </a:rPr>
              <a:t>+</a:t>
            </a:r>
            <a:r>
              <a:rPr lang="en-US" altLang="zh-CN" sz="2000" b="1" dirty="0" smtClean="0">
                <a:latin typeface="Times New Roman" pitchFamily="18" charset="0"/>
              </a:rPr>
              <a:t>(</a:t>
            </a:r>
            <a:r>
              <a:rPr lang="en-US" altLang="zh-CN" sz="2000" b="1" dirty="0" err="1" smtClean="0">
                <a:latin typeface="Times New Roman" pitchFamily="18" charset="0"/>
              </a:rPr>
              <a:t>aq</a:t>
            </a:r>
            <a:r>
              <a:rPr lang="en-US" altLang="zh-CN" sz="2000" b="1" dirty="0" smtClean="0">
                <a:latin typeface="Times New Roman" pitchFamily="18" charset="0"/>
              </a:rPr>
              <a:t>) +</a:t>
            </a:r>
            <a:r>
              <a:rPr lang="en-US" altLang="zh-CN" sz="2000" b="1" baseline="-25000" dirty="0" smtClean="0">
                <a:latin typeface="Times New Roman" pitchFamily="18" charset="0"/>
              </a:rPr>
              <a:t>  </a:t>
            </a:r>
            <a:r>
              <a:rPr lang="en-US" altLang="zh-CN" sz="2000" b="1" dirty="0" smtClean="0">
                <a:latin typeface="Times New Roman" pitchFamily="18" charset="0"/>
              </a:rPr>
              <a:t>2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e</a:t>
            </a:r>
            <a:r>
              <a:rPr lang="en-US" altLang="zh-CN" sz="2000" b="1" baseline="30000" dirty="0" smtClean="0">
                <a:latin typeface="Times New Roman" pitchFamily="18" charset="0"/>
              </a:rPr>
              <a:t>-</a:t>
            </a:r>
            <a:r>
              <a:rPr lang="en-US" altLang="zh-CN" sz="2000" b="1" baseline="-25000" dirty="0" smtClean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→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                              </a:t>
            </a:r>
            <a:r>
              <a:rPr lang="en-US" altLang="zh-CN" sz="2000" b="1" dirty="0" smtClean="0">
                <a:latin typeface="Times New Roman" pitchFamily="18" charset="0"/>
              </a:rPr>
              <a:t>PbSO</a:t>
            </a:r>
            <a:r>
              <a:rPr lang="en-US" altLang="zh-CN" sz="2000" b="1" baseline="-25000" dirty="0" smtClean="0">
                <a:latin typeface="Times New Roman" pitchFamily="18" charset="0"/>
              </a:rPr>
              <a:t>4</a:t>
            </a:r>
            <a:r>
              <a:rPr lang="en-US" altLang="zh-CN" sz="2000" b="1" dirty="0" smtClean="0">
                <a:latin typeface="Times New Roman" pitchFamily="18" charset="0"/>
              </a:rPr>
              <a:t>(s) +  2</a:t>
            </a:r>
            <a:r>
              <a:rPr lang="en-US" altLang="zh-CN" sz="2000" b="1" baseline="-25000" dirty="0" smtClean="0">
                <a:latin typeface="Times New Roman" pitchFamily="18" charset="0"/>
              </a:rPr>
              <a:t>  </a:t>
            </a:r>
            <a:r>
              <a:rPr lang="en-US" altLang="zh-CN" sz="2000" b="1" dirty="0" smtClean="0">
                <a:latin typeface="Times New Roman" pitchFamily="18" charset="0"/>
              </a:rPr>
              <a:t>H</a:t>
            </a:r>
            <a:r>
              <a:rPr lang="en-US" altLang="zh-CN" sz="2000" b="1" baseline="-25000" dirty="0" smtClean="0">
                <a:latin typeface="Times New Roman" pitchFamily="18" charset="0"/>
              </a:rPr>
              <a:t>2</a:t>
            </a:r>
            <a:r>
              <a:rPr lang="en-US" altLang="zh-CN" sz="2000" b="1" dirty="0" smtClean="0">
                <a:latin typeface="Times New Roman" pitchFamily="18" charset="0"/>
              </a:rPr>
              <a:t>O(l)</a:t>
            </a:r>
            <a:endParaRPr lang="en-US" altLang="zh-CN" sz="2000" b="1" baseline="-25000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sym typeface="Symbol" pitchFamily="18" charset="2"/>
              </a:rPr>
              <a:t>放电</a:t>
            </a:r>
            <a:r>
              <a:rPr lang="zh-CN" altLang="en-US" sz="2000" b="1" dirty="0" smtClean="0">
                <a:solidFill>
                  <a:srgbClr val="0000CC"/>
                </a:solidFill>
                <a:sym typeface="Symbol" pitchFamily="18" charset="2"/>
              </a:rPr>
              <a:t>总反应：</a:t>
            </a:r>
          </a:p>
          <a:p>
            <a:pPr>
              <a:buNone/>
            </a:pPr>
            <a:r>
              <a:rPr lang="en-US" altLang="zh-CN" sz="2000" b="1" dirty="0" err="1">
                <a:latin typeface="Times New Roman" pitchFamily="18" charset="0"/>
              </a:rPr>
              <a:t>Pb</a:t>
            </a:r>
            <a:r>
              <a:rPr lang="en-US" altLang="zh-CN" sz="2000" b="1" dirty="0">
                <a:latin typeface="Times New Roman" pitchFamily="18" charset="0"/>
              </a:rPr>
              <a:t>(s) + PbO</a:t>
            </a:r>
            <a:r>
              <a:rPr lang="en-US" altLang="zh-CN" sz="2000" b="1" baseline="-25000" dirty="0">
                <a:latin typeface="Times New Roman" pitchFamily="18" charset="0"/>
              </a:rPr>
              <a:t>2</a:t>
            </a:r>
            <a:r>
              <a:rPr lang="en-US" altLang="zh-CN" sz="2000" b="1" dirty="0">
                <a:latin typeface="Times New Roman" pitchFamily="18" charset="0"/>
              </a:rPr>
              <a:t>(s) +</a:t>
            </a:r>
            <a:r>
              <a:rPr lang="en-US" altLang="zh-CN" sz="2000" b="1" baseline="-25000" dirty="0">
                <a:latin typeface="Times New Roman" pitchFamily="18" charset="0"/>
              </a:rPr>
              <a:t>  </a:t>
            </a:r>
            <a:r>
              <a:rPr lang="en-US" altLang="zh-CN" sz="2000" b="1" dirty="0" smtClean="0">
                <a:latin typeface="Times New Roman" pitchFamily="18" charset="0"/>
              </a:rPr>
              <a:t>2 HSO</a:t>
            </a:r>
            <a:r>
              <a:rPr lang="en-US" altLang="zh-CN" sz="2000" b="1" baseline="-25000" dirty="0" smtClean="0">
                <a:latin typeface="Times New Roman" pitchFamily="18" charset="0"/>
              </a:rPr>
              <a:t>4</a:t>
            </a:r>
            <a:r>
              <a:rPr lang="en-US" altLang="zh-CN" sz="2000" b="1" baseline="30000" dirty="0" smtClean="0">
                <a:latin typeface="Times New Roman" pitchFamily="18" charset="0"/>
              </a:rPr>
              <a:t>-</a:t>
            </a:r>
            <a:r>
              <a:rPr lang="en-US" altLang="zh-CN" sz="2000" b="1" dirty="0" smtClean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</a:rPr>
              <a:t>(</a:t>
            </a:r>
            <a:r>
              <a:rPr lang="en-US" altLang="zh-CN" sz="2000" b="1" dirty="0" err="1">
                <a:latin typeface="Times New Roman" pitchFamily="18" charset="0"/>
              </a:rPr>
              <a:t>aq</a:t>
            </a:r>
            <a:r>
              <a:rPr lang="en-US" altLang="zh-CN" sz="2000" b="1" dirty="0">
                <a:latin typeface="Times New Roman" pitchFamily="18" charset="0"/>
              </a:rPr>
              <a:t>) + </a:t>
            </a:r>
            <a:r>
              <a:rPr lang="en-US" altLang="zh-CN" sz="2000" b="1" dirty="0" smtClean="0">
                <a:latin typeface="Times New Roman" pitchFamily="18" charset="0"/>
              </a:rPr>
              <a:t>2 </a:t>
            </a:r>
            <a:r>
              <a:rPr lang="en-US" altLang="zh-CN" sz="2000" b="1" dirty="0">
                <a:latin typeface="Times New Roman" pitchFamily="18" charset="0"/>
              </a:rPr>
              <a:t>H</a:t>
            </a:r>
            <a:r>
              <a:rPr lang="en-US" altLang="zh-CN" sz="2000" b="1" baseline="30000" dirty="0">
                <a:latin typeface="Times New Roman" pitchFamily="18" charset="0"/>
              </a:rPr>
              <a:t>+</a:t>
            </a:r>
            <a:r>
              <a:rPr lang="en-US" altLang="zh-CN" sz="2000" b="1" dirty="0">
                <a:latin typeface="Times New Roman" pitchFamily="18" charset="0"/>
              </a:rPr>
              <a:t>(</a:t>
            </a:r>
            <a:r>
              <a:rPr lang="en-US" altLang="zh-CN" sz="2000" b="1" dirty="0" err="1">
                <a:latin typeface="Times New Roman" pitchFamily="18" charset="0"/>
              </a:rPr>
              <a:t>aq</a:t>
            </a:r>
            <a:r>
              <a:rPr lang="en-US" altLang="zh-CN" sz="2000" b="1" dirty="0">
                <a:latin typeface="Times New Roman" pitchFamily="18" charset="0"/>
              </a:rPr>
              <a:t>)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→ </a:t>
            </a:r>
          </a:p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                             2 </a:t>
            </a:r>
            <a:r>
              <a:rPr lang="en-US" altLang="zh-CN" sz="2000" b="1" dirty="0">
                <a:latin typeface="Times New Roman" pitchFamily="18" charset="0"/>
              </a:rPr>
              <a:t>PbSO</a:t>
            </a:r>
            <a:r>
              <a:rPr lang="en-US" altLang="zh-CN" sz="2000" b="1" baseline="-25000" dirty="0">
                <a:latin typeface="Times New Roman" pitchFamily="18" charset="0"/>
              </a:rPr>
              <a:t>4</a:t>
            </a:r>
            <a:r>
              <a:rPr lang="en-US" altLang="zh-CN" sz="2000" b="1" dirty="0">
                <a:latin typeface="Times New Roman" pitchFamily="18" charset="0"/>
              </a:rPr>
              <a:t>(s) +  2</a:t>
            </a:r>
            <a:r>
              <a:rPr lang="en-US" altLang="zh-CN" sz="2000" b="1" baseline="-25000" dirty="0">
                <a:latin typeface="Times New Roman" pitchFamily="18" charset="0"/>
              </a:rPr>
              <a:t>  </a:t>
            </a:r>
            <a:r>
              <a:rPr lang="en-US" altLang="zh-CN" sz="2000" b="1" dirty="0">
                <a:latin typeface="Times New Roman" pitchFamily="18" charset="0"/>
              </a:rPr>
              <a:t>H</a:t>
            </a:r>
            <a:r>
              <a:rPr lang="en-US" altLang="zh-CN" sz="2000" b="1" baseline="-25000" dirty="0">
                <a:latin typeface="Times New Roman" pitchFamily="18" charset="0"/>
              </a:rPr>
              <a:t>2</a:t>
            </a:r>
            <a:r>
              <a:rPr lang="en-US" altLang="zh-CN" sz="2000" b="1" dirty="0">
                <a:latin typeface="Times New Roman" pitchFamily="18" charset="0"/>
              </a:rPr>
              <a:t>O(l)</a:t>
            </a:r>
            <a:endParaRPr lang="en-US" altLang="zh-CN" sz="2000" b="1" baseline="-25000" dirty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000" b="1" dirty="0" smtClean="0">
              <a:solidFill>
                <a:srgbClr val="0000CC"/>
              </a:solidFill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sym typeface="Symbol" pitchFamily="18" charset="2"/>
              </a:rPr>
              <a:t>充电</a:t>
            </a:r>
            <a:r>
              <a:rPr lang="zh-CN" altLang="en-US" sz="2000" b="1" dirty="0" smtClean="0">
                <a:sym typeface="Symbol" pitchFamily="18" charset="2"/>
              </a:rPr>
              <a:t>总反应</a:t>
            </a:r>
            <a:r>
              <a:rPr lang="zh-CN" altLang="en-US" sz="2000" b="1" dirty="0" smtClean="0">
                <a:solidFill>
                  <a:srgbClr val="CC0000"/>
                </a:solidFill>
                <a:sym typeface="Symbol" pitchFamily="18" charset="2"/>
              </a:rPr>
              <a:t>（作</a:t>
            </a:r>
            <a:r>
              <a:rPr lang="zh-CN" altLang="en-US" sz="2000" b="1" dirty="0" smtClean="0">
                <a:solidFill>
                  <a:srgbClr val="0000CC"/>
                </a:solidFill>
                <a:sym typeface="Symbol" pitchFamily="18" charset="2"/>
              </a:rPr>
              <a:t>电解池</a:t>
            </a:r>
            <a:r>
              <a:rPr lang="zh-CN" altLang="en-US" sz="2000" b="1" dirty="0" smtClean="0">
                <a:solidFill>
                  <a:srgbClr val="CC0000"/>
                </a:solidFill>
                <a:sym typeface="Symbol" pitchFamily="18" charset="2"/>
              </a:rPr>
              <a:t>） ：</a:t>
            </a:r>
          </a:p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000" b="1" dirty="0">
                <a:latin typeface="Times New Roman" pitchFamily="18" charset="0"/>
              </a:rPr>
              <a:t>PbSO</a:t>
            </a:r>
            <a:r>
              <a:rPr lang="en-US" altLang="zh-CN" sz="2000" b="1" baseline="-25000" dirty="0">
                <a:latin typeface="Times New Roman" pitchFamily="18" charset="0"/>
              </a:rPr>
              <a:t>4</a:t>
            </a:r>
            <a:r>
              <a:rPr lang="en-US" altLang="zh-CN" sz="2000" b="1" dirty="0">
                <a:latin typeface="Times New Roman" pitchFamily="18" charset="0"/>
              </a:rPr>
              <a:t>(s) +  2</a:t>
            </a:r>
            <a:r>
              <a:rPr lang="en-US" altLang="zh-CN" sz="2000" b="1" baseline="-25000" dirty="0">
                <a:latin typeface="Times New Roman" pitchFamily="18" charset="0"/>
              </a:rPr>
              <a:t>  </a:t>
            </a:r>
            <a:r>
              <a:rPr lang="en-US" altLang="zh-CN" sz="2000" b="1" dirty="0">
                <a:latin typeface="Times New Roman" pitchFamily="18" charset="0"/>
              </a:rPr>
              <a:t>H</a:t>
            </a:r>
            <a:r>
              <a:rPr lang="en-US" altLang="zh-CN" sz="2000" b="1" baseline="-25000" dirty="0">
                <a:latin typeface="Times New Roman" pitchFamily="18" charset="0"/>
              </a:rPr>
              <a:t>2</a:t>
            </a:r>
            <a:r>
              <a:rPr lang="en-US" altLang="zh-CN" sz="2000" b="1" dirty="0">
                <a:latin typeface="Times New Roman" pitchFamily="18" charset="0"/>
              </a:rPr>
              <a:t>O(l</a:t>
            </a:r>
            <a:r>
              <a:rPr lang="en-US" altLang="zh-CN" sz="2000" b="1" dirty="0" smtClean="0">
                <a:latin typeface="Times New Roman" pitchFamily="18" charset="0"/>
              </a:rPr>
              <a:t>)</a:t>
            </a:r>
            <a:r>
              <a:rPr lang="en-US" altLang="zh-CN" sz="2000" b="1" baseline="-25000" dirty="0" smtClean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→ </a:t>
            </a:r>
            <a:endParaRPr lang="en-US" altLang="zh-CN" sz="2000" b="1" baseline="-250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        </a:t>
            </a:r>
            <a:r>
              <a:rPr lang="en-US" altLang="zh-CN" sz="2000" b="1" dirty="0" err="1" smtClean="0">
                <a:latin typeface="Times New Roman" pitchFamily="18" charset="0"/>
              </a:rPr>
              <a:t>Pb</a:t>
            </a:r>
            <a:r>
              <a:rPr lang="en-US" altLang="zh-CN" sz="2000" b="1" dirty="0" smtClean="0">
                <a:latin typeface="Times New Roman" pitchFamily="18" charset="0"/>
              </a:rPr>
              <a:t>(s</a:t>
            </a:r>
            <a:r>
              <a:rPr lang="en-US" altLang="zh-CN" sz="2000" b="1" dirty="0">
                <a:latin typeface="Times New Roman" pitchFamily="18" charset="0"/>
              </a:rPr>
              <a:t>) + PbO</a:t>
            </a:r>
            <a:r>
              <a:rPr lang="en-US" altLang="zh-CN" sz="2000" b="1" baseline="-25000" dirty="0">
                <a:latin typeface="Times New Roman" pitchFamily="18" charset="0"/>
              </a:rPr>
              <a:t>2</a:t>
            </a:r>
            <a:r>
              <a:rPr lang="en-US" altLang="zh-CN" sz="2000" b="1" dirty="0">
                <a:latin typeface="Times New Roman" pitchFamily="18" charset="0"/>
              </a:rPr>
              <a:t>(s) +</a:t>
            </a:r>
            <a:r>
              <a:rPr lang="en-US" altLang="zh-CN" sz="2000" b="1" baseline="-25000" dirty="0">
                <a:latin typeface="Times New Roman" pitchFamily="18" charset="0"/>
              </a:rPr>
              <a:t>  </a:t>
            </a:r>
            <a:r>
              <a:rPr lang="en-US" altLang="zh-CN" sz="2000" b="1" dirty="0">
                <a:latin typeface="Times New Roman" pitchFamily="18" charset="0"/>
              </a:rPr>
              <a:t>2 HSO</a:t>
            </a:r>
            <a:r>
              <a:rPr lang="en-US" altLang="zh-CN" sz="2000" b="1" baseline="-25000" dirty="0">
                <a:latin typeface="Times New Roman" pitchFamily="18" charset="0"/>
              </a:rPr>
              <a:t>4</a:t>
            </a:r>
            <a:r>
              <a:rPr lang="en-US" altLang="zh-CN" sz="2000" b="1" baseline="30000" dirty="0">
                <a:latin typeface="Times New Roman" pitchFamily="18" charset="0"/>
              </a:rPr>
              <a:t>-</a:t>
            </a:r>
            <a:r>
              <a:rPr lang="en-US" altLang="zh-CN" sz="2000" b="1" dirty="0">
                <a:latin typeface="Times New Roman" pitchFamily="18" charset="0"/>
              </a:rPr>
              <a:t> (</a:t>
            </a:r>
            <a:r>
              <a:rPr lang="en-US" altLang="zh-CN" sz="2000" b="1" dirty="0" err="1">
                <a:latin typeface="Times New Roman" pitchFamily="18" charset="0"/>
              </a:rPr>
              <a:t>aq</a:t>
            </a:r>
            <a:r>
              <a:rPr lang="en-US" altLang="zh-CN" sz="2000" b="1" dirty="0">
                <a:latin typeface="Times New Roman" pitchFamily="18" charset="0"/>
              </a:rPr>
              <a:t>) + 2 H</a:t>
            </a:r>
            <a:r>
              <a:rPr lang="en-US" altLang="zh-CN" sz="2000" b="1" baseline="30000" dirty="0">
                <a:latin typeface="Times New Roman" pitchFamily="18" charset="0"/>
              </a:rPr>
              <a:t>+</a:t>
            </a:r>
            <a:r>
              <a:rPr lang="en-US" altLang="zh-CN" sz="2000" b="1" dirty="0">
                <a:latin typeface="Times New Roman" pitchFamily="18" charset="0"/>
              </a:rPr>
              <a:t>(</a:t>
            </a:r>
            <a:r>
              <a:rPr lang="en-US" altLang="zh-CN" sz="2000" b="1" dirty="0" err="1">
                <a:latin typeface="Times New Roman" pitchFamily="18" charset="0"/>
              </a:rPr>
              <a:t>aq</a:t>
            </a:r>
            <a:r>
              <a:rPr lang="en-US" altLang="zh-CN" sz="2000" b="1" dirty="0">
                <a:latin typeface="Times New Roman" pitchFamily="18" charset="0"/>
              </a:rPr>
              <a:t>)</a:t>
            </a:r>
            <a:endParaRPr lang="en-US" altLang="zh-CN" sz="2000" b="1" dirty="0" smtClean="0">
              <a:solidFill>
                <a:srgbClr val="0000CC"/>
              </a:solidFill>
              <a:sym typeface="Symbol" pitchFamily="18" charset="2"/>
            </a:endParaRPr>
          </a:p>
        </p:txBody>
      </p:sp>
      <p:pic>
        <p:nvPicPr>
          <p:cNvPr id="86020" name="Picture 5" descr="100_45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525" y="1308880"/>
            <a:ext cx="52451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5544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487" y="76530"/>
            <a:ext cx="4607984" cy="620713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例</a:t>
            </a:r>
            <a:r>
              <a:rPr lang="en-US" altLang="zh-CN" sz="2400" b="1" dirty="0" smtClean="0">
                <a:latin typeface="Times New Roman" pitchFamily="18" charset="0"/>
              </a:rPr>
              <a:t>4. </a:t>
            </a:r>
            <a:r>
              <a:rPr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镍镉碱性充电电池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926701" y="1170002"/>
            <a:ext cx="4607984" cy="468153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b="1" dirty="0" smtClean="0">
                <a:solidFill>
                  <a:srgbClr val="FF0000"/>
                </a:solidFill>
                <a:sym typeface="Symbol" pitchFamily="18" charset="2"/>
              </a:rPr>
              <a:t>放电</a:t>
            </a:r>
            <a:r>
              <a:rPr lang="zh-CN" altLang="en-US" sz="1800" b="1" dirty="0" smtClean="0">
                <a:solidFill>
                  <a:srgbClr val="0000CC"/>
                </a:solidFill>
                <a:sym typeface="Symbol" pitchFamily="18" charset="2"/>
              </a:rPr>
              <a:t>反应 （作</a:t>
            </a:r>
            <a:r>
              <a:rPr lang="zh-CN" altLang="en-US" sz="1800" b="1" dirty="0" smtClean="0">
                <a:solidFill>
                  <a:srgbClr val="FF0000"/>
                </a:solidFill>
                <a:sym typeface="Symbol" pitchFamily="18" charset="2"/>
              </a:rPr>
              <a:t>原电池</a:t>
            </a:r>
            <a:r>
              <a:rPr lang="zh-CN" altLang="en-US" sz="1800" b="1" dirty="0" smtClean="0">
                <a:solidFill>
                  <a:srgbClr val="0000CC"/>
                </a:solidFill>
                <a:sym typeface="Symbol" pitchFamily="18" charset="2"/>
              </a:rPr>
              <a:t>）：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b="1" dirty="0" smtClean="0">
                <a:solidFill>
                  <a:srgbClr val="CC0000"/>
                </a:solidFill>
                <a:latin typeface="Times New Roman" pitchFamily="18" charset="0"/>
              </a:rPr>
              <a:t>负极</a:t>
            </a:r>
            <a:r>
              <a:rPr lang="zh-CN" altLang="en-US" sz="1800" b="1" dirty="0" smtClean="0">
                <a:latin typeface="Times New Roman" pitchFamily="18" charset="0"/>
              </a:rPr>
              <a:t>：</a:t>
            </a:r>
            <a:r>
              <a:rPr lang="en-US" altLang="zh-CN" sz="1800" b="1" dirty="0" smtClean="0">
                <a:solidFill>
                  <a:srgbClr val="CC0000"/>
                </a:solidFill>
                <a:latin typeface="Times New Roman" pitchFamily="18" charset="0"/>
              </a:rPr>
              <a:t>(</a:t>
            </a:r>
            <a:r>
              <a:rPr lang="zh-CN" altLang="en-US" sz="1800" b="1" dirty="0" smtClean="0">
                <a:solidFill>
                  <a:srgbClr val="CC0000"/>
                </a:solidFill>
                <a:latin typeface="Times New Roman" pitchFamily="18" charset="0"/>
              </a:rPr>
              <a:t>氧化反应</a:t>
            </a:r>
            <a:r>
              <a:rPr lang="en-US" altLang="zh-CN" sz="1800" b="1" dirty="0" smtClean="0">
                <a:solidFill>
                  <a:srgbClr val="CC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 smtClean="0">
                <a:latin typeface="Times New Roman" pitchFamily="18" charset="0"/>
              </a:rPr>
              <a:t> Cd(s</a:t>
            </a:r>
            <a:r>
              <a:rPr lang="en-US" altLang="zh-CN" sz="1800" b="1" dirty="0">
                <a:latin typeface="Times New Roman" pitchFamily="18" charset="0"/>
              </a:rPr>
              <a:t>) </a:t>
            </a:r>
            <a:r>
              <a:rPr lang="en-US" altLang="zh-CN" sz="1800" b="1" dirty="0" smtClean="0">
                <a:latin typeface="Times New Roman" pitchFamily="18" charset="0"/>
              </a:rPr>
              <a:t>+ 2 OH</a:t>
            </a:r>
            <a:r>
              <a:rPr lang="en-US" altLang="zh-CN" sz="1800" b="1" baseline="30000" dirty="0" smtClean="0">
                <a:latin typeface="Times New Roman" pitchFamily="18" charset="0"/>
              </a:rPr>
              <a:t>-</a:t>
            </a:r>
            <a:r>
              <a:rPr lang="en-US" altLang="zh-CN" sz="1800" b="1" dirty="0" smtClean="0">
                <a:latin typeface="Times New Roman" pitchFamily="18" charset="0"/>
              </a:rPr>
              <a:t> (</a:t>
            </a:r>
            <a:r>
              <a:rPr lang="en-US" altLang="zh-CN" sz="1800" b="1" dirty="0" err="1" smtClean="0">
                <a:latin typeface="Times New Roman" pitchFamily="18" charset="0"/>
              </a:rPr>
              <a:t>aq</a:t>
            </a:r>
            <a:r>
              <a:rPr lang="en-US" altLang="zh-CN" sz="1800" b="1" dirty="0" smtClean="0">
                <a:latin typeface="Times New Roman" pitchFamily="18" charset="0"/>
              </a:rPr>
              <a:t>)  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→ 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 smtClean="0">
                <a:latin typeface="Times New Roman" pitchFamily="18" charset="0"/>
              </a:rPr>
              <a:t>                          Cd(OH)</a:t>
            </a:r>
            <a:r>
              <a:rPr lang="en-US" altLang="zh-CN" sz="1800" b="1" baseline="-25000" dirty="0" smtClean="0">
                <a:latin typeface="Times New Roman" pitchFamily="18" charset="0"/>
              </a:rPr>
              <a:t>2</a:t>
            </a:r>
            <a:r>
              <a:rPr lang="en-US" altLang="zh-CN" sz="1800" b="1" dirty="0" smtClean="0">
                <a:latin typeface="Times New Roman" pitchFamily="18" charset="0"/>
              </a:rPr>
              <a:t>(s</a:t>
            </a:r>
            <a:r>
              <a:rPr lang="en-US" altLang="zh-CN" sz="1800" b="1" dirty="0">
                <a:latin typeface="Times New Roman" pitchFamily="18" charset="0"/>
              </a:rPr>
              <a:t>) +</a:t>
            </a:r>
            <a:r>
              <a:rPr lang="en-US" altLang="zh-CN" sz="1800" b="1" baseline="-25000" dirty="0" smtClean="0">
                <a:latin typeface="Times New Roman" pitchFamily="18" charset="0"/>
              </a:rPr>
              <a:t> 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2 e</a:t>
            </a:r>
            <a:r>
              <a:rPr lang="en-US" altLang="zh-CN" sz="1800" b="1" baseline="30000" dirty="0" smtClean="0">
                <a:latin typeface="Times New Roman" pitchFamily="18" charset="0"/>
              </a:rPr>
              <a:t>-</a:t>
            </a:r>
            <a:r>
              <a:rPr lang="en-US" altLang="zh-CN" sz="1800" b="1" dirty="0" smtClean="0">
                <a:latin typeface="Times New Roman" pitchFamily="18" charset="0"/>
              </a:rPr>
              <a:t> </a:t>
            </a:r>
            <a:endParaRPr lang="en-US" altLang="zh-C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b="1" dirty="0" smtClean="0">
                <a:solidFill>
                  <a:srgbClr val="CC0000"/>
                </a:solidFill>
                <a:latin typeface="Times New Roman" pitchFamily="18" charset="0"/>
              </a:rPr>
              <a:t>正极</a:t>
            </a:r>
            <a:r>
              <a:rPr lang="zh-CN" altLang="en-US" sz="1800" b="1" dirty="0" smtClean="0">
                <a:latin typeface="Times New Roman" pitchFamily="18" charset="0"/>
              </a:rPr>
              <a:t>： </a:t>
            </a:r>
            <a:r>
              <a:rPr lang="en-US" altLang="zh-CN" sz="1800" b="1" dirty="0" smtClean="0">
                <a:solidFill>
                  <a:srgbClr val="CC0000"/>
                </a:solidFill>
                <a:latin typeface="Times New Roman" pitchFamily="18" charset="0"/>
              </a:rPr>
              <a:t>(</a:t>
            </a:r>
            <a:r>
              <a:rPr lang="zh-CN" altLang="en-US" sz="1800" b="1" dirty="0" smtClean="0">
                <a:solidFill>
                  <a:srgbClr val="CC0000"/>
                </a:solidFill>
                <a:latin typeface="Times New Roman" pitchFamily="18" charset="0"/>
              </a:rPr>
              <a:t>还原反应</a:t>
            </a:r>
            <a:r>
              <a:rPr lang="en-US" altLang="zh-CN" sz="1800" b="1" dirty="0" smtClean="0">
                <a:solidFill>
                  <a:srgbClr val="CC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 smtClean="0">
                <a:latin typeface="Times New Roman" pitchFamily="18" charset="0"/>
              </a:rPr>
              <a:t>  </a:t>
            </a:r>
            <a:r>
              <a:rPr lang="en-US" altLang="zh-CN" sz="1800" b="1" dirty="0" err="1" smtClean="0">
                <a:latin typeface="Times New Roman" pitchFamily="18" charset="0"/>
              </a:rPr>
              <a:t>NiO</a:t>
            </a:r>
            <a:r>
              <a:rPr lang="en-US" altLang="zh-CN" sz="1800" b="1" dirty="0" smtClean="0">
                <a:latin typeface="Times New Roman" pitchFamily="18" charset="0"/>
              </a:rPr>
              <a:t>(OH)(s</a:t>
            </a:r>
            <a:r>
              <a:rPr lang="en-US" altLang="zh-CN" sz="1800" b="1" dirty="0">
                <a:latin typeface="Times New Roman" pitchFamily="18" charset="0"/>
              </a:rPr>
              <a:t>) +</a:t>
            </a:r>
            <a:r>
              <a:rPr lang="en-US" altLang="zh-CN" sz="1800" b="1" baseline="-25000" dirty="0" smtClean="0">
                <a:latin typeface="Times New Roman" pitchFamily="18" charset="0"/>
              </a:rPr>
              <a:t> </a:t>
            </a:r>
            <a:r>
              <a:rPr lang="en-US" altLang="zh-CN" sz="1800" b="1" dirty="0" smtClean="0">
                <a:latin typeface="Times New Roman" pitchFamily="18" charset="0"/>
              </a:rPr>
              <a:t>H</a:t>
            </a:r>
            <a:r>
              <a:rPr lang="en-US" altLang="zh-CN" sz="1800" b="1" baseline="-25000" dirty="0" smtClean="0">
                <a:latin typeface="Times New Roman" pitchFamily="18" charset="0"/>
              </a:rPr>
              <a:t>2</a:t>
            </a:r>
            <a:r>
              <a:rPr lang="en-US" altLang="zh-CN" sz="1800" b="1" dirty="0" smtClean="0">
                <a:latin typeface="Times New Roman" pitchFamily="18" charset="0"/>
              </a:rPr>
              <a:t>O(l) 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800" b="1" baseline="30000" dirty="0" smtClean="0">
                <a:latin typeface="Times New Roman" pitchFamily="18" charset="0"/>
              </a:rPr>
              <a:t>-</a:t>
            </a:r>
            <a:r>
              <a:rPr lang="en-US" altLang="zh-CN" sz="1800" b="1" dirty="0" smtClean="0">
                <a:latin typeface="Times New Roman" pitchFamily="18" charset="0"/>
              </a:rPr>
              <a:t> 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→ </a:t>
            </a:r>
            <a:endParaRPr lang="en-US" altLang="zh-CN" sz="1800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 smtClean="0">
                <a:latin typeface="Times New Roman" pitchFamily="18" charset="0"/>
              </a:rPr>
              <a:t>                         Ni(OH)</a:t>
            </a:r>
            <a:r>
              <a:rPr lang="en-US" altLang="zh-CN" sz="1800" b="1" baseline="-25000" dirty="0" smtClean="0">
                <a:latin typeface="Times New Roman" pitchFamily="18" charset="0"/>
              </a:rPr>
              <a:t>2</a:t>
            </a:r>
            <a:r>
              <a:rPr lang="en-US" altLang="zh-CN" sz="1800" b="1" dirty="0" smtClean="0">
                <a:latin typeface="Times New Roman" pitchFamily="18" charset="0"/>
              </a:rPr>
              <a:t>(s</a:t>
            </a:r>
            <a:r>
              <a:rPr lang="en-US" altLang="zh-CN" sz="1800" b="1" dirty="0">
                <a:latin typeface="Times New Roman" pitchFamily="18" charset="0"/>
              </a:rPr>
              <a:t>) </a:t>
            </a:r>
            <a:r>
              <a:rPr lang="en-US" altLang="zh-CN" sz="1800" b="1" dirty="0" smtClean="0">
                <a:latin typeface="Times New Roman" pitchFamily="18" charset="0"/>
              </a:rPr>
              <a:t>+ OH</a:t>
            </a:r>
            <a:r>
              <a:rPr lang="en-US" altLang="zh-CN" sz="1800" b="1" baseline="30000" dirty="0" smtClean="0">
                <a:latin typeface="Times New Roman" pitchFamily="18" charset="0"/>
              </a:rPr>
              <a:t>-</a:t>
            </a:r>
            <a:r>
              <a:rPr lang="en-US" altLang="zh-CN" sz="1800" b="1" dirty="0">
                <a:latin typeface="Times New Roman" pitchFamily="18" charset="0"/>
              </a:rPr>
              <a:t> (</a:t>
            </a:r>
            <a:r>
              <a:rPr lang="en-US" altLang="zh-CN" sz="1800" b="1" dirty="0" err="1">
                <a:latin typeface="Times New Roman" pitchFamily="18" charset="0"/>
              </a:rPr>
              <a:t>aq</a:t>
            </a:r>
            <a:r>
              <a:rPr lang="en-US" altLang="zh-CN" sz="1800" b="1" dirty="0">
                <a:latin typeface="Times New Roman" pitchFamily="18" charset="0"/>
              </a:rPr>
              <a:t>) </a:t>
            </a:r>
            <a:endParaRPr lang="en-US" altLang="zh-CN" sz="1800" b="1" dirty="0" smtClean="0">
              <a:solidFill>
                <a:srgbClr val="0000CC"/>
              </a:solidFill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 smtClean="0">
                <a:solidFill>
                  <a:srgbClr val="CC0000"/>
                </a:solidFill>
                <a:sym typeface="Symbol" pitchFamily="18" charset="2"/>
              </a:rPr>
              <a:t>放电</a:t>
            </a:r>
            <a:r>
              <a:rPr lang="zh-CN" altLang="en-US" sz="1800" b="1" dirty="0" smtClean="0">
                <a:sym typeface="Symbol" pitchFamily="18" charset="2"/>
              </a:rPr>
              <a:t>总反应</a:t>
            </a:r>
            <a:r>
              <a:rPr lang="zh-CN" altLang="en-US" sz="1800" b="1" dirty="0" smtClean="0">
                <a:solidFill>
                  <a:srgbClr val="0000CC"/>
                </a:solidFill>
                <a:sym typeface="Symbol" pitchFamily="18" charset="2"/>
              </a:rPr>
              <a:t>：</a:t>
            </a:r>
            <a:endParaRPr lang="en-US" altLang="zh-CN" sz="1800" b="1" dirty="0" smtClean="0">
              <a:solidFill>
                <a:srgbClr val="0000CC"/>
              </a:solidFill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en-US" sz="1800" b="1" dirty="0" smtClean="0">
              <a:solidFill>
                <a:srgbClr val="0000CC"/>
              </a:solidFill>
              <a:sym typeface="Symbol" pitchFamily="18" charset="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latin typeface="Times New Roman" pitchFamily="18" charset="0"/>
              </a:rPr>
              <a:t> </a:t>
            </a:r>
            <a:r>
              <a:rPr lang="en-US" altLang="zh-CN" sz="1800" b="1" dirty="0" smtClean="0">
                <a:latin typeface="Times New Roman" pitchFamily="18" charset="0"/>
              </a:rPr>
              <a:t>Cd(s</a:t>
            </a:r>
            <a:r>
              <a:rPr lang="en-US" altLang="zh-CN" sz="1800" b="1" dirty="0">
                <a:latin typeface="Times New Roman" pitchFamily="18" charset="0"/>
              </a:rPr>
              <a:t>) + </a:t>
            </a:r>
            <a:r>
              <a:rPr lang="en-US" altLang="zh-CN" sz="1800" b="1" dirty="0" smtClean="0">
                <a:latin typeface="Times New Roman" pitchFamily="18" charset="0"/>
              </a:rPr>
              <a:t>2 </a:t>
            </a:r>
            <a:r>
              <a:rPr lang="en-US" altLang="zh-CN" sz="1800" b="1" dirty="0" err="1" smtClean="0">
                <a:latin typeface="Times New Roman" pitchFamily="18" charset="0"/>
              </a:rPr>
              <a:t>NiO</a:t>
            </a:r>
            <a:r>
              <a:rPr lang="en-US" altLang="zh-CN" sz="1800" b="1" dirty="0" smtClean="0">
                <a:latin typeface="Times New Roman" pitchFamily="18" charset="0"/>
              </a:rPr>
              <a:t>(OH)(s</a:t>
            </a:r>
            <a:r>
              <a:rPr lang="en-US" altLang="zh-CN" sz="1800" b="1" dirty="0">
                <a:latin typeface="Times New Roman" pitchFamily="18" charset="0"/>
              </a:rPr>
              <a:t>) +</a:t>
            </a:r>
            <a:r>
              <a:rPr lang="en-US" altLang="zh-CN" sz="1800" b="1" baseline="-25000" dirty="0" smtClean="0">
                <a:latin typeface="Times New Roman" pitchFamily="18" charset="0"/>
              </a:rPr>
              <a:t> </a:t>
            </a:r>
            <a:r>
              <a:rPr lang="en-US" altLang="zh-CN" sz="1800" b="1" dirty="0" smtClean="0">
                <a:latin typeface="Times New Roman" pitchFamily="18" charset="0"/>
              </a:rPr>
              <a:t>2</a:t>
            </a:r>
            <a:r>
              <a:rPr lang="en-US" altLang="zh-CN" sz="1800" b="1" baseline="-25000" dirty="0" smtClean="0">
                <a:latin typeface="Times New Roman" pitchFamily="18" charset="0"/>
              </a:rPr>
              <a:t> </a:t>
            </a:r>
            <a:r>
              <a:rPr lang="en-US" altLang="zh-CN" sz="1800" b="1" dirty="0" smtClean="0">
                <a:latin typeface="Times New Roman" pitchFamily="18" charset="0"/>
              </a:rPr>
              <a:t>H</a:t>
            </a:r>
            <a:r>
              <a:rPr lang="en-US" altLang="zh-CN" sz="1800" b="1" baseline="-25000" dirty="0" smtClean="0">
                <a:latin typeface="Times New Roman" pitchFamily="18" charset="0"/>
              </a:rPr>
              <a:t>2</a:t>
            </a:r>
            <a:r>
              <a:rPr lang="en-US" altLang="zh-CN" sz="1800" b="1" dirty="0" smtClean="0">
                <a:latin typeface="Times New Roman" pitchFamily="18" charset="0"/>
              </a:rPr>
              <a:t>O(l) </a:t>
            </a:r>
            <a:r>
              <a:rPr lang="en-US" altLang="zh-CN" sz="1800" b="1" baseline="-25000" dirty="0" smtClean="0">
                <a:latin typeface="Times New Roman" pitchFamily="18" charset="0"/>
              </a:rPr>
              <a:t> 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→     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1800" b="1" dirty="0" smtClean="0">
                <a:latin typeface="Times New Roman" pitchFamily="18" charset="0"/>
              </a:rPr>
              <a:t>Cd(OH)</a:t>
            </a:r>
            <a:r>
              <a:rPr lang="en-US" altLang="zh-CN" sz="1800" b="1" baseline="-25000" dirty="0" smtClean="0">
                <a:latin typeface="Times New Roman" pitchFamily="18" charset="0"/>
              </a:rPr>
              <a:t>2</a:t>
            </a:r>
            <a:r>
              <a:rPr lang="en-US" altLang="zh-CN" sz="1800" b="1" dirty="0" smtClean="0">
                <a:latin typeface="Times New Roman" pitchFamily="18" charset="0"/>
              </a:rPr>
              <a:t>(s) + 2 Ni(OH)</a:t>
            </a:r>
            <a:r>
              <a:rPr lang="en-US" altLang="zh-CN" sz="1800" b="1" baseline="-25000" dirty="0" smtClean="0">
                <a:latin typeface="Times New Roman" pitchFamily="18" charset="0"/>
              </a:rPr>
              <a:t>2</a:t>
            </a:r>
            <a:r>
              <a:rPr lang="en-US" altLang="zh-CN" sz="1800" b="1" dirty="0" smtClean="0">
                <a:latin typeface="Times New Roman" pitchFamily="18" charset="0"/>
              </a:rPr>
              <a:t>(s) </a:t>
            </a:r>
            <a:endParaRPr lang="en-US" altLang="zh-CN" sz="1800" b="1" baseline="-250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800" b="1" baseline="-250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800" b="1" dirty="0" smtClean="0">
              <a:solidFill>
                <a:srgbClr val="0000CC"/>
              </a:solidFill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 smtClean="0">
                <a:solidFill>
                  <a:srgbClr val="0000CC"/>
                </a:solidFill>
                <a:sym typeface="Symbol" pitchFamily="18" charset="2"/>
              </a:rPr>
              <a:t>充电</a:t>
            </a:r>
            <a:r>
              <a:rPr lang="zh-CN" altLang="en-US" sz="1800" b="1" dirty="0" smtClean="0">
                <a:sym typeface="Symbol" pitchFamily="18" charset="2"/>
              </a:rPr>
              <a:t>总反应</a:t>
            </a:r>
            <a:r>
              <a:rPr lang="zh-CN" altLang="en-US" sz="1800" b="1" dirty="0" smtClean="0">
                <a:solidFill>
                  <a:srgbClr val="0000CC"/>
                </a:solidFill>
                <a:sym typeface="Symbol" pitchFamily="18" charset="2"/>
              </a:rPr>
              <a:t>（</a:t>
            </a:r>
            <a:r>
              <a:rPr lang="zh-CN" altLang="en-US" sz="1800" b="1" dirty="0" smtClean="0">
                <a:sym typeface="Symbol" pitchFamily="18" charset="2"/>
              </a:rPr>
              <a:t>作</a:t>
            </a:r>
            <a:r>
              <a:rPr lang="zh-CN" altLang="en-US" sz="1800" b="1" dirty="0" smtClean="0">
                <a:solidFill>
                  <a:srgbClr val="0000CC"/>
                </a:solidFill>
                <a:sym typeface="Symbol" pitchFamily="18" charset="2"/>
              </a:rPr>
              <a:t>电解池） ：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Times New Roman" pitchFamily="18" charset="0"/>
              </a:rPr>
              <a:t>Cd(OH)</a:t>
            </a:r>
            <a:r>
              <a:rPr lang="en-US" altLang="zh-CN" sz="1800" b="1" baseline="-25000" dirty="0">
                <a:latin typeface="Times New Roman" pitchFamily="18" charset="0"/>
              </a:rPr>
              <a:t>2</a:t>
            </a:r>
            <a:r>
              <a:rPr lang="en-US" altLang="zh-CN" sz="1800" b="1" dirty="0">
                <a:latin typeface="Times New Roman" pitchFamily="18" charset="0"/>
              </a:rPr>
              <a:t>(s) + 2 Ni(OH)</a:t>
            </a:r>
            <a:r>
              <a:rPr lang="en-US" altLang="zh-CN" sz="1800" b="1" baseline="-25000" dirty="0">
                <a:latin typeface="Times New Roman" pitchFamily="18" charset="0"/>
              </a:rPr>
              <a:t>2</a:t>
            </a:r>
            <a:r>
              <a:rPr lang="en-US" altLang="zh-CN" sz="1800" b="1" dirty="0">
                <a:latin typeface="Times New Roman" pitchFamily="18" charset="0"/>
              </a:rPr>
              <a:t>(s) </a:t>
            </a:r>
            <a:r>
              <a:rPr lang="en-US" altLang="zh-CN" sz="1800" b="1" baseline="-25000" dirty="0" smtClean="0">
                <a:latin typeface="Times New Roman" pitchFamily="18" charset="0"/>
              </a:rPr>
              <a:t> 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→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 smtClean="0">
                <a:latin typeface="Times New Roman" pitchFamily="18" charset="0"/>
              </a:rPr>
              <a:t>                     </a:t>
            </a:r>
            <a:r>
              <a:rPr lang="en-US" altLang="zh-CN" sz="1800" b="1" dirty="0">
                <a:latin typeface="Times New Roman" pitchFamily="18" charset="0"/>
              </a:rPr>
              <a:t>Cd(s) + 2 </a:t>
            </a:r>
            <a:r>
              <a:rPr lang="en-US" altLang="zh-CN" sz="1800" b="1" dirty="0" err="1">
                <a:latin typeface="Times New Roman" pitchFamily="18" charset="0"/>
              </a:rPr>
              <a:t>NiO</a:t>
            </a:r>
            <a:r>
              <a:rPr lang="en-US" altLang="zh-CN" sz="1800" b="1" dirty="0">
                <a:latin typeface="Times New Roman" pitchFamily="18" charset="0"/>
              </a:rPr>
              <a:t>(OH)(s) +</a:t>
            </a:r>
            <a:r>
              <a:rPr lang="en-US" altLang="zh-CN" sz="1800" b="1" baseline="-25000" dirty="0">
                <a:latin typeface="Times New Roman" pitchFamily="18" charset="0"/>
              </a:rPr>
              <a:t> </a:t>
            </a:r>
            <a:r>
              <a:rPr lang="en-US" altLang="zh-CN" sz="1800" b="1" dirty="0">
                <a:latin typeface="Times New Roman" pitchFamily="18" charset="0"/>
              </a:rPr>
              <a:t>2</a:t>
            </a:r>
            <a:r>
              <a:rPr lang="en-US" altLang="zh-CN" sz="1800" b="1" baseline="-25000" dirty="0">
                <a:latin typeface="Times New Roman" pitchFamily="18" charset="0"/>
              </a:rPr>
              <a:t> </a:t>
            </a:r>
            <a:r>
              <a:rPr lang="en-US" altLang="zh-CN" sz="1800" b="1" dirty="0">
                <a:latin typeface="Times New Roman" pitchFamily="18" charset="0"/>
              </a:rPr>
              <a:t>H</a:t>
            </a:r>
            <a:r>
              <a:rPr lang="en-US" altLang="zh-CN" sz="1800" b="1" baseline="-25000" dirty="0">
                <a:latin typeface="Times New Roman" pitchFamily="18" charset="0"/>
              </a:rPr>
              <a:t>2</a:t>
            </a:r>
            <a:r>
              <a:rPr lang="en-US" altLang="zh-CN" sz="1800" b="1" dirty="0">
                <a:latin typeface="Times New Roman" pitchFamily="18" charset="0"/>
              </a:rPr>
              <a:t>O(l)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</a:p>
        </p:txBody>
      </p:sp>
      <p:pic>
        <p:nvPicPr>
          <p:cNvPr id="87044" name="Picture 4" descr="电化学 镍镉碱性充电电池P7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384" y="1179243"/>
            <a:ext cx="6079067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9154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843272" y="173037"/>
            <a:ext cx="738293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b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6.1.3  </a:t>
            </a:r>
            <a:r>
              <a:rPr lang="zh-CN" altLang="en-US" b="1" baseline="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氧化还原反应方程式的配平</a:t>
            </a:r>
            <a:r>
              <a:rPr lang="zh-CN" altLang="en-US" baseline="0" dirty="0">
                <a:latin typeface="Arial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665073" y="1006475"/>
            <a:ext cx="11328400" cy="46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b="1" baseline="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 </a:t>
            </a:r>
            <a:r>
              <a:rPr lang="zh-CN" altLang="en-US" b="1" baseline="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氧化数法</a:t>
            </a:r>
            <a:r>
              <a:rPr lang="zh-CN" altLang="en-US" b="1" baseline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：适用于</a:t>
            </a:r>
            <a:r>
              <a:rPr lang="zh-CN" altLang="en-US" b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任何氧化还原反应</a:t>
            </a:r>
            <a:r>
              <a:rPr lang="zh-CN" altLang="en-US" b="1" baseline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b="1" baseline="0" dirty="0"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en-US" sz="20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依据</a:t>
            </a:r>
            <a:r>
              <a:rPr lang="zh-CN" altLang="en-US" sz="2000" b="1" baseline="0" dirty="0"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2000" b="1" baseline="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还原剂</a:t>
            </a:r>
            <a:r>
              <a:rPr lang="zh-CN" altLang="en-US" sz="20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氧化数的升高总值 </a:t>
            </a:r>
            <a:r>
              <a:rPr lang="en-US" altLang="zh-CN" sz="20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zh-CN" altLang="en-US" sz="2000" b="1" baseline="0" dirty="0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rPr>
              <a:t>氧化剂</a:t>
            </a:r>
            <a:r>
              <a:rPr lang="zh-CN" altLang="en-US" sz="20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氧化数降低总值</a:t>
            </a:r>
            <a:r>
              <a:rPr lang="zh-CN" altLang="en-US" sz="2000" b="1" baseline="0" dirty="0">
                <a:latin typeface="Times New Roman" pitchFamily="18" charset="0"/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baseline="0" dirty="0">
                <a:latin typeface="Times New Roman" pitchFamily="18" charset="0"/>
                <a:ea typeface="宋体" pitchFamily="2" charset="-122"/>
              </a:rPr>
              <a:t>例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baseline="0" dirty="0"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KMnO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 + FeSO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 + H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SO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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baseline="0" dirty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(1) </a:t>
            </a:r>
            <a:r>
              <a:rPr lang="zh-CN" altLang="en-US" sz="2000" b="1" baseline="0" dirty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据</a:t>
            </a:r>
            <a:r>
              <a:rPr lang="zh-CN" altLang="en-US" sz="20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反应事实</a:t>
            </a:r>
            <a:r>
              <a:rPr lang="zh-CN" altLang="en-US" sz="2000" b="1" baseline="0" dirty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，写出反应</a:t>
            </a:r>
            <a:r>
              <a:rPr lang="zh-CN" altLang="en-US" sz="20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产物</a:t>
            </a:r>
            <a:r>
              <a:rPr lang="zh-CN" altLang="en-US" sz="2000" b="1" baseline="0" dirty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，注意</a:t>
            </a:r>
            <a:r>
              <a:rPr lang="zh-CN" altLang="en-US" sz="20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介质酸碱性</a:t>
            </a:r>
            <a:r>
              <a:rPr lang="zh-CN" altLang="en-US" sz="2000" b="1" baseline="0" dirty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：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</a:rPr>
              <a:t>KMnO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</a:rPr>
              <a:t> + FeSO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</a:rPr>
              <a:t> + H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</a:rPr>
              <a:t>SO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 MnSO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+Fe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(SO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+ K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SO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+ H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O</a:t>
            </a:r>
            <a:endParaRPr lang="en-US" altLang="zh-CN" sz="2000" b="1" baseline="0" dirty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baseline="0" dirty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(2) </a:t>
            </a:r>
            <a:r>
              <a:rPr lang="zh-CN" altLang="en-US" sz="2000" b="1" baseline="0" dirty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调整计量系数，使</a:t>
            </a:r>
            <a:r>
              <a:rPr lang="zh-CN" altLang="en-US" sz="2000" b="1" baseline="0" dirty="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氧化数</a:t>
            </a:r>
            <a:r>
              <a:rPr lang="zh-CN" altLang="en-US" sz="20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升高值 </a:t>
            </a:r>
            <a:r>
              <a:rPr lang="en-US" altLang="zh-CN" sz="20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zh-CN" altLang="en-US" sz="20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降低值</a:t>
            </a:r>
            <a:r>
              <a:rPr lang="en-US" altLang="zh-CN" sz="20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000" b="1" baseline="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+7             </a:t>
            </a:r>
            <a:r>
              <a:rPr lang="en-US" altLang="zh-CN" sz="20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+2</a:t>
            </a:r>
            <a:r>
              <a:rPr lang="en-US" altLang="zh-CN" sz="2000" b="1" baseline="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                       +2                  </a:t>
            </a:r>
            <a:r>
              <a:rPr lang="en-US" altLang="zh-CN" sz="20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+3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</a:rPr>
              <a:t>K</a:t>
            </a:r>
            <a:r>
              <a:rPr lang="en-US" altLang="zh-CN" sz="2000" b="1" baseline="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Mn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</a:rPr>
              <a:t>O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</a:rPr>
              <a:t>4 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</a:rPr>
              <a:t>+ </a:t>
            </a:r>
            <a:r>
              <a:rPr lang="en-US" altLang="zh-CN" sz="20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5 Fe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</a:rPr>
              <a:t>SO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</a:rPr>
              <a:t> + H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</a:rPr>
              <a:t>SO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  </a:t>
            </a:r>
            <a:r>
              <a:rPr lang="en-US" altLang="zh-CN" sz="2000" b="1" baseline="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Mn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SO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4 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+ </a:t>
            </a:r>
            <a:r>
              <a:rPr lang="en-US" altLang="zh-CN" sz="20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5/2 Fe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(SO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+ K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SO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4 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+ H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O</a:t>
            </a:r>
            <a:endParaRPr lang="en-US" altLang="zh-CN" sz="2000" b="1" baseline="0" dirty="0">
              <a:solidFill>
                <a:srgbClr val="0000CC"/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baseline="0" dirty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(3) </a:t>
            </a:r>
            <a:r>
              <a:rPr lang="zh-CN" altLang="en-US" sz="2000" b="1" baseline="0" dirty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若出现分数，可调整为最小正整数：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baseline="0" dirty="0"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</a:rPr>
              <a:t>2 KMnO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</a:rPr>
              <a:t> +10 FeSO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</a:rPr>
              <a:t> + H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</a:rPr>
              <a:t>SO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= 2 MnSO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+ 5 Fe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(SO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+ K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SO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+ H</a:t>
            </a:r>
            <a:r>
              <a:rPr lang="en-US" altLang="zh-CN" sz="2000" b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baseline="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O</a:t>
            </a:r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0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2533" name="Rectangle 12"/>
          <p:cNvSpPr>
            <a:spLocks noChangeArrowheads="1"/>
          </p:cNvSpPr>
          <p:nvPr/>
        </p:nvSpPr>
        <p:spPr bwMode="auto">
          <a:xfrm>
            <a:off x="0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2534" name="Rectangle 15"/>
          <p:cNvSpPr>
            <a:spLocks noChangeArrowheads="1"/>
          </p:cNvSpPr>
          <p:nvPr/>
        </p:nvSpPr>
        <p:spPr bwMode="auto">
          <a:xfrm>
            <a:off x="0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2535" name="Rectangle 18"/>
          <p:cNvSpPr>
            <a:spLocks noChangeArrowheads="1"/>
          </p:cNvSpPr>
          <p:nvPr/>
        </p:nvSpPr>
        <p:spPr bwMode="auto">
          <a:xfrm>
            <a:off x="0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18160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15480" y="163214"/>
            <a:ext cx="383963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例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5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电解精炼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铜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067" name="Text Box 5"/>
          <p:cNvSpPr txBox="1">
            <a:spLocks noChangeArrowheads="1"/>
          </p:cNvSpPr>
          <p:nvPr/>
        </p:nvSpPr>
        <p:spPr bwMode="auto">
          <a:xfrm>
            <a:off x="805572" y="1184097"/>
            <a:ext cx="1075266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baseline="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阳极</a:t>
            </a:r>
            <a:r>
              <a:rPr lang="en-US" altLang="zh-CN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(Anode) 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━ 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与</a:t>
            </a:r>
            <a:r>
              <a:rPr lang="zh-CN" altLang="en-US" sz="2400" b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原电池正极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连接，总是发生</a:t>
            </a:r>
            <a:r>
              <a:rPr lang="zh-CN" altLang="en-US" sz="2400" b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氧化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反应</a:t>
            </a:r>
            <a:r>
              <a:rPr lang="en-US" altLang="zh-CN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           </a:t>
            </a:r>
            <a:r>
              <a:rPr lang="en-US" altLang="zh-CN" sz="2400" b="1" baseline="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Cu</a:t>
            </a:r>
            <a:r>
              <a:rPr lang="en-US" altLang="zh-CN" sz="2400" b="1" dirty="0" smtClean="0">
                <a:latin typeface="Times New Roman" pitchFamily="18" charset="0"/>
              </a:rPr>
              <a:t>(s</a:t>
            </a:r>
            <a:r>
              <a:rPr lang="en-US" altLang="zh-CN" sz="2400" b="1" dirty="0">
                <a:latin typeface="Times New Roman" pitchFamily="18" charset="0"/>
              </a:rPr>
              <a:t>) </a:t>
            </a:r>
            <a:r>
              <a:rPr lang="en-US" altLang="zh-CN" sz="2400" b="1" baseline="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= Cu</a:t>
            </a:r>
            <a:r>
              <a:rPr lang="en-US" altLang="zh-CN" sz="2400" b="1" baseline="30000" dirty="0" smtClean="0">
                <a:solidFill>
                  <a:srgbClr val="3C2EF0"/>
                </a:solidFill>
                <a:latin typeface="Times New Roman" pitchFamily="18" charset="0"/>
              </a:rPr>
              <a:t>2+</a:t>
            </a:r>
            <a:r>
              <a:rPr lang="en-US" altLang="zh-CN" sz="2400" b="1" dirty="0" smtClean="0">
                <a:solidFill>
                  <a:srgbClr val="3C2EF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</a:rPr>
              <a:t>aq</a:t>
            </a:r>
            <a:r>
              <a:rPr lang="en-US" altLang="zh-CN" sz="2400" b="1" dirty="0" smtClean="0">
                <a:latin typeface="Times New Roman" pitchFamily="18" charset="0"/>
              </a:rPr>
              <a:t>) </a:t>
            </a:r>
            <a:r>
              <a:rPr lang="en-US" altLang="zh-CN" sz="2400" b="1" baseline="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+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baseline="30000" dirty="0">
                <a:latin typeface="Times New Roman" pitchFamily="18" charset="0"/>
              </a:rPr>
              <a:t>-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CN" sz="2400" b="1" baseline="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                    (</a:t>
            </a:r>
            <a:r>
              <a:rPr lang="zh-CN" altLang="en-US" sz="2400" b="1" baseline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阳极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为粗铜</a:t>
            </a:r>
            <a:r>
              <a:rPr lang="en-US" altLang="zh-CN" sz="2400" b="1" baseline="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)</a:t>
            </a:r>
            <a:endParaRPr lang="en-US" altLang="zh-CN" sz="2400" b="1" baseline="0" dirty="0">
              <a:solidFill>
                <a:srgbClr val="0000CC"/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baseline="0" dirty="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阴极</a:t>
            </a:r>
            <a:r>
              <a:rPr lang="en-US" altLang="zh-CN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(Cathode) </a:t>
            </a:r>
            <a:r>
              <a:rPr lang="en-US" altLang="zh-CN" sz="2400" b="1" baseline="0" dirty="0">
                <a:latin typeface="Times New Roman" pitchFamily="18" charset="0"/>
                <a:ea typeface="宋体" pitchFamily="2" charset="-122"/>
              </a:rPr>
              <a:t>━</a:t>
            </a:r>
            <a:r>
              <a:rPr lang="en-US" altLang="zh-CN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与</a:t>
            </a:r>
            <a:r>
              <a:rPr lang="zh-CN" altLang="en-US" sz="2400" b="1" baseline="0" dirty="0">
                <a:solidFill>
                  <a:srgbClr val="075525"/>
                </a:solidFill>
                <a:latin typeface="Times New Roman" pitchFamily="18" charset="0"/>
                <a:ea typeface="宋体" pitchFamily="2" charset="-122"/>
              </a:rPr>
              <a:t>原电池负极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连接，总是发生</a:t>
            </a:r>
            <a:r>
              <a:rPr lang="zh-CN" altLang="en-US" sz="2400" b="1" baseline="0" dirty="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还原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反应</a:t>
            </a:r>
            <a:r>
              <a:rPr lang="en-US" altLang="zh-CN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baseline="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          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Cu</a:t>
            </a:r>
            <a:r>
              <a:rPr lang="en-US" altLang="zh-CN" sz="2400" b="1" baseline="30000" dirty="0" smtClean="0">
                <a:solidFill>
                  <a:srgbClr val="3C2EF0"/>
                </a:solidFill>
                <a:latin typeface="Times New Roman" pitchFamily="18" charset="0"/>
              </a:rPr>
              <a:t>2</a:t>
            </a:r>
            <a:r>
              <a:rPr lang="en-US" altLang="zh-CN" sz="2400" b="1" baseline="30000" dirty="0">
                <a:solidFill>
                  <a:srgbClr val="3C2EF0"/>
                </a:solidFill>
                <a:latin typeface="Times New Roman" pitchFamily="18" charset="0"/>
              </a:rPr>
              <a:t>+</a:t>
            </a:r>
            <a:r>
              <a:rPr lang="en-US" altLang="zh-CN" sz="2400" b="1" dirty="0">
                <a:solidFill>
                  <a:srgbClr val="3C2EF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dirty="0" err="1">
                <a:latin typeface="Times New Roman" pitchFamily="18" charset="0"/>
              </a:rPr>
              <a:t>aq</a:t>
            </a:r>
            <a:r>
              <a:rPr lang="en-US" altLang="zh-CN" sz="2400" b="1" dirty="0">
                <a:latin typeface="Times New Roman" pitchFamily="18" charset="0"/>
              </a:rPr>
              <a:t>)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+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 e</a:t>
            </a:r>
            <a:r>
              <a:rPr lang="en-US" altLang="zh-CN" sz="2400" b="1" baseline="30000" dirty="0">
                <a:latin typeface="Times New Roman" pitchFamily="18" charset="0"/>
              </a:rPr>
              <a:t>-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= Cu</a:t>
            </a:r>
            <a:r>
              <a:rPr lang="en-US" altLang="zh-CN" sz="2400" b="1" dirty="0">
                <a:latin typeface="Times New Roman" pitchFamily="18" charset="0"/>
              </a:rPr>
              <a:t>(s) </a:t>
            </a:r>
            <a:r>
              <a:rPr lang="en-US" altLang="zh-CN" sz="2400" b="1" dirty="0" smtClean="0">
                <a:latin typeface="Times New Roman" pitchFamily="18" charset="0"/>
              </a:rPr>
              <a:t>                      </a:t>
            </a:r>
            <a:r>
              <a:rPr lang="en-US" altLang="zh-CN" sz="2400" b="1" baseline="0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400" b="1" baseline="0" dirty="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阴极</a:t>
            </a:r>
            <a:r>
              <a:rPr lang="zh-CN" altLang="en-US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为精铜</a:t>
            </a:r>
            <a:r>
              <a:rPr lang="en-US" altLang="zh-CN" sz="2400" b="1" baseline="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400" b="1" baseline="0" dirty="0">
                <a:solidFill>
                  <a:srgbClr val="CC0000"/>
                </a:solidFill>
                <a:latin typeface="Tahoma" pitchFamily="34" charset="0"/>
                <a:ea typeface="宋体" pitchFamily="2" charset="-122"/>
              </a:rPr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214439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4875" y="103518"/>
            <a:ext cx="3551767" cy="549275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rgbClr val="FF3300"/>
                </a:solidFill>
                <a:latin typeface="Times New Roman" pitchFamily="18" charset="0"/>
              </a:rPr>
              <a:t>电解的应用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</a:rPr>
              <a:t>: </a:t>
            </a:r>
            <a:r>
              <a:rPr lang="zh-CN" altLang="en-US" sz="2400" b="1" dirty="0" smtClean="0">
                <a:latin typeface="Times New Roman" pitchFamily="18" charset="0"/>
              </a:rPr>
              <a:t>电镀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1707870" y="1078152"/>
            <a:ext cx="4895851" cy="4114800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电镀银</a:t>
            </a:r>
          </a:p>
          <a:p>
            <a:pPr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阳极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Ag(s)  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接直流电源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极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   Ag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→ Ag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+ 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</a:rPr>
              <a:t>     (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氧化</a:t>
            </a:r>
            <a:r>
              <a:rPr lang="zh-CN" alt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反应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</a:rPr>
              <a:t>)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阴极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镀件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)  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接直流电源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极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Ag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+ e → </a:t>
            </a:r>
            <a:r>
              <a:rPr lang="en-US" altLang="zh-CN" sz="2400" b="1" dirty="0" smtClean="0">
                <a:latin typeface="Times New Roman" pitchFamily="18" charset="0"/>
              </a:rPr>
              <a:t>Ag 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</a:rPr>
              <a:t>     (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还原</a:t>
            </a:r>
            <a:r>
              <a:rPr lang="zh-CN" alt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反应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b="1" dirty="0" smtClean="0">
              <a:solidFill>
                <a:schemeClr val="hlink"/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7905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3861" y="121190"/>
            <a:ext cx="4417484" cy="441325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rgbClr val="FF3300"/>
                </a:solidFill>
                <a:latin typeface="Times New Roman" pitchFamily="18" charset="0"/>
              </a:rPr>
              <a:t>电解的应用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</a:rPr>
              <a:t>: </a:t>
            </a:r>
            <a:r>
              <a:rPr lang="zh-CN" altLang="en-US" sz="2400" b="1" dirty="0" smtClean="0">
                <a:latin typeface="Times New Roman" pitchFamily="18" charset="0"/>
              </a:rPr>
              <a:t>电镀 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zh-CN" altLang="en-US" sz="2400" b="1" dirty="0" smtClean="0">
                <a:latin typeface="Times New Roman" pitchFamily="18" charset="0"/>
              </a:rPr>
              <a:t>续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929536" y="1662322"/>
            <a:ext cx="3937000" cy="1167142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阴极</a:t>
            </a:r>
          </a:p>
          <a:p>
            <a:pPr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— </a:t>
            </a:r>
            <a:r>
              <a:rPr lang="zh-CN" altLang="en-US" sz="2400" b="1" dirty="0" smtClean="0"/>
              <a:t>汽车车体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镀件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接直流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电源负极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</a:p>
        </p:txBody>
      </p:sp>
      <p:pic>
        <p:nvPicPr>
          <p:cNvPr id="90116" name="Picture 5" descr="100_45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385" y="1184097"/>
            <a:ext cx="52705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2470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49974" y="0"/>
            <a:ext cx="4032249" cy="74295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Times New Roman" pitchFamily="18" charset="0"/>
              </a:rPr>
              <a:t>本 章 小 结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947148" y="1077164"/>
            <a:ext cx="10363200" cy="41148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CC3300"/>
                </a:solidFill>
                <a:latin typeface="Times New Roman" pitchFamily="18" charset="0"/>
              </a:rPr>
              <a:t>一</a:t>
            </a:r>
            <a:r>
              <a:rPr lang="en-US" altLang="zh-CN" b="1" dirty="0" smtClean="0">
                <a:solidFill>
                  <a:srgbClr val="CC3300"/>
                </a:solidFill>
                <a:latin typeface="Times New Roman" pitchFamily="18" charset="0"/>
              </a:rPr>
              <a:t>. </a:t>
            </a:r>
            <a:r>
              <a:rPr lang="zh-CN" altLang="en-US" b="1" dirty="0" smtClean="0">
                <a:solidFill>
                  <a:srgbClr val="CC3300"/>
                </a:solidFill>
                <a:latin typeface="Times New Roman" pitchFamily="18" charset="0"/>
              </a:rPr>
              <a:t>氧化态（数）概念</a:t>
            </a:r>
            <a:r>
              <a:rPr lang="zh-CN" altLang="en-US" b="1" dirty="0" smtClean="0">
                <a:latin typeface="Times New Roman" pitchFamily="18" charset="0"/>
              </a:rPr>
              <a:t>与</a:t>
            </a:r>
            <a:r>
              <a:rPr lang="zh-CN" altLang="en-US" b="1" dirty="0" smtClean="0">
                <a:solidFill>
                  <a:srgbClr val="CC0000"/>
                </a:solidFill>
                <a:latin typeface="Times New Roman" pitchFamily="18" charset="0"/>
              </a:rPr>
              <a:t>氧化数的本质</a:t>
            </a:r>
            <a:r>
              <a:rPr lang="en-US" altLang="zh-CN" b="1" dirty="0" smtClean="0"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zh-CN" altLang="en-US" b="1" dirty="0" smtClean="0">
                <a:solidFill>
                  <a:srgbClr val="006600"/>
                </a:solidFill>
                <a:latin typeface="Times New Roman" pitchFamily="18" charset="0"/>
              </a:rPr>
              <a:t>二</a:t>
            </a:r>
            <a:r>
              <a:rPr lang="en-US" altLang="zh-CN" b="1" dirty="0" smtClean="0">
                <a:solidFill>
                  <a:srgbClr val="006600"/>
                </a:solidFill>
                <a:latin typeface="Times New Roman" pitchFamily="18" charset="0"/>
              </a:rPr>
              <a:t>.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latin typeface="Times New Roman" pitchFamily="18" charset="0"/>
              </a:rPr>
              <a:t>氧化还原反应概念</a:t>
            </a:r>
            <a:r>
              <a:rPr lang="zh-CN" altLang="en-US" b="1" dirty="0" smtClean="0">
                <a:latin typeface="Times New Roman" pitchFamily="18" charset="0"/>
              </a:rPr>
              <a:t>和</a:t>
            </a:r>
            <a:r>
              <a:rPr lang="zh-CN" altLang="en-US" b="1" dirty="0" smtClean="0">
                <a:solidFill>
                  <a:srgbClr val="990099"/>
                </a:solidFill>
                <a:latin typeface="Times New Roman" pitchFamily="18" charset="0"/>
              </a:rPr>
              <a:t>方程式的配平</a:t>
            </a:r>
            <a:r>
              <a:rPr lang="en-US" altLang="zh-CN" b="1" dirty="0" smtClean="0">
                <a:latin typeface="Times New Roman" pitchFamily="18" charset="0"/>
              </a:rPr>
              <a:t>:</a:t>
            </a:r>
          </a:p>
          <a:p>
            <a:pPr eaLnBrk="1" hangingPunct="1"/>
            <a:r>
              <a:rPr lang="en-US" altLang="zh-CN" b="1" dirty="0" smtClean="0">
                <a:solidFill>
                  <a:srgbClr val="990099"/>
                </a:solidFill>
                <a:latin typeface="Times New Roman" pitchFamily="18" charset="0"/>
              </a:rPr>
              <a:t>1. </a:t>
            </a:r>
            <a:r>
              <a:rPr lang="zh-CN" altLang="en-US" b="1" dirty="0" smtClean="0">
                <a:solidFill>
                  <a:srgbClr val="990099"/>
                </a:solidFill>
                <a:latin typeface="Times New Roman" pitchFamily="18" charset="0"/>
              </a:rPr>
              <a:t>氧化数法； </a:t>
            </a:r>
          </a:p>
          <a:p>
            <a:pPr eaLnBrk="1" hangingPunct="1"/>
            <a:r>
              <a:rPr lang="en-US" altLang="zh-CN" b="1" dirty="0" smtClean="0">
                <a:solidFill>
                  <a:srgbClr val="990099"/>
                </a:solidFill>
                <a:latin typeface="Times New Roman" pitchFamily="18" charset="0"/>
              </a:rPr>
              <a:t>2. </a:t>
            </a:r>
            <a:r>
              <a:rPr lang="zh-CN" altLang="en-US" b="1" dirty="0" smtClean="0">
                <a:solidFill>
                  <a:srgbClr val="990099"/>
                </a:solidFill>
                <a:latin typeface="Times New Roman" pitchFamily="18" charset="0"/>
              </a:rPr>
              <a:t>离子</a:t>
            </a:r>
            <a:r>
              <a:rPr lang="en-US" altLang="zh-CN" b="1" dirty="0" smtClean="0">
                <a:solidFill>
                  <a:srgbClr val="990099"/>
                </a:solidFill>
                <a:latin typeface="Times New Roman" pitchFamily="18" charset="0"/>
              </a:rPr>
              <a:t>-</a:t>
            </a:r>
            <a:r>
              <a:rPr lang="zh-CN" altLang="en-US" b="1" dirty="0" smtClean="0">
                <a:solidFill>
                  <a:srgbClr val="990099"/>
                </a:solidFill>
                <a:latin typeface="Times New Roman" pitchFamily="18" charset="0"/>
              </a:rPr>
              <a:t>电子法。</a:t>
            </a:r>
          </a:p>
        </p:txBody>
      </p:sp>
    </p:spTree>
    <p:extLst>
      <p:ext uri="{BB962C8B-B14F-4D97-AF65-F5344CB8AC3E}">
        <p14:creationId xmlns:p14="http://schemas.microsoft.com/office/powerpoint/2010/main" val="1923392420"/>
      </p:ext>
    </p:extLst>
  </p:cSld>
  <p:clrMapOvr>
    <a:masterClrMapping/>
  </p:clrMapOvr>
  <p:transition spd="slow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5884" y="0"/>
            <a:ext cx="6432549" cy="74295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Times New Roman" pitchFamily="18" charset="0"/>
              </a:rPr>
              <a:t>本 章 小 结 </a:t>
            </a:r>
            <a:r>
              <a:rPr lang="en-US" altLang="zh-CN" b="1" dirty="0" smtClean="0">
                <a:latin typeface="Times New Roman" pitchFamily="18" charset="0"/>
              </a:rPr>
              <a:t>(</a:t>
            </a:r>
            <a:r>
              <a:rPr lang="zh-CN" altLang="en-US" b="1" dirty="0" smtClean="0">
                <a:latin typeface="Times New Roman" pitchFamily="18" charset="0"/>
              </a:rPr>
              <a:t>续</a:t>
            </a:r>
            <a:r>
              <a:rPr lang="en-US" altLang="zh-CN" b="1" dirty="0" smtClean="0">
                <a:latin typeface="Times New Roman" pitchFamily="18" charset="0"/>
              </a:rPr>
              <a:t>)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1128303" y="1152376"/>
            <a:ext cx="10363200" cy="41148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  <a:t>三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.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  <a:t>原电池的电动势与电极电位（势）（重点）</a:t>
            </a:r>
            <a:r>
              <a:rPr lang="zh-CN" altLang="en-US" b="1" dirty="0" smtClean="0">
                <a:latin typeface="Times New Roman" pitchFamily="18" charset="0"/>
              </a:rPr>
              <a:t> </a:t>
            </a:r>
            <a:endParaRPr lang="zh-CN" altLang="en-US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/>
            <a:r>
              <a:rPr lang="en-US" altLang="zh-CN" b="1" dirty="0" smtClean="0">
                <a:latin typeface="Times New Roman" pitchFamily="18" charset="0"/>
              </a:rPr>
              <a:t>1</a:t>
            </a:r>
            <a:r>
              <a:rPr lang="zh-CN" altLang="en-US" b="1" dirty="0" smtClean="0">
                <a:latin typeface="Times New Roman" pitchFamily="18" charset="0"/>
              </a:rPr>
              <a:t>．原电池、电解池与电化学</a:t>
            </a:r>
          </a:p>
          <a:p>
            <a:pPr eaLnBrk="1" hangingPunct="1"/>
            <a:r>
              <a:rPr lang="en-US" altLang="zh-CN" b="1" dirty="0" smtClean="0">
                <a:latin typeface="Times New Roman" pitchFamily="18" charset="0"/>
              </a:rPr>
              <a:t>2</a:t>
            </a:r>
            <a:r>
              <a:rPr lang="zh-CN" altLang="en-US" b="1" dirty="0" smtClean="0">
                <a:latin typeface="Times New Roman" pitchFamily="18" charset="0"/>
              </a:rPr>
              <a:t>．电极电位的产生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</a:t>
            </a:r>
            <a:r>
              <a:rPr lang="zh-CN" altLang="en-US" b="1" dirty="0" smtClean="0">
                <a:latin typeface="Times New Roman" pitchFamily="18" charset="0"/>
              </a:rPr>
              <a:t>“</a:t>
            </a:r>
            <a:r>
              <a:rPr lang="zh-CN" altLang="en-US" b="1" dirty="0" smtClean="0">
                <a:solidFill>
                  <a:srgbClr val="D60093"/>
                </a:solidFill>
                <a:latin typeface="Times New Roman" pitchFamily="18" charset="0"/>
              </a:rPr>
              <a:t>双电层模型</a:t>
            </a:r>
            <a:r>
              <a:rPr lang="zh-CN" altLang="en-US" b="1" dirty="0" smtClean="0">
                <a:latin typeface="Times New Roman" pitchFamily="18" charset="0"/>
              </a:rPr>
              <a:t>”</a:t>
            </a:r>
          </a:p>
          <a:p>
            <a:pPr eaLnBrk="1" hangingPunct="1"/>
            <a:r>
              <a:rPr lang="en-US" altLang="zh-CN" b="1" dirty="0" smtClean="0">
                <a:latin typeface="Times New Roman" pitchFamily="18" charset="0"/>
              </a:rPr>
              <a:t>3</a:t>
            </a:r>
            <a:r>
              <a:rPr lang="zh-CN" altLang="en-US" b="1" dirty="0" smtClean="0">
                <a:latin typeface="Times New Roman" pitchFamily="18" charset="0"/>
              </a:rPr>
              <a:t>．电极电位的物理意义：</a:t>
            </a:r>
            <a:endParaRPr lang="zh-CN" altLang="en-US" b="1" i="1" dirty="0" smtClean="0">
              <a:solidFill>
                <a:srgbClr val="FF00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zh-CN" altLang="en-US" b="1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b="1" baseline="300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</a:t>
            </a:r>
            <a:r>
              <a:rPr lang="zh-CN" altLang="en-US" b="1" dirty="0" smtClean="0">
                <a:latin typeface="Times New Roman" pitchFamily="18" charset="0"/>
              </a:rPr>
              <a:t> 表示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itchFamily="18" charset="0"/>
              </a:rPr>
              <a:t>水溶液</a:t>
            </a:r>
            <a:r>
              <a:rPr lang="zh-CN" altLang="en-US" b="1" dirty="0" smtClean="0">
                <a:latin typeface="Times New Roman" pitchFamily="18" charset="0"/>
              </a:rPr>
              <a:t>中氧化型物质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氧化性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</a:t>
            </a:r>
            <a:r>
              <a:rPr lang="zh-CN" altLang="en-US" b="1" dirty="0" smtClean="0">
                <a:latin typeface="Times New Roman" pitchFamily="18" charset="0"/>
              </a:rPr>
              <a:t> </a:t>
            </a:r>
            <a:endParaRPr lang="zh-CN" altLang="en-US" b="1" dirty="0" smtClean="0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/>
            <a:r>
              <a:rPr lang="en-US" altLang="zh-CN" b="1" i="1" dirty="0" smtClean="0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zh-CN" altLang="en-US" b="1" i="1" dirty="0" smtClean="0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lang="zh-CN" altLang="en-US" b="1" baseline="30000" dirty="0" smtClean="0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b="1" dirty="0" smtClean="0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</a:t>
            </a:r>
            <a:r>
              <a:rPr lang="zh-CN" altLang="en-US" b="1" dirty="0" smtClean="0">
                <a:latin typeface="Times New Roman" pitchFamily="18" charset="0"/>
              </a:rPr>
              <a:t> 表示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itchFamily="18" charset="0"/>
              </a:rPr>
              <a:t>水溶液</a:t>
            </a:r>
            <a:r>
              <a:rPr lang="zh-CN" altLang="en-US" b="1" dirty="0" smtClean="0">
                <a:latin typeface="Times New Roman" pitchFamily="18" charset="0"/>
              </a:rPr>
              <a:t>中还原型物质</a:t>
            </a:r>
            <a:r>
              <a:rPr lang="zh-CN" altLang="en-US" b="1" dirty="0" smtClean="0">
                <a:solidFill>
                  <a:srgbClr val="008000"/>
                </a:solidFill>
                <a:latin typeface="Times New Roman" pitchFamily="18" charset="0"/>
              </a:rPr>
              <a:t>还原性 </a:t>
            </a:r>
            <a:r>
              <a:rPr lang="zh-CN" altLang="en-US" b="1" dirty="0" smtClean="0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</a:t>
            </a:r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7485883"/>
      </p:ext>
    </p:extLst>
  </p:cSld>
  <p:clrMapOvr>
    <a:masterClrMapping/>
  </p:clrMapOvr>
  <p:transition spd="slow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53219" y="0"/>
            <a:ext cx="5952067" cy="76835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Times New Roman" pitchFamily="18" charset="0"/>
              </a:rPr>
              <a:t>本 章 小 结 </a:t>
            </a:r>
            <a:r>
              <a:rPr lang="en-US" altLang="zh-CN" b="1" dirty="0" smtClean="0">
                <a:latin typeface="Times New Roman" pitchFamily="18" charset="0"/>
              </a:rPr>
              <a:t>(</a:t>
            </a:r>
            <a:r>
              <a:rPr lang="zh-CN" altLang="en-US" b="1" dirty="0" smtClean="0">
                <a:latin typeface="Times New Roman" pitchFamily="18" charset="0"/>
              </a:rPr>
              <a:t>续</a:t>
            </a:r>
            <a:r>
              <a:rPr lang="en-US" altLang="zh-CN" b="1" dirty="0" smtClean="0">
                <a:latin typeface="Times New Roman" pitchFamily="18" charset="0"/>
              </a:rPr>
              <a:t>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595223" y="921889"/>
            <a:ext cx="11241378" cy="534088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</a:rPr>
              <a:t>．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标准电极电位的应用</a:t>
            </a:r>
          </a:p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zh-CN" altLang="en-US" sz="2400" b="1" dirty="0" smtClean="0">
                <a:latin typeface="Times New Roman" pitchFamily="18" charset="0"/>
              </a:rPr>
              <a:t>判断</a:t>
            </a:r>
            <a:r>
              <a:rPr lang="zh-CN" altLang="en-US" sz="2400" dirty="0" smtClean="0">
                <a:latin typeface="Times New Roman" pitchFamily="18" charset="0"/>
              </a:rPr>
              <a:t>水溶液中</a:t>
            </a:r>
            <a:r>
              <a:rPr lang="zh-CN" altLang="en-US" sz="2400" b="1" dirty="0" smtClean="0">
                <a:solidFill>
                  <a:srgbClr val="CC3300"/>
                </a:solidFill>
                <a:latin typeface="Times New Roman" pitchFamily="18" charset="0"/>
              </a:rPr>
              <a:t>氧化剂氧化性和还原剂还原性相对强弱</a:t>
            </a:r>
            <a:r>
              <a:rPr lang="zh-CN" altLang="en-US" sz="2400" dirty="0" smtClean="0">
                <a:latin typeface="Times New Roman" pitchFamily="18" charset="0"/>
              </a:rPr>
              <a:t>，以及有关</a:t>
            </a:r>
            <a:r>
              <a:rPr lang="zh-CN" altLang="en-US" sz="2400" b="1" dirty="0" smtClean="0">
                <a:solidFill>
                  <a:srgbClr val="008000"/>
                </a:solidFill>
                <a:latin typeface="Times New Roman" pitchFamily="18" charset="0"/>
              </a:rPr>
              <a:t>氧化还原反应自发的方向</a:t>
            </a:r>
            <a:r>
              <a:rPr lang="zh-CN" altLang="en-US" sz="2400" b="1" dirty="0" smtClean="0">
                <a:latin typeface="Times New Roman" pitchFamily="18" charset="0"/>
              </a:rPr>
              <a:t>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8000"/>
                </a:solidFill>
                <a:latin typeface="Times New Roman" pitchFamily="18" charset="0"/>
              </a:rPr>
              <a:t>             强氧化剂</a:t>
            </a:r>
            <a:r>
              <a:rPr lang="en-US" altLang="zh-CN" sz="2400" b="1" dirty="0" smtClean="0">
                <a:solidFill>
                  <a:srgbClr val="008000"/>
                </a:solidFill>
                <a:latin typeface="Times New Roman" pitchFamily="18" charset="0"/>
              </a:rPr>
              <a:t>1 + </a:t>
            </a:r>
            <a:r>
              <a:rPr lang="zh-CN" altLang="en-US" sz="2400" b="1" dirty="0" smtClean="0">
                <a:solidFill>
                  <a:srgbClr val="008000"/>
                </a:solidFill>
                <a:latin typeface="Times New Roman" pitchFamily="18" charset="0"/>
              </a:rPr>
              <a:t>强还原剂</a:t>
            </a:r>
            <a:r>
              <a:rPr lang="en-US" altLang="zh-CN" sz="2400" b="1" dirty="0" smtClean="0">
                <a:solidFill>
                  <a:srgbClr val="008000"/>
                </a:solidFill>
                <a:latin typeface="Times New Roman" pitchFamily="18" charset="0"/>
              </a:rPr>
              <a:t>2 → </a:t>
            </a:r>
            <a:r>
              <a:rPr lang="zh-CN" altLang="en-US" sz="2400" b="1" dirty="0" smtClean="0">
                <a:solidFill>
                  <a:srgbClr val="008000"/>
                </a:solidFill>
                <a:latin typeface="Times New Roman" pitchFamily="18" charset="0"/>
              </a:rPr>
              <a:t>弱还原剂</a:t>
            </a:r>
            <a:r>
              <a:rPr lang="en-US" altLang="zh-CN" sz="2400" b="1" dirty="0" smtClean="0">
                <a:solidFill>
                  <a:srgbClr val="008000"/>
                </a:solidFill>
                <a:latin typeface="Times New Roman" pitchFamily="18" charset="0"/>
              </a:rPr>
              <a:t>1 + </a:t>
            </a:r>
            <a:r>
              <a:rPr lang="zh-CN" altLang="en-US" sz="2400" b="1" dirty="0" smtClean="0">
                <a:solidFill>
                  <a:srgbClr val="008000"/>
                </a:solidFill>
                <a:latin typeface="Times New Roman" pitchFamily="18" charset="0"/>
              </a:rPr>
              <a:t>弱氧化剂</a:t>
            </a:r>
            <a:r>
              <a:rPr lang="en-US" altLang="zh-CN" sz="2400" b="1" dirty="0" smtClean="0">
                <a:solidFill>
                  <a:srgbClr val="008000"/>
                </a:solidFill>
                <a:latin typeface="Times New Roman" pitchFamily="18" charset="0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latin typeface="Times New Roman" pitchFamily="18" charset="0"/>
              </a:rPr>
              <a:t>任意态</a:t>
            </a:r>
            <a:r>
              <a:rPr lang="en-US" altLang="zh-CN" sz="2400" b="1" dirty="0" smtClean="0">
                <a:latin typeface="Times New Roman" pitchFamily="18" charset="0"/>
              </a:rPr>
              <a:t>:  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</a:t>
            </a:r>
            <a:r>
              <a:rPr lang="en-US" altLang="zh-CN" sz="2400" b="1" baseline="-25000" dirty="0" err="1" smtClean="0">
                <a:latin typeface="Times New Roman" pitchFamily="18" charset="0"/>
              </a:rPr>
              <a:t>r</a:t>
            </a:r>
            <a:r>
              <a:rPr lang="en-US" altLang="zh-CN" sz="2400" b="1" i="1" dirty="0" err="1" smtClean="0">
                <a:latin typeface="Times New Roman" pitchFamily="18" charset="0"/>
              </a:rPr>
              <a:t>G</a:t>
            </a:r>
            <a:r>
              <a:rPr lang="en-US" altLang="zh-CN" sz="2400" b="1" baseline="-25000" dirty="0" err="1" smtClean="0">
                <a:latin typeface="Times New Roman" pitchFamily="18" charset="0"/>
              </a:rPr>
              <a:t>m</a:t>
            </a:r>
            <a:r>
              <a:rPr lang="zh-CN" altLang="en-US" sz="2400" b="1" baseline="30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 &lt; 0 kJ.mol</a:t>
            </a:r>
            <a:r>
              <a:rPr lang="en-US" altLang="zh-CN" sz="2400" b="1" baseline="30000" dirty="0" smtClean="0">
                <a:latin typeface="Times New Roman" pitchFamily="18" charset="0"/>
              </a:rPr>
              <a:t>-1</a:t>
            </a:r>
            <a:r>
              <a:rPr lang="en-US" altLang="zh-CN" sz="2400" b="1" dirty="0" smtClean="0">
                <a:latin typeface="Times New Roman" pitchFamily="18" charset="0"/>
              </a:rPr>
              <a:t> ,   </a:t>
            </a:r>
            <a:r>
              <a:rPr lang="en-US" altLang="zh-CN" sz="2400" b="1" i="1" dirty="0" smtClean="0">
                <a:latin typeface="Times New Roman" pitchFamily="18" charset="0"/>
              </a:rPr>
              <a:t>E </a:t>
            </a:r>
            <a:r>
              <a:rPr lang="en-US" altLang="zh-CN" sz="2400" b="1" dirty="0" smtClean="0">
                <a:latin typeface="Times New Roman" pitchFamily="18" charset="0"/>
              </a:rPr>
              <a:t>&gt; 0 V  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latin typeface="Times New Roman" pitchFamily="18" charset="0"/>
              </a:rPr>
              <a:t>标态：   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</a:t>
            </a:r>
            <a:r>
              <a:rPr lang="en-US" altLang="zh-CN" sz="2400" b="1" baseline="-25000" dirty="0" err="1">
                <a:latin typeface="Times New Roman" pitchFamily="18" charset="0"/>
              </a:rPr>
              <a:t>r</a:t>
            </a:r>
            <a:r>
              <a:rPr lang="en-US" altLang="zh-CN" sz="2400" b="1" i="1" dirty="0" err="1">
                <a:latin typeface="Times New Roman" pitchFamily="18" charset="0"/>
              </a:rPr>
              <a:t>G</a:t>
            </a:r>
            <a:r>
              <a:rPr lang="en-US" altLang="zh-CN" sz="2400" b="1" baseline="-25000" dirty="0" err="1">
                <a:latin typeface="Times New Roman" pitchFamily="18" charset="0"/>
              </a:rPr>
              <a:t>m</a:t>
            </a:r>
            <a:r>
              <a:rPr lang="zh-CN" altLang="en-US" sz="2400" b="1" baseline="30000" dirty="0">
                <a:latin typeface="Times New Roman" pitchFamily="18" charset="0"/>
                <a:sym typeface="Symbol" pitchFamily="18" charset="2"/>
              </a:rPr>
              <a:t> </a:t>
            </a:r>
            <a:r>
              <a:rPr lang="zh-CN" altLang="en-US" sz="2400" b="1" baseline="30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>
                <a:latin typeface="Times New Roman" pitchFamily="18" charset="0"/>
              </a:rPr>
              <a:t>&lt; 0 kJ.mol</a:t>
            </a:r>
            <a:r>
              <a:rPr lang="en-US" altLang="zh-CN" sz="2400" b="1" baseline="30000" dirty="0">
                <a:latin typeface="Times New Roman" pitchFamily="18" charset="0"/>
              </a:rPr>
              <a:t>-1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,  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400" b="1" i="1" dirty="0" smtClean="0">
                <a:latin typeface="Times New Roman" pitchFamily="18" charset="0"/>
              </a:rPr>
              <a:t> </a:t>
            </a:r>
            <a:r>
              <a:rPr lang="en-US" altLang="zh-CN" sz="2400" b="1" baseline="30000" dirty="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CN" sz="2400" b="1" dirty="0" smtClean="0">
                <a:latin typeface="Times New Roman" pitchFamily="18" charset="0"/>
              </a:rPr>
              <a:t> &gt; 0 V  </a:t>
            </a: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正反应自发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en-US" altLang="zh-CN" sz="2400" b="1" dirty="0" smtClean="0">
                <a:latin typeface="Times New Roman" pitchFamily="18" charset="0"/>
              </a:rPr>
              <a:t> 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            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</a:t>
            </a:r>
            <a:r>
              <a:rPr lang="en-US" altLang="zh-CN" sz="2400" b="1" baseline="-25000" dirty="0" err="1">
                <a:latin typeface="Times New Roman" pitchFamily="18" charset="0"/>
              </a:rPr>
              <a:t>r</a:t>
            </a:r>
            <a:r>
              <a:rPr lang="en-US" altLang="zh-CN" sz="2400" b="1" i="1" dirty="0" err="1">
                <a:latin typeface="Times New Roman" pitchFamily="18" charset="0"/>
              </a:rPr>
              <a:t>G</a:t>
            </a:r>
            <a:r>
              <a:rPr lang="en-US" altLang="zh-CN" sz="2400" b="1" baseline="-25000" dirty="0" err="1">
                <a:latin typeface="Times New Roman" pitchFamily="18" charset="0"/>
              </a:rPr>
              <a:t>m</a:t>
            </a:r>
            <a:r>
              <a:rPr lang="zh-CN" altLang="en-US" sz="2400" b="1" baseline="30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>
                <a:latin typeface="Times New Roman" pitchFamily="18" charset="0"/>
              </a:rPr>
              <a:t> &lt; 0 kJ.mol</a:t>
            </a:r>
            <a:r>
              <a:rPr lang="en-US" altLang="zh-CN" sz="2400" b="1" baseline="30000" dirty="0">
                <a:latin typeface="Times New Roman" pitchFamily="18" charset="0"/>
              </a:rPr>
              <a:t>-1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</a:rPr>
              <a:t>或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</a:t>
            </a:r>
            <a:r>
              <a:rPr lang="en-US" altLang="zh-CN" sz="2400" b="1" baseline="-25000" dirty="0" err="1">
                <a:latin typeface="Times New Roman" pitchFamily="18" charset="0"/>
              </a:rPr>
              <a:t>r</a:t>
            </a:r>
            <a:r>
              <a:rPr lang="en-US" altLang="zh-CN" sz="2400" b="1" i="1" dirty="0" err="1">
                <a:latin typeface="Times New Roman" pitchFamily="18" charset="0"/>
              </a:rPr>
              <a:t>G</a:t>
            </a:r>
            <a:r>
              <a:rPr lang="en-US" altLang="zh-CN" sz="2400" b="1" baseline="-25000" dirty="0" err="1">
                <a:latin typeface="Times New Roman" pitchFamily="18" charset="0"/>
              </a:rPr>
              <a:t>m</a:t>
            </a:r>
            <a:r>
              <a:rPr lang="zh-CN" altLang="en-US" sz="2400" b="1" baseline="30000" dirty="0">
                <a:latin typeface="Times New Roman" pitchFamily="18" charset="0"/>
                <a:sym typeface="Symbol" pitchFamily="18" charset="2"/>
              </a:rPr>
              <a:t>  </a:t>
            </a:r>
            <a:r>
              <a:rPr lang="en-US" altLang="zh-CN" sz="2400" b="1" dirty="0">
                <a:latin typeface="Times New Roman" pitchFamily="18" charset="0"/>
              </a:rPr>
              <a:t>&lt; 0 kJ.mol</a:t>
            </a:r>
            <a:r>
              <a:rPr lang="en-US" altLang="zh-CN" sz="2400" b="1" baseline="30000" dirty="0">
                <a:latin typeface="Times New Roman" pitchFamily="18" charset="0"/>
              </a:rPr>
              <a:t>-1</a:t>
            </a:r>
            <a:r>
              <a:rPr lang="en-US" altLang="zh-CN" sz="2400" b="1" dirty="0">
                <a:latin typeface="Times New Roman" pitchFamily="18" charset="0"/>
              </a:rPr>
              <a:t> ,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自由能判据</a:t>
            </a:r>
            <a:r>
              <a:rPr lang="zh-CN" altLang="en-US" sz="2400" b="1" dirty="0" smtClean="0">
                <a:latin typeface="Times New Roman" pitchFamily="18" charset="0"/>
              </a:rPr>
              <a:t>；</a:t>
            </a:r>
            <a:endParaRPr lang="zh-CN" altLang="en-US" sz="2400" b="1" i="1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i="1" dirty="0" smtClean="0">
                <a:latin typeface="Times New Roman" pitchFamily="18" charset="0"/>
                <a:sym typeface="Symbol" pitchFamily="18" charset="2"/>
              </a:rPr>
              <a:t>            </a:t>
            </a:r>
            <a:r>
              <a:rPr lang="en-US" altLang="zh-CN" sz="2400" b="1" i="1" dirty="0" smtClean="0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zh-CN" altLang="en-US" sz="2400" b="1" i="1" dirty="0" smtClean="0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8000"/>
                </a:solidFill>
                <a:latin typeface="Times New Roman" pitchFamily="18" charset="0"/>
              </a:rPr>
              <a:t>&gt; 0 V </a:t>
            </a:r>
            <a:r>
              <a:rPr lang="zh-CN" altLang="en-US" sz="2400" b="1" dirty="0" smtClean="0">
                <a:latin typeface="Times New Roman" pitchFamily="18" charset="0"/>
              </a:rPr>
              <a:t>或</a:t>
            </a:r>
            <a:r>
              <a:rPr lang="zh-CN" altLang="en-US" sz="2400" b="1" dirty="0" smtClean="0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zh-CN" altLang="en-US" sz="2400" b="1" i="1" dirty="0" smtClean="0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lang="zh-CN" altLang="en-US" sz="2400" b="1" baseline="30000" dirty="0" smtClean="0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sz="2400" b="1" i="1" dirty="0" smtClean="0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8000"/>
                </a:solidFill>
                <a:latin typeface="Times New Roman" pitchFamily="18" charset="0"/>
              </a:rPr>
              <a:t>&gt; 0 V</a:t>
            </a:r>
            <a:r>
              <a:rPr lang="zh-CN" altLang="en-US" sz="2400" b="1" dirty="0" smtClean="0">
                <a:solidFill>
                  <a:srgbClr val="008000"/>
                </a:solidFill>
                <a:latin typeface="Times New Roman" pitchFamily="18" charset="0"/>
              </a:rPr>
              <a:t>，电动势判据</a:t>
            </a:r>
            <a:r>
              <a:rPr lang="zh-CN" altLang="en-US" sz="2400" b="1" dirty="0" smtClean="0">
                <a:latin typeface="Times New Roman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</a:rPr>
              <a:t>n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= 1</a:t>
            </a:r>
            <a:r>
              <a:rPr lang="zh-CN" altLang="en-US" sz="2400" b="1" dirty="0" smtClean="0">
                <a:latin typeface="Times New Roman" pitchFamily="18" charset="0"/>
              </a:rPr>
              <a:t>，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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Times New Roman" pitchFamily="18" charset="0"/>
              </a:rPr>
              <a:t>r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itchFamily="18" charset="0"/>
              </a:rPr>
              <a:t>G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zh-CN" altLang="en-US" sz="2400" b="1" baseline="300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 </a:t>
            </a:r>
            <a:r>
              <a:rPr lang="zh-CN" altLang="en-US" sz="2400" b="1" baseline="300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= - 40 kJ.mol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</a:rPr>
              <a:t>-1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            →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 = 0.41 V </a:t>
            </a:r>
            <a:r>
              <a:rPr lang="en-US" altLang="zh-CN" sz="2400" b="1" dirty="0" smtClean="0">
                <a:latin typeface="Times New Roman" pitchFamily="18" charset="0"/>
              </a:rPr>
              <a:t>→ </a:t>
            </a:r>
            <a:r>
              <a:rPr lang="en-US" altLang="zh-CN" sz="2400" b="1" i="1" dirty="0" smtClean="0">
                <a:latin typeface="Times New Roman" pitchFamily="18" charset="0"/>
              </a:rPr>
              <a:t>K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baseline="30000" dirty="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CN" sz="2400" b="1" baseline="30000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= 1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400" b="1" dirty="0" smtClean="0">
                <a:latin typeface="Times New Roman" pitchFamily="18" charset="0"/>
              </a:rPr>
              <a:t> 10</a:t>
            </a:r>
            <a:r>
              <a:rPr lang="en-US" altLang="zh-CN" sz="2400" b="1" baseline="30000" dirty="0" smtClean="0">
                <a:latin typeface="Times New Roman" pitchFamily="18" charset="0"/>
              </a:rPr>
              <a:t>7</a:t>
            </a:r>
            <a:r>
              <a:rPr lang="zh-CN" altLang="en-US" sz="2400" b="1" baseline="30000" dirty="0" smtClean="0"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</a:rPr>
              <a:t>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反应完全</a:t>
            </a:r>
            <a:r>
              <a:rPr lang="zh-CN" altLang="en-US" sz="2400" b="1" dirty="0" smtClean="0">
                <a:latin typeface="Times New Roman" pitchFamily="18" charset="0"/>
              </a:rPr>
              <a:t>。</a:t>
            </a:r>
            <a:endParaRPr lang="zh-CN" altLang="en-US" sz="2400" b="1" baseline="30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206275"/>
      </p:ext>
    </p:extLst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78068" y="0"/>
            <a:ext cx="6288616" cy="695325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Times New Roman" pitchFamily="18" charset="0"/>
              </a:rPr>
              <a:t>本 章 小 结 </a:t>
            </a:r>
            <a:r>
              <a:rPr lang="en-US" altLang="zh-CN" b="1" dirty="0" smtClean="0">
                <a:latin typeface="Times New Roman" pitchFamily="18" charset="0"/>
              </a:rPr>
              <a:t>(</a:t>
            </a:r>
            <a:r>
              <a:rPr lang="zh-CN" altLang="en-US" b="1" dirty="0" smtClean="0">
                <a:latin typeface="Times New Roman" pitchFamily="18" charset="0"/>
              </a:rPr>
              <a:t>续</a:t>
            </a:r>
            <a:r>
              <a:rPr lang="en-US" altLang="zh-CN" b="1" dirty="0" smtClean="0">
                <a:latin typeface="Times New Roman" pitchFamily="18" charset="0"/>
              </a:rPr>
              <a:t>)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855453" y="114413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(2)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  <a:t>合理选择氧化剂或还原剂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(3)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  <a:t>计算反应平衡常数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zh-CN" sz="3100" b="1" dirty="0" smtClean="0">
                <a:latin typeface="Times New Roman" pitchFamily="18" charset="0"/>
                <a:sym typeface="Symbol" pitchFamily="18" charset="2"/>
              </a:rPr>
              <a:t>   </a:t>
            </a:r>
            <a:r>
              <a:rPr lang="en-US" altLang="zh-CN" sz="3100" b="1" baseline="-25000" dirty="0" err="1" smtClean="0">
                <a:latin typeface="Times New Roman" pitchFamily="18" charset="0"/>
              </a:rPr>
              <a:t>r</a:t>
            </a:r>
            <a:r>
              <a:rPr lang="en-US" altLang="zh-CN" sz="3100" b="1" i="1" dirty="0" err="1" smtClean="0">
                <a:latin typeface="Times New Roman" pitchFamily="18" charset="0"/>
              </a:rPr>
              <a:t>G</a:t>
            </a:r>
            <a:r>
              <a:rPr lang="en-US" altLang="zh-CN" sz="3100" b="1" baseline="-25000" dirty="0" err="1" smtClean="0">
                <a:latin typeface="Times New Roman" pitchFamily="18" charset="0"/>
              </a:rPr>
              <a:t>m</a:t>
            </a:r>
            <a:r>
              <a:rPr lang="zh-CN" altLang="en-US" sz="3100" b="1" baseline="30000" dirty="0" smtClean="0">
                <a:latin typeface="Times New Roman" pitchFamily="18" charset="0"/>
                <a:sym typeface="Symbol" pitchFamily="18" charset="2"/>
              </a:rPr>
              <a:t> </a:t>
            </a:r>
            <a:r>
              <a:rPr lang="en-US" altLang="zh-CN" sz="3100" b="1" dirty="0" smtClean="0">
                <a:latin typeface="Times New Roman" pitchFamily="18" charset="0"/>
              </a:rPr>
              <a:t>=  -</a:t>
            </a:r>
            <a:r>
              <a:rPr lang="en-US" altLang="zh-CN" sz="3100" b="1" i="1" dirty="0" err="1" smtClean="0">
                <a:latin typeface="Times New Roman" pitchFamily="18" charset="0"/>
              </a:rPr>
              <a:t>nF</a:t>
            </a:r>
            <a:r>
              <a:rPr lang="en-US" altLang="zh-CN" sz="3100" b="1" i="1" dirty="0" err="1" smtClean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3100" b="1" baseline="30000" dirty="0"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sz="3100" b="1" baseline="-25000" dirty="0">
                <a:latin typeface="Times New Roman" pitchFamily="18" charset="0"/>
              </a:rPr>
              <a:t>池</a:t>
            </a:r>
            <a:r>
              <a:rPr lang="en-US" altLang="zh-CN" sz="3100" b="1" dirty="0">
                <a:latin typeface="Times New Roman" pitchFamily="18" charset="0"/>
              </a:rPr>
              <a:t> </a:t>
            </a:r>
            <a:r>
              <a:rPr lang="en-US" altLang="zh-CN" sz="3100" b="1" dirty="0" smtClean="0">
                <a:latin typeface="Times New Roman" pitchFamily="18" charset="0"/>
              </a:rPr>
              <a:t>= -</a:t>
            </a:r>
            <a:r>
              <a:rPr lang="en-US" altLang="zh-CN" sz="3100" b="1" i="1" dirty="0" smtClean="0">
                <a:latin typeface="Times New Roman" pitchFamily="18" charset="0"/>
              </a:rPr>
              <a:t>RT </a:t>
            </a:r>
            <a:r>
              <a:rPr lang="en-US" altLang="zh-CN" sz="3100" b="1" dirty="0" err="1" smtClean="0">
                <a:latin typeface="Times New Roman" pitchFamily="18" charset="0"/>
              </a:rPr>
              <a:t>ln</a:t>
            </a:r>
            <a:r>
              <a:rPr lang="en-US" altLang="zh-CN" sz="3100" b="1" i="1" dirty="0" err="1" smtClean="0">
                <a:latin typeface="Times New Roman" pitchFamily="18" charset="0"/>
              </a:rPr>
              <a:t>K</a:t>
            </a:r>
            <a:r>
              <a:rPr lang="en-US" altLang="zh-CN" sz="3100" b="1" i="1" dirty="0" smtClean="0">
                <a:latin typeface="Times New Roman" pitchFamily="18" charset="0"/>
              </a:rPr>
              <a:t> </a:t>
            </a:r>
            <a:r>
              <a:rPr lang="en-US" altLang="zh-CN" sz="3100" b="1" baseline="30000" dirty="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CN" sz="3100" b="1" baseline="30000" dirty="0" smtClean="0">
                <a:latin typeface="Times New Roman" pitchFamily="18" charset="0"/>
              </a:rPr>
              <a:t> </a:t>
            </a:r>
            <a:r>
              <a:rPr lang="en-US" altLang="zh-CN" sz="3100" b="1" dirty="0" smtClean="0">
                <a:latin typeface="Times New Roman" pitchFamily="18" charset="0"/>
              </a:rPr>
              <a:t>     (</a:t>
            </a:r>
            <a:r>
              <a:rPr lang="zh-CN" altLang="en-US" sz="3100" b="1" dirty="0" smtClean="0">
                <a:latin typeface="Times New Roman" pitchFamily="18" charset="0"/>
              </a:rPr>
              <a:t>等温</a:t>
            </a:r>
            <a:r>
              <a:rPr lang="en-US" altLang="zh-CN" sz="3100" b="1" dirty="0" smtClean="0">
                <a:latin typeface="Times New Roman" pitchFamily="18" charset="0"/>
              </a:rPr>
              <a:t>,</a:t>
            </a:r>
            <a:r>
              <a:rPr lang="zh-CN" altLang="en-US" sz="3100" b="1" dirty="0" smtClean="0">
                <a:latin typeface="Times New Roman" pitchFamily="18" charset="0"/>
              </a:rPr>
              <a:t>等压</a:t>
            </a:r>
            <a:r>
              <a:rPr lang="en-US" altLang="zh-CN" sz="3100" b="1" dirty="0" smtClean="0">
                <a:latin typeface="Times New Roman" pitchFamily="18" charset="0"/>
              </a:rPr>
              <a:t>,</a:t>
            </a:r>
            <a:r>
              <a:rPr lang="zh-CN" altLang="en-US" sz="3100" b="1" dirty="0" smtClean="0">
                <a:latin typeface="Times New Roman" pitchFamily="18" charset="0"/>
              </a:rPr>
              <a:t>只作电功</a:t>
            </a:r>
            <a:r>
              <a:rPr lang="en-US" altLang="zh-CN" sz="3100" b="1" dirty="0" smtClean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3100" b="1" dirty="0" smtClean="0">
                <a:latin typeface="Times New Roman" pitchFamily="18" charset="0"/>
              </a:rPr>
              <a:t>   </a:t>
            </a:r>
            <a:r>
              <a:rPr lang="en-US" altLang="zh-CN" sz="3100" b="1" dirty="0" err="1" smtClean="0">
                <a:latin typeface="Times New Roman" pitchFamily="18" charset="0"/>
              </a:rPr>
              <a:t>lg</a:t>
            </a:r>
            <a:r>
              <a:rPr lang="en-US" altLang="zh-CN" sz="3100" b="1" i="1" dirty="0" err="1" smtClean="0">
                <a:latin typeface="Times New Roman" pitchFamily="18" charset="0"/>
              </a:rPr>
              <a:t>K</a:t>
            </a:r>
            <a:r>
              <a:rPr lang="en-US" altLang="zh-CN" sz="3100" b="1" baseline="30000" dirty="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CN" sz="3100" b="1" dirty="0" smtClean="0">
                <a:latin typeface="Times New Roman" pitchFamily="18" charset="0"/>
              </a:rPr>
              <a:t> = </a:t>
            </a:r>
            <a:r>
              <a:rPr lang="en-US" altLang="zh-CN" sz="3100" b="1" i="1" dirty="0" err="1" smtClean="0">
                <a:latin typeface="Times New Roman" pitchFamily="18" charset="0"/>
              </a:rPr>
              <a:t>nF</a:t>
            </a:r>
            <a:r>
              <a:rPr lang="en-US" altLang="zh-CN" sz="3100" b="1" i="1" dirty="0" err="1" smtClean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3100" b="1" baseline="30000" dirty="0"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sz="3100" b="1" baseline="-25000" dirty="0">
                <a:latin typeface="Times New Roman" pitchFamily="18" charset="0"/>
              </a:rPr>
              <a:t>池</a:t>
            </a:r>
            <a:r>
              <a:rPr lang="en-US" altLang="zh-CN" sz="3100" b="1" i="1" dirty="0" smtClean="0">
                <a:latin typeface="Times New Roman" pitchFamily="18" charset="0"/>
              </a:rPr>
              <a:t> </a:t>
            </a:r>
            <a:r>
              <a:rPr lang="en-US" altLang="zh-CN" sz="3100" b="1" dirty="0" smtClean="0">
                <a:latin typeface="Times New Roman" pitchFamily="18" charset="0"/>
              </a:rPr>
              <a:t> /(2.303</a:t>
            </a:r>
            <a:r>
              <a:rPr lang="en-US" altLang="zh-CN" sz="3100" b="1" i="1" dirty="0" smtClean="0">
                <a:latin typeface="Times New Roman" pitchFamily="18" charset="0"/>
              </a:rPr>
              <a:t>RT </a:t>
            </a:r>
            <a:r>
              <a:rPr lang="en-US" altLang="zh-CN" sz="3100" b="1" dirty="0" smtClean="0">
                <a:latin typeface="Times New Roman" pitchFamily="18" charset="0"/>
              </a:rPr>
              <a:t>) </a:t>
            </a:r>
            <a:endParaRPr lang="en-US" altLang="zh-CN" sz="3100" b="1" i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3100" b="1" i="1" dirty="0" smtClean="0">
                <a:latin typeface="Times New Roman" pitchFamily="18" charset="0"/>
              </a:rPr>
              <a:t>   </a:t>
            </a:r>
            <a:r>
              <a:rPr lang="en-US" altLang="zh-CN" sz="3100" b="1" i="1" dirty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3100" b="1" baseline="30000" dirty="0"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sz="3100" b="1" baseline="-25000" dirty="0">
                <a:latin typeface="Times New Roman" pitchFamily="18" charset="0"/>
              </a:rPr>
              <a:t>池</a:t>
            </a:r>
            <a:r>
              <a:rPr lang="en-US" altLang="zh-CN" sz="3100" b="1" i="1" dirty="0">
                <a:latin typeface="Times New Roman" pitchFamily="18" charset="0"/>
              </a:rPr>
              <a:t> </a:t>
            </a:r>
            <a:r>
              <a:rPr lang="en-US" altLang="zh-CN" sz="3100" b="1" dirty="0" smtClean="0">
                <a:latin typeface="Times New Roman" pitchFamily="18" charset="0"/>
              </a:rPr>
              <a:t>= (2.303R</a:t>
            </a:r>
            <a:r>
              <a:rPr lang="en-US" altLang="zh-CN" sz="3100" b="1" i="1" dirty="0" smtClean="0">
                <a:latin typeface="Times New Roman" pitchFamily="18" charset="0"/>
              </a:rPr>
              <a:t>T </a:t>
            </a:r>
            <a:r>
              <a:rPr lang="en-US" altLang="zh-CN" sz="3100" b="1" dirty="0" err="1" smtClean="0">
                <a:latin typeface="Times New Roman" pitchFamily="18" charset="0"/>
              </a:rPr>
              <a:t>lg</a:t>
            </a:r>
            <a:r>
              <a:rPr lang="en-US" altLang="zh-CN" sz="3100" b="1" i="1" dirty="0" err="1" smtClean="0">
                <a:latin typeface="Times New Roman" pitchFamily="18" charset="0"/>
              </a:rPr>
              <a:t>K</a:t>
            </a:r>
            <a:r>
              <a:rPr lang="en-US" altLang="zh-CN" sz="3100" b="1" i="1" dirty="0" smtClean="0">
                <a:latin typeface="Times New Roman" pitchFamily="18" charset="0"/>
              </a:rPr>
              <a:t> </a:t>
            </a:r>
            <a:r>
              <a:rPr lang="en-US" altLang="zh-CN" sz="3100" b="1" baseline="30000" dirty="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CN" sz="3100" b="1" dirty="0" smtClean="0">
                <a:latin typeface="Times New Roman" pitchFamily="18" charset="0"/>
              </a:rPr>
              <a:t> )/ </a:t>
            </a:r>
            <a:r>
              <a:rPr lang="en-US" altLang="zh-CN" sz="3100" b="1" i="1" dirty="0" err="1" smtClean="0">
                <a:latin typeface="Times New Roman" pitchFamily="18" charset="0"/>
              </a:rPr>
              <a:t>nF</a:t>
            </a:r>
            <a:r>
              <a:rPr lang="en-US" altLang="zh-CN" sz="3100" b="1" i="1" dirty="0" smtClean="0">
                <a:latin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endParaRPr lang="en-US" altLang="zh-CN" sz="2400" b="1" dirty="0" smtClean="0">
              <a:solidFill>
                <a:srgbClr val="7030A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3100" b="1" dirty="0" smtClean="0">
                <a:solidFill>
                  <a:srgbClr val="7030A0"/>
                </a:solidFill>
                <a:latin typeface="Times New Roman" pitchFamily="18" charset="0"/>
              </a:rPr>
              <a:t>原电池</a:t>
            </a:r>
            <a:r>
              <a:rPr lang="zh-CN" altLang="en-US" sz="3100" b="1" dirty="0">
                <a:solidFill>
                  <a:srgbClr val="7030A0"/>
                </a:solidFill>
                <a:latin typeface="Times New Roman" pitchFamily="18" charset="0"/>
              </a:rPr>
              <a:t>的电动势：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3100" b="1" i="1" dirty="0" smtClean="0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       E</a:t>
            </a:r>
            <a:r>
              <a:rPr lang="en-US" altLang="zh-CN" sz="3100" b="1" baseline="30000" dirty="0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sz="3100" b="1" baseline="-25000" dirty="0">
                <a:solidFill>
                  <a:srgbClr val="990099"/>
                </a:solidFill>
                <a:latin typeface="Times New Roman" pitchFamily="18" charset="0"/>
              </a:rPr>
              <a:t>池</a:t>
            </a:r>
            <a:r>
              <a:rPr lang="en-US" altLang="zh-CN" sz="3100" b="1" dirty="0">
                <a:solidFill>
                  <a:srgbClr val="990099"/>
                </a:solidFill>
                <a:latin typeface="Times New Roman" pitchFamily="18" charset="0"/>
              </a:rPr>
              <a:t> = </a:t>
            </a:r>
            <a:r>
              <a:rPr lang="en-US" altLang="zh-CN" sz="3100" b="1" i="1" dirty="0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3100" b="1" baseline="30000" dirty="0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CN" sz="3100" b="1" baseline="-25000" dirty="0">
                <a:solidFill>
                  <a:srgbClr val="990099"/>
                </a:solidFill>
                <a:latin typeface="Times New Roman" pitchFamily="18" charset="0"/>
              </a:rPr>
              <a:t>+</a:t>
            </a:r>
            <a:r>
              <a:rPr lang="en-US" altLang="zh-CN" sz="3100" b="1" dirty="0">
                <a:solidFill>
                  <a:srgbClr val="990099"/>
                </a:solidFill>
                <a:latin typeface="Times New Roman" pitchFamily="18" charset="0"/>
              </a:rPr>
              <a:t> - </a:t>
            </a:r>
            <a:r>
              <a:rPr lang="en-US" altLang="zh-CN" sz="3100" b="1" i="1" dirty="0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3100" b="1" baseline="30000" dirty="0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CN" sz="3100" b="1" baseline="-25000" dirty="0">
                <a:solidFill>
                  <a:srgbClr val="990099"/>
                </a:solidFill>
                <a:latin typeface="Times New Roman" pitchFamily="18" charset="0"/>
              </a:rPr>
              <a:t>-</a:t>
            </a:r>
            <a:r>
              <a:rPr lang="en-US" altLang="zh-CN" sz="3100" b="1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endParaRPr lang="en-US" altLang="zh-CN" sz="3100" b="1" dirty="0" smtClean="0">
              <a:solidFill>
                <a:srgbClr val="990099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3100" b="1" i="1" dirty="0" smtClean="0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       E</a:t>
            </a:r>
            <a:r>
              <a:rPr lang="zh-CN" altLang="en-US" sz="3100" b="1" baseline="-25000" dirty="0">
                <a:solidFill>
                  <a:srgbClr val="990099"/>
                </a:solidFill>
                <a:latin typeface="Times New Roman" pitchFamily="18" charset="0"/>
              </a:rPr>
              <a:t>池</a:t>
            </a:r>
            <a:r>
              <a:rPr lang="en-US" altLang="zh-CN" sz="3100" b="1" dirty="0">
                <a:solidFill>
                  <a:srgbClr val="990099"/>
                </a:solidFill>
                <a:latin typeface="Times New Roman" pitchFamily="18" charset="0"/>
              </a:rPr>
              <a:t> = </a:t>
            </a:r>
            <a:r>
              <a:rPr lang="en-US" altLang="zh-CN" sz="3100" b="1" i="1" dirty="0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3100" b="1" baseline="-25000" dirty="0">
                <a:solidFill>
                  <a:srgbClr val="990099"/>
                </a:solidFill>
                <a:latin typeface="Times New Roman" pitchFamily="18" charset="0"/>
              </a:rPr>
              <a:t>+</a:t>
            </a:r>
            <a:r>
              <a:rPr lang="en-US" altLang="zh-CN" sz="3100" b="1" dirty="0">
                <a:solidFill>
                  <a:srgbClr val="990099"/>
                </a:solidFill>
                <a:latin typeface="Times New Roman" pitchFamily="18" charset="0"/>
              </a:rPr>
              <a:t> - </a:t>
            </a:r>
            <a:r>
              <a:rPr lang="en-US" altLang="zh-CN" sz="3100" b="1" i="1" dirty="0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3100" b="1" baseline="-25000" dirty="0">
                <a:solidFill>
                  <a:srgbClr val="990099"/>
                </a:solidFill>
                <a:latin typeface="Times New Roman" pitchFamily="18" charset="0"/>
              </a:rPr>
              <a:t>-</a:t>
            </a:r>
            <a:r>
              <a:rPr lang="en-US" altLang="zh-CN" sz="3100" b="1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endParaRPr lang="en-US" altLang="zh-CN" sz="3100" b="1" dirty="0" smtClean="0">
              <a:solidFill>
                <a:srgbClr val="990099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b="1" i="1" dirty="0" smtClean="0">
                <a:solidFill>
                  <a:srgbClr val="990099"/>
                </a:solidFill>
                <a:latin typeface="Times New Roman" pitchFamily="18" charset="0"/>
              </a:rPr>
              <a:t> </a:t>
            </a:r>
            <a:endParaRPr lang="en-US" altLang="zh-CN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  <a:t>把</a:t>
            </a:r>
            <a:r>
              <a:rPr lang="zh-CN" altLang="en-US" b="1" dirty="0" smtClean="0">
                <a:latin typeface="Times New Roman" pitchFamily="18" charset="0"/>
              </a:rPr>
              <a:t>给出的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  <a:t>反应设计为</a:t>
            </a:r>
            <a:r>
              <a:rPr lang="zh-CN" altLang="en-US" b="1" dirty="0" smtClean="0">
                <a:latin typeface="Times New Roman" pitchFamily="18" charset="0"/>
              </a:rPr>
              <a:t>一个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  <a:t>原电池</a:t>
            </a:r>
            <a:r>
              <a:rPr lang="zh-CN" altLang="en-US" b="1" dirty="0" smtClean="0">
                <a:latin typeface="Times New Roman" pitchFamily="18" charset="0"/>
              </a:rPr>
              <a:t>；</a:t>
            </a:r>
            <a:endParaRPr lang="en-US" altLang="zh-CN" b="1" dirty="0" smtClean="0">
              <a:latin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b="1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b="1" dirty="0" smtClean="0">
                <a:latin typeface="Times New Roman" pitchFamily="18" charset="0"/>
              </a:rPr>
              <a:t>给出</a:t>
            </a:r>
            <a:r>
              <a:rPr lang="zh-CN" altLang="en-US" b="1" dirty="0" smtClean="0">
                <a:solidFill>
                  <a:srgbClr val="CC3300"/>
                </a:solidFill>
                <a:latin typeface="Times New Roman" pitchFamily="18" charset="0"/>
              </a:rPr>
              <a:t>电池符号</a:t>
            </a:r>
            <a:r>
              <a:rPr lang="zh-CN" altLang="en-US" b="1" dirty="0" smtClean="0">
                <a:latin typeface="Times New Roman" pitchFamily="18" charset="0"/>
              </a:rPr>
              <a:t>，要能够</a:t>
            </a:r>
            <a:r>
              <a:rPr lang="zh-CN" altLang="en-US" b="1" dirty="0" smtClean="0">
                <a:solidFill>
                  <a:srgbClr val="CC3300"/>
                </a:solidFill>
                <a:latin typeface="Times New Roman" pitchFamily="18" charset="0"/>
              </a:rPr>
              <a:t>写出半反应</a:t>
            </a:r>
            <a:r>
              <a:rPr lang="en-US" altLang="zh-CN" b="1" dirty="0" smtClean="0">
                <a:solidFill>
                  <a:srgbClr val="CC3300"/>
                </a:solidFill>
                <a:latin typeface="Times New Roman" pitchFamily="18" charset="0"/>
              </a:rPr>
              <a:t>(</a:t>
            </a:r>
            <a:r>
              <a:rPr lang="zh-CN" altLang="en-US" b="1" dirty="0" smtClean="0">
                <a:solidFill>
                  <a:srgbClr val="CC3300"/>
                </a:solidFill>
                <a:latin typeface="Times New Roman" pitchFamily="18" charset="0"/>
              </a:rPr>
              <a:t>电极反应</a:t>
            </a:r>
            <a:r>
              <a:rPr lang="en-US" altLang="zh-CN" b="1" dirty="0" smtClean="0">
                <a:solidFill>
                  <a:srgbClr val="CC3300"/>
                </a:solidFill>
                <a:latin typeface="Times New Roman" pitchFamily="18" charset="0"/>
              </a:rPr>
              <a:t>)</a:t>
            </a:r>
            <a:r>
              <a:rPr lang="zh-CN" altLang="en-US" b="1" dirty="0" smtClean="0">
                <a:solidFill>
                  <a:srgbClr val="CC3300"/>
                </a:solidFill>
                <a:latin typeface="Times New Roman" pitchFamily="18" charset="0"/>
              </a:rPr>
              <a:t>和放电总反应方程式</a:t>
            </a:r>
            <a:r>
              <a:rPr lang="en-US" altLang="zh-CN" b="1" dirty="0" smtClean="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1880101"/>
      </p:ext>
    </p:extLst>
  </p:cSld>
  <p:clrMapOvr>
    <a:masterClrMapping/>
  </p:clrMapOvr>
  <p:transition spd="slow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810" y="0"/>
            <a:ext cx="6385983" cy="695325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Times New Roman" pitchFamily="18" charset="0"/>
              </a:rPr>
              <a:t>本 章 小 结 </a:t>
            </a:r>
            <a:r>
              <a:rPr lang="en-US" altLang="zh-CN" b="1" dirty="0" smtClean="0">
                <a:latin typeface="Times New Roman" pitchFamily="18" charset="0"/>
              </a:rPr>
              <a:t>(</a:t>
            </a:r>
            <a:r>
              <a:rPr lang="zh-CN" altLang="en-US" b="1" dirty="0" smtClean="0">
                <a:latin typeface="Times New Roman" pitchFamily="18" charset="0"/>
              </a:rPr>
              <a:t>续</a:t>
            </a:r>
            <a:r>
              <a:rPr lang="en-US" altLang="zh-CN" b="1" dirty="0" smtClean="0">
                <a:latin typeface="Times New Roman" pitchFamily="18" charset="0"/>
              </a:rPr>
              <a:t>)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814917" y="1264520"/>
            <a:ext cx="11125200" cy="3712921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  <a:t>四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.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  <a:t>影响电极电位的因素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—  Nernst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  <a:t>方程（重点） </a:t>
            </a:r>
            <a:endParaRPr lang="en-US" altLang="zh-CN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zh-CN" altLang="en-US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1.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原电池</a:t>
            </a:r>
            <a:r>
              <a:rPr lang="zh-CN" altLang="en-US" sz="2400" b="1" dirty="0" smtClean="0">
                <a:latin typeface="Times New Roman" pitchFamily="18" charset="0"/>
              </a:rPr>
              <a:t>：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zh-CN" altLang="en-US" sz="2400" b="1" baseline="-25000" dirty="0" smtClean="0">
                <a:solidFill>
                  <a:srgbClr val="FF0000"/>
                </a:solidFill>
                <a:latin typeface="Times New Roman" pitchFamily="18" charset="0"/>
              </a:rPr>
              <a:t>池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=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sz="2400" b="1" baseline="-25000" dirty="0">
                <a:solidFill>
                  <a:srgbClr val="FF0000"/>
                </a:solidFill>
                <a:latin typeface="Times New Roman" pitchFamily="18" charset="0"/>
              </a:rPr>
              <a:t>池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- 2.303 R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</a:rPr>
              <a:t>T/ </a:t>
            </a:r>
            <a:r>
              <a:rPr lang="en-US" altLang="zh-CN" sz="2400" b="1" i="1" dirty="0" err="1" smtClean="0">
                <a:solidFill>
                  <a:srgbClr val="FF0000"/>
                </a:solidFill>
                <a:latin typeface="Times New Roman" pitchFamily="18" charset="0"/>
              </a:rPr>
              <a:t>nF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</a:rPr>
              <a:t>lg</a:t>
            </a:r>
            <a:r>
              <a:rPr lang="en-US" altLang="zh-CN" sz="2400" b="1" i="1" dirty="0" err="1" smtClean="0">
                <a:solidFill>
                  <a:srgbClr val="FF0000"/>
                </a:solidFill>
                <a:latin typeface="Times New Roman" pitchFamily="18" charset="0"/>
              </a:rPr>
              <a:t>Q</a:t>
            </a:r>
            <a:endParaRPr lang="en-US" altLang="zh-CN" sz="2400" b="1" i="1" dirty="0" smtClean="0">
              <a:solidFill>
                <a:srgbClr val="FF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                       E</a:t>
            </a:r>
            <a:r>
              <a:rPr lang="zh-CN" altLang="en-US" sz="2400" b="1" baseline="-25000" dirty="0" smtClean="0">
                <a:solidFill>
                  <a:srgbClr val="FF0000"/>
                </a:solidFill>
                <a:latin typeface="Times New Roman" pitchFamily="18" charset="0"/>
              </a:rPr>
              <a:t>池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  =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sz="2400" b="1" baseline="-25000" dirty="0">
                <a:solidFill>
                  <a:srgbClr val="FF0000"/>
                </a:solidFill>
                <a:latin typeface="Times New Roman" pitchFamily="18" charset="0"/>
              </a:rPr>
              <a:t>池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- 0.059 V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</a:rPr>
              <a:t>/ n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</a:rPr>
              <a:t>lg</a:t>
            </a:r>
            <a:r>
              <a:rPr lang="en-US" altLang="zh-CN" sz="2400" b="1" i="1" dirty="0" err="1" smtClean="0">
                <a:solidFill>
                  <a:srgbClr val="FF0000"/>
                </a:solidFill>
                <a:latin typeface="Times New Roman" pitchFamily="18" charset="0"/>
              </a:rPr>
              <a:t>Q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</a:rPr>
              <a:t>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 = 298 K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）</a:t>
            </a:r>
            <a:endParaRPr lang="zh-CN" altLang="en-US" sz="2400" b="1" i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 smtClean="0">
                <a:solidFill>
                  <a:srgbClr val="008000"/>
                </a:solidFill>
                <a:latin typeface="Times New Roman" pitchFamily="18" charset="0"/>
              </a:rPr>
              <a:t>2. </a:t>
            </a:r>
            <a:r>
              <a:rPr lang="zh-CN" altLang="en-US" sz="2400" b="1" dirty="0" smtClean="0">
                <a:solidFill>
                  <a:srgbClr val="008000"/>
                </a:solidFill>
                <a:latin typeface="Times New Roman" pitchFamily="18" charset="0"/>
              </a:rPr>
              <a:t>电极反应</a:t>
            </a:r>
            <a:r>
              <a:rPr lang="zh-CN" altLang="en-US" sz="2400" b="1" dirty="0" smtClean="0">
                <a:latin typeface="Times New Roman" pitchFamily="18" charset="0"/>
              </a:rPr>
              <a:t>： </a:t>
            </a:r>
            <a:r>
              <a:rPr lang="en-US" altLang="zh-CN" sz="2400" b="1" dirty="0" smtClean="0">
                <a:latin typeface="Times New Roman" pitchFamily="18" charset="0"/>
              </a:rPr>
              <a:t>m (ox) + n e =  q (red)</a:t>
            </a:r>
            <a:endParaRPr lang="en-US" altLang="zh-CN" sz="2400" b="1" i="1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i="1" dirty="0" smtClean="0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       E</a:t>
            </a:r>
            <a:r>
              <a:rPr lang="en-US" altLang="zh-CN" sz="2400" b="1" i="1" dirty="0" smtClean="0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8000"/>
                </a:solidFill>
                <a:latin typeface="Times New Roman" pitchFamily="18" charset="0"/>
              </a:rPr>
              <a:t>= </a:t>
            </a:r>
            <a:r>
              <a:rPr lang="en-US" altLang="zh-CN" sz="2400" b="1" i="1" dirty="0" smtClean="0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400" b="1" i="1" dirty="0" smtClean="0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lang="en-US" altLang="zh-CN" sz="2400" b="1" baseline="30000" dirty="0" smtClean="0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CN" sz="2400" b="1" dirty="0" smtClean="0">
                <a:solidFill>
                  <a:srgbClr val="008000"/>
                </a:solidFill>
                <a:latin typeface="Times New Roman" pitchFamily="18" charset="0"/>
              </a:rPr>
              <a:t> + 2.303 </a:t>
            </a:r>
            <a:r>
              <a:rPr lang="en-US" altLang="zh-CN" sz="2400" b="1" i="1" dirty="0" smtClean="0">
                <a:solidFill>
                  <a:srgbClr val="008000"/>
                </a:solidFill>
                <a:latin typeface="Times New Roman" pitchFamily="18" charset="0"/>
              </a:rPr>
              <a:t>RT/ </a:t>
            </a:r>
            <a:r>
              <a:rPr lang="en-US" altLang="zh-CN" sz="2400" b="1" i="1" dirty="0" err="1" smtClean="0">
                <a:solidFill>
                  <a:srgbClr val="008000"/>
                </a:solidFill>
                <a:latin typeface="Times New Roman" pitchFamily="18" charset="0"/>
              </a:rPr>
              <a:t>nF</a:t>
            </a:r>
            <a:r>
              <a:rPr lang="en-US" altLang="zh-CN" sz="2400" b="1" i="1" dirty="0" smtClean="0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8000"/>
                </a:solidFill>
                <a:latin typeface="Times New Roman" pitchFamily="18" charset="0"/>
              </a:rPr>
              <a:t>lg</a:t>
            </a:r>
            <a:r>
              <a:rPr lang="en-US" altLang="zh-CN" sz="2400" b="1" dirty="0" smtClean="0">
                <a:solidFill>
                  <a:srgbClr val="008000"/>
                </a:solidFill>
                <a:latin typeface="Times New Roman" pitchFamily="18" charset="0"/>
              </a:rPr>
              <a:t> [(ox)</a:t>
            </a:r>
            <a:r>
              <a:rPr lang="en-US" altLang="zh-CN" sz="2400" b="1" baseline="30000" dirty="0" smtClean="0">
                <a:solidFill>
                  <a:srgbClr val="008000"/>
                </a:solidFill>
                <a:latin typeface="Times New Roman" pitchFamily="18" charset="0"/>
              </a:rPr>
              <a:t>m</a:t>
            </a:r>
            <a:r>
              <a:rPr lang="en-US" altLang="zh-CN" sz="2400" b="1" dirty="0" smtClean="0">
                <a:solidFill>
                  <a:srgbClr val="008000"/>
                </a:solidFill>
                <a:latin typeface="Times New Roman" pitchFamily="18" charset="0"/>
              </a:rPr>
              <a:t> / (red)</a:t>
            </a:r>
            <a:r>
              <a:rPr lang="en-US" altLang="zh-CN" sz="2400" b="1" baseline="30000" dirty="0" smtClean="0">
                <a:solidFill>
                  <a:srgbClr val="008000"/>
                </a:solidFill>
                <a:latin typeface="Times New Roman" pitchFamily="18" charset="0"/>
              </a:rPr>
              <a:t>q</a:t>
            </a:r>
            <a:r>
              <a:rPr lang="en-US" altLang="zh-CN" sz="2400" b="1" dirty="0" smtClean="0">
                <a:solidFill>
                  <a:srgbClr val="008000"/>
                </a:solidFill>
                <a:latin typeface="Times New Roman" pitchFamily="18" charset="0"/>
              </a:rPr>
              <a:t>]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endParaRPr lang="en-US" altLang="zh-CN" sz="2400" b="1" i="1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sz="2400" b="1" i="1" dirty="0" smtClean="0">
                <a:latin typeface="Times New Roman" pitchFamily="18" charset="0"/>
              </a:rPr>
              <a:t>E </a:t>
            </a:r>
            <a:r>
              <a:rPr lang="en-US" altLang="zh-CN" sz="2400" b="1" dirty="0" smtClean="0">
                <a:latin typeface="Times New Roman" pitchFamily="18" charset="0"/>
              </a:rPr>
              <a:t>= 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E </a:t>
            </a:r>
            <a:r>
              <a:rPr lang="en-US" altLang="zh-CN" sz="2400" b="1" baseline="30000" dirty="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CN" sz="2400" b="1" baseline="30000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+ 0.059 V/</a:t>
            </a:r>
            <a:r>
              <a:rPr lang="en-US" altLang="zh-CN" sz="2400" b="1" i="1" dirty="0" smtClean="0"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dirty="0" err="1" smtClean="0">
                <a:latin typeface="Times New Roman" pitchFamily="18" charset="0"/>
              </a:rPr>
              <a:t>lg</a:t>
            </a:r>
            <a:r>
              <a:rPr lang="en-US" altLang="zh-CN" sz="2400" b="1" dirty="0" smtClean="0">
                <a:latin typeface="Times New Roman" pitchFamily="18" charset="0"/>
              </a:rPr>
              <a:t> [(ox)</a:t>
            </a:r>
            <a:r>
              <a:rPr lang="en-US" altLang="zh-CN" sz="2400" b="1" baseline="30000" dirty="0" smtClean="0">
                <a:latin typeface="Times New Roman" pitchFamily="18" charset="0"/>
              </a:rPr>
              <a:t>m</a:t>
            </a:r>
            <a:r>
              <a:rPr lang="en-US" altLang="zh-CN" sz="2400" b="1" dirty="0" smtClean="0">
                <a:latin typeface="Times New Roman" pitchFamily="18" charset="0"/>
              </a:rPr>
              <a:t> / (red)</a:t>
            </a:r>
            <a:r>
              <a:rPr lang="en-US" altLang="zh-CN" sz="2400" b="1" baseline="30000" dirty="0" smtClean="0">
                <a:latin typeface="Times New Roman" pitchFamily="18" charset="0"/>
              </a:rPr>
              <a:t>q</a:t>
            </a:r>
            <a:r>
              <a:rPr lang="en-US" altLang="zh-CN" sz="2400" b="1" dirty="0" smtClean="0">
                <a:latin typeface="Times New Roman" pitchFamily="18" charset="0"/>
              </a:rPr>
              <a:t>]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                                                   </a:t>
            </a:r>
            <a:r>
              <a:rPr lang="zh-CN" altLang="en-US" sz="2400" b="1" dirty="0" smtClean="0">
                <a:latin typeface="Times New Roman" pitchFamily="18" charset="0"/>
              </a:rPr>
              <a:t>（</a:t>
            </a:r>
            <a:r>
              <a:rPr lang="en-US" altLang="zh-CN" sz="2400" b="1" i="1" dirty="0" smtClean="0">
                <a:latin typeface="Times New Roman" pitchFamily="18" charset="0"/>
              </a:rPr>
              <a:t>T</a:t>
            </a:r>
            <a:r>
              <a:rPr lang="en-US" altLang="zh-CN" sz="2400" b="1" dirty="0" smtClean="0">
                <a:latin typeface="Times New Roman" pitchFamily="18" charset="0"/>
              </a:rPr>
              <a:t> = 298 K</a:t>
            </a:r>
            <a:r>
              <a:rPr lang="zh-CN" altLang="en-US" sz="2400" b="1" dirty="0" smtClean="0">
                <a:latin typeface="Times New Roman" pitchFamily="18" charset="0"/>
              </a:rPr>
              <a:t>）</a:t>
            </a:r>
            <a:endParaRPr lang="en-US" altLang="zh-CN" sz="2400" b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233960"/>
      </p:ext>
    </p:extLst>
  </p:cSld>
  <p:clrMapOvr>
    <a:masterClrMapping/>
  </p:clrMapOvr>
  <p:transition spd="slow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717121" y="0"/>
            <a:ext cx="6288616" cy="76835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Times New Roman" pitchFamily="18" charset="0"/>
              </a:rPr>
              <a:t>本 章 小 结 </a:t>
            </a:r>
            <a:r>
              <a:rPr lang="en-US" altLang="zh-CN" b="1" dirty="0" smtClean="0">
                <a:latin typeface="Times New Roman" pitchFamily="18" charset="0"/>
              </a:rPr>
              <a:t>(</a:t>
            </a:r>
            <a:r>
              <a:rPr lang="zh-CN" altLang="en-US" b="1" dirty="0" smtClean="0">
                <a:latin typeface="Times New Roman" pitchFamily="18" charset="0"/>
              </a:rPr>
              <a:t>续</a:t>
            </a:r>
            <a:r>
              <a:rPr lang="en-US" altLang="zh-CN" b="1" dirty="0" smtClean="0">
                <a:latin typeface="Times New Roman" pitchFamily="18" charset="0"/>
              </a:rPr>
              <a:t>)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1102424" y="1156989"/>
            <a:ext cx="10363200" cy="238846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  <a:t>五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.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  <a:t>与电极电位（势）有关的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  <a:t>种图形</a:t>
            </a:r>
          </a:p>
          <a:p>
            <a:pPr eaLnBrk="1" hangingPunct="1"/>
            <a:r>
              <a:rPr lang="en-US" altLang="zh-CN" b="1" dirty="0" smtClean="0">
                <a:solidFill>
                  <a:srgbClr val="CC3300"/>
                </a:solidFill>
                <a:latin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CC3300"/>
                </a:solidFill>
                <a:latin typeface="Times New Roman" pitchFamily="18" charset="0"/>
              </a:rPr>
              <a:t>．</a:t>
            </a:r>
            <a:r>
              <a:rPr lang="en-US" altLang="zh-CN" b="1" i="1" dirty="0" smtClean="0">
                <a:solidFill>
                  <a:srgbClr val="CC3300"/>
                </a:solidFill>
                <a:latin typeface="Times New Roman" pitchFamily="18" charset="0"/>
              </a:rPr>
              <a:t>E </a:t>
            </a:r>
            <a:r>
              <a:rPr lang="en-US" altLang="zh-CN" b="1" dirty="0" smtClean="0">
                <a:solidFill>
                  <a:srgbClr val="CC3300"/>
                </a:solidFill>
                <a:latin typeface="Times New Roman" pitchFamily="18" charset="0"/>
              </a:rPr>
              <a:t>- pH</a:t>
            </a:r>
            <a:r>
              <a:rPr lang="zh-CN" altLang="en-US" b="1" dirty="0" smtClean="0">
                <a:solidFill>
                  <a:srgbClr val="CC3300"/>
                </a:solidFill>
                <a:latin typeface="Times New Roman" pitchFamily="18" charset="0"/>
              </a:rPr>
              <a:t>图 </a:t>
            </a:r>
          </a:p>
          <a:p>
            <a:pPr eaLnBrk="1" hangingPunct="1"/>
            <a:r>
              <a:rPr lang="en-US" altLang="zh-CN" b="1" dirty="0" smtClean="0">
                <a:solidFill>
                  <a:srgbClr val="008000"/>
                </a:solidFill>
                <a:latin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008000"/>
                </a:solidFill>
                <a:latin typeface="Times New Roman" pitchFamily="18" charset="0"/>
              </a:rPr>
              <a:t>．元素电势（位）图   （</a:t>
            </a:r>
            <a:r>
              <a:rPr lang="en-US" altLang="zh-CN" b="1" dirty="0" err="1" smtClean="0">
                <a:solidFill>
                  <a:srgbClr val="008000"/>
                </a:solidFill>
                <a:latin typeface="Times New Roman" pitchFamily="18" charset="0"/>
              </a:rPr>
              <a:t>W.M.Latimer</a:t>
            </a:r>
            <a:r>
              <a:rPr lang="zh-CN" altLang="en-US" b="1" dirty="0" smtClean="0">
                <a:solidFill>
                  <a:srgbClr val="008000"/>
                </a:solidFill>
                <a:latin typeface="Times New Roman" pitchFamily="18" charset="0"/>
              </a:rPr>
              <a:t>图） </a:t>
            </a:r>
          </a:p>
        </p:txBody>
      </p:sp>
    </p:spTree>
    <p:extLst>
      <p:ext uri="{BB962C8B-B14F-4D97-AF65-F5344CB8AC3E}">
        <p14:creationId xmlns:p14="http://schemas.microsoft.com/office/powerpoint/2010/main" val="2527162445"/>
      </p:ext>
    </p:extLst>
  </p:cSld>
  <p:clrMapOvr>
    <a:masterClrMapping/>
  </p:clrMapOvr>
  <p:transition spd="slow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89017" y="0"/>
            <a:ext cx="6432549" cy="74295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Times New Roman" pitchFamily="18" charset="0"/>
              </a:rPr>
              <a:t>本 章 小 结 </a:t>
            </a:r>
            <a:r>
              <a:rPr lang="en-US" altLang="zh-CN" b="1" dirty="0" smtClean="0">
                <a:latin typeface="Times New Roman" pitchFamily="18" charset="0"/>
              </a:rPr>
              <a:t>(</a:t>
            </a:r>
            <a:r>
              <a:rPr lang="zh-CN" altLang="en-US" b="1" dirty="0" smtClean="0">
                <a:latin typeface="Times New Roman" pitchFamily="18" charset="0"/>
              </a:rPr>
              <a:t>续</a:t>
            </a:r>
            <a:r>
              <a:rPr lang="en-US" altLang="zh-CN" b="1" dirty="0" smtClean="0">
                <a:latin typeface="Times New Roman" pitchFamily="18" charset="0"/>
              </a:rPr>
              <a:t>)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1473401" y="1017049"/>
            <a:ext cx="9607549" cy="3211512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  <a:t>六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.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  <a:t>多重平衡计算（重点）</a:t>
            </a:r>
          </a:p>
          <a:p>
            <a:pPr eaLnBrk="1" hangingPunct="1"/>
            <a:r>
              <a:rPr lang="en-US" altLang="zh-CN" b="1" dirty="0" smtClean="0">
                <a:solidFill>
                  <a:srgbClr val="CC3300"/>
                </a:solidFill>
                <a:latin typeface="Times New Roman" pitchFamily="18" charset="0"/>
              </a:rPr>
              <a:t>1. </a:t>
            </a:r>
            <a:r>
              <a:rPr lang="zh-CN" altLang="en-US" b="1" dirty="0" smtClean="0">
                <a:solidFill>
                  <a:srgbClr val="CC3300"/>
                </a:solidFill>
                <a:latin typeface="Times New Roman" pitchFamily="18" charset="0"/>
              </a:rPr>
              <a:t>氧化</a:t>
            </a:r>
            <a:r>
              <a:rPr lang="en-US" altLang="zh-CN" b="1" dirty="0" smtClean="0">
                <a:solidFill>
                  <a:srgbClr val="CC3300"/>
                </a:solidFill>
                <a:latin typeface="Times New Roman" pitchFamily="18" charset="0"/>
              </a:rPr>
              <a:t>-</a:t>
            </a:r>
            <a:r>
              <a:rPr lang="zh-CN" altLang="en-US" b="1" dirty="0" smtClean="0">
                <a:solidFill>
                  <a:srgbClr val="CC3300"/>
                </a:solidFill>
                <a:latin typeface="Times New Roman" pitchFamily="18" charset="0"/>
              </a:rPr>
              <a:t>还原平衡与电离平衡共存；</a:t>
            </a:r>
          </a:p>
          <a:p>
            <a:pPr eaLnBrk="1" hangingPunct="1"/>
            <a:r>
              <a:rPr lang="en-US" altLang="zh-CN" b="1" dirty="0" smtClean="0">
                <a:solidFill>
                  <a:srgbClr val="008000"/>
                </a:solidFill>
                <a:latin typeface="Times New Roman" pitchFamily="18" charset="0"/>
              </a:rPr>
              <a:t>2. </a:t>
            </a:r>
            <a:r>
              <a:rPr lang="zh-CN" altLang="en-US" b="1" dirty="0" smtClean="0">
                <a:solidFill>
                  <a:srgbClr val="008000"/>
                </a:solidFill>
                <a:latin typeface="Times New Roman" pitchFamily="18" charset="0"/>
              </a:rPr>
              <a:t>氧化</a:t>
            </a:r>
            <a:r>
              <a:rPr lang="en-US" altLang="zh-CN" b="1" dirty="0" smtClean="0">
                <a:solidFill>
                  <a:srgbClr val="008000"/>
                </a:solidFill>
                <a:latin typeface="Times New Roman" pitchFamily="18" charset="0"/>
              </a:rPr>
              <a:t>-</a:t>
            </a:r>
            <a:r>
              <a:rPr lang="zh-CN" altLang="en-US" b="1" dirty="0" smtClean="0">
                <a:solidFill>
                  <a:srgbClr val="008000"/>
                </a:solidFill>
                <a:latin typeface="Times New Roman" pitchFamily="18" charset="0"/>
              </a:rPr>
              <a:t>还原平衡与沉</a:t>
            </a:r>
            <a:r>
              <a:rPr lang="en-US" altLang="zh-CN" b="1" dirty="0" smtClean="0">
                <a:solidFill>
                  <a:srgbClr val="008000"/>
                </a:solidFill>
                <a:latin typeface="Times New Roman" pitchFamily="18" charset="0"/>
              </a:rPr>
              <a:t>-</a:t>
            </a:r>
            <a:r>
              <a:rPr lang="zh-CN" altLang="en-US" b="1" dirty="0" smtClean="0">
                <a:solidFill>
                  <a:srgbClr val="008000"/>
                </a:solidFill>
                <a:latin typeface="Times New Roman" pitchFamily="18" charset="0"/>
              </a:rPr>
              <a:t>溶平衡共存</a:t>
            </a:r>
            <a:r>
              <a:rPr lang="zh-CN" altLang="en-US" b="1" dirty="0">
                <a:solidFill>
                  <a:srgbClr val="008000"/>
                </a:solidFill>
                <a:latin typeface="Times New Roman" pitchFamily="18" charset="0"/>
              </a:rPr>
              <a:t>。</a:t>
            </a:r>
            <a:endParaRPr lang="zh-CN" altLang="en-US" b="1" dirty="0" smtClean="0">
              <a:solidFill>
                <a:srgbClr val="008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66398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3766</TotalTime>
  <Words>6092</Words>
  <Application>Microsoft Office PowerPoint</Application>
  <PresentationFormat>自定义</PresentationFormat>
  <Paragraphs>726</Paragraphs>
  <Slides>100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100</vt:i4>
      </vt:variant>
    </vt:vector>
  </HeadingPairs>
  <TitlesOfParts>
    <vt:vector size="105" baseType="lpstr">
      <vt:lpstr>Office 主题​​</vt:lpstr>
      <vt:lpstr>Equation</vt:lpstr>
      <vt:lpstr>CorelDRAW.Graphic.12</vt:lpstr>
      <vt:lpstr>Image</vt:lpstr>
      <vt:lpstr>Graph</vt:lpstr>
      <vt:lpstr>PowerPoint 演示文稿</vt:lpstr>
      <vt:lpstr>第6章  氧化还原反应与电化学</vt:lpstr>
      <vt:lpstr>    氧化还原反应广泛存在于自然界、工业生产过程和人类日常生活中。</vt:lpstr>
      <vt:lpstr>6.1.1 元素的氧化数（Oxidation number） （氧化态  Oxidation state)</vt:lpstr>
      <vt:lpstr>氧化数的本质</vt:lpstr>
      <vt:lpstr>6.1.2 氧化还原反应</vt:lpstr>
      <vt:lpstr>1. 氧化还原反应定义 （续）</vt:lpstr>
      <vt:lpstr>PowerPoint 演示文稿</vt:lpstr>
      <vt:lpstr>PowerPoint 演示文稿</vt:lpstr>
      <vt:lpstr>PowerPoint 演示文稿</vt:lpstr>
      <vt:lpstr>氧化数法配平氧化还原反应方程式的步骤</vt:lpstr>
      <vt:lpstr>PowerPoint 演示文稿</vt:lpstr>
      <vt:lpstr>几种常见错误</vt:lpstr>
      <vt:lpstr>PowerPoint 演示文稿</vt:lpstr>
      <vt:lpstr>PowerPoint 演示文稿</vt:lpstr>
      <vt:lpstr>PowerPoint 演示文稿</vt:lpstr>
      <vt:lpstr>1. 原电池组成与工作原理（续）</vt:lpstr>
      <vt:lpstr>PowerPoint 演示文稿</vt:lpstr>
      <vt:lpstr>PowerPoint 演示文稿</vt:lpstr>
      <vt:lpstr>PowerPoint 演示文稿</vt:lpstr>
      <vt:lpstr>2. 原电池符号（表达式）与放电反应</vt:lpstr>
      <vt:lpstr>例2. 原电池  氢铁电池</vt:lpstr>
      <vt:lpstr>例3. 原电池  锌锰干电池</vt:lpstr>
      <vt:lpstr>例3. 原电池  锌锰干电池（续）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例4. 氢氧燃料电池</vt:lpstr>
      <vt:lpstr>氢氧燃料电池动力汽车</vt:lpstr>
      <vt:lpstr>例5. 固态锂电池</vt:lpstr>
      <vt:lpstr>例6. 锌汞纽扣电池</vt:lpstr>
      <vt:lpstr>6.5.2 电解*</vt:lpstr>
      <vt:lpstr>6.5.2 电解* （续）</vt:lpstr>
      <vt:lpstr>阳极：2 Cl- (l) → Cl2 (g) + 2 e-             (氧化反应） 阴极：2 Na+ (l) + 2 e- → 2 Na(l)          (还原反应） 电解总反应： 2 NaCl (l)  → 2 Na(l) + Cl2 (g)  </vt:lpstr>
      <vt:lpstr>例3.  铅蓄电池</vt:lpstr>
      <vt:lpstr>例4. 镍镉碱性充电电池</vt:lpstr>
      <vt:lpstr>PowerPoint 演示文稿</vt:lpstr>
      <vt:lpstr>电解的应用: 电镀</vt:lpstr>
      <vt:lpstr>电解的应用: 电镀 (续)</vt:lpstr>
      <vt:lpstr>本 章 小 结</vt:lpstr>
      <vt:lpstr>本 章 小 结 (续)</vt:lpstr>
      <vt:lpstr>本 章 小 结 (续)</vt:lpstr>
      <vt:lpstr>本 章 小 结 (续)</vt:lpstr>
      <vt:lpstr>本 章 小 结 (续)</vt:lpstr>
      <vt:lpstr>本 章 小 结 (续)</vt:lpstr>
      <vt:lpstr>本 章 小 结 (续)</vt:lpstr>
      <vt:lpstr>第6章作业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芋透鲈熟</dc:creator>
  <cp:lastModifiedBy>cesgml</cp:lastModifiedBy>
  <cp:revision>141</cp:revision>
  <dcterms:created xsi:type="dcterms:W3CDTF">2018-01-21T08:36:30Z</dcterms:created>
  <dcterms:modified xsi:type="dcterms:W3CDTF">2018-07-09T05:38:48Z</dcterms:modified>
</cp:coreProperties>
</file>