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722" y="11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9849" y="45401"/>
            <a:ext cx="6292301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8" y="1033232"/>
            <a:ext cx="11120122" cy="414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2944" y="533933"/>
            <a:ext cx="3634104" cy="19037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065" marR="5080" algn="ctr">
              <a:lnSpc>
                <a:spcPts val="4750"/>
              </a:lnSpc>
              <a:spcBef>
                <a:spcPts val="705"/>
              </a:spcBef>
            </a:pPr>
            <a:r>
              <a:rPr spc="-30" dirty="0">
                <a:solidFill>
                  <a:srgbClr val="C00000"/>
                </a:solidFill>
              </a:rPr>
              <a:t>Data</a:t>
            </a:r>
            <a:r>
              <a:rPr spc="-8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analysis  </a:t>
            </a:r>
            <a:r>
              <a:rPr spc="-20" dirty="0">
                <a:solidFill>
                  <a:srgbClr val="C00000"/>
                </a:solidFill>
              </a:rPr>
              <a:t>for      </a:t>
            </a:r>
            <a:r>
              <a:rPr spc="-5" dirty="0">
                <a:solidFill>
                  <a:srgbClr val="C00000"/>
                </a:solidFill>
              </a:rPr>
              <a:t>Geoscience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11926" y="3581400"/>
            <a:ext cx="216814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GEO8026</a:t>
            </a:r>
            <a:endParaRPr sz="24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6957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0119" y="12636"/>
            <a:ext cx="3611879" cy="6845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Running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2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85" y="5072688"/>
            <a:ext cx="120015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Flags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Suspect =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Pass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229" y="5072688"/>
            <a:ext cx="534987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Condition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Reported </a:t>
            </a:r>
            <a:r>
              <a:rPr sz="2000" dirty="0">
                <a:latin typeface="Calibri"/>
                <a:cs typeface="Calibri"/>
              </a:rPr>
              <a:t>change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greater </a:t>
            </a:r>
            <a:r>
              <a:rPr sz="2000" dirty="0">
                <a:latin typeface="Calibri"/>
                <a:cs typeface="Calibri"/>
              </a:rPr>
              <a:t>than </a:t>
            </a:r>
            <a:r>
              <a:rPr sz="2000" spc="-10" dirty="0">
                <a:latin typeface="Calibri"/>
                <a:cs typeface="Calibri"/>
              </a:rPr>
              <a:t>would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expected  </a:t>
            </a:r>
            <a:r>
              <a:rPr sz="2000" spc="-5" dirty="0">
                <a:latin typeface="Calibri"/>
                <a:cs typeface="Calibri"/>
              </a:rPr>
              <a:t>Change below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maximum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expected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685" y="911714"/>
            <a:ext cx="7199630" cy="357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211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C0504D"/>
                </a:solidFill>
                <a:latin typeface="Arial Rounded MT Bold"/>
                <a:cs typeface="Arial Rounded MT Bold"/>
              </a:rPr>
              <a:t>Rate </a:t>
            </a:r>
            <a:r>
              <a:rPr sz="1800" dirty="0">
                <a:solidFill>
                  <a:srgbClr val="C0504D"/>
                </a:solidFill>
                <a:latin typeface="Arial Rounded MT Bold"/>
                <a:cs typeface="Arial Rounded MT Bold"/>
              </a:rPr>
              <a:t>of </a:t>
            </a:r>
            <a:r>
              <a:rPr sz="1800" spc="-10" dirty="0">
                <a:solidFill>
                  <a:srgbClr val="C0504D"/>
                </a:solidFill>
                <a:latin typeface="Arial Rounded MT Bold"/>
                <a:cs typeface="Arial Rounded MT Bold"/>
              </a:rPr>
              <a:t>Change </a:t>
            </a:r>
            <a:r>
              <a:rPr sz="1800" spc="-25" dirty="0">
                <a:solidFill>
                  <a:srgbClr val="C0504D"/>
                </a:solidFill>
                <a:latin typeface="Arial Rounded MT Bold"/>
                <a:cs typeface="Arial Rounded MT Bold"/>
              </a:rPr>
              <a:t>Tests</a:t>
            </a:r>
            <a:r>
              <a:rPr sz="1800" spc="-265" dirty="0">
                <a:solidFill>
                  <a:srgbClr val="C0504D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(1)</a:t>
            </a:r>
            <a:endParaRPr sz="1800">
              <a:latin typeface="Arial Rounded MT Bold"/>
              <a:cs typeface="Arial Rounded MT Bold"/>
            </a:endParaRPr>
          </a:p>
          <a:p>
            <a:pPr marL="12700" marR="154940" algn="just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5" dirty="0">
                <a:latin typeface="Calibri"/>
                <a:cs typeface="Calibri"/>
              </a:rPr>
              <a:t>test </a:t>
            </a:r>
            <a:r>
              <a:rPr sz="2000" spc="-5" dirty="0">
                <a:latin typeface="Calibri"/>
                <a:cs typeface="Calibri"/>
              </a:rPr>
              <a:t>inspects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time series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5" dirty="0">
                <a:solidFill>
                  <a:srgbClr val="C00000"/>
                </a:solidFill>
                <a:latin typeface="Calibri"/>
                <a:cs typeface="Calibri"/>
              </a:rPr>
              <a:t>rate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change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that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exceeds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a 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threshold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value </a:t>
            </a:r>
            <a:r>
              <a:rPr sz="2000" spc="-5" dirty="0">
                <a:latin typeface="Calibri"/>
                <a:cs typeface="Calibri"/>
              </a:rPr>
              <a:t>identified by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35" dirty="0">
                <a:latin typeface="Calibri"/>
                <a:cs typeface="Calibri"/>
              </a:rPr>
              <a:t>operator. </a:t>
            </a:r>
            <a:r>
              <a:rPr sz="2000" spc="-5" dirty="0">
                <a:latin typeface="Calibri"/>
                <a:cs typeface="Calibri"/>
              </a:rPr>
              <a:t>This could </a:t>
            </a:r>
            <a:r>
              <a:rPr sz="2000" dirty="0">
                <a:latin typeface="Calibri"/>
                <a:cs typeface="Calibri"/>
              </a:rPr>
              <a:t>be an </a:t>
            </a:r>
            <a:r>
              <a:rPr sz="2000" spc="-5" dirty="0">
                <a:latin typeface="Calibri"/>
                <a:cs typeface="Calibri"/>
              </a:rPr>
              <a:t>absolute  value, </a:t>
            </a:r>
            <a:r>
              <a:rPr sz="2000" spc="-10" dirty="0">
                <a:latin typeface="Calibri"/>
                <a:cs typeface="Calibri"/>
              </a:rPr>
              <a:t>percentage </a:t>
            </a:r>
            <a:r>
              <a:rPr sz="2000" spc="-5" dirty="0">
                <a:latin typeface="Calibri"/>
                <a:cs typeface="Calibri"/>
              </a:rPr>
              <a:t>change, or </a:t>
            </a:r>
            <a:r>
              <a:rPr sz="2000" spc="-10" dirty="0">
                <a:latin typeface="Calibri"/>
                <a:cs typeface="Calibri"/>
              </a:rPr>
              <a:t>standard deviation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 marR="110489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 balance </a:t>
            </a:r>
            <a:r>
              <a:rPr sz="2000" spc="-10" dirty="0">
                <a:latin typeface="Calibri"/>
                <a:cs typeface="Calibri"/>
              </a:rPr>
              <a:t>must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found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threshold set </a:t>
            </a:r>
            <a:r>
              <a:rPr sz="2000" spc="-10" dirty="0">
                <a:latin typeface="Calibri"/>
                <a:cs typeface="Calibri"/>
              </a:rPr>
              <a:t>too </a:t>
            </a:r>
            <a:r>
              <a:rPr sz="2000" spc="-50" dirty="0">
                <a:latin typeface="Calibri"/>
                <a:cs typeface="Calibri"/>
              </a:rPr>
              <a:t>low, </a:t>
            </a:r>
            <a:r>
              <a:rPr sz="2000" spc="-5" dirty="0">
                <a:latin typeface="Calibri"/>
                <a:cs typeface="Calibri"/>
              </a:rPr>
              <a:t>which  triggers </a:t>
            </a:r>
            <a:r>
              <a:rPr sz="2000" spc="-10" dirty="0">
                <a:latin typeface="Calibri"/>
                <a:cs typeface="Calibri"/>
              </a:rPr>
              <a:t>too many false </a:t>
            </a:r>
            <a:r>
              <a:rPr sz="2000" spc="-5" dirty="0">
                <a:latin typeface="Calibri"/>
                <a:cs typeface="Calibri"/>
              </a:rPr>
              <a:t>alarms, </a:t>
            </a:r>
            <a:r>
              <a:rPr sz="2000" dirty="0">
                <a:latin typeface="Calibri"/>
                <a:cs typeface="Calibri"/>
              </a:rPr>
              <a:t>and one </a:t>
            </a:r>
            <a:r>
              <a:rPr sz="2000" spc="-5" dirty="0">
                <a:latin typeface="Calibri"/>
                <a:cs typeface="Calibri"/>
              </a:rPr>
              <a:t>set </a:t>
            </a:r>
            <a:r>
              <a:rPr sz="2000" spc="-10" dirty="0">
                <a:latin typeface="Calibri"/>
                <a:cs typeface="Calibri"/>
              </a:rPr>
              <a:t>too </a:t>
            </a:r>
            <a:r>
              <a:rPr sz="2000" dirty="0">
                <a:latin typeface="Calibri"/>
                <a:cs typeface="Calibri"/>
              </a:rPr>
              <a:t>high, making the </a:t>
            </a:r>
            <a:r>
              <a:rPr sz="2000" spc="-15" dirty="0">
                <a:latin typeface="Calibri"/>
                <a:cs typeface="Calibri"/>
              </a:rPr>
              <a:t>test  ineffective.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Determining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excessive </a:t>
            </a:r>
            <a:r>
              <a:rPr sz="2000" spc="-25" dirty="0">
                <a:latin typeface="Calibri"/>
                <a:cs typeface="Calibri"/>
              </a:rPr>
              <a:t>rate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change </a:t>
            </a:r>
            <a:r>
              <a:rPr sz="2000" spc="-5" dirty="0">
                <a:latin typeface="Calibri"/>
                <a:cs typeface="Calibri"/>
              </a:rPr>
              <a:t>is based on user-experience  and/or sensor</a:t>
            </a:r>
            <a:r>
              <a:rPr sz="2000" spc="-15" dirty="0">
                <a:latin typeface="Calibri"/>
                <a:cs typeface="Calibri"/>
              </a:rPr>
              <a:t> sensitivity.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Running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2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395" y="5530969"/>
            <a:ext cx="10833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Flags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Fail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Suspect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Pass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995" y="5530969"/>
            <a:ext cx="24079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Condition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Very </a:t>
            </a:r>
            <a:r>
              <a:rPr sz="1800" spc="-10" dirty="0">
                <a:latin typeface="Calibri"/>
                <a:cs typeface="Calibri"/>
              </a:rPr>
              <a:t>large </a:t>
            </a:r>
            <a:r>
              <a:rPr sz="1800" spc="-15" dirty="0">
                <a:latin typeface="Calibri"/>
                <a:cs typeface="Calibri"/>
              </a:rPr>
              <a:t>spike </a:t>
            </a:r>
            <a:r>
              <a:rPr sz="1800" spc="-10" dirty="0">
                <a:latin typeface="Calibri"/>
                <a:cs typeface="Calibri"/>
              </a:rPr>
              <a:t>reported.  </a:t>
            </a:r>
            <a:r>
              <a:rPr sz="1800" spc="-15" dirty="0">
                <a:latin typeface="Calibri"/>
                <a:cs typeface="Calibri"/>
              </a:rPr>
              <a:t>Elevated spike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reported.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Within </a:t>
            </a:r>
            <a:r>
              <a:rPr sz="1800" spc="-10" dirty="0">
                <a:latin typeface="Calibri"/>
                <a:cs typeface="Calibri"/>
              </a:rPr>
              <a:t>expected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38" y="911649"/>
            <a:ext cx="8539480" cy="437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211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C0504D"/>
                </a:solidFill>
                <a:latin typeface="Arial Rounded MT Bold"/>
                <a:cs typeface="Arial Rounded MT Bold"/>
              </a:rPr>
              <a:t>Rate </a:t>
            </a:r>
            <a:r>
              <a:rPr sz="1800" dirty="0">
                <a:solidFill>
                  <a:srgbClr val="C0504D"/>
                </a:solidFill>
                <a:latin typeface="Arial Rounded MT Bold"/>
                <a:cs typeface="Arial Rounded MT Bold"/>
              </a:rPr>
              <a:t>of </a:t>
            </a:r>
            <a:r>
              <a:rPr sz="1800" spc="-10" dirty="0">
                <a:solidFill>
                  <a:srgbClr val="C0504D"/>
                </a:solidFill>
                <a:latin typeface="Arial Rounded MT Bold"/>
                <a:cs typeface="Arial Rounded MT Bold"/>
              </a:rPr>
              <a:t>Change </a:t>
            </a:r>
            <a:r>
              <a:rPr sz="1800" spc="-25" dirty="0">
                <a:solidFill>
                  <a:srgbClr val="C0504D"/>
                </a:solidFill>
                <a:latin typeface="Arial Rounded MT Bold"/>
                <a:cs typeface="Arial Rounded MT Bold"/>
              </a:rPr>
              <a:t>Tests</a:t>
            </a:r>
            <a:r>
              <a:rPr sz="1800" spc="-235" dirty="0">
                <a:solidFill>
                  <a:srgbClr val="C0504D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(2)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800" spc="-5" dirty="0">
                <a:latin typeface="Calibri"/>
                <a:cs typeface="Calibri"/>
              </a:rPr>
              <a:t>Single </a:t>
            </a:r>
            <a:r>
              <a:rPr sz="1800" spc="-10" dirty="0">
                <a:latin typeface="Calibri"/>
                <a:cs typeface="Calibri"/>
              </a:rPr>
              <a:t>value </a:t>
            </a:r>
            <a:r>
              <a:rPr sz="1800" spc="-15" dirty="0">
                <a:latin typeface="Calibri"/>
                <a:cs typeface="Calibri"/>
              </a:rPr>
              <a:t>spikes </a:t>
            </a:r>
            <a:r>
              <a:rPr sz="1800" spc="-10" dirty="0">
                <a:latin typeface="Calibri"/>
                <a:cs typeface="Calibri"/>
              </a:rPr>
              <a:t>are relatively easy to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detect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22288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Spikes </a:t>
            </a:r>
            <a:r>
              <a:rPr sz="1800" spc="-10" dirty="0">
                <a:latin typeface="Calibri"/>
                <a:cs typeface="Calibri"/>
              </a:rPr>
              <a:t>consisting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5" dirty="0">
                <a:latin typeface="Calibri"/>
                <a:cs typeface="Calibri"/>
              </a:rPr>
              <a:t>than one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point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difficult </a:t>
            </a:r>
            <a:r>
              <a:rPr sz="1800" spc="-10" dirty="0">
                <a:latin typeface="Calibri"/>
                <a:cs typeface="Calibri"/>
              </a:rPr>
              <a:t>to capture, </a:t>
            </a:r>
            <a:r>
              <a:rPr sz="1800" dirty="0">
                <a:latin typeface="Calibri"/>
                <a:cs typeface="Calibri"/>
              </a:rPr>
              <a:t>but </a:t>
            </a:r>
            <a:r>
              <a:rPr sz="1800" spc="-5" dirty="0">
                <a:latin typeface="Calibri"/>
                <a:cs typeface="Calibri"/>
              </a:rPr>
              <a:t>their onset </a:t>
            </a:r>
            <a:r>
              <a:rPr sz="1800" spc="-15" dirty="0">
                <a:latin typeface="Calibri"/>
                <a:cs typeface="Calibri"/>
              </a:rPr>
              <a:t>may  </a:t>
            </a:r>
            <a:r>
              <a:rPr sz="1800" dirty="0">
                <a:latin typeface="Calibri"/>
                <a:cs typeface="Calibri"/>
              </a:rPr>
              <a:t>be flagged </a:t>
            </a:r>
            <a:r>
              <a:rPr sz="1800" spc="-5" dirty="0">
                <a:latin typeface="Calibri"/>
                <a:cs typeface="Calibri"/>
              </a:rPr>
              <a:t>by the </a:t>
            </a:r>
            <a:r>
              <a:rPr sz="1800" spc="-25" dirty="0">
                <a:latin typeface="Calibri"/>
                <a:cs typeface="Calibri"/>
              </a:rPr>
              <a:t>rate </a:t>
            </a:r>
            <a:r>
              <a:rPr sz="1800" spc="-5" dirty="0">
                <a:latin typeface="Calibri"/>
                <a:cs typeface="Calibri"/>
              </a:rPr>
              <a:t>of change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 indent="-635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Adjacent points (n-1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n+1)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15" dirty="0">
                <a:latin typeface="Calibri"/>
                <a:cs typeface="Calibri"/>
              </a:rPr>
              <a:t>averaged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form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spike reference.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absolute value </a:t>
            </a:r>
            <a:r>
              <a:rPr sz="1800" spc="-5" dirty="0">
                <a:latin typeface="Calibri"/>
                <a:cs typeface="Calibri"/>
              </a:rPr>
              <a:t>of  the </a:t>
            </a:r>
            <a:r>
              <a:rPr sz="1800" spc="-15" dirty="0">
                <a:latin typeface="Calibri"/>
                <a:cs typeface="Calibri"/>
              </a:rPr>
              <a:t>spike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tested </a:t>
            </a:r>
            <a:r>
              <a:rPr sz="1800" spc="-10" dirty="0">
                <a:latin typeface="Calibri"/>
                <a:cs typeface="Calibri"/>
              </a:rPr>
              <a:t>to capture </a:t>
            </a:r>
            <a:r>
              <a:rPr sz="1800" spc="-5" dirty="0">
                <a:latin typeface="Calibri"/>
                <a:cs typeface="Calibri"/>
              </a:rPr>
              <a:t>positive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negative spikes. Large </a:t>
            </a:r>
            <a:r>
              <a:rPr sz="1800" spc="-15" dirty="0">
                <a:latin typeface="Calibri"/>
                <a:cs typeface="Calibri"/>
              </a:rPr>
              <a:t>spikes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easier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identify 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outliers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flag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failures. </a:t>
            </a:r>
            <a:r>
              <a:rPr sz="1800" spc="-5" dirty="0">
                <a:latin typeface="Calibri"/>
                <a:cs typeface="Calibri"/>
              </a:rPr>
              <a:t>Smaller </a:t>
            </a:r>
            <a:r>
              <a:rPr sz="1800" spc="-15" dirty="0">
                <a:latin typeface="Calibri"/>
                <a:cs typeface="Calibri"/>
              </a:rPr>
              <a:t>spikes may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real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only </a:t>
            </a:r>
            <a:r>
              <a:rPr sz="1800" dirty="0">
                <a:latin typeface="Calibri"/>
                <a:cs typeface="Calibri"/>
              </a:rPr>
              <a:t>flagged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suspect.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2476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 thresholds </a:t>
            </a:r>
            <a:r>
              <a:rPr sz="1800" spc="-15" dirty="0">
                <a:latin typeface="Calibri"/>
                <a:cs typeface="Calibri"/>
              </a:rPr>
              <a:t>may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5" dirty="0">
                <a:latin typeface="Calibri"/>
                <a:cs typeface="Calibri"/>
              </a:rPr>
              <a:t>fixed </a:t>
            </a:r>
            <a:r>
              <a:rPr sz="1800" spc="-5" dirty="0">
                <a:latin typeface="Calibri"/>
                <a:cs typeface="Calibri"/>
              </a:rPr>
              <a:t>values or dynamically </a:t>
            </a:r>
            <a:r>
              <a:rPr sz="1800" spc="-10" dirty="0">
                <a:latin typeface="Calibri"/>
                <a:cs typeface="Calibri"/>
              </a:rPr>
              <a:t>established </a:t>
            </a:r>
            <a:r>
              <a:rPr sz="1800" spc="-15" dirty="0">
                <a:latin typeface="Calibri"/>
                <a:cs typeface="Calibri"/>
              </a:rPr>
              <a:t>(for </a:t>
            </a:r>
            <a:r>
              <a:rPr sz="1800" spc="-10" dirty="0">
                <a:latin typeface="Calibri"/>
                <a:cs typeface="Calibri"/>
              </a:rPr>
              <a:t>example,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multiple of  the </a:t>
            </a:r>
            <a:r>
              <a:rPr sz="1800" spc="-10" dirty="0">
                <a:latin typeface="Calibri"/>
                <a:cs typeface="Calibri"/>
              </a:rPr>
              <a:t>standard deviation over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operator-selected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period).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13487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For example, we </a:t>
            </a:r>
            <a:r>
              <a:rPr sz="1800" spc="-15" dirty="0">
                <a:latin typeface="Calibri"/>
                <a:cs typeface="Calibri"/>
              </a:rPr>
              <a:t>may </a:t>
            </a:r>
            <a:r>
              <a:rPr sz="1800" spc="-20" dirty="0">
                <a:latin typeface="Calibri"/>
                <a:cs typeface="Calibri"/>
              </a:rPr>
              <a:t>state </a:t>
            </a:r>
            <a:r>
              <a:rPr sz="1800" spc="-5" dirty="0">
                <a:latin typeface="Calibri"/>
                <a:cs typeface="Calibri"/>
              </a:rPr>
              <a:t>that the </a:t>
            </a:r>
            <a:r>
              <a:rPr sz="1800" spc="-25" dirty="0">
                <a:latin typeface="Calibri"/>
                <a:cs typeface="Calibri"/>
              </a:rPr>
              <a:t>rate </a:t>
            </a:r>
            <a:r>
              <a:rPr sz="1800" spc="-5" dirty="0">
                <a:latin typeface="Calibri"/>
                <a:cs typeface="Calibri"/>
              </a:rPr>
              <a:t>of change between </a:t>
            </a:r>
            <a:r>
              <a:rPr sz="1800" spc="-10" dirty="0">
                <a:latin typeface="Calibri"/>
                <a:cs typeface="Calibri"/>
              </a:rPr>
              <a:t>two </a:t>
            </a:r>
            <a:r>
              <a:rPr sz="1800" spc="-15" dirty="0">
                <a:latin typeface="Calibri"/>
                <a:cs typeface="Calibri"/>
              </a:rPr>
              <a:t>temperature  </a:t>
            </a:r>
            <a:r>
              <a:rPr sz="1800" spc="-5" dirty="0">
                <a:latin typeface="Calibri"/>
                <a:cs typeface="Calibri"/>
              </a:rPr>
              <a:t>measurements must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less than 3σ </a:t>
            </a:r>
            <a:r>
              <a:rPr sz="1800" spc="-10" dirty="0">
                <a:latin typeface="Calibri"/>
                <a:cs typeface="Calibri"/>
              </a:rPr>
              <a:t>over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previous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24-hours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Running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25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8328660" y="1246632"/>
            <a:ext cx="2819386" cy="1618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809529"/>
            <a:ext cx="11024235" cy="544258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181475">
              <a:lnSpc>
                <a:spcPct val="100000"/>
              </a:lnSpc>
              <a:spcBef>
                <a:spcPts val="905"/>
              </a:spcBef>
            </a:pPr>
            <a:r>
              <a:rPr sz="1800" spc="-20" dirty="0">
                <a:solidFill>
                  <a:srgbClr val="C0504D"/>
                </a:solidFill>
                <a:latin typeface="Arial Rounded MT Bold"/>
                <a:cs typeface="Arial Rounded MT Bold"/>
              </a:rPr>
              <a:t>Rate </a:t>
            </a:r>
            <a:r>
              <a:rPr sz="1800" dirty="0">
                <a:solidFill>
                  <a:srgbClr val="C0504D"/>
                </a:solidFill>
                <a:latin typeface="Arial Rounded MT Bold"/>
                <a:cs typeface="Arial Rounded MT Bold"/>
              </a:rPr>
              <a:t>of </a:t>
            </a:r>
            <a:r>
              <a:rPr sz="1800" spc="-10" dirty="0">
                <a:solidFill>
                  <a:srgbClr val="C0504D"/>
                </a:solidFill>
                <a:latin typeface="Arial Rounded MT Bold"/>
                <a:cs typeface="Arial Rounded MT Bold"/>
              </a:rPr>
              <a:t>Change </a:t>
            </a:r>
            <a:r>
              <a:rPr sz="1800" spc="-25" dirty="0">
                <a:solidFill>
                  <a:srgbClr val="C0504D"/>
                </a:solidFill>
                <a:latin typeface="Arial Rounded MT Bold"/>
                <a:cs typeface="Arial Rounded MT Bold"/>
              </a:rPr>
              <a:t>Tests</a:t>
            </a:r>
            <a:r>
              <a:rPr sz="1800" spc="-229" dirty="0">
                <a:solidFill>
                  <a:srgbClr val="C0504D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(3)</a:t>
            </a:r>
            <a:endParaRPr sz="1800">
              <a:latin typeface="Arial Rounded MT Bold"/>
              <a:cs typeface="Arial Rounded MT Bold"/>
            </a:endParaRPr>
          </a:p>
          <a:p>
            <a:pPr marL="12700" marR="4938395">
              <a:lnSpc>
                <a:spcPct val="100000"/>
              </a:lnSpc>
              <a:spcBef>
                <a:spcPts val="805"/>
              </a:spcBef>
            </a:pPr>
            <a:r>
              <a:rPr sz="1800" b="1" spc="-5" dirty="0">
                <a:latin typeface="Calibri"/>
                <a:cs typeface="Calibri"/>
              </a:rPr>
              <a:t>BUT… </a:t>
            </a:r>
            <a:r>
              <a:rPr sz="1800" spc="-10" dirty="0">
                <a:latin typeface="Calibri"/>
                <a:cs typeface="Calibri"/>
              </a:rPr>
              <a:t>What </a:t>
            </a:r>
            <a:r>
              <a:rPr sz="1800" dirty="0">
                <a:latin typeface="Calibri"/>
                <a:cs typeface="Calibri"/>
              </a:rPr>
              <a:t>happens </a:t>
            </a: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we are </a:t>
            </a:r>
            <a:r>
              <a:rPr sz="1800" spc="-5" dirty="0">
                <a:latin typeface="Calibri"/>
                <a:cs typeface="Calibri"/>
              </a:rPr>
              <a:t>not dealing with single </a:t>
            </a:r>
            <a:r>
              <a:rPr sz="1800" spc="-10" dirty="0">
                <a:latin typeface="Calibri"/>
                <a:cs typeface="Calibri"/>
              </a:rPr>
              <a:t>spikes? </a:t>
            </a:r>
            <a:r>
              <a:rPr sz="1800" dirty="0">
                <a:latin typeface="Calibri"/>
                <a:cs typeface="Calibri"/>
              </a:rPr>
              <a:t>But  </a:t>
            </a:r>
            <a:r>
              <a:rPr sz="1800" spc="-5" dirty="0">
                <a:latin typeface="Calibri"/>
                <a:cs typeface="Calibri"/>
              </a:rPr>
              <a:t>perhaps </a:t>
            </a:r>
            <a:r>
              <a:rPr sz="1800" spc="-15" dirty="0">
                <a:latin typeface="Calibri"/>
                <a:cs typeface="Calibri"/>
              </a:rPr>
              <a:t>spikes </a:t>
            </a:r>
            <a:r>
              <a:rPr sz="1800" spc="-10" dirty="0">
                <a:latin typeface="Calibri"/>
                <a:cs typeface="Calibri"/>
              </a:rPr>
              <a:t>lasting across several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steps?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50698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dirty="0">
                <a:latin typeface="Calibri"/>
                <a:cs typeface="Calibri"/>
              </a:rPr>
              <a:t>use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approach </a:t>
            </a:r>
            <a:r>
              <a:rPr sz="1800" spc="-5" dirty="0">
                <a:latin typeface="Calibri"/>
                <a:cs typeface="Calibri"/>
              </a:rPr>
              <a:t>of (1)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10" dirty="0">
                <a:latin typeface="Calibri"/>
                <a:cs typeface="Calibri"/>
              </a:rPr>
              <a:t>(2), </a:t>
            </a:r>
            <a:r>
              <a:rPr sz="1800" spc="-25" dirty="0">
                <a:latin typeface="Calibri"/>
                <a:cs typeface="Calibri"/>
              </a:rPr>
              <a:t>rate </a:t>
            </a:r>
            <a:r>
              <a:rPr sz="1800" spc="-5" dirty="0">
                <a:latin typeface="Calibri"/>
                <a:cs typeface="Calibri"/>
              </a:rPr>
              <a:t>of change </a:t>
            </a:r>
            <a:r>
              <a:rPr sz="1800" spc="-15" dirty="0">
                <a:latin typeface="Calibri"/>
                <a:cs typeface="Calibri"/>
              </a:rPr>
              <a:t>may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low </a:t>
            </a:r>
            <a:r>
              <a:rPr sz="1800" spc="-5" dirty="0">
                <a:latin typeface="Calibri"/>
                <a:cs typeface="Calibri"/>
              </a:rPr>
              <a:t>in  erroneous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after </a:t>
            </a:r>
            <a:r>
              <a:rPr sz="1800" spc="-5" dirty="0">
                <a:latin typeface="Calibri"/>
                <a:cs typeface="Calibri"/>
              </a:rPr>
              <a:t>the initial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shift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488251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these cases, </a:t>
            </a:r>
            <a:r>
              <a:rPr sz="1800" spc="-10" dirty="0">
                <a:latin typeface="Calibri"/>
                <a:cs typeface="Calibri"/>
              </a:rPr>
              <a:t>we can </a:t>
            </a:r>
            <a:r>
              <a:rPr sz="1800" dirty="0">
                <a:latin typeface="Calibri"/>
                <a:cs typeface="Calibri"/>
              </a:rPr>
              <a:t>use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z-score to </a:t>
            </a:r>
            <a:r>
              <a:rPr sz="1800" dirty="0">
                <a:latin typeface="Calibri"/>
                <a:cs typeface="Calibri"/>
              </a:rPr>
              <a:t>assess </a:t>
            </a:r>
            <a:r>
              <a:rPr sz="1800" spc="-5" dirty="0">
                <a:latin typeface="Calibri"/>
                <a:cs typeface="Calibri"/>
              </a:rPr>
              <a:t>the significance of  changes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detect </a:t>
            </a:r>
            <a:r>
              <a:rPr sz="1800" spc="-5" dirty="0">
                <a:latin typeface="Calibri"/>
                <a:cs typeface="Calibri"/>
              </a:rPr>
              <a:t>spurious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 indent="-6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Whilst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μ and σ </a:t>
            </a:r>
            <a:r>
              <a:rPr sz="1800" spc="-10" dirty="0">
                <a:latin typeface="Calibri"/>
                <a:cs typeface="Calibri"/>
              </a:rPr>
              <a:t>could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calculated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entire dataset </a:t>
            </a:r>
            <a:r>
              <a:rPr sz="1800" spc="-5" dirty="0">
                <a:latin typeface="Calibri"/>
                <a:cs typeface="Calibri"/>
              </a:rPr>
              <a:t>with values </a:t>
            </a:r>
            <a:r>
              <a:rPr sz="1800" spc="-10" dirty="0">
                <a:latin typeface="Calibri"/>
                <a:cs typeface="Calibri"/>
              </a:rPr>
              <a:t>exceeding </a:t>
            </a:r>
            <a:r>
              <a:rPr sz="1800" dirty="0">
                <a:latin typeface="Calibri"/>
                <a:cs typeface="Calibri"/>
              </a:rPr>
              <a:t>a Z </a:t>
            </a:r>
            <a:r>
              <a:rPr sz="1800" spc="-15" dirty="0">
                <a:latin typeface="Calibri"/>
                <a:cs typeface="Calibri"/>
              </a:rPr>
              <a:t>score </a:t>
            </a:r>
            <a:r>
              <a:rPr sz="1800" spc="-5" dirty="0">
                <a:latin typeface="Calibri"/>
                <a:cs typeface="Calibri"/>
              </a:rPr>
              <a:t>being </a:t>
            </a:r>
            <a:r>
              <a:rPr sz="1800" spc="-10" dirty="0">
                <a:latin typeface="Calibri"/>
                <a:cs typeface="Calibri"/>
              </a:rPr>
              <a:t>removed, </a:t>
            </a:r>
            <a:r>
              <a:rPr sz="1800" spc="-5" dirty="0">
                <a:latin typeface="Calibri"/>
                <a:cs typeface="Calibri"/>
              </a:rPr>
              <a:t>this is not  very useful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geoscience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(e.g. </a:t>
            </a:r>
            <a:r>
              <a:rPr sz="1800" spc="-15" dirty="0">
                <a:latin typeface="Calibri"/>
                <a:cs typeface="Calibri"/>
              </a:rPr>
              <a:t>periodicity, </a:t>
            </a:r>
            <a:r>
              <a:rPr sz="1800" spc="-5" dirty="0">
                <a:latin typeface="Calibri"/>
                <a:cs typeface="Calibri"/>
              </a:rPr>
              <a:t>non-linear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dynamics)</a:t>
            </a:r>
            <a:endParaRPr sz="1800">
              <a:latin typeface="Calibri"/>
              <a:cs typeface="Calibri"/>
            </a:endParaRPr>
          </a:p>
          <a:p>
            <a:pPr marL="12700" marR="1151255">
              <a:lnSpc>
                <a:spcPct val="200000"/>
              </a:lnSpc>
            </a:pPr>
            <a:r>
              <a:rPr sz="1800" spc="-35" dirty="0">
                <a:latin typeface="Calibri"/>
                <a:cs typeface="Calibri"/>
              </a:rPr>
              <a:t>We </a:t>
            </a:r>
            <a:r>
              <a:rPr sz="1800" spc="-10" dirty="0">
                <a:latin typeface="Calibri"/>
                <a:cs typeface="Calibri"/>
              </a:rPr>
              <a:t>want to calculate </a:t>
            </a:r>
            <a:r>
              <a:rPr sz="1800" spc="-5" dirty="0">
                <a:latin typeface="Calibri"/>
                <a:cs typeface="Calibri"/>
              </a:rPr>
              <a:t>this dynamically </a:t>
            </a:r>
            <a:r>
              <a:rPr sz="1800" spc="-10" dirty="0">
                <a:latin typeface="Calibri"/>
                <a:cs typeface="Calibri"/>
              </a:rPr>
              <a:t>across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dirty="0">
                <a:latin typeface="Calibri"/>
                <a:cs typeface="Calibri"/>
              </a:rPr>
              <a:t>use </a:t>
            </a:r>
            <a:r>
              <a:rPr sz="1800" spc="-5" dirty="0">
                <a:latin typeface="Calibri"/>
                <a:cs typeface="Calibri"/>
              </a:rPr>
              <a:t>the global </a:t>
            </a:r>
            <a:r>
              <a:rPr sz="1800" dirty="0">
                <a:latin typeface="Calibri"/>
                <a:cs typeface="Calibri"/>
              </a:rPr>
              <a:t>mean and </a:t>
            </a:r>
            <a:r>
              <a:rPr sz="1800" spc="-10" dirty="0">
                <a:latin typeface="Calibri"/>
                <a:cs typeface="Calibri"/>
              </a:rPr>
              <a:t>standard </a:t>
            </a:r>
            <a:r>
              <a:rPr sz="1800" spc="-5" dirty="0">
                <a:latin typeface="Calibri"/>
                <a:cs typeface="Calibri"/>
              </a:rPr>
              <a:t>deviation  </a:t>
            </a:r>
            <a:r>
              <a:rPr sz="1800" spc="-35" dirty="0">
                <a:latin typeface="Calibri"/>
                <a:cs typeface="Calibri"/>
              </a:rPr>
              <a:t>We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15" dirty="0">
                <a:latin typeface="Calibri"/>
                <a:cs typeface="Calibri"/>
              </a:rPr>
              <a:t>therefore </a:t>
            </a:r>
            <a:r>
              <a:rPr sz="1800" dirty="0">
                <a:latin typeface="Calibri"/>
                <a:cs typeface="Calibri"/>
              </a:rPr>
              <a:t>use </a:t>
            </a:r>
            <a:r>
              <a:rPr sz="1800" spc="-5" dirty="0">
                <a:latin typeface="Calibri"/>
                <a:cs typeface="Calibri"/>
              </a:rPr>
              <a:t>additional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terms:</a:t>
            </a:r>
            <a:endParaRPr sz="1800">
              <a:latin typeface="Calibri"/>
              <a:cs typeface="Calibri"/>
            </a:endParaRPr>
          </a:p>
          <a:p>
            <a:pPr marL="12700" marR="515810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b="1" spc="-5" dirty="0">
                <a:solidFill>
                  <a:srgbClr val="C0504D"/>
                </a:solidFill>
                <a:latin typeface="Calibri"/>
                <a:cs typeface="Calibri"/>
              </a:rPr>
              <a:t>lag </a:t>
            </a:r>
            <a:r>
              <a:rPr sz="1800" spc="-5" dirty="0">
                <a:latin typeface="Calibri"/>
                <a:cs typeface="Calibri"/>
              </a:rPr>
              <a:t>or moving window which will </a:t>
            </a:r>
            <a:r>
              <a:rPr sz="1800" dirty="0">
                <a:latin typeface="Calibri"/>
                <a:cs typeface="Calibri"/>
              </a:rPr>
              <a:t>be used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smooth the </a:t>
            </a:r>
            <a:r>
              <a:rPr sz="1800" spc="-15" dirty="0">
                <a:latin typeface="Calibri"/>
                <a:cs typeface="Calibri"/>
              </a:rPr>
              <a:t>data 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b="1" spc="-5" dirty="0">
                <a:solidFill>
                  <a:srgbClr val="C0504D"/>
                </a:solidFill>
                <a:latin typeface="Calibri"/>
                <a:cs typeface="Calibri"/>
              </a:rPr>
              <a:t>threshold </a:t>
            </a:r>
            <a:r>
              <a:rPr sz="1800" b="1" dirty="0">
                <a:solidFill>
                  <a:srgbClr val="C0504D"/>
                </a:solidFill>
                <a:latin typeface="Calibri"/>
                <a:cs typeface="Calibri"/>
              </a:rPr>
              <a:t>Z </a:t>
            </a:r>
            <a:r>
              <a:rPr sz="1800" spc="-10" dirty="0">
                <a:latin typeface="Calibri"/>
                <a:cs typeface="Calibri"/>
              </a:rPr>
              <a:t>value at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spc="-10" dirty="0">
                <a:latin typeface="Calibri"/>
                <a:cs typeface="Calibri"/>
              </a:rPr>
              <a:t>error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reported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 </a:t>
            </a:r>
            <a:r>
              <a:rPr sz="1800" b="1" spc="-5" dirty="0">
                <a:solidFill>
                  <a:srgbClr val="C0504D"/>
                </a:solidFill>
                <a:latin typeface="Calibri"/>
                <a:cs typeface="Calibri"/>
              </a:rPr>
              <a:t>influence </a:t>
            </a:r>
            <a:r>
              <a:rPr sz="1800" spc="-10" dirty="0">
                <a:latin typeface="Calibri"/>
                <a:cs typeface="Calibri"/>
              </a:rPr>
              <a:t>indicating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effect </a:t>
            </a:r>
            <a:r>
              <a:rPr sz="1800" spc="-5" dirty="0">
                <a:latin typeface="Calibri"/>
                <a:cs typeface="Calibri"/>
              </a:rPr>
              <a:t>of new signals on </a:t>
            </a:r>
            <a:r>
              <a:rPr sz="1800" dirty="0">
                <a:latin typeface="Calibri"/>
                <a:cs typeface="Calibri"/>
              </a:rPr>
              <a:t>μ 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σ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Running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2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606" y="905690"/>
            <a:ext cx="6757670" cy="218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Neighbour</a:t>
            </a:r>
            <a:r>
              <a:rPr sz="1800" spc="-85" dirty="0">
                <a:solidFill>
                  <a:srgbClr val="C0504D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test</a:t>
            </a:r>
            <a:endParaRPr sz="1800">
              <a:latin typeface="Arial Rounded MT Bold"/>
              <a:cs typeface="Arial Rounded MT Bold"/>
            </a:endParaRPr>
          </a:p>
          <a:p>
            <a:pPr marL="12700" marR="1551940">
              <a:lnSpc>
                <a:spcPct val="100000"/>
              </a:lnSpc>
              <a:spcBef>
                <a:spcPts val="1860"/>
              </a:spcBef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some </a:t>
            </a:r>
            <a:r>
              <a:rPr sz="1800" spc="-10" dirty="0">
                <a:latin typeface="Calibri"/>
                <a:cs typeface="Calibri"/>
              </a:rPr>
              <a:t>instances,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spc="-15" dirty="0">
                <a:latin typeface="Calibri"/>
                <a:cs typeface="Calibri"/>
              </a:rPr>
              <a:t>may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possible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deploy multiple  </a:t>
            </a:r>
            <a:r>
              <a:rPr sz="1800" spc="-10" dirty="0">
                <a:latin typeface="Calibri"/>
                <a:cs typeface="Calibri"/>
              </a:rPr>
              <a:t>sensors at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same </a:t>
            </a:r>
            <a:r>
              <a:rPr sz="1800" spc="-10" dirty="0">
                <a:latin typeface="Calibri"/>
                <a:cs typeface="Calibri"/>
              </a:rPr>
              <a:t>location to provide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additional  check on the sensor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181800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Are duplicate sensors offering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within </a:t>
            </a:r>
            <a:r>
              <a:rPr sz="1800" spc="-10" dirty="0">
                <a:latin typeface="Calibri"/>
                <a:cs typeface="Calibri"/>
              </a:rPr>
              <a:t>acceptable  uncertainty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limits?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606" y="3610714"/>
            <a:ext cx="760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Flags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Fail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Pass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9206" y="3610714"/>
            <a:ext cx="35871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Condition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Significant deviation between </a:t>
            </a:r>
            <a:r>
              <a:rPr sz="1800" spc="-10" dirty="0">
                <a:latin typeface="Calibri"/>
                <a:cs typeface="Calibri"/>
              </a:rPr>
              <a:t>sensors.  </a:t>
            </a:r>
            <a:r>
              <a:rPr sz="1800" spc="-5" dirty="0">
                <a:latin typeface="Calibri"/>
                <a:cs typeface="Calibri"/>
              </a:rPr>
              <a:t>Within measurement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96711" y="1357883"/>
            <a:ext cx="6275831" cy="2252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4347" y="3713988"/>
            <a:ext cx="4472495" cy="3043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40168" y="6027420"/>
            <a:ext cx="2486025" cy="306705"/>
          </a:xfrm>
          <a:custGeom>
            <a:avLst/>
            <a:gdLst/>
            <a:ahLst/>
            <a:cxnLst/>
            <a:rect l="l" t="t" r="r" b="b"/>
            <a:pathLst>
              <a:path w="2486025" h="306704">
                <a:moveTo>
                  <a:pt x="0" y="0"/>
                </a:moveTo>
                <a:lnTo>
                  <a:pt x="2485644" y="0"/>
                </a:lnTo>
                <a:lnTo>
                  <a:pt x="2485644" y="306323"/>
                </a:lnTo>
                <a:lnTo>
                  <a:pt x="0" y="3063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Running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2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036" y="766244"/>
            <a:ext cx="6584315" cy="4145279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4792980">
              <a:lnSpc>
                <a:spcPct val="100000"/>
              </a:lnSpc>
              <a:spcBef>
                <a:spcPts val="1195"/>
              </a:spcBef>
            </a:pPr>
            <a:r>
              <a:rPr sz="1800" spc="-10" dirty="0">
                <a:solidFill>
                  <a:srgbClr val="C0504D"/>
                </a:solidFill>
                <a:latin typeface="Arial Rounded MT Bold"/>
                <a:cs typeface="Arial Rounded MT Bold"/>
              </a:rPr>
              <a:t>Multivariate</a:t>
            </a:r>
            <a:r>
              <a:rPr sz="1800" spc="-55" dirty="0">
                <a:solidFill>
                  <a:srgbClr val="C0504D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test</a:t>
            </a:r>
            <a:endParaRPr sz="1800">
              <a:latin typeface="Arial Rounded MT Bold"/>
              <a:cs typeface="Arial Rounded MT Bold"/>
            </a:endParaRPr>
          </a:p>
          <a:p>
            <a:pPr marL="12700" marR="226695">
              <a:lnSpc>
                <a:spcPct val="100000"/>
              </a:lnSpc>
              <a:spcBef>
                <a:spcPts val="1100"/>
              </a:spcBef>
            </a:pPr>
            <a:r>
              <a:rPr sz="1800" spc="-10" dirty="0">
                <a:latin typeface="Calibri"/>
                <a:cs typeface="Calibri"/>
              </a:rPr>
              <a:t>Where </a:t>
            </a:r>
            <a:r>
              <a:rPr sz="1800" spc="-5" dirty="0">
                <a:latin typeface="Calibri"/>
                <a:cs typeface="Calibri"/>
              </a:rPr>
              <a:t>multiple measurements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made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same </a:t>
            </a:r>
            <a:r>
              <a:rPr sz="1800" spc="-5" dirty="0">
                <a:latin typeface="Calibri"/>
                <a:cs typeface="Calibri"/>
              </a:rPr>
              <a:t>point in  space/time it </a:t>
            </a:r>
            <a:r>
              <a:rPr sz="1800" spc="-15" dirty="0">
                <a:latin typeface="Calibri"/>
                <a:cs typeface="Calibri"/>
              </a:rPr>
              <a:t>may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possible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develop </a:t>
            </a:r>
            <a:r>
              <a:rPr sz="1800" spc="-10" dirty="0">
                <a:latin typeface="Calibri"/>
                <a:cs typeface="Calibri"/>
              </a:rPr>
              <a:t>relationships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spc="-10" dirty="0">
                <a:latin typeface="Calibri"/>
                <a:cs typeface="Calibri"/>
              </a:rPr>
              <a:t>two 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5" dirty="0">
                <a:latin typeface="Calibri"/>
                <a:cs typeface="Calibri"/>
              </a:rPr>
              <a:t>variables. </a:t>
            </a:r>
            <a:r>
              <a:rPr sz="1800" spc="-10" dirty="0">
                <a:latin typeface="Calibri"/>
                <a:cs typeface="Calibri"/>
              </a:rPr>
              <a:t>For example, relationships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spc="-10" dirty="0">
                <a:latin typeface="Calibri"/>
                <a:cs typeface="Calibri"/>
              </a:rPr>
              <a:t>total  </a:t>
            </a:r>
            <a:r>
              <a:rPr sz="1800" spc="-5" dirty="0">
                <a:latin typeface="Calibri"/>
                <a:cs typeface="Calibri"/>
              </a:rPr>
              <a:t>dissolved solids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conductivity, </a:t>
            </a:r>
            <a:r>
              <a:rPr sz="1800" spc="-5" dirty="0">
                <a:latin typeface="Calibri"/>
                <a:cs typeface="Calibri"/>
              </a:rPr>
              <a:t>or bulk density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particle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size.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6546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By analysing the </a:t>
            </a:r>
            <a:r>
              <a:rPr sz="1800" spc="-10" dirty="0">
                <a:latin typeface="Calibri"/>
                <a:cs typeface="Calibri"/>
              </a:rPr>
              <a:t>covariance,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spc="-15" dirty="0">
                <a:latin typeface="Calibri"/>
                <a:cs typeface="Calibri"/>
              </a:rPr>
              <a:t>may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possible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identify times  </a:t>
            </a:r>
            <a:r>
              <a:rPr sz="1800" spc="-10" dirty="0">
                <a:latin typeface="Calibri"/>
                <a:cs typeface="Calibri"/>
              </a:rPr>
              <a:t>where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relationship </a:t>
            </a:r>
            <a:r>
              <a:rPr sz="1800" spc="-5" dirty="0">
                <a:latin typeface="Calibri"/>
                <a:cs typeface="Calibri"/>
              </a:rPr>
              <a:t>between these variables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weakens.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88582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 a </a:t>
            </a:r>
            <a:r>
              <a:rPr sz="1800" spc="-5" dirty="0">
                <a:latin typeface="Calibri"/>
                <a:cs typeface="Calibri"/>
              </a:rPr>
              <a:t>deviation in the </a:t>
            </a:r>
            <a:r>
              <a:rPr sz="1800" spc="-10" dirty="0">
                <a:latin typeface="Calibri"/>
                <a:cs typeface="Calibri"/>
              </a:rPr>
              <a:t>expected differences exceeds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threshold  (percent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absolute), we </a:t>
            </a:r>
            <a:r>
              <a:rPr sz="1800" spc="-15" dirty="0">
                <a:latin typeface="Calibri"/>
                <a:cs typeface="Calibri"/>
              </a:rPr>
              <a:t>may </a:t>
            </a:r>
            <a:r>
              <a:rPr sz="1800" spc="-5" dirty="0">
                <a:latin typeface="Calibri"/>
                <a:cs typeface="Calibri"/>
              </a:rPr>
              <a:t>flag this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being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suspect.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2609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only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reliably </a:t>
            </a:r>
            <a:r>
              <a:rPr sz="1800" spc="-5" dirty="0">
                <a:latin typeface="Calibri"/>
                <a:cs typeface="Calibri"/>
              </a:rPr>
              <a:t>applied when the </a:t>
            </a:r>
            <a:r>
              <a:rPr sz="1800" spc="-10" dirty="0">
                <a:latin typeface="Calibri"/>
                <a:cs typeface="Calibri"/>
              </a:rPr>
              <a:t>covariance </a:t>
            </a:r>
            <a:r>
              <a:rPr sz="1800" spc="-5" dirty="0">
                <a:latin typeface="Calibri"/>
                <a:cs typeface="Calibri"/>
              </a:rPr>
              <a:t>between variables  is high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physically stable </a:t>
            </a:r>
            <a:r>
              <a:rPr sz="1800" spc="-5" dirty="0">
                <a:latin typeface="Calibri"/>
                <a:cs typeface="Calibri"/>
              </a:rPr>
              <a:t>(a high </a:t>
            </a:r>
            <a:r>
              <a:rPr sz="1800" spc="-10" dirty="0">
                <a:latin typeface="Calibri"/>
                <a:cs typeface="Calibri"/>
              </a:rPr>
              <a:t>correlation coefficient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exists).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036" y="5159936"/>
            <a:ext cx="10833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Flags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Fail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Suspect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Pass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636" y="5159936"/>
            <a:ext cx="39408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Condition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Measured </a:t>
            </a:r>
            <a:r>
              <a:rPr sz="1800" spc="-10" dirty="0">
                <a:latin typeface="Calibri"/>
                <a:cs typeface="Calibri"/>
              </a:rPr>
              <a:t>value </a:t>
            </a:r>
            <a:r>
              <a:rPr sz="1800" dirty="0">
                <a:latin typeface="Calibri"/>
                <a:cs typeface="Calibri"/>
              </a:rPr>
              <a:t>&gt;&gt; </a:t>
            </a:r>
            <a:r>
              <a:rPr sz="1800" spc="-15" dirty="0">
                <a:latin typeface="Calibri"/>
                <a:cs typeface="Calibri"/>
              </a:rPr>
              <a:t>greater </a:t>
            </a:r>
            <a:r>
              <a:rPr sz="1800" spc="-5" dirty="0">
                <a:latin typeface="Calibri"/>
                <a:cs typeface="Calibri"/>
              </a:rPr>
              <a:t>than </a:t>
            </a:r>
            <a:r>
              <a:rPr sz="1800" spc="-10" dirty="0">
                <a:latin typeface="Calibri"/>
                <a:cs typeface="Calibri"/>
              </a:rPr>
              <a:t>predicted  </a:t>
            </a:r>
            <a:r>
              <a:rPr sz="1800" spc="-5" dirty="0">
                <a:latin typeface="Calibri"/>
                <a:cs typeface="Calibri"/>
              </a:rPr>
              <a:t>Measured </a:t>
            </a:r>
            <a:r>
              <a:rPr sz="1800" spc="-10" dirty="0">
                <a:latin typeface="Calibri"/>
                <a:cs typeface="Calibri"/>
              </a:rPr>
              <a:t>value </a:t>
            </a:r>
            <a:r>
              <a:rPr sz="1800" dirty="0">
                <a:latin typeface="Calibri"/>
                <a:cs typeface="Calibri"/>
              </a:rPr>
              <a:t>&gt; </a:t>
            </a:r>
            <a:r>
              <a:rPr sz="1800" spc="-15" dirty="0">
                <a:latin typeface="Calibri"/>
                <a:cs typeface="Calibri"/>
              </a:rPr>
              <a:t>greater </a:t>
            </a:r>
            <a:r>
              <a:rPr sz="1800" spc="-5" dirty="0">
                <a:latin typeface="Calibri"/>
                <a:cs typeface="Calibri"/>
              </a:rPr>
              <a:t>than </a:t>
            </a:r>
            <a:r>
              <a:rPr sz="1800" spc="-10" dirty="0">
                <a:latin typeface="Calibri"/>
                <a:cs typeface="Calibri"/>
              </a:rPr>
              <a:t>predicted.  </a:t>
            </a:r>
            <a:r>
              <a:rPr sz="1800" spc="-5" dirty="0">
                <a:latin typeface="Calibri"/>
                <a:cs typeface="Calibri"/>
              </a:rPr>
              <a:t>Within </a:t>
            </a:r>
            <a:r>
              <a:rPr sz="1800" spc="-10" dirty="0">
                <a:latin typeface="Calibri"/>
                <a:cs typeface="Calibri"/>
              </a:rPr>
              <a:t>expected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46719" y="877824"/>
            <a:ext cx="3342131" cy="5833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431" y="45401"/>
            <a:ext cx="31800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Data</a:t>
            </a:r>
            <a:r>
              <a:rPr spc="-70" dirty="0"/>
              <a:t> </a:t>
            </a:r>
            <a:r>
              <a:rPr spc="-5" dirty="0"/>
              <a:t>export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16169"/>
            <a:ext cx="4537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Once </a:t>
            </a:r>
            <a:r>
              <a:rPr sz="1800" spc="-10" dirty="0">
                <a:latin typeface="Calibri"/>
                <a:cs typeface="Calibri"/>
              </a:rPr>
              <a:t>we have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readily </a:t>
            </a:r>
            <a:r>
              <a:rPr lang="en-GB" sz="1800" spc="-5" dirty="0">
                <a:latin typeface="Calibri"/>
                <a:cs typeface="Calibri"/>
              </a:rPr>
              <a:t>processed,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 can  </a:t>
            </a:r>
            <a:r>
              <a:rPr sz="1800" spc="-5" dirty="0">
                <a:latin typeface="Calibri"/>
                <a:cs typeface="Calibri"/>
              </a:rPr>
              <a:t>consider how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export the flagged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6775" y="1431942"/>
            <a:ext cx="575119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For</a:t>
            </a:r>
            <a:r>
              <a:rPr sz="18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ascii</a:t>
            </a:r>
            <a:endParaRPr sz="1800">
              <a:latin typeface="Arial Rounded MT Bold"/>
              <a:cs typeface="Arial Rounded MT Bold"/>
            </a:endParaRPr>
          </a:p>
          <a:p>
            <a:pPr algn="ctr">
              <a:lnSpc>
                <a:spcPts val="2135"/>
              </a:lnSpc>
            </a:pPr>
            <a:r>
              <a:rPr sz="1800" spc="-15" dirty="0">
                <a:solidFill>
                  <a:srgbClr val="252525"/>
                </a:solidFill>
                <a:latin typeface="Courier New"/>
                <a:cs typeface="Courier New"/>
              </a:rPr>
              <a:t>writecell(C,'C_tab.txt','Delimiter','tab')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2022" y="2529222"/>
            <a:ext cx="315976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For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ascii,</a:t>
            </a:r>
            <a:r>
              <a:rPr sz="1800" spc="5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xslx</a:t>
            </a:r>
            <a:endParaRPr sz="1800">
              <a:latin typeface="Arial Rounded MT Bold"/>
              <a:cs typeface="Arial Rounded MT Bold"/>
            </a:endParaRPr>
          </a:p>
          <a:p>
            <a:pPr algn="ctr">
              <a:lnSpc>
                <a:spcPts val="2135"/>
              </a:lnSpc>
            </a:pP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writetable(C,</a:t>
            </a:r>
            <a:r>
              <a:rPr sz="1800" spc="-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252525"/>
                </a:solidFill>
                <a:latin typeface="Courier New"/>
                <a:cs typeface="Courier New"/>
              </a:rPr>
              <a:t>filename)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3306" y="4175142"/>
            <a:ext cx="6031865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algn="ctr">
              <a:lnSpc>
                <a:spcPts val="2135"/>
              </a:lnSpc>
              <a:spcBef>
                <a:spcPts val="100"/>
              </a:spcBef>
            </a:pPr>
            <a:r>
              <a:rPr sz="18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For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netCDF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ncid </a:t>
            </a:r>
            <a:r>
              <a:rPr sz="18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252525"/>
                </a:solidFill>
                <a:latin typeface="Courier New"/>
                <a:cs typeface="Courier New"/>
              </a:rPr>
              <a:t>netcdf.create(filename,cmode)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varid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netcdf.inqVarID(ncid,'temperature');  data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[100:109];</a:t>
            </a:r>
            <a:endParaRPr sz="1800">
              <a:latin typeface="Courier New"/>
              <a:cs typeface="Courier New"/>
            </a:endParaRPr>
          </a:p>
          <a:p>
            <a:pPr marL="12700" marR="109601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netcdf.putVar(ncid,varid,0,10,data);  netcdf.close(ncid);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9575" y="45401"/>
            <a:ext cx="6972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Measurement</a:t>
            </a:r>
            <a:r>
              <a:rPr spc="-40" dirty="0"/>
              <a:t> </a:t>
            </a:r>
            <a:r>
              <a:rPr dirty="0"/>
              <a:t>uncertainty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373" y="1186342"/>
            <a:ext cx="11152505" cy="520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367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Upon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data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acquisition,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we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need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be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confident that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reported value represents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physical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quantity of 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interest.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C0504D"/>
                </a:solidFill>
                <a:latin typeface="Calibri"/>
                <a:cs typeface="Calibri"/>
              </a:rPr>
              <a:t>Quality assurance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represents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systems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place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assure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measurements are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as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accurate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 as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precise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as 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possible.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QA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 planned and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systematic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means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ensuring that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defined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standards,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practices, 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procedures,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methods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applied.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Calibri"/>
              <a:cs typeface="Calibri"/>
            </a:endParaRPr>
          </a:p>
          <a:p>
            <a:pPr marL="12700" marR="77343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lab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environments,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this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is partly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achieved through 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quality </a:t>
            </a:r>
            <a:r>
              <a:rPr sz="2000" spc="-15" dirty="0">
                <a:solidFill>
                  <a:srgbClr val="C0504D"/>
                </a:solidFill>
                <a:latin typeface="Calibri"/>
                <a:cs typeface="Calibri"/>
              </a:rPr>
              <a:t>control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measures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such as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using regular 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calibration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analysis with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standards.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This guards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against </a:t>
            </a:r>
            <a:r>
              <a:rPr sz="2000" spc="-15" dirty="0">
                <a:solidFill>
                  <a:srgbClr val="C0504D"/>
                </a:solidFill>
                <a:latin typeface="Calibri"/>
                <a:cs typeface="Calibri"/>
              </a:rPr>
              <a:t>systematic errors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that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may generate</a:t>
            </a:r>
            <a:r>
              <a:rPr sz="2000" spc="1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504D"/>
                </a:solidFill>
                <a:latin typeface="Calibri"/>
                <a:cs typeface="Calibri"/>
              </a:rPr>
              <a:t>bias.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Calibri"/>
              <a:cs typeface="Calibri"/>
            </a:endParaRPr>
          </a:p>
          <a:p>
            <a:pPr marL="12700" marR="31940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Random </a:t>
            </a:r>
            <a:r>
              <a:rPr sz="2000" spc="-15" dirty="0">
                <a:solidFill>
                  <a:srgbClr val="C0504D"/>
                </a:solidFill>
                <a:latin typeface="Calibri"/>
                <a:cs typeface="Calibri"/>
              </a:rPr>
              <a:t>errors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arise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from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unpredictable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variations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which influence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measurement </a:t>
            </a:r>
            <a:r>
              <a:rPr lang="en-GB" sz="2000" spc="-10" dirty="0">
                <a:solidFill>
                  <a:srgbClr val="252525"/>
                </a:solidFill>
                <a:latin typeface="Calibri"/>
                <a:cs typeface="Calibri"/>
              </a:rPr>
              <a:t>procedure and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are  associated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with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actual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measurement 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e.g.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xrf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– </a:t>
            </a:r>
            <a:r>
              <a:rPr sz="2000" spc="-20" dirty="0">
                <a:solidFill>
                  <a:srgbClr val="252525"/>
                </a:solidFill>
                <a:latin typeface="Calibri"/>
                <a:cs typeface="Calibri"/>
              </a:rPr>
              <a:t>water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content,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organic</a:t>
            </a:r>
            <a:r>
              <a:rPr sz="2000" spc="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content.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Lab-based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procedures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should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be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designed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account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these sources of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error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in their</a:t>
            </a:r>
            <a:r>
              <a:rPr sz="20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methodologies.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Calibri"/>
              <a:cs typeface="Calibri"/>
            </a:endParaRPr>
          </a:p>
          <a:p>
            <a:pPr marL="12700" marR="35687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This is particularly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important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when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distance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between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measurements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may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be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large 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e.g.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core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sampling 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where error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detection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may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be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more problematic (more</a:t>
            </a:r>
            <a:r>
              <a:rPr sz="20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later)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9575" y="45401"/>
            <a:ext cx="6972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Measurement</a:t>
            </a:r>
            <a:r>
              <a:rPr spc="-40" dirty="0"/>
              <a:t> </a:t>
            </a:r>
            <a:r>
              <a:rPr dirty="0"/>
              <a:t>uncertainty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373" y="1263067"/>
            <a:ext cx="10385425" cy="490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252525"/>
                </a:solidFill>
                <a:latin typeface="Calibri"/>
                <a:cs typeface="Calibri"/>
              </a:rPr>
              <a:t>However,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what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about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when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sensor/measurement device is</a:t>
            </a:r>
            <a:r>
              <a:rPr sz="2000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deployed?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C0504D"/>
                </a:solidFill>
                <a:latin typeface="Calibri"/>
                <a:cs typeface="Calibri"/>
              </a:rPr>
              <a:t>Systematic errors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can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be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evaluated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accounted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by sensor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(re-)calibration 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e.g.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sensor</a:t>
            </a:r>
            <a:r>
              <a:rPr sz="2000" spc="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drift.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38735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But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what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about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random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errors?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These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are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difficult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to control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account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outside of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 lab 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e.g. 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environmental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interference.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Deployed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sensors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typically sample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at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high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frequency/resolution so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we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can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often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use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other sources of 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information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identify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2000" spc="10" dirty="0">
                <a:solidFill>
                  <a:srgbClr val="252525"/>
                </a:solidFill>
                <a:latin typeface="Calibri"/>
                <a:cs typeface="Calibri"/>
              </a:rPr>
              <a:t>‘flag’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spurious</a:t>
            </a:r>
            <a:r>
              <a:rPr sz="2000" spc="-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measurements.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Therefore,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we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may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opt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Type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and/or </a:t>
            </a:r>
            <a:r>
              <a:rPr sz="2000" spc="-25" dirty="0">
                <a:solidFill>
                  <a:srgbClr val="4F6128"/>
                </a:solidFill>
                <a:latin typeface="Calibri"/>
                <a:cs typeface="Calibri"/>
              </a:rPr>
              <a:t>Type </a:t>
            </a:r>
            <a:r>
              <a:rPr sz="2000" dirty="0">
                <a:solidFill>
                  <a:srgbClr val="4F6128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evaluation: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Statistical 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analysis of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repeat 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measurements, or</a:t>
            </a:r>
            <a:r>
              <a:rPr sz="2000" spc="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calibrations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4F6128"/>
                </a:solidFill>
                <a:latin typeface="Calibri"/>
                <a:cs typeface="Calibri"/>
              </a:rPr>
              <a:t>Previous measurement</a:t>
            </a:r>
            <a:r>
              <a:rPr sz="2000" spc="4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F6128"/>
                </a:solidFill>
                <a:latin typeface="Calibri"/>
                <a:cs typeface="Calibri"/>
              </a:rPr>
              <a:t>data;</a:t>
            </a:r>
            <a:endParaRPr sz="2000">
              <a:latin typeface="Calibri"/>
              <a:cs typeface="Calibri"/>
            </a:endParaRPr>
          </a:p>
          <a:p>
            <a:pPr marL="299085" marR="34861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4F6128"/>
                </a:solidFill>
                <a:latin typeface="Calibri"/>
                <a:cs typeface="Calibri"/>
              </a:rPr>
              <a:t>Experience with, or </a:t>
            </a:r>
            <a:r>
              <a:rPr sz="2000" spc="-10" dirty="0">
                <a:solidFill>
                  <a:srgbClr val="4F6128"/>
                </a:solidFill>
                <a:latin typeface="Calibri"/>
                <a:cs typeface="Calibri"/>
              </a:rPr>
              <a:t>general </a:t>
            </a:r>
            <a:r>
              <a:rPr sz="2000" spc="-5" dirty="0">
                <a:solidFill>
                  <a:srgbClr val="4F6128"/>
                </a:solidFill>
                <a:latin typeface="Calibri"/>
                <a:cs typeface="Calibri"/>
              </a:rPr>
              <a:t>knowledge </a:t>
            </a:r>
            <a:r>
              <a:rPr sz="2000" spc="-45" dirty="0">
                <a:solidFill>
                  <a:srgbClr val="4F6128"/>
                </a:solidFill>
                <a:latin typeface="Calibri"/>
                <a:cs typeface="Calibri"/>
              </a:rPr>
              <a:t>of, </a:t>
            </a:r>
            <a:r>
              <a:rPr sz="2000" dirty="0">
                <a:solidFill>
                  <a:srgbClr val="4F6128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F6128"/>
                </a:solidFill>
                <a:latin typeface="Calibri"/>
                <a:cs typeface="Calibri"/>
              </a:rPr>
              <a:t>behavior </a:t>
            </a:r>
            <a:r>
              <a:rPr sz="2000" dirty="0">
                <a:solidFill>
                  <a:srgbClr val="4F6128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4F6128"/>
                </a:solidFill>
                <a:latin typeface="Calibri"/>
                <a:cs typeface="Calibri"/>
              </a:rPr>
              <a:t>property </a:t>
            </a:r>
            <a:r>
              <a:rPr sz="2000" spc="-5" dirty="0">
                <a:solidFill>
                  <a:srgbClr val="4F6128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4F6128"/>
                </a:solidFill>
                <a:latin typeface="Calibri"/>
                <a:cs typeface="Calibri"/>
              </a:rPr>
              <a:t>relevant </a:t>
            </a:r>
            <a:r>
              <a:rPr sz="2000" spc="-10" dirty="0">
                <a:solidFill>
                  <a:srgbClr val="4F6128"/>
                </a:solidFill>
                <a:latin typeface="Calibri"/>
                <a:cs typeface="Calibri"/>
              </a:rPr>
              <a:t>materials </a:t>
            </a:r>
            <a:r>
              <a:rPr sz="2000" dirty="0">
                <a:solidFill>
                  <a:srgbClr val="4F6128"/>
                </a:solidFill>
                <a:latin typeface="Calibri"/>
                <a:cs typeface="Calibri"/>
              </a:rPr>
              <a:t>and  </a:t>
            </a:r>
            <a:r>
              <a:rPr sz="2000" spc="-10" dirty="0">
                <a:solidFill>
                  <a:srgbClr val="4F6128"/>
                </a:solidFill>
                <a:latin typeface="Calibri"/>
                <a:cs typeface="Calibri"/>
              </a:rPr>
              <a:t>instruments;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4F6128"/>
                </a:solidFill>
                <a:latin typeface="Calibri"/>
                <a:cs typeface="Calibri"/>
              </a:rPr>
              <a:t>Manufacturer's</a:t>
            </a:r>
            <a:r>
              <a:rPr sz="2000" spc="-2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F6128"/>
                </a:solidFill>
                <a:latin typeface="Calibri"/>
                <a:cs typeface="Calibri"/>
              </a:rPr>
              <a:t>specifications.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9131" y="45401"/>
            <a:ext cx="49333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Handling</a:t>
            </a:r>
            <a:r>
              <a:rPr spc="-55" dirty="0"/>
              <a:t> </a:t>
            </a:r>
            <a:r>
              <a:rPr spc="-15" dirty="0"/>
              <a:t>datasets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7210" y="1004586"/>
            <a:ext cx="162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Importing</a:t>
            </a:r>
            <a:r>
              <a:rPr sz="1800" spc="-85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files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5" y="1554011"/>
            <a:ext cx="5516880" cy="429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Often, files will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be ASCII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format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e.g., </a:t>
            </a:r>
            <a:r>
              <a:rPr sz="2000" spc="-100" dirty="0">
                <a:solidFill>
                  <a:srgbClr val="252525"/>
                </a:solidFill>
                <a:latin typeface="Calibri"/>
                <a:cs typeface="Calibri"/>
              </a:rPr>
              <a:t>DAT, </a:t>
            </a:r>
            <a:r>
              <a:rPr sz="2000" spc="-45" dirty="0">
                <a:solidFill>
                  <a:srgbClr val="252525"/>
                </a:solidFill>
                <a:latin typeface="Calibri"/>
                <a:cs typeface="Calibri"/>
              </a:rPr>
              <a:t>.CSV,</a:t>
            </a:r>
            <a:r>
              <a:rPr sz="20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10" dirty="0">
                <a:solidFill>
                  <a:srgbClr val="252525"/>
                </a:solidFill>
                <a:latin typeface="Calibri"/>
                <a:cs typeface="Calibri"/>
              </a:rPr>
              <a:t>.TXT.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Delimited using comma, spaces,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tabs,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35" dirty="0">
                <a:solidFill>
                  <a:srgbClr val="252525"/>
                </a:solidFill>
                <a:latin typeface="Calibri"/>
                <a:cs typeface="Calibri"/>
              </a:rPr>
              <a:t>However,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some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may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use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proprietary formats </a:t>
            </a:r>
            <a:r>
              <a:rPr sz="2000" spc="5" dirty="0">
                <a:solidFill>
                  <a:srgbClr val="252525"/>
                </a:solidFill>
                <a:latin typeface="Calibri"/>
                <a:cs typeface="Calibri"/>
              </a:rPr>
              <a:t>e.g.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xlsx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10820">
              <a:lnSpc>
                <a:spcPct val="100000"/>
              </a:lnSpc>
            </a:pPr>
            <a:r>
              <a:rPr sz="2000" spc="-35" dirty="0">
                <a:solidFill>
                  <a:srgbClr val="252525"/>
                </a:solidFill>
                <a:latin typeface="Calibri"/>
                <a:cs typeface="Calibri"/>
              </a:rPr>
              <a:t>We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will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explore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how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handle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these common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data  </a:t>
            </a:r>
            <a:r>
              <a:rPr sz="2000" spc="-10" dirty="0">
                <a:solidFill>
                  <a:srgbClr val="252525"/>
                </a:solidFill>
                <a:latin typeface="Calibri"/>
                <a:cs typeface="Calibri"/>
              </a:rPr>
              <a:t>formats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assess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quality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data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within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netCDF is </a:t>
            </a:r>
            <a:r>
              <a:rPr sz="2000" dirty="0">
                <a:solidFill>
                  <a:srgbClr val="252525"/>
                </a:solidFill>
                <a:latin typeface="Calibri"/>
                <a:cs typeface="Calibri"/>
              </a:rPr>
              <a:t>an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increasingly popular </a:t>
            </a:r>
            <a:r>
              <a:rPr sz="2000" spc="-15" dirty="0">
                <a:solidFill>
                  <a:srgbClr val="252525"/>
                </a:solidFill>
                <a:latin typeface="Calibri"/>
                <a:cs typeface="Calibri"/>
              </a:rPr>
              <a:t>format for </a:t>
            </a:r>
            <a:r>
              <a:rPr sz="2000" spc="-5" dirty="0">
                <a:solidFill>
                  <a:srgbClr val="252525"/>
                </a:solidFill>
                <a:latin typeface="Calibri"/>
                <a:cs typeface="Calibri"/>
              </a:rPr>
              <a:t>scientific  variables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504D"/>
                </a:solidFill>
                <a:latin typeface="Calibri"/>
                <a:cs typeface="Calibri"/>
              </a:rPr>
              <a:t>All 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of these </a:t>
            </a:r>
            <a:r>
              <a:rPr sz="2000" b="1" spc="-10" dirty="0">
                <a:solidFill>
                  <a:srgbClr val="C0504D"/>
                </a:solidFill>
                <a:latin typeface="Calibri"/>
                <a:cs typeface="Calibri"/>
              </a:rPr>
              <a:t>can </a:t>
            </a:r>
            <a:r>
              <a:rPr sz="2000" b="1" dirty="0">
                <a:solidFill>
                  <a:srgbClr val="C0504D"/>
                </a:solidFill>
                <a:latin typeface="Calibri"/>
                <a:cs typeface="Calibri"/>
              </a:rPr>
              <a:t>be </a:t>
            </a:r>
            <a:r>
              <a:rPr sz="2000" b="1" spc="-5" dirty="0">
                <a:solidFill>
                  <a:srgbClr val="C0504D"/>
                </a:solidFill>
                <a:latin typeface="Calibri"/>
                <a:cs typeface="Calibri"/>
              </a:rPr>
              <a:t>easily imported </a:t>
            </a:r>
            <a:r>
              <a:rPr sz="2000" b="1" spc="-15" dirty="0">
                <a:solidFill>
                  <a:srgbClr val="C0504D"/>
                </a:solidFill>
                <a:latin typeface="Calibri"/>
                <a:cs typeface="Calibri"/>
              </a:rPr>
              <a:t>into</a:t>
            </a:r>
            <a:r>
              <a:rPr sz="2000" b="1" spc="-10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C0504D"/>
                </a:solidFill>
                <a:latin typeface="Calibri"/>
                <a:cs typeface="Calibri"/>
              </a:rPr>
              <a:t>MATLAB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4215" y="1526458"/>
            <a:ext cx="425259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2135"/>
              </a:lnSpc>
              <a:spcBef>
                <a:spcPts val="100"/>
              </a:spcBef>
            </a:pPr>
            <a:r>
              <a:rPr sz="18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For</a:t>
            </a:r>
            <a:r>
              <a:rPr sz="18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ascii</a:t>
            </a:r>
            <a:endParaRPr sz="1800">
              <a:latin typeface="Arial Rounded MT Bold"/>
              <a:cs typeface="Arial Rounded MT Bold"/>
            </a:endParaRPr>
          </a:p>
          <a:p>
            <a:pPr algn="ctr">
              <a:lnSpc>
                <a:spcPts val="2135"/>
              </a:lnSpc>
            </a:pPr>
            <a:r>
              <a:rPr sz="1800" dirty="0">
                <a:solidFill>
                  <a:srgbClr val="252525"/>
                </a:solidFill>
                <a:latin typeface="Courier New"/>
                <a:cs typeface="Courier New"/>
              </a:rPr>
              <a:t>C =</a:t>
            </a:r>
            <a:r>
              <a:rPr sz="1800" spc="-1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Courier New"/>
                <a:cs typeface="Courier New"/>
              </a:rPr>
              <a:t>textscan(fileID,formatSpec)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1255" y="2898058"/>
            <a:ext cx="315976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For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ascii,</a:t>
            </a:r>
            <a:r>
              <a:rPr sz="1800" spc="5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xslx</a:t>
            </a:r>
            <a:endParaRPr sz="1800">
              <a:latin typeface="Arial Rounded MT Bold"/>
              <a:cs typeface="Arial Rounded MT Bold"/>
            </a:endParaRPr>
          </a:p>
          <a:p>
            <a:pPr algn="ctr">
              <a:lnSpc>
                <a:spcPts val="2135"/>
              </a:lnSpc>
            </a:pPr>
            <a:r>
              <a:rPr sz="1800" dirty="0">
                <a:solidFill>
                  <a:srgbClr val="252525"/>
                </a:solidFill>
                <a:latin typeface="Courier New"/>
                <a:cs typeface="Courier New"/>
              </a:rPr>
              <a:t>C =</a:t>
            </a:r>
            <a:r>
              <a:rPr sz="1800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252525"/>
                </a:solidFill>
                <a:latin typeface="Courier New"/>
                <a:cs typeface="Courier New"/>
              </a:rPr>
              <a:t>readtable(filename)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1375" y="4543978"/>
            <a:ext cx="397764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For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netCDF</a:t>
            </a:r>
            <a:endParaRPr sz="1800">
              <a:latin typeface="Arial Rounded MT Bold"/>
              <a:cs typeface="Arial Rounded MT Bold"/>
            </a:endParaRPr>
          </a:p>
          <a:p>
            <a:pPr algn="ctr">
              <a:lnSpc>
                <a:spcPts val="2135"/>
              </a:lnSpc>
            </a:pPr>
            <a:r>
              <a:rPr sz="1800" dirty="0">
                <a:solidFill>
                  <a:srgbClr val="252525"/>
                </a:solidFill>
                <a:latin typeface="Courier New"/>
                <a:cs typeface="Courier New"/>
              </a:rPr>
              <a:t>C =</a:t>
            </a:r>
            <a:r>
              <a:rPr sz="18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252525"/>
                </a:solidFill>
                <a:latin typeface="Courier New"/>
                <a:cs typeface="Courier New"/>
              </a:rPr>
              <a:t>netcdf.open('example.nc')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Running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25" dirty="0"/>
              <a:t>control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4498" y="1883101"/>
          <a:ext cx="10055225" cy="3235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Flag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(numeric</a:t>
                      </a:r>
                      <a:r>
                        <a:rPr sz="1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value)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Pass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have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passed QC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tests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evaluated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have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been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evaluated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Suspect or high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interest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0264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 considered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suspect or high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interest.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Flagged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draw attention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users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Fail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have failed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one 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more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QC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check.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acceptable</a:t>
                      </a:r>
                      <a:r>
                        <a:rPr sz="18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quality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Value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changed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have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been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adjusted following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correction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Interpolated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Missing/bad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have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been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infilled by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interpolation</a:t>
                      </a:r>
                      <a:r>
                        <a:rPr sz="18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methods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Missing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missing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27367" y="1004261"/>
            <a:ext cx="654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Assessing </a:t>
            </a: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data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quality and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flagging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issues: some</a:t>
            </a:r>
            <a:r>
              <a:rPr sz="1800" spc="25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examples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Running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2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192" y="756483"/>
            <a:ext cx="9526270" cy="34004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4430395">
              <a:lnSpc>
                <a:spcPct val="100000"/>
              </a:lnSpc>
              <a:spcBef>
                <a:spcPts val="1215"/>
              </a:spcBef>
            </a:pP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Timing </a:t>
            </a:r>
            <a:r>
              <a:rPr sz="1800" dirty="0">
                <a:solidFill>
                  <a:srgbClr val="C0504D"/>
                </a:solidFill>
                <a:latin typeface="Arial Rounded MT Bold"/>
                <a:cs typeface="Arial Rounded MT Bold"/>
              </a:rPr>
              <a:t>or </a:t>
            </a:r>
            <a:r>
              <a:rPr sz="1800" spc="-25" dirty="0">
                <a:solidFill>
                  <a:srgbClr val="C0504D"/>
                </a:solidFill>
                <a:latin typeface="Arial Rounded MT Bold"/>
                <a:cs typeface="Arial Rounded MT Bold"/>
              </a:rPr>
              <a:t>gap</a:t>
            </a:r>
            <a:r>
              <a:rPr sz="1800" spc="-40" dirty="0">
                <a:solidFill>
                  <a:srgbClr val="C0504D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tests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test to </a:t>
            </a:r>
            <a:r>
              <a:rPr sz="2000" spc="-5" dirty="0">
                <a:latin typeface="Calibri"/>
                <a:cs typeface="Calibri"/>
              </a:rPr>
              <a:t>determine whether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most recent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point was </a:t>
            </a:r>
            <a:r>
              <a:rPr sz="2000" spc="-5" dirty="0">
                <a:latin typeface="Calibri"/>
                <a:cs typeface="Calibri"/>
              </a:rPr>
              <a:t>measured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expected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12700" marR="903605">
              <a:lnSpc>
                <a:spcPct val="200000"/>
              </a:lnSpc>
            </a:pPr>
            <a:r>
              <a:rPr sz="2000" spc="-5" dirty="0">
                <a:latin typeface="Calibri"/>
                <a:cs typeface="Calibri"/>
              </a:rPr>
              <a:t>In some cases, </a:t>
            </a:r>
            <a:r>
              <a:rPr sz="2000" spc="-15" dirty="0">
                <a:latin typeface="Calibri"/>
                <a:cs typeface="Calibri"/>
              </a:rPr>
              <a:t>data may </a:t>
            </a:r>
            <a:r>
              <a:rPr sz="2000" dirty="0">
                <a:latin typeface="Calibri"/>
                <a:cs typeface="Calibri"/>
              </a:rPr>
              <a:t>not </a:t>
            </a:r>
            <a:r>
              <a:rPr sz="2000" spc="-10" dirty="0">
                <a:latin typeface="Calibri"/>
                <a:cs typeface="Calibri"/>
              </a:rPr>
              <a:t>report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spc="-5" dirty="0">
                <a:latin typeface="Calibri"/>
                <a:cs typeface="Calibri"/>
              </a:rPr>
              <a:t>regular </a:t>
            </a:r>
            <a:r>
              <a:rPr sz="2000" spc="-10" dirty="0">
                <a:latin typeface="Calibri"/>
                <a:cs typeface="Calibri"/>
              </a:rPr>
              <a:t>intervals </a:t>
            </a:r>
            <a:r>
              <a:rPr sz="2000" spc="-5" dirty="0">
                <a:latin typeface="Calibri"/>
                <a:cs typeface="Calibri"/>
              </a:rPr>
              <a:t>so this should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considered 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gap </a:t>
            </a:r>
            <a:r>
              <a:rPr sz="2000" dirty="0">
                <a:latin typeface="Calibri"/>
                <a:cs typeface="Calibri"/>
              </a:rPr>
              <a:t>check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not a </a:t>
            </a:r>
            <a:r>
              <a:rPr sz="2000" spc="-5" dirty="0">
                <a:latin typeface="Calibri"/>
                <a:cs typeface="Calibri"/>
              </a:rPr>
              <a:t>solution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all timing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errors.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could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measured or </a:t>
            </a:r>
            <a:r>
              <a:rPr sz="2000" spc="-10" dirty="0">
                <a:latin typeface="Calibri"/>
                <a:cs typeface="Calibri"/>
              </a:rPr>
              <a:t>received </a:t>
            </a:r>
            <a:r>
              <a:rPr sz="2000" spc="-5" dirty="0">
                <a:latin typeface="Calibri"/>
                <a:cs typeface="Calibri"/>
              </a:rPr>
              <a:t>earlier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expected.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5" dirty="0">
                <a:latin typeface="Calibri"/>
                <a:cs typeface="Calibri"/>
              </a:rPr>
              <a:t>test </a:t>
            </a:r>
            <a:r>
              <a:rPr sz="2000" spc="-5" dirty="0">
                <a:latin typeface="Calibri"/>
                <a:cs typeface="Calibri"/>
              </a:rPr>
              <a:t>does </a:t>
            </a:r>
            <a:r>
              <a:rPr sz="2000" dirty="0">
                <a:latin typeface="Calibri"/>
                <a:cs typeface="Calibri"/>
              </a:rPr>
              <a:t>not </a:t>
            </a:r>
            <a:r>
              <a:rPr sz="2000" spc="-5" dirty="0">
                <a:latin typeface="Calibri"/>
                <a:cs typeface="Calibri"/>
              </a:rPr>
              <a:t>address all clock </a:t>
            </a:r>
            <a:r>
              <a:rPr sz="2000" spc="-10" dirty="0">
                <a:latin typeface="Calibri"/>
                <a:cs typeface="Calibri"/>
              </a:rPr>
              <a:t>drift/jump/synchronization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issues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192" y="4862655"/>
            <a:ext cx="18021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Example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Flags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Fail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Pass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2392" y="4862655"/>
            <a:ext cx="48666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Condition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Reported value </a:t>
            </a:r>
            <a:r>
              <a:rPr sz="2400" spc="-5" dirty="0">
                <a:latin typeface="Calibri"/>
                <a:cs typeface="Calibri"/>
              </a:rPr>
              <a:t>does not arrive on </a:t>
            </a:r>
            <a:r>
              <a:rPr sz="2400" dirty="0">
                <a:latin typeface="Calibri"/>
                <a:cs typeface="Calibri"/>
              </a:rPr>
              <a:t>time  </a:t>
            </a:r>
            <a:r>
              <a:rPr sz="2400" spc="-65" dirty="0">
                <a:latin typeface="Calibri"/>
                <a:cs typeface="Calibri"/>
              </a:rPr>
              <a:t>Test </a:t>
            </a:r>
            <a:r>
              <a:rPr sz="2400" spc="-5" dirty="0">
                <a:latin typeface="Calibri"/>
                <a:cs typeface="Calibri"/>
              </a:rPr>
              <a:t>meets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Running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2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2" y="898070"/>
            <a:ext cx="6309995" cy="410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C0504D"/>
                </a:solidFill>
                <a:latin typeface="Arial Rounded MT Bold"/>
                <a:cs typeface="Arial Rounded MT Bold"/>
              </a:rPr>
              <a:t>Gross </a:t>
            </a:r>
            <a:r>
              <a:rPr sz="1800" spc="-20" dirty="0">
                <a:solidFill>
                  <a:srgbClr val="C0504D"/>
                </a:solidFill>
                <a:latin typeface="Arial Rounded MT Bold"/>
                <a:cs typeface="Arial Rounded MT Bold"/>
              </a:rPr>
              <a:t>range</a:t>
            </a:r>
            <a:r>
              <a:rPr sz="1800" spc="-95" dirty="0">
                <a:solidFill>
                  <a:srgbClr val="C0504D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test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Rounded MT Bold"/>
              <a:cs typeface="Arial Rounded MT Bold"/>
            </a:endParaRPr>
          </a:p>
          <a:p>
            <a:pPr marL="12700" marR="1790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All measurements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made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sensors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limited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output 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range</a:t>
            </a:r>
            <a:r>
              <a:rPr sz="1800" spc="-10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15" dirty="0">
                <a:latin typeface="Calibri"/>
                <a:cs typeface="Calibri"/>
              </a:rPr>
              <a:t>form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most </a:t>
            </a:r>
            <a:r>
              <a:rPr sz="1800" spc="-5" dirty="0">
                <a:latin typeface="Calibri"/>
                <a:cs typeface="Calibri"/>
              </a:rPr>
              <a:t>rudimentary </a:t>
            </a:r>
            <a:r>
              <a:rPr sz="1800" spc="-10" dirty="0">
                <a:latin typeface="Calibri"/>
                <a:cs typeface="Calibri"/>
              </a:rPr>
              <a:t>gross range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check.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469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values less than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minimum </a:t>
            </a:r>
            <a:r>
              <a:rPr sz="1800" spc="-10" dirty="0">
                <a:latin typeface="Calibri"/>
                <a:cs typeface="Calibri"/>
              </a:rPr>
              <a:t>value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5" dirty="0">
                <a:latin typeface="Calibri"/>
                <a:cs typeface="Calibri"/>
              </a:rPr>
              <a:t>greater </a:t>
            </a:r>
            <a:r>
              <a:rPr sz="1800" spc="-5" dirty="0">
                <a:latin typeface="Calibri"/>
                <a:cs typeface="Calibri"/>
              </a:rPr>
              <a:t>than the maximum  </a:t>
            </a:r>
            <a:r>
              <a:rPr sz="1800" spc="-10" dirty="0">
                <a:latin typeface="Calibri"/>
                <a:cs typeface="Calibri"/>
              </a:rPr>
              <a:t>value </a:t>
            </a:r>
            <a:r>
              <a:rPr sz="1800" spc="-5" dirty="0">
                <a:latin typeface="Calibri"/>
                <a:cs typeface="Calibri"/>
              </a:rPr>
              <a:t>that the sensor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output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acceptable.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31178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Additionally,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operator can </a:t>
            </a:r>
            <a:r>
              <a:rPr sz="1800" spc="-5" dirty="0">
                <a:latin typeface="Calibri"/>
                <a:cs typeface="Calibri"/>
              </a:rPr>
              <a:t>select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smaller </a:t>
            </a:r>
            <a:r>
              <a:rPr sz="1800" dirty="0">
                <a:latin typeface="Calibri"/>
                <a:cs typeface="Calibri"/>
              </a:rPr>
              <a:t>span based </a:t>
            </a:r>
            <a:r>
              <a:rPr sz="1800" spc="-5" dirty="0">
                <a:latin typeface="Calibri"/>
                <a:cs typeface="Calibri"/>
              </a:rPr>
              <a:t>upon  </a:t>
            </a:r>
            <a:r>
              <a:rPr sz="1800" spc="-10" dirty="0">
                <a:latin typeface="Calibri"/>
                <a:cs typeface="Calibri"/>
              </a:rPr>
              <a:t>local </a:t>
            </a:r>
            <a:r>
              <a:rPr sz="1800" spc="-5" dirty="0">
                <a:latin typeface="Calibri"/>
                <a:cs typeface="Calibri"/>
              </a:rPr>
              <a:t>knowledge or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desire to </a:t>
            </a:r>
            <a:r>
              <a:rPr sz="1800" spc="-15" dirty="0">
                <a:latin typeface="Calibri"/>
                <a:cs typeface="Calibri"/>
              </a:rPr>
              <a:t>draw attention </a:t>
            </a:r>
            <a:r>
              <a:rPr sz="1800" spc="-10" dirty="0">
                <a:latin typeface="Calibri"/>
                <a:cs typeface="Calibri"/>
              </a:rPr>
              <a:t>to extreme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For example, we </a:t>
            </a:r>
            <a:r>
              <a:rPr sz="1800" spc="-5" dirty="0">
                <a:latin typeface="Calibri"/>
                <a:cs typeface="Calibri"/>
              </a:rPr>
              <a:t>know that measurements of </a:t>
            </a:r>
            <a:r>
              <a:rPr sz="1800" spc="-10" dirty="0">
                <a:latin typeface="Calibri"/>
                <a:cs typeface="Calibri"/>
              </a:rPr>
              <a:t>many environmental  </a:t>
            </a:r>
            <a:r>
              <a:rPr sz="1800" spc="-5" dirty="0">
                <a:latin typeface="Calibri"/>
                <a:cs typeface="Calibri"/>
              </a:rPr>
              <a:t>variables </a:t>
            </a:r>
            <a:r>
              <a:rPr sz="1800" spc="-10" dirty="0">
                <a:latin typeface="Calibri"/>
                <a:cs typeface="Calibri"/>
              </a:rPr>
              <a:t>must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non-negative, </a:t>
            </a:r>
            <a:r>
              <a:rPr sz="1800" spc="-5" dirty="0">
                <a:latin typeface="Calibri"/>
                <a:cs typeface="Calibri"/>
              </a:rPr>
              <a:t>such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5" dirty="0">
                <a:latin typeface="Calibri"/>
                <a:cs typeface="Calibri"/>
              </a:rPr>
              <a:t>water </a:t>
            </a:r>
            <a:r>
              <a:rPr sz="1800" spc="-5" dirty="0">
                <a:latin typeface="Calibri"/>
                <a:cs typeface="Calibri"/>
              </a:rPr>
              <a:t>depth, </a:t>
            </a:r>
            <a:r>
              <a:rPr sz="1800" dirty="0">
                <a:latin typeface="Calibri"/>
                <a:cs typeface="Calibri"/>
              </a:rPr>
              <a:t>and  </a:t>
            </a:r>
            <a:r>
              <a:rPr sz="1800" spc="-10" dirty="0">
                <a:latin typeface="Calibri"/>
                <a:cs typeface="Calibri"/>
              </a:rPr>
              <a:t>concentrations </a:t>
            </a:r>
            <a:r>
              <a:rPr sz="1800" spc="-5" dirty="0">
                <a:latin typeface="Calibri"/>
                <a:cs typeface="Calibri"/>
              </a:rPr>
              <a:t>of major anions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cations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environmental  </a:t>
            </a:r>
            <a:r>
              <a:rPr sz="1800" spc="-5" dirty="0">
                <a:latin typeface="Calibri"/>
                <a:cs typeface="Calibri"/>
              </a:rPr>
              <a:t>samples.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2" y="5256557"/>
            <a:ext cx="13544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Example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Flags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Fail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Suspect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32" y="6353837"/>
            <a:ext cx="760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Pass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4732" y="5256557"/>
            <a:ext cx="43300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Condition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Reported </a:t>
            </a:r>
            <a:r>
              <a:rPr sz="1800" spc="-10" dirty="0">
                <a:latin typeface="Calibri"/>
                <a:cs typeface="Calibri"/>
              </a:rPr>
              <a:t>value </a:t>
            </a:r>
            <a:r>
              <a:rPr sz="1800" spc="-5" dirty="0">
                <a:latin typeface="Calibri"/>
                <a:cs typeface="Calibri"/>
              </a:rPr>
              <a:t>is outside of sensor </a:t>
            </a:r>
            <a:r>
              <a:rPr sz="1800" dirty="0">
                <a:latin typeface="Calibri"/>
                <a:cs typeface="Calibri"/>
              </a:rPr>
              <a:t>span.  </a:t>
            </a:r>
            <a:r>
              <a:rPr sz="1800" spc="-10" dirty="0">
                <a:latin typeface="Calibri"/>
                <a:cs typeface="Calibri"/>
              </a:rPr>
              <a:t>Reported value </a:t>
            </a:r>
            <a:r>
              <a:rPr sz="1800" spc="-5" dirty="0">
                <a:latin typeface="Calibri"/>
                <a:cs typeface="Calibri"/>
              </a:rPr>
              <a:t>is outside of </a:t>
            </a:r>
            <a:r>
              <a:rPr sz="1800" spc="-10" dirty="0">
                <a:latin typeface="Calibri"/>
                <a:cs typeface="Calibri"/>
              </a:rPr>
              <a:t>operator-selected  </a:t>
            </a:r>
            <a:r>
              <a:rPr sz="1800" dirty="0">
                <a:latin typeface="Calibri"/>
                <a:cs typeface="Calibri"/>
              </a:rPr>
              <a:t>span.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Within measurement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23988" y="1504188"/>
            <a:ext cx="3809999" cy="444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Running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2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85" y="946392"/>
            <a:ext cx="6824980" cy="354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Seasonality</a:t>
            </a:r>
            <a:r>
              <a:rPr sz="1800" spc="-15" dirty="0">
                <a:solidFill>
                  <a:srgbClr val="C0504D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test</a:t>
            </a:r>
            <a:endParaRPr sz="1800">
              <a:latin typeface="Arial Rounded MT Bold"/>
              <a:cs typeface="Arial Rounded MT Bold"/>
            </a:endParaRPr>
          </a:p>
          <a:p>
            <a:pPr marL="12700" marR="5080">
              <a:lnSpc>
                <a:spcPct val="100000"/>
              </a:lnSpc>
              <a:spcBef>
                <a:spcPts val="1530"/>
              </a:spcBef>
            </a:pPr>
            <a:r>
              <a:rPr sz="2000" spc="-5" dirty="0">
                <a:latin typeface="Calibri"/>
                <a:cs typeface="Calibri"/>
              </a:rPr>
              <a:t>This 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variation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gross range </a:t>
            </a:r>
            <a:r>
              <a:rPr sz="2000" dirty="0">
                <a:latin typeface="Calibri"/>
                <a:cs typeface="Calibri"/>
              </a:rPr>
              <a:t>check and </a:t>
            </a:r>
            <a:r>
              <a:rPr sz="2000" spc="-5" dirty="0">
                <a:latin typeface="Calibri"/>
                <a:cs typeface="Calibri"/>
              </a:rPr>
              <a:t>uses thresholds  that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applied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over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differing intervals </a:t>
            </a:r>
            <a:r>
              <a:rPr sz="2000" dirty="0">
                <a:latin typeface="Calibri"/>
                <a:cs typeface="Calibri"/>
              </a:rPr>
              <a:t>(e.g. </a:t>
            </a:r>
            <a:r>
              <a:rPr sz="2000" spc="-25" dirty="0">
                <a:latin typeface="Calibri"/>
                <a:cs typeface="Calibri"/>
              </a:rPr>
              <a:t>monthly, </a:t>
            </a:r>
            <a:r>
              <a:rPr sz="2000" spc="-5" dirty="0">
                <a:latin typeface="Calibri"/>
                <a:cs typeface="Calibri"/>
              </a:rPr>
              <a:t>seasonal) </a:t>
            </a:r>
            <a:r>
              <a:rPr sz="2000" spc="-15" dirty="0">
                <a:latin typeface="Calibri"/>
                <a:cs typeface="Calibri"/>
              </a:rPr>
              <a:t>to  </a:t>
            </a:r>
            <a:r>
              <a:rPr sz="2000" spc="-5" dirty="0">
                <a:latin typeface="Calibri"/>
                <a:cs typeface="Calibri"/>
              </a:rPr>
              <a:t>identify whether </a:t>
            </a:r>
            <a:r>
              <a:rPr sz="2000" spc="-10" dirty="0">
                <a:latin typeface="Calibri"/>
                <a:cs typeface="Calibri"/>
              </a:rPr>
              <a:t>measurements are </a:t>
            </a:r>
            <a:r>
              <a:rPr sz="2000" spc="-5" dirty="0">
                <a:latin typeface="Calibri"/>
                <a:cs typeface="Calibri"/>
              </a:rPr>
              <a:t>within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physically  </a:t>
            </a:r>
            <a:r>
              <a:rPr sz="2000" spc="-5" dirty="0">
                <a:latin typeface="Calibri"/>
                <a:cs typeface="Calibri"/>
              </a:rPr>
              <a:t>reasonable </a:t>
            </a:r>
            <a:r>
              <a:rPr sz="2000" spc="-10" dirty="0">
                <a:latin typeface="Calibri"/>
                <a:cs typeface="Calibri"/>
              </a:rPr>
              <a:t>range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33679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The upper and </a:t>
            </a:r>
            <a:r>
              <a:rPr sz="2000" spc="-10" dirty="0">
                <a:latin typeface="Calibri"/>
                <a:cs typeface="Calibri"/>
              </a:rPr>
              <a:t>lower </a:t>
            </a:r>
            <a:r>
              <a:rPr sz="2000" spc="-5" dirty="0">
                <a:latin typeface="Calibri"/>
                <a:cs typeface="Calibri"/>
              </a:rPr>
              <a:t>thresholds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set based on </a:t>
            </a:r>
            <a:r>
              <a:rPr sz="2000" dirty="0">
                <a:latin typeface="Calibri"/>
                <a:cs typeface="Calibri"/>
              </a:rPr>
              <a:t>user-  </a:t>
            </a:r>
            <a:r>
              <a:rPr sz="2000" spc="-5" dirty="0">
                <a:latin typeface="Calibri"/>
                <a:cs typeface="Calibri"/>
              </a:rPr>
              <a:t>knowledge or </a:t>
            </a:r>
            <a:r>
              <a:rPr sz="2000" dirty="0">
                <a:latin typeface="Calibri"/>
                <a:cs typeface="Calibri"/>
              </a:rPr>
              <a:t>use </a:t>
            </a:r>
            <a:r>
              <a:rPr sz="2000" spc="-5" dirty="0">
                <a:latin typeface="Calibri"/>
                <a:cs typeface="Calibri"/>
              </a:rPr>
              <a:t>secondary variables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identify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likely </a:t>
            </a:r>
            <a:r>
              <a:rPr sz="2000" spc="-10" dirty="0">
                <a:latin typeface="Calibri"/>
                <a:cs typeface="Calibri"/>
              </a:rPr>
              <a:t>range.  For example,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Winter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physically probable </a:t>
            </a:r>
            <a:r>
              <a:rPr sz="2000" spc="-15" dirty="0">
                <a:latin typeface="Calibri"/>
                <a:cs typeface="Calibri"/>
              </a:rPr>
              <a:t>temperature </a:t>
            </a:r>
            <a:r>
              <a:rPr sz="2000" spc="-10" dirty="0">
                <a:latin typeface="Calibri"/>
                <a:cs typeface="Calibri"/>
              </a:rPr>
              <a:t>range 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dirty="0">
                <a:latin typeface="Calibri"/>
                <a:cs typeface="Calibri"/>
              </a:rPr>
              <a:t>be -20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+10 </a:t>
            </a:r>
            <a:r>
              <a:rPr sz="2000" spc="-5" dirty="0">
                <a:latin typeface="Calibri"/>
                <a:cs typeface="Calibri"/>
              </a:rPr>
              <a:t>°C, whereas in Summer this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shift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-5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+30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°C.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85" y="5072943"/>
            <a:ext cx="120015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Flags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Suspect =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Pass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229" y="5072943"/>
            <a:ext cx="541972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Condition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Reported value </a:t>
            </a:r>
            <a:r>
              <a:rPr sz="2000" spc="-5" dirty="0">
                <a:latin typeface="Calibri"/>
                <a:cs typeface="Calibri"/>
              </a:rPr>
              <a:t>is outside of </a:t>
            </a:r>
            <a:r>
              <a:rPr sz="2000" spc="-10" dirty="0">
                <a:latin typeface="Calibri"/>
                <a:cs typeface="Calibri"/>
              </a:rPr>
              <a:t>operator-selected </a:t>
            </a:r>
            <a:r>
              <a:rPr sz="2000" spc="-5" dirty="0">
                <a:latin typeface="Calibri"/>
                <a:cs typeface="Calibri"/>
              </a:rPr>
              <a:t>span.  </a:t>
            </a:r>
            <a:r>
              <a:rPr sz="2000" dirty="0">
                <a:latin typeface="Calibri"/>
                <a:cs typeface="Calibri"/>
              </a:rPr>
              <a:t>Within </a:t>
            </a:r>
            <a:r>
              <a:rPr sz="2000" spc="-10" dirty="0">
                <a:latin typeface="Calibri"/>
                <a:cs typeface="Calibri"/>
              </a:rPr>
              <a:t>measurement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73340" y="2278379"/>
            <a:ext cx="4160519" cy="2705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Running </a:t>
            </a:r>
            <a:r>
              <a:rPr spc="-5" dirty="0"/>
              <a:t>quality</a:t>
            </a:r>
            <a:r>
              <a:rPr spc="-70" dirty="0"/>
              <a:t> </a:t>
            </a:r>
            <a:r>
              <a:rPr spc="-2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1033232"/>
            <a:ext cx="6732270" cy="414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504D"/>
                </a:solidFill>
                <a:latin typeface="Arial Rounded MT Bold"/>
                <a:cs typeface="Arial Rounded MT Bold"/>
              </a:rPr>
              <a:t>Attenuated </a:t>
            </a: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Signal</a:t>
            </a:r>
            <a:r>
              <a:rPr sz="1800" spc="20" dirty="0">
                <a:solidFill>
                  <a:srgbClr val="C0504D"/>
                </a:solidFill>
                <a:latin typeface="Arial Rounded MT Bold"/>
                <a:cs typeface="Arial Rounded MT Bold"/>
              </a:rPr>
              <a:t> </a:t>
            </a:r>
            <a:r>
              <a:rPr sz="1800" spc="-30" dirty="0">
                <a:solidFill>
                  <a:srgbClr val="C0504D"/>
                </a:solidFill>
                <a:latin typeface="Arial Rounded MT Bold"/>
                <a:cs typeface="Arial Rounded MT Bold"/>
              </a:rPr>
              <a:t>Test</a:t>
            </a:r>
            <a:endParaRPr sz="1800">
              <a:latin typeface="Arial Rounded MT Bold"/>
              <a:cs typeface="Arial Rounded MT Bold"/>
            </a:endParaRPr>
          </a:p>
          <a:p>
            <a:pPr marL="12700" marR="15240">
              <a:lnSpc>
                <a:spcPct val="100000"/>
              </a:lnSpc>
              <a:spcBef>
                <a:spcPts val="1500"/>
              </a:spcBef>
            </a:pPr>
            <a:r>
              <a:rPr sz="2000" spc="-5" dirty="0">
                <a:latin typeface="Calibri"/>
                <a:cs typeface="Calibri"/>
              </a:rPr>
              <a:t>In some </a:t>
            </a:r>
            <a:r>
              <a:rPr sz="2000" spc="-10" dirty="0">
                <a:latin typeface="Calibri"/>
                <a:cs typeface="Calibri"/>
              </a:rPr>
              <a:t>instances, external </a:t>
            </a:r>
            <a:r>
              <a:rPr sz="2000" spc="-15" dirty="0">
                <a:latin typeface="Calibri"/>
                <a:cs typeface="Calibri"/>
              </a:rPr>
              <a:t>factors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15" dirty="0">
                <a:latin typeface="Calibri"/>
                <a:cs typeface="Calibri"/>
              </a:rPr>
              <a:t>affect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performance of 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35" dirty="0">
                <a:latin typeface="Calibri"/>
                <a:cs typeface="Calibri"/>
              </a:rPr>
              <a:t>sensor. </a:t>
            </a: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spc="-10" dirty="0">
                <a:latin typeface="Calibri"/>
                <a:cs typeface="Calibri"/>
              </a:rPr>
              <a:t>result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5" dirty="0">
                <a:latin typeface="Calibri"/>
                <a:cs typeface="Calibri"/>
              </a:rPr>
              <a:t>attenuated </a:t>
            </a:r>
            <a:r>
              <a:rPr sz="2000" spc="-5" dirty="0">
                <a:latin typeface="Calibri"/>
                <a:cs typeface="Calibri"/>
              </a:rPr>
              <a:t>signal which is </a:t>
            </a:r>
            <a:r>
              <a:rPr sz="2000" dirty="0">
                <a:latin typeface="Calibri"/>
                <a:cs typeface="Calibri"/>
              </a:rPr>
              <a:t>not  </a:t>
            </a:r>
            <a:r>
              <a:rPr sz="2000" spc="-15" dirty="0">
                <a:latin typeface="Calibri"/>
                <a:cs typeface="Calibri"/>
              </a:rPr>
              <a:t>representative </a:t>
            </a:r>
            <a:r>
              <a:rPr sz="2000" spc="-5" dirty="0">
                <a:latin typeface="Calibri"/>
                <a:cs typeface="Calibri"/>
              </a:rPr>
              <a:t>of conditions.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5" dirty="0">
                <a:latin typeface="Calibri"/>
                <a:cs typeface="Calibri"/>
              </a:rPr>
              <a:t>example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would </a:t>
            </a:r>
            <a:r>
              <a:rPr sz="2000" dirty="0">
                <a:latin typeface="Calibri"/>
                <a:cs typeface="Calibri"/>
              </a:rPr>
              <a:t>be the  </a:t>
            </a:r>
            <a:r>
              <a:rPr sz="2000" spc="-5" dirty="0">
                <a:latin typeface="Calibri"/>
                <a:cs typeface="Calibri"/>
              </a:rPr>
              <a:t>production 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nearly </a:t>
            </a:r>
            <a:r>
              <a:rPr sz="2000" spc="-10" dirty="0">
                <a:latin typeface="Calibri"/>
                <a:cs typeface="Calibri"/>
              </a:rPr>
              <a:t>flat </a:t>
            </a:r>
            <a:r>
              <a:rPr sz="2000" spc="-5" dirty="0">
                <a:latin typeface="Calibri"/>
                <a:cs typeface="Calibri"/>
              </a:rPr>
              <a:t>line.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9525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 response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indicative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sensor </a:t>
            </a:r>
            <a:r>
              <a:rPr sz="2000" dirty="0">
                <a:latin typeface="Calibri"/>
                <a:cs typeface="Calibri"/>
              </a:rPr>
              <a:t>not </a:t>
            </a:r>
            <a:r>
              <a:rPr sz="2000" spc="-5" dirty="0">
                <a:latin typeface="Calibri"/>
                <a:cs typeface="Calibri"/>
              </a:rPr>
              <a:t>sampling </a:t>
            </a:r>
            <a:r>
              <a:rPr sz="2000" dirty="0">
                <a:latin typeface="Calibri"/>
                <a:cs typeface="Calibri"/>
              </a:rPr>
              <a:t>the  </a:t>
            </a:r>
            <a:r>
              <a:rPr sz="2000" spc="-10" dirty="0">
                <a:latin typeface="Calibri"/>
                <a:cs typeface="Calibri"/>
              </a:rPr>
              <a:t>desired material </a:t>
            </a:r>
            <a:r>
              <a:rPr sz="2000" spc="5" dirty="0">
                <a:latin typeface="Calibri"/>
                <a:cs typeface="Calibri"/>
              </a:rPr>
              <a:t>e.g. </a:t>
            </a:r>
            <a:r>
              <a:rPr sz="2000" spc="-10" dirty="0">
                <a:latin typeface="Calibri"/>
                <a:cs typeface="Calibri"/>
              </a:rPr>
              <a:t>located too </a:t>
            </a:r>
            <a:r>
              <a:rPr sz="2000" spc="-15" dirty="0">
                <a:latin typeface="Calibri"/>
                <a:cs typeface="Calibri"/>
              </a:rPr>
              <a:t>far </a:t>
            </a:r>
            <a:r>
              <a:rPr sz="2000" spc="-20" dirty="0">
                <a:latin typeface="Calibri"/>
                <a:cs typeface="Calibri"/>
              </a:rPr>
              <a:t>away </a:t>
            </a:r>
            <a:r>
              <a:rPr sz="2000" spc="-10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object, </a:t>
            </a:r>
            <a:r>
              <a:rPr sz="2000" spc="-5" dirty="0">
                <a:latin typeface="Calibri"/>
                <a:cs typeface="Calibri"/>
              </a:rPr>
              <a:t>or sensor  </a:t>
            </a:r>
            <a:r>
              <a:rPr sz="2000" dirty="0">
                <a:latin typeface="Calibri"/>
                <a:cs typeface="Calibri"/>
              </a:rPr>
              <a:t>out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water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Calibri"/>
                <a:cs typeface="Calibri"/>
              </a:rPr>
              <a:t>Alternatively,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environments where we might expect </a:t>
            </a:r>
            <a:r>
              <a:rPr sz="2000" spc="-5" dirty="0">
                <a:latin typeface="Calibri"/>
                <a:cs typeface="Calibri"/>
              </a:rPr>
              <a:t>cyclical  signals </a:t>
            </a:r>
            <a:r>
              <a:rPr sz="2000" dirty="0">
                <a:latin typeface="Calibri"/>
                <a:cs typeface="Calibri"/>
              </a:rPr>
              <a:t>(e.g. </a:t>
            </a:r>
            <a:r>
              <a:rPr sz="2000" spc="-5" dirty="0">
                <a:latin typeface="Calibri"/>
                <a:cs typeface="Calibri"/>
              </a:rPr>
              <a:t>tides), these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5" dirty="0">
                <a:latin typeface="Calibri"/>
                <a:cs typeface="Calibri"/>
              </a:rPr>
              <a:t>severely </a:t>
            </a:r>
            <a:r>
              <a:rPr sz="2000" spc="-5" dirty="0">
                <a:latin typeface="Calibri"/>
                <a:cs typeface="Calibri"/>
              </a:rPr>
              <a:t>dampened. If these </a:t>
            </a:r>
            <a:r>
              <a:rPr sz="2000" spc="-10" dirty="0">
                <a:latin typeface="Calibri"/>
                <a:cs typeface="Calibri"/>
              </a:rPr>
              <a:t>are  </a:t>
            </a:r>
            <a:r>
              <a:rPr sz="2000" spc="-5" dirty="0">
                <a:latin typeface="Calibri"/>
                <a:cs typeface="Calibri"/>
              </a:rPr>
              <a:t>dampened or </a:t>
            </a:r>
            <a:r>
              <a:rPr sz="2000" spc="-10" dirty="0">
                <a:latin typeface="Calibri"/>
                <a:cs typeface="Calibri"/>
              </a:rPr>
              <a:t>non-existent,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indicative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error.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84" y="5460715"/>
            <a:ext cx="120015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Flags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Suspect =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Pass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227" y="5460715"/>
            <a:ext cx="432689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Condition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Reported value </a:t>
            </a:r>
            <a:r>
              <a:rPr sz="2000" spc="-5" dirty="0">
                <a:latin typeface="Calibri"/>
                <a:cs typeface="Calibri"/>
              </a:rPr>
              <a:t>appears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5" dirty="0">
                <a:latin typeface="Calibri"/>
                <a:cs typeface="Calibri"/>
              </a:rPr>
              <a:t>attenuated.  </a:t>
            </a:r>
            <a:r>
              <a:rPr sz="2000" spc="-5" dirty="0">
                <a:latin typeface="Calibri"/>
                <a:cs typeface="Calibri"/>
              </a:rPr>
              <a:t>Sufficient </a:t>
            </a:r>
            <a:r>
              <a:rPr sz="2000" dirty="0">
                <a:latin typeface="Calibri"/>
                <a:cs typeface="Calibri"/>
              </a:rPr>
              <a:t>change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70876" y="2104644"/>
            <a:ext cx="4160507" cy="3119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1760</Words>
  <Application>Microsoft Office PowerPoint</Application>
  <PresentationFormat>Widescreen</PresentationFormat>
  <Paragraphs>196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Courier New</vt:lpstr>
      <vt:lpstr>Office Theme</vt:lpstr>
      <vt:lpstr>Data analysis  for      Geoscience</vt:lpstr>
      <vt:lpstr>Measurement uncertainty</vt:lpstr>
      <vt:lpstr>Measurement uncertainty</vt:lpstr>
      <vt:lpstr>Handling datasets</vt:lpstr>
      <vt:lpstr>Running quality control</vt:lpstr>
      <vt:lpstr>Running quality control</vt:lpstr>
      <vt:lpstr>Running quality control</vt:lpstr>
      <vt:lpstr>Running quality control</vt:lpstr>
      <vt:lpstr>Running quality control</vt:lpstr>
      <vt:lpstr>Running quality control</vt:lpstr>
      <vt:lpstr>Running quality control</vt:lpstr>
      <vt:lpstr>Running quality control</vt:lpstr>
      <vt:lpstr>Running quality control</vt:lpstr>
      <vt:lpstr>Running quality control</vt:lpstr>
      <vt:lpstr>Data export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Perks</dc:creator>
  <cp:lastModifiedBy>Matthew Perks</cp:lastModifiedBy>
  <cp:revision>2</cp:revision>
  <dcterms:created xsi:type="dcterms:W3CDTF">2023-09-07T11:54:05Z</dcterms:created>
  <dcterms:modified xsi:type="dcterms:W3CDTF">2024-09-17T14:13:34Z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2023-09-07T00:00:00Z</vt:filetime>
  </property>
</Properties>
</file>