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13" y="40472"/>
            <a:ext cx="461657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499" y="1327604"/>
            <a:ext cx="10255885" cy="418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825" y="533563"/>
            <a:ext cx="3634104" cy="18992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algn="ctr">
              <a:lnSpc>
                <a:spcPct val="89700"/>
              </a:lnSpc>
              <a:spcBef>
                <a:spcPts val="64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3584611"/>
            <a:ext cx="2362199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1F487C"/>
                </a:solidFill>
                <a:latin typeface="Arial Rounded MT Bold"/>
                <a:cs typeface="Arial Rounded MT Bold"/>
              </a:rPr>
              <a:t>Dr. </a:t>
            </a:r>
            <a:r>
              <a:rPr lang="en-GB"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Seb Pitman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/>
          <p:nvPr/>
        </p:nvSpPr>
        <p:spPr>
          <a:xfrm>
            <a:off x="358140" y="1150620"/>
            <a:ext cx="11475718" cy="499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2619" y="2099527"/>
            <a:ext cx="404431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Editor: </a:t>
            </a:r>
            <a:r>
              <a:rPr sz="1800" spc="-15" dirty="0">
                <a:latin typeface="Arial Rounded MT Bold"/>
                <a:cs typeface="Arial Rounded MT Bold"/>
              </a:rPr>
              <a:t>scripts, </a:t>
            </a:r>
            <a:r>
              <a:rPr sz="1800" spc="-10" dirty="0">
                <a:latin typeface="Arial Rounded MT Bold"/>
                <a:cs typeface="Arial Rounded MT Bold"/>
              </a:rPr>
              <a:t>functions,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25" dirty="0">
                <a:latin typeface="Arial Rounded MT Bold"/>
                <a:cs typeface="Arial Rounded MT Bold"/>
              </a:rPr>
              <a:t>arrays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edited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7631" y="2097926"/>
            <a:ext cx="2184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Workspace: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150"/>
              </a:lnSpc>
              <a:spcBef>
                <a:spcPts val="90"/>
              </a:spcBef>
            </a:pPr>
            <a:r>
              <a:rPr sz="1800" spc="-20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variables 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stored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here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379" y="4842726"/>
            <a:ext cx="594423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Command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window: </a:t>
            </a:r>
            <a:r>
              <a:rPr sz="1800" spc="-5" dirty="0">
                <a:latin typeface="Arial Rounded MT Bold"/>
                <a:cs typeface="Arial Rounded MT Bold"/>
              </a:rPr>
              <a:t>basic commands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executed  </a:t>
            </a:r>
            <a:r>
              <a:rPr sz="1800" spc="-5" dirty="0">
                <a:latin typeface="Arial Rounded MT Bold"/>
                <a:cs typeface="Arial Rounded MT Bold"/>
              </a:rPr>
              <a:t>outside </a:t>
            </a:r>
            <a:r>
              <a:rPr sz="1800" dirty="0">
                <a:latin typeface="Arial Rounded MT Bold"/>
                <a:cs typeface="Arial Rounded MT Bold"/>
              </a:rPr>
              <a:t>of a </a:t>
            </a:r>
            <a:r>
              <a:rPr sz="1800" spc="-5" dirty="0">
                <a:latin typeface="Arial Rounded MT Bold"/>
                <a:cs typeface="Arial Rounded MT Bold"/>
              </a:rPr>
              <a:t>script </a:t>
            </a:r>
            <a:r>
              <a:rPr sz="1800" spc="-35" dirty="0">
                <a:latin typeface="Arial Rounded MT Bold"/>
                <a:cs typeface="Arial Rounded MT Bold"/>
              </a:rPr>
              <a:t>(e.g. </a:t>
            </a:r>
            <a:r>
              <a:rPr sz="1800" dirty="0">
                <a:latin typeface="Arial Rounded MT Bold"/>
                <a:cs typeface="Arial Rounded MT Bold"/>
              </a:rPr>
              <a:t>a =</a:t>
            </a:r>
            <a:r>
              <a:rPr sz="1800" spc="-254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1+1)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774" y="1996428"/>
            <a:ext cx="125857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44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Current 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folder:  </a:t>
            </a:r>
            <a:r>
              <a:rPr sz="1800" spc="-40" dirty="0">
                <a:latin typeface="Arial Rounded MT Bold"/>
                <a:cs typeface="Arial Rounded MT Bold"/>
              </a:rPr>
              <a:t>Like  </a:t>
            </a:r>
            <a:r>
              <a:rPr sz="1800" dirty="0">
                <a:latin typeface="Arial Rounded MT Bold"/>
                <a:cs typeface="Arial Rounded MT Bold"/>
              </a:rPr>
              <a:t>windows  </a:t>
            </a:r>
            <a:r>
              <a:rPr sz="1800" spc="-15" dirty="0">
                <a:latin typeface="Arial Rounded MT Bold"/>
                <a:cs typeface="Arial Rounded MT Bold"/>
              </a:rPr>
              <a:t>explorer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i.e. </a:t>
            </a:r>
            <a:r>
              <a:rPr sz="1800" spc="-5" dirty="0">
                <a:latin typeface="Arial Rounded MT Bold"/>
                <a:cs typeface="Arial Rounded MT Bold"/>
              </a:rPr>
              <a:t>shows 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within  the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current  </a:t>
            </a:r>
            <a:r>
              <a:rPr sz="1800" spc="-10" dirty="0">
                <a:latin typeface="Arial Rounded MT Bold"/>
                <a:cs typeface="Arial Rounded MT Bold"/>
              </a:rPr>
              <a:t>directory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040891"/>
            <a:ext cx="12191999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2400300"/>
            <a:ext cx="11542776" cy="1171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814571"/>
            <a:ext cx="12191999" cy="1179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096" y="5204459"/>
            <a:ext cx="8247887" cy="1162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/>
          <p:nvPr/>
        </p:nvSpPr>
        <p:spPr>
          <a:xfrm>
            <a:off x="5727192" y="1301496"/>
            <a:ext cx="6128003" cy="295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423" y="1327604"/>
            <a:ext cx="40506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Scripts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167005">
              <a:lnSpc>
                <a:spcPct val="99700"/>
              </a:lnSpc>
            </a:pPr>
            <a:r>
              <a:rPr sz="1800" dirty="0">
                <a:latin typeface="Arial Rounded MT Bold"/>
                <a:cs typeface="Arial Rounded MT Bold"/>
              </a:rPr>
              <a:t>Allow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reuse </a:t>
            </a:r>
            <a:r>
              <a:rPr sz="1800" spc="-5" dirty="0">
                <a:latin typeface="Arial Rounded MT Bold"/>
                <a:cs typeface="Arial Rounded MT Bold"/>
              </a:rPr>
              <a:t>sequences </a:t>
            </a:r>
            <a:r>
              <a:rPr sz="1800" spc="5" dirty="0">
                <a:latin typeface="Arial Rounded MT Bold"/>
                <a:cs typeface="Arial Rounded MT Bold"/>
              </a:rPr>
              <a:t>of  </a:t>
            </a:r>
            <a:r>
              <a:rPr sz="1800" spc="-5" dirty="0">
                <a:latin typeface="Arial Rounded MT Bold"/>
                <a:cs typeface="Arial Rounded MT Bold"/>
              </a:rPr>
              <a:t>commands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5" dirty="0">
                <a:latin typeface="Arial Rounded MT Bold"/>
                <a:cs typeface="Arial Rounded MT Bold"/>
              </a:rPr>
              <a:t>storing them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code  </a:t>
            </a:r>
            <a:r>
              <a:rPr sz="1800" dirty="0">
                <a:latin typeface="Arial Rounded MT Bold"/>
                <a:cs typeface="Arial Rounded MT Bold"/>
              </a:rPr>
              <a:t>files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150"/>
              </a:lnSpc>
            </a:pP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list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commands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5" dirty="0">
                <a:latin typeface="Arial Rounded MT Bold"/>
                <a:cs typeface="Arial Rounded MT Bold"/>
              </a:rPr>
              <a:t>run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current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workspace.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23" y="3798084"/>
            <a:ext cx="379095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dirty="0">
                <a:latin typeface="Arial Rounded MT Bold"/>
                <a:cs typeface="Arial Rounded MT Bold"/>
              </a:rPr>
              <a:t>All </a:t>
            </a:r>
            <a:r>
              <a:rPr sz="1800" spc="-15" dirty="0">
                <a:latin typeface="Arial Rounded MT Bold"/>
                <a:cs typeface="Arial Rounded MT Bold"/>
              </a:rPr>
              <a:t>variables </a:t>
            </a:r>
            <a:r>
              <a:rPr sz="1800" spc="-5" dirty="0">
                <a:latin typeface="Arial Rounded MT Bold"/>
                <a:cs typeface="Arial Rounded MT Bold"/>
              </a:rPr>
              <a:t>within the </a:t>
            </a:r>
            <a:r>
              <a:rPr sz="1800" spc="-20" dirty="0">
                <a:latin typeface="Arial Rounded MT Bold"/>
                <a:cs typeface="Arial Rounded MT Bold"/>
              </a:rPr>
              <a:t>workspace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called and all </a:t>
            </a:r>
            <a:r>
              <a:rPr sz="1800" spc="-15" dirty="0">
                <a:latin typeface="Arial Rounded MT Bold"/>
                <a:cs typeface="Arial Rounded MT Bold"/>
              </a:rPr>
              <a:t>variables  </a:t>
            </a:r>
            <a:r>
              <a:rPr sz="1800" spc="-20" dirty="0">
                <a:latin typeface="Arial Rounded MT Bold"/>
                <a:cs typeface="Arial Rounded MT Bold"/>
              </a:rPr>
              <a:t>generated are </a:t>
            </a:r>
            <a:r>
              <a:rPr sz="1800" spc="-10" dirty="0">
                <a:latin typeface="Arial Rounded MT Bold"/>
                <a:cs typeface="Arial Rounded MT Bold"/>
              </a:rPr>
              <a:t>stored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 </a:t>
            </a:r>
            <a:r>
              <a:rPr sz="1800" spc="-15" dirty="0">
                <a:latin typeface="Arial Rounded MT Bold"/>
                <a:cs typeface="Arial Rounded MT Bold"/>
              </a:rPr>
              <a:t>workspace </a:t>
            </a:r>
            <a:r>
              <a:rPr sz="1800" dirty="0">
                <a:latin typeface="Arial Rounded MT Bold"/>
                <a:cs typeface="Arial Rounded MT Bold"/>
              </a:rPr>
              <a:t>upon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completion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23" y="5169684"/>
            <a:ext cx="4101465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called/run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command  </a:t>
            </a:r>
            <a:r>
              <a:rPr sz="1800" spc="-20" dirty="0">
                <a:latin typeface="Arial Rounded MT Bold"/>
                <a:cs typeface="Arial Rounded MT Bold"/>
              </a:rPr>
              <a:t>window,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other  </a:t>
            </a:r>
            <a:r>
              <a:rPr sz="1800" spc="-5" dirty="0">
                <a:latin typeface="Arial Rounded MT Bold"/>
                <a:cs typeface="Arial Rounded MT Bold"/>
              </a:rPr>
              <a:t>scripts/functions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3078" y="4485485"/>
            <a:ext cx="254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example</a:t>
            </a:r>
            <a:r>
              <a:rPr sz="1800" spc="-3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command: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078" y="5027952"/>
            <a:ext cx="265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run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'test_script_1.m'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499" y="5444004"/>
            <a:ext cx="4100829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called/run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command  </a:t>
            </a:r>
            <a:r>
              <a:rPr sz="1800" spc="-20" dirty="0">
                <a:latin typeface="Arial Rounded MT Bold"/>
                <a:cs typeface="Arial Rounded MT Bold"/>
              </a:rPr>
              <a:t>window,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other  </a:t>
            </a:r>
            <a:r>
              <a:rPr sz="1800" spc="-5" dirty="0">
                <a:latin typeface="Arial Rounded MT Bold"/>
                <a:cs typeface="Arial Rounded MT Bold"/>
              </a:rPr>
              <a:t>scripts/functions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12700" marR="6371590">
              <a:lnSpc>
                <a:spcPct val="99700"/>
              </a:lnSpc>
            </a:pPr>
            <a:r>
              <a:rPr dirty="0">
                <a:solidFill>
                  <a:srgbClr val="000000"/>
                </a:solidFill>
              </a:rPr>
              <a:t>Allow </a:t>
            </a:r>
            <a:r>
              <a:rPr spc="-10" dirty="0">
                <a:solidFill>
                  <a:srgbClr val="000000"/>
                </a:solidFill>
              </a:rPr>
              <a:t>you </a:t>
            </a:r>
            <a:r>
              <a:rPr spc="-5" dirty="0">
                <a:solidFill>
                  <a:srgbClr val="000000"/>
                </a:solidFill>
              </a:rPr>
              <a:t>to </a:t>
            </a:r>
            <a:r>
              <a:rPr spc="-10" dirty="0">
                <a:solidFill>
                  <a:srgbClr val="000000"/>
                </a:solidFill>
              </a:rPr>
              <a:t>reuse </a:t>
            </a:r>
            <a:r>
              <a:rPr spc="-5" dirty="0">
                <a:solidFill>
                  <a:srgbClr val="000000"/>
                </a:solidFill>
              </a:rPr>
              <a:t>sequences </a:t>
            </a:r>
            <a:r>
              <a:rPr spc="5" dirty="0">
                <a:solidFill>
                  <a:srgbClr val="000000"/>
                </a:solidFill>
              </a:rPr>
              <a:t>of  </a:t>
            </a:r>
            <a:r>
              <a:rPr spc="-5" dirty="0">
                <a:solidFill>
                  <a:srgbClr val="000000"/>
                </a:solidFill>
              </a:rPr>
              <a:t>commands </a:t>
            </a:r>
            <a:r>
              <a:rPr spc="-15" dirty="0">
                <a:solidFill>
                  <a:srgbClr val="000000"/>
                </a:solidFill>
              </a:rPr>
              <a:t>by </a:t>
            </a:r>
            <a:r>
              <a:rPr spc="-5" dirty="0">
                <a:solidFill>
                  <a:srgbClr val="000000"/>
                </a:solidFill>
              </a:rPr>
              <a:t>storing them </a:t>
            </a:r>
            <a:r>
              <a:rPr dirty="0">
                <a:solidFill>
                  <a:srgbClr val="000000"/>
                </a:solidFill>
              </a:rPr>
              <a:t>in </a:t>
            </a:r>
            <a:r>
              <a:rPr spc="-5" dirty="0">
                <a:solidFill>
                  <a:srgbClr val="000000"/>
                </a:solidFill>
              </a:rPr>
              <a:t>code  </a:t>
            </a:r>
            <a:r>
              <a:rPr dirty="0">
                <a:solidFill>
                  <a:srgbClr val="000000"/>
                </a:solidFill>
              </a:rPr>
              <a:t>files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/>
          </a:p>
          <a:p>
            <a:pPr marL="12700" marR="6209665">
              <a:lnSpc>
                <a:spcPts val="2150"/>
              </a:lnSpc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list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commands </a:t>
            </a:r>
            <a:r>
              <a:rPr spc="-15" dirty="0">
                <a:solidFill>
                  <a:srgbClr val="000000"/>
                </a:solidFill>
              </a:rPr>
              <a:t>that </a:t>
            </a:r>
            <a:r>
              <a:rPr spc="-20" dirty="0">
                <a:solidFill>
                  <a:srgbClr val="000000"/>
                </a:solidFill>
              </a:rPr>
              <a:t>are </a:t>
            </a:r>
            <a:r>
              <a:rPr spc="-15" dirty="0">
                <a:solidFill>
                  <a:srgbClr val="000000"/>
                </a:solidFill>
              </a:rPr>
              <a:t>run </a:t>
            </a:r>
            <a:r>
              <a:rPr spc="-20" dirty="0">
                <a:solidFill>
                  <a:srgbClr val="000000"/>
                </a:solidFill>
              </a:rPr>
              <a:t>from 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current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workspace.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/>
          </a:p>
          <a:p>
            <a:pPr marL="12700" marR="6291580">
              <a:lnSpc>
                <a:spcPts val="2150"/>
              </a:lnSpc>
            </a:pPr>
            <a:r>
              <a:rPr dirty="0">
                <a:solidFill>
                  <a:srgbClr val="000000"/>
                </a:solidFill>
              </a:rPr>
              <a:t>Only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variables </a:t>
            </a:r>
            <a:r>
              <a:rPr dirty="0">
                <a:solidFill>
                  <a:srgbClr val="000000"/>
                </a:solidFill>
              </a:rPr>
              <a:t>defined </a:t>
            </a:r>
            <a:r>
              <a:rPr spc="-5" dirty="0">
                <a:solidFill>
                  <a:srgbClr val="000000"/>
                </a:solidFill>
              </a:rPr>
              <a:t>as inputs  </a:t>
            </a:r>
            <a:r>
              <a:rPr spc="-20" dirty="0">
                <a:solidFill>
                  <a:srgbClr val="000000"/>
                </a:solidFill>
              </a:rPr>
              <a:t>are available </a:t>
            </a:r>
            <a:r>
              <a:rPr spc="-5" dirty="0">
                <a:solidFill>
                  <a:srgbClr val="000000"/>
                </a:solidFill>
              </a:rPr>
              <a:t>within the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function</a:t>
            </a:r>
          </a:p>
          <a:p>
            <a:pPr marL="5156200">
              <a:lnSpc>
                <a:spcPts val="1985"/>
              </a:lnSpc>
              <a:spcBef>
                <a:spcPts val="285"/>
              </a:spcBef>
            </a:pPr>
            <a:r>
              <a:rPr dirty="0">
                <a:solidFill>
                  <a:srgbClr val="000000"/>
                </a:solidFill>
              </a:rPr>
              <a:t>Input </a:t>
            </a:r>
            <a:r>
              <a:rPr spc="-5" dirty="0">
                <a:solidFill>
                  <a:srgbClr val="000000"/>
                </a:solidFill>
              </a:rPr>
              <a:t>an </a:t>
            </a:r>
            <a:r>
              <a:rPr dirty="0">
                <a:solidFill>
                  <a:srgbClr val="000000"/>
                </a:solidFill>
              </a:rPr>
              <a:t>output </a:t>
            </a:r>
            <a:r>
              <a:rPr spc="-10" dirty="0">
                <a:solidFill>
                  <a:srgbClr val="000000"/>
                </a:solidFill>
              </a:rPr>
              <a:t>argument </a:t>
            </a:r>
            <a:r>
              <a:rPr dirty="0">
                <a:solidFill>
                  <a:srgbClr val="000000"/>
                </a:solidFill>
              </a:rPr>
              <a:t>naming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conventions</a:t>
            </a:r>
          </a:p>
          <a:p>
            <a:pPr marL="12700">
              <a:lnSpc>
                <a:spcPts val="1980"/>
              </a:lnSpc>
            </a:pPr>
            <a:r>
              <a:rPr dirty="0">
                <a:solidFill>
                  <a:srgbClr val="000000"/>
                </a:solidFill>
              </a:rPr>
              <a:t>Only </a:t>
            </a:r>
            <a:r>
              <a:rPr spc="-5" dirty="0">
                <a:solidFill>
                  <a:srgbClr val="000000"/>
                </a:solidFill>
              </a:rPr>
              <a:t>the output </a:t>
            </a:r>
            <a:r>
              <a:rPr spc="-15" dirty="0">
                <a:solidFill>
                  <a:srgbClr val="000000"/>
                </a:solidFill>
              </a:rPr>
              <a:t>variables </a:t>
            </a:r>
            <a:r>
              <a:rPr spc="-20" dirty="0">
                <a:solidFill>
                  <a:srgbClr val="000000"/>
                </a:solidFill>
              </a:rPr>
              <a:t>are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added</a:t>
            </a:r>
          </a:p>
          <a:p>
            <a:pPr marL="12700">
              <a:lnSpc>
                <a:spcPts val="2155"/>
              </a:lnSpc>
            </a:pPr>
            <a:r>
              <a:rPr spc="-5" dirty="0">
                <a:solidFill>
                  <a:srgbClr val="000000"/>
                </a:solidFill>
              </a:rPr>
              <a:t>to the </a:t>
            </a:r>
            <a:r>
              <a:rPr spc="-20" dirty="0">
                <a:solidFill>
                  <a:srgbClr val="000000"/>
                </a:solidFill>
              </a:rPr>
              <a:t>Workspace </a:t>
            </a:r>
            <a:r>
              <a:rPr dirty="0">
                <a:solidFill>
                  <a:srgbClr val="000000"/>
                </a:solidFill>
              </a:rPr>
              <a:t>upon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completion</a:t>
            </a:r>
          </a:p>
          <a:p>
            <a:pPr marL="5156200">
              <a:lnSpc>
                <a:spcPct val="100000"/>
              </a:lnSpc>
              <a:spcBef>
                <a:spcPts val="360"/>
              </a:spcBef>
            </a:pPr>
            <a:r>
              <a:rPr dirty="0"/>
              <a:t>An </a:t>
            </a:r>
            <a:r>
              <a:rPr spc="-10" dirty="0"/>
              <a:t>example</a:t>
            </a:r>
            <a:r>
              <a:rPr spc="-5" dirty="0"/>
              <a:t> command: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1227" y="5756272"/>
            <a:ext cx="591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[varOutA, varOutB]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test_fcn_1(varInA,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varInB)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1952" y="1299972"/>
            <a:ext cx="6024371" cy="288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783" y="40472"/>
            <a:ext cx="10553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Interfacing </a:t>
            </a:r>
            <a:r>
              <a:rPr spc="-5" dirty="0"/>
              <a:t>with </a:t>
            </a:r>
            <a:r>
              <a:rPr spc="-30" dirty="0"/>
              <a:t>folders </a:t>
            </a:r>
            <a:r>
              <a:rPr dirty="0"/>
              <a:t>and</a:t>
            </a:r>
            <a:r>
              <a:rPr spc="-20" dirty="0"/>
              <a:t> </a:t>
            </a:r>
            <a:r>
              <a:rPr spc="-15" dirty="0"/>
              <a:t>directories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299" y="1052935"/>
            <a:ext cx="6504940" cy="5656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27965">
              <a:lnSpc>
                <a:spcPts val="1930"/>
              </a:lnSpc>
              <a:spcBef>
                <a:spcPts val="35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Over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course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this </a:t>
            </a:r>
            <a:r>
              <a:rPr sz="1800" spc="-15" dirty="0">
                <a:latin typeface="Arial Rounded MT Bold"/>
                <a:cs typeface="Arial Rounded MT Bold"/>
              </a:rPr>
              <a:t>module,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dirty="0">
                <a:latin typeface="Arial Rounded MT Bold"/>
                <a:cs typeface="Arial Rounded MT Bold"/>
              </a:rPr>
              <a:t>will </a:t>
            </a:r>
            <a:r>
              <a:rPr sz="1800" spc="-20" dirty="0">
                <a:latin typeface="Arial Rounded MT Bold"/>
                <a:cs typeface="Arial Rounded MT Bold"/>
              </a:rPr>
              <a:t>generate </a:t>
            </a:r>
            <a:r>
              <a:rPr sz="1800" spc="-25" dirty="0">
                <a:latin typeface="Arial Rounded MT Bold"/>
                <a:cs typeface="Arial Rounded MT Bold"/>
              </a:rPr>
              <a:t>several  </a:t>
            </a:r>
            <a:r>
              <a:rPr sz="1800" spc="-15" dirty="0">
                <a:latin typeface="Arial Rounded MT Bold"/>
                <a:cs typeface="Arial Rounded MT Bold"/>
              </a:rPr>
              <a:t>scripts, </a:t>
            </a:r>
            <a:r>
              <a:rPr sz="1800" spc="-10" dirty="0">
                <a:latin typeface="Arial Rounded MT Bold"/>
                <a:cs typeface="Arial Rounded MT Bold"/>
              </a:rPr>
              <a:t>functions, </a:t>
            </a:r>
            <a:r>
              <a:rPr sz="1800" spc="-5" dirty="0">
                <a:latin typeface="Arial Rounded MT Bold"/>
                <a:cs typeface="Arial Rounded MT Bold"/>
              </a:rPr>
              <a:t>and use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20" dirty="0">
                <a:latin typeface="Arial Rounded MT Bold"/>
                <a:cs typeface="Arial Rounded MT Bold"/>
              </a:rPr>
              <a:t>range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0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datasets.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Organization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folders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-28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critical.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 Rounded MT Bold"/>
              <a:cs typeface="Arial Rounded MT Bold"/>
            </a:endParaRPr>
          </a:p>
          <a:p>
            <a:pPr marL="12700" marR="388620">
              <a:lnSpc>
                <a:spcPts val="193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For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spc="-5" dirty="0">
                <a:latin typeface="Arial Rounded MT Bold"/>
                <a:cs typeface="Arial Rounded MT Bold"/>
              </a:rPr>
              <a:t>to call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script, function,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access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file, </a:t>
            </a:r>
            <a:r>
              <a:rPr sz="1800" dirty="0">
                <a:latin typeface="Arial Rounded MT Bold"/>
                <a:cs typeface="Arial Rounded MT Bold"/>
              </a:rPr>
              <a:t>it  </a:t>
            </a:r>
            <a:r>
              <a:rPr sz="1800" spc="-5" dirty="0">
                <a:latin typeface="Arial Rounded MT Bold"/>
                <a:cs typeface="Arial Rounded MT Bold"/>
              </a:rPr>
              <a:t>needs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visible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20" dirty="0">
                <a:latin typeface="Arial Rounded MT Bold"/>
                <a:cs typeface="Arial Rounded MT Bold"/>
              </a:rPr>
              <a:t>‘search </a:t>
            </a:r>
            <a:r>
              <a:rPr sz="1800" spc="-10" dirty="0">
                <a:latin typeface="Arial Rounded MT Bold"/>
                <a:cs typeface="Arial Rounded MT Bold"/>
              </a:rPr>
              <a:t>path’.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12700" marR="5080">
              <a:lnSpc>
                <a:spcPts val="1930"/>
              </a:lnSpc>
            </a:pPr>
            <a:r>
              <a:rPr sz="1800" spc="-55" dirty="0">
                <a:latin typeface="Arial Rounded MT Bold"/>
                <a:cs typeface="Arial Rounded MT Bold"/>
              </a:rPr>
              <a:t>To </a:t>
            </a:r>
            <a:r>
              <a:rPr sz="1800" spc="-5" dirty="0">
                <a:latin typeface="Arial Rounded MT Bold"/>
                <a:cs typeface="Arial Rounded MT Bold"/>
              </a:rPr>
              <a:t>add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folders </a:t>
            </a:r>
            <a:r>
              <a:rPr sz="1800" spc="-5" dirty="0">
                <a:latin typeface="Arial Rounded MT Bold"/>
                <a:cs typeface="Arial Rounded MT Bold"/>
              </a:rPr>
              <a:t>to the </a:t>
            </a:r>
            <a:r>
              <a:rPr sz="1800" spc="-20" dirty="0">
                <a:latin typeface="Arial Rounded MT Bold"/>
                <a:cs typeface="Arial Rounded MT Bold"/>
              </a:rPr>
              <a:t>search </a:t>
            </a:r>
            <a:r>
              <a:rPr sz="1800" spc="-15" dirty="0">
                <a:latin typeface="Arial Rounded MT Bold"/>
                <a:cs typeface="Arial Rounded MT Bold"/>
              </a:rPr>
              <a:t>path,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spc="-5" dirty="0">
                <a:latin typeface="Arial Rounded MT Bold"/>
                <a:cs typeface="Arial Rounded MT Bold"/>
              </a:rPr>
              <a:t>can use the  </a:t>
            </a:r>
            <a:r>
              <a:rPr sz="1800" spc="-10" dirty="0">
                <a:latin typeface="Arial Rounded MT Bold"/>
                <a:cs typeface="Arial Rounded MT Bold"/>
              </a:rPr>
              <a:t>addpath </a:t>
            </a:r>
            <a:r>
              <a:rPr sz="1800" spc="-5" dirty="0">
                <a:latin typeface="Arial Rounded MT Bold"/>
                <a:cs typeface="Arial Rounded MT Bold"/>
              </a:rPr>
              <a:t>function. </a:t>
            </a:r>
            <a:r>
              <a:rPr sz="1800" spc="-20" dirty="0">
                <a:latin typeface="Arial Rounded MT Bold"/>
                <a:cs typeface="Arial Rounded MT Bold"/>
              </a:rPr>
              <a:t>E.g.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: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 Rounded MT Bold"/>
              <a:cs typeface="Arial Rounded MT Bold"/>
            </a:endParaRPr>
          </a:p>
          <a:p>
            <a:pPr marL="12700" marR="97790" indent="-635">
              <a:lnSpc>
                <a:spcPts val="196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addpath(genpath('C:\Users\Matt\OneDrive </a:t>
            </a:r>
            <a:r>
              <a:rPr sz="1800" dirty="0">
                <a:latin typeface="Consolas"/>
                <a:cs typeface="Consolas"/>
              </a:rPr>
              <a:t>-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Newcastle  University\GEO8026’));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 marL="12700" marR="44450">
              <a:lnSpc>
                <a:spcPts val="1930"/>
              </a:lnSpc>
              <a:spcBef>
                <a:spcPts val="1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dirty="0">
                <a:latin typeface="Arial Rounded MT Bold"/>
                <a:cs typeface="Arial Rounded MT Bold"/>
              </a:rPr>
              <a:t>will </a:t>
            </a:r>
            <a:r>
              <a:rPr sz="1800" spc="-10" dirty="0">
                <a:latin typeface="Arial Rounded MT Bold"/>
                <a:cs typeface="Arial Rounded MT Bold"/>
              </a:rPr>
              <a:t>enable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spc="-5" dirty="0">
                <a:latin typeface="Arial Rounded MT Bold"/>
                <a:cs typeface="Arial Rounded MT Bold"/>
              </a:rPr>
              <a:t>to call and/or load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within this  folder and all</a:t>
            </a:r>
            <a:r>
              <a:rPr sz="1800" spc="-20" dirty="0">
                <a:latin typeface="Arial Rounded MT Bold"/>
                <a:cs typeface="Arial Rounded MT Bold"/>
              </a:rPr>
              <a:t> subfolders.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12700" marR="6985">
              <a:lnSpc>
                <a:spcPts val="193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Your </a:t>
            </a:r>
            <a:r>
              <a:rPr sz="1800" spc="-10" dirty="0">
                <a:latin typeface="Arial Rounded MT Bold"/>
                <a:cs typeface="Arial Rounded MT Bold"/>
              </a:rPr>
              <a:t>University </a:t>
            </a:r>
            <a:r>
              <a:rPr sz="1800" spc="-5" dirty="0">
                <a:latin typeface="Arial Rounded MT Bold"/>
                <a:cs typeface="Arial Rounded MT Bold"/>
              </a:rPr>
              <a:t>OneDrive </a:t>
            </a:r>
            <a:r>
              <a:rPr sz="1800" dirty="0">
                <a:latin typeface="Arial Rounded MT Bold"/>
                <a:cs typeface="Arial Rounded MT Bold"/>
              </a:rPr>
              <a:t>account is useful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dirty="0">
                <a:latin typeface="Arial Rounded MT Bold"/>
                <a:cs typeface="Arial Rounded MT Bold"/>
              </a:rPr>
              <a:t>storing</a:t>
            </a:r>
            <a:r>
              <a:rPr sz="1800" spc="-1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your 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(5 </a:t>
            </a:r>
            <a:r>
              <a:rPr sz="1800" dirty="0">
                <a:latin typeface="Arial Rounded MT Bold"/>
                <a:cs typeface="Arial Rounded MT Bold"/>
              </a:rPr>
              <a:t>TB </a:t>
            </a:r>
            <a:r>
              <a:rPr sz="1800" spc="-10" dirty="0">
                <a:latin typeface="Arial Rounded MT Bold"/>
                <a:cs typeface="Arial Rounded MT Bold"/>
              </a:rPr>
              <a:t>personal </a:t>
            </a:r>
            <a:r>
              <a:rPr sz="1800" spc="-20" dirty="0">
                <a:latin typeface="Arial Rounded MT Bold"/>
                <a:cs typeface="Arial Rounded MT Bold"/>
              </a:rPr>
              <a:t>storage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space)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2964" y="1112532"/>
            <a:ext cx="3654539" cy="520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2964" y="1112519"/>
            <a:ext cx="3655060" cy="5206365"/>
          </a:xfrm>
          <a:custGeom>
            <a:avLst/>
            <a:gdLst/>
            <a:ahLst/>
            <a:cxnLst/>
            <a:rect l="l" t="t" r="r" b="b"/>
            <a:pathLst>
              <a:path w="3655059" h="5206365">
                <a:moveTo>
                  <a:pt x="0" y="0"/>
                </a:moveTo>
                <a:lnTo>
                  <a:pt x="3654552" y="0"/>
                </a:lnTo>
                <a:lnTo>
                  <a:pt x="3654552" y="5205984"/>
                </a:lnTo>
                <a:lnTo>
                  <a:pt x="0" y="520598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2418" y="40472"/>
            <a:ext cx="2913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65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650748" y="1040904"/>
            <a:ext cx="4533341" cy="266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8340" y="915583"/>
            <a:ext cx="5036820" cy="237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Logical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Boolean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0 or 1,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false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or</a:t>
            </a:r>
            <a:r>
              <a:rPr sz="1600" spc="6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true</a:t>
            </a:r>
            <a:endParaRPr sz="16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12700" marR="683260">
              <a:lnSpc>
                <a:spcPct val="99000"/>
              </a:lnSpc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String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collection of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characters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(letters)  </a:t>
            </a:r>
            <a:r>
              <a:rPr sz="16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Character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each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letter is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treated separately  </a:t>
            </a:r>
            <a:r>
              <a:rPr sz="1600" spc="-5" dirty="0">
                <a:latin typeface="Consolas"/>
                <a:cs typeface="Consolas"/>
              </a:rPr>
              <a:t>s = </a:t>
            </a:r>
            <a:r>
              <a:rPr sz="1600" spc="-10" dirty="0">
                <a:latin typeface="Consolas"/>
                <a:cs typeface="Consolas"/>
              </a:rPr>
              <a:t>"apple"; </a:t>
            </a:r>
            <a:r>
              <a:rPr sz="1600" spc="-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s(1) </a:t>
            </a:r>
            <a:r>
              <a:rPr sz="1600" spc="-5" dirty="0">
                <a:latin typeface="Consolas"/>
                <a:cs typeface="Consolas"/>
              </a:rPr>
              <a:t>% f 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"apple"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c = </a:t>
            </a:r>
            <a:r>
              <a:rPr sz="1600" spc="-10" dirty="0">
                <a:latin typeface="Consolas"/>
                <a:cs typeface="Consolas"/>
              </a:rPr>
              <a:t>'apple'; </a:t>
            </a:r>
            <a:r>
              <a:rPr sz="1600" spc="-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c(1) </a:t>
            </a:r>
            <a:r>
              <a:rPr sz="1600" spc="-5" dirty="0">
                <a:latin typeface="Consolas"/>
                <a:cs typeface="Consolas"/>
              </a:rPr>
              <a:t>% f =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'a'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Cell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Treated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non-numeric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(but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can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be</a:t>
            </a:r>
            <a:r>
              <a:rPr sz="1600" spc="9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numeric)</a:t>
            </a:r>
            <a:endParaRPr sz="16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252525"/>
                </a:solidFill>
                <a:latin typeface="Consolas"/>
                <a:cs typeface="Consolas"/>
              </a:rPr>
              <a:t>c2 = 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{</a:t>
            </a:r>
            <a:r>
              <a:rPr sz="1600" spc="-10" dirty="0">
                <a:latin typeface="Consolas"/>
                <a:cs typeface="Consolas"/>
              </a:rPr>
              <a:t>'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apple</a:t>
            </a:r>
            <a:r>
              <a:rPr sz="1600" spc="-10" dirty="0">
                <a:latin typeface="Consolas"/>
                <a:cs typeface="Consolas"/>
              </a:rPr>
              <a:t>'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0};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340" y="3560511"/>
            <a:ext cx="5167630" cy="15043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Numeric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only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numbers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(and</a:t>
            </a:r>
            <a:r>
              <a:rPr sz="1600" spc="4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NaN).</a:t>
            </a:r>
            <a:endParaRPr sz="1600">
              <a:latin typeface="Arial Rounded MT Bold"/>
              <a:cs typeface="Arial Rounded MT Bold"/>
            </a:endParaRPr>
          </a:p>
          <a:p>
            <a:pPr marL="12700" marR="94615">
              <a:lnSpc>
                <a:spcPct val="121300"/>
              </a:lnSpc>
            </a:pP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Double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precision (default,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64 bits) most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widely used  Single precision (32</a:t>
            </a:r>
            <a:r>
              <a:rPr sz="1600" spc="3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bits)</a:t>
            </a:r>
            <a:endParaRPr sz="16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21300"/>
              </a:lnSpc>
            </a:pP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int8,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int16,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… =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Variables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with … bit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signed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integers 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uint8,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… =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Variables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with … bit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non-negative</a:t>
            </a:r>
            <a:r>
              <a:rPr sz="1600" spc="10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integers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340" y="5387171"/>
            <a:ext cx="395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C00000"/>
                </a:solidFill>
                <a:latin typeface="Arial Rounded MT Bold"/>
                <a:cs typeface="Arial Rounded MT Bold"/>
              </a:rPr>
              <a:t>Table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mixed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input (numeric and</a:t>
            </a:r>
            <a:r>
              <a:rPr sz="1600" spc="1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string)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340" y="5980045"/>
            <a:ext cx="5960110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320"/>
              </a:spcBef>
            </a:pPr>
            <a:r>
              <a:rPr sz="16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Structure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groups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related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data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using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data containers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called  </a:t>
            </a:r>
            <a:r>
              <a:rPr sz="1600" dirty="0">
                <a:solidFill>
                  <a:srgbClr val="252525"/>
                </a:solidFill>
                <a:latin typeface="Arial Rounded MT Bold"/>
                <a:cs typeface="Arial Rounded MT Bold"/>
              </a:rPr>
              <a:t>fields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79" y="4405243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Useful</a:t>
            </a:r>
            <a:r>
              <a:rPr sz="1800" spc="-4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command: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0475" y="4947711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whos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79" y="5503895"/>
            <a:ext cx="479361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List the </a:t>
            </a:r>
            <a:r>
              <a:rPr sz="1800" spc="-15" dirty="0">
                <a:latin typeface="Arial Rounded MT Bold"/>
                <a:cs typeface="Arial Rounded MT Bold"/>
              </a:rPr>
              <a:t>variables </a:t>
            </a:r>
            <a:r>
              <a:rPr sz="1800" spc="-5" dirty="0">
                <a:latin typeface="Arial Rounded MT Bold"/>
                <a:cs typeface="Arial Rounded MT Bold"/>
              </a:rPr>
              <a:t>within the </a:t>
            </a:r>
            <a:r>
              <a:rPr sz="1800" spc="-15" dirty="0">
                <a:latin typeface="Arial Rounded MT Bold"/>
                <a:cs typeface="Arial Rounded MT Bold"/>
              </a:rPr>
              <a:t>workspace </a:t>
            </a:r>
            <a:r>
              <a:rPr sz="1800" spc="-5" dirty="0">
                <a:latin typeface="Arial Rounded MT Bold"/>
                <a:cs typeface="Arial Rounded MT Bold"/>
              </a:rPr>
              <a:t>and  </a:t>
            </a:r>
            <a:r>
              <a:rPr sz="1800" dirty="0">
                <a:latin typeface="Arial Rounded MT Bold"/>
                <a:cs typeface="Arial Rounded MT Bold"/>
              </a:rPr>
              <a:t>identifies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type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176" y="40472"/>
            <a:ext cx="7330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</a:t>
            </a:r>
            <a:r>
              <a:rPr dirty="0"/>
              <a:t>&amp; </a:t>
            </a:r>
            <a:r>
              <a:rPr spc="-30" dirty="0"/>
              <a:t>relation</a:t>
            </a:r>
            <a:r>
              <a:rPr spc="-70" dirty="0"/>
              <a:t> </a:t>
            </a:r>
            <a:r>
              <a:rPr spc="-25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9503" y="1078411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to assess whether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command meets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requirement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915" y="1724663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~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915" y="1998984"/>
            <a:ext cx="347980" cy="1317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&amp;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17700"/>
              </a:lnSpc>
              <a:spcBef>
                <a:spcPts val="5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|  &amp;&amp;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||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8615" y="1675971"/>
            <a:ext cx="5464810" cy="16408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40" dirty="0">
                <a:latin typeface="Arial Rounded MT Bold"/>
                <a:cs typeface="Arial Rounded MT Bold"/>
              </a:rPr>
              <a:t>NOT: </a:t>
            </a:r>
            <a:r>
              <a:rPr sz="1800" spc="-5" dirty="0">
                <a:latin typeface="Arial Rounded MT Bold"/>
                <a:cs typeface="Arial Rounded MT Bold"/>
              </a:rPr>
              <a:t>Does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not</a:t>
            </a:r>
            <a:endParaRPr sz="1800">
              <a:latin typeface="Arial Rounded MT Bold"/>
              <a:cs typeface="Arial Rounded MT Bold"/>
            </a:endParaRPr>
          </a:p>
          <a:p>
            <a:pPr marL="12700" marR="2148205">
              <a:lnSpc>
                <a:spcPct val="117700"/>
              </a:lnSpc>
              <a:spcBef>
                <a:spcPts val="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AND: used to </a:t>
            </a:r>
            <a:r>
              <a:rPr sz="1800" dirty="0">
                <a:latin typeface="Arial Rounded MT Bold"/>
                <a:cs typeface="Arial Rounded MT Bold"/>
              </a:rPr>
              <a:t>link </a:t>
            </a:r>
            <a:r>
              <a:rPr sz="1800" spc="-10" dirty="0">
                <a:latin typeface="Arial Rounded MT Bold"/>
                <a:cs typeface="Arial Rounded MT Bold"/>
              </a:rPr>
              <a:t>expressions  </a:t>
            </a:r>
            <a:r>
              <a:rPr sz="1800" dirty="0">
                <a:latin typeface="Arial Rounded MT Bold"/>
                <a:cs typeface="Arial Rounded MT Bold"/>
              </a:rPr>
              <a:t>OR: </a:t>
            </a:r>
            <a:r>
              <a:rPr sz="1800" spc="-5" dirty="0">
                <a:latin typeface="Arial Rounded MT Bold"/>
                <a:cs typeface="Arial Rounded MT Bold"/>
              </a:rPr>
              <a:t>used to </a:t>
            </a:r>
            <a:r>
              <a:rPr sz="1800" dirty="0">
                <a:latin typeface="Arial Rounded MT Bold"/>
                <a:cs typeface="Arial Rounded MT Bold"/>
              </a:rPr>
              <a:t>link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expressions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177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Short-circuit </a:t>
            </a:r>
            <a:r>
              <a:rPr sz="1800" dirty="0">
                <a:latin typeface="Arial Rounded MT Bold"/>
                <a:cs typeface="Arial Rounded MT Bold"/>
              </a:rPr>
              <a:t>&amp;: </a:t>
            </a: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scalar </a:t>
            </a:r>
            <a:r>
              <a:rPr sz="1800" spc="-10" dirty="0">
                <a:latin typeface="Arial Rounded MT Bold"/>
                <a:cs typeface="Arial Rounded MT Bold"/>
              </a:rPr>
              <a:t>expressions  </a:t>
            </a:r>
            <a:r>
              <a:rPr sz="1800" spc="-5" dirty="0">
                <a:latin typeface="Arial Rounded MT Bold"/>
                <a:cs typeface="Arial Rounded MT Bold"/>
              </a:rPr>
              <a:t>Short-circuit </a:t>
            </a:r>
            <a:r>
              <a:rPr sz="1800" dirty="0">
                <a:latin typeface="Arial Rounded MT Bold"/>
                <a:cs typeface="Arial Rounded MT Bold"/>
              </a:rPr>
              <a:t>OR: </a:t>
            </a: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scalar</a:t>
            </a:r>
            <a:r>
              <a:rPr sz="1800" spc="-6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expressions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420" y="3694967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to assess whether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command meets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requirement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7144" y="4292527"/>
            <a:ext cx="266065" cy="1317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==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~=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&lt;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&lt;=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7144" y="5633266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&gt;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7144" y="5956278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&gt;=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8844" y="4292527"/>
            <a:ext cx="2377440" cy="196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635">
              <a:lnSpc>
                <a:spcPct val="117800"/>
              </a:lnSpc>
              <a:spcBef>
                <a:spcPts val="9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Equal to 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1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 Less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than</a:t>
            </a:r>
            <a:endParaRPr sz="1800">
              <a:latin typeface="Arial Rounded MT Bold"/>
              <a:cs typeface="Arial Rounded MT Bold"/>
            </a:endParaRPr>
          </a:p>
          <a:p>
            <a:pPr marL="12700" marR="41910">
              <a:lnSpc>
                <a:spcPct val="117700"/>
              </a:lnSpc>
              <a:spcBef>
                <a:spcPts val="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Less than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 </a:t>
            </a:r>
            <a:r>
              <a:rPr sz="1800" spc="-15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6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779" y="1844527"/>
            <a:ext cx="2087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Lo</a:t>
            </a:r>
            <a:r>
              <a:rPr sz="6000" b="1" dirty="0">
                <a:solidFill>
                  <a:srgbClr val="1F487C"/>
                </a:solidFill>
                <a:latin typeface="Arial Rounded MT Bold"/>
                <a:cs typeface="Arial Rounded MT Bold"/>
              </a:rPr>
              <a:t>gic</a:t>
            </a:r>
            <a:endParaRPr sz="60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779" y="4385768"/>
            <a:ext cx="3048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35" dirty="0">
                <a:solidFill>
                  <a:srgbClr val="1F487C"/>
                </a:solidFill>
                <a:latin typeface="Arial Rounded MT Bold"/>
                <a:cs typeface="Arial Rounded MT Bold"/>
              </a:rPr>
              <a:t>R</a:t>
            </a:r>
            <a:r>
              <a:rPr sz="6000" b="1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e</a:t>
            </a:r>
            <a:r>
              <a:rPr sz="6000" b="1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l</a:t>
            </a:r>
            <a:r>
              <a:rPr sz="6000" b="1" spc="-165" dirty="0">
                <a:solidFill>
                  <a:srgbClr val="1F487C"/>
                </a:solidFill>
                <a:latin typeface="Arial Rounded MT Bold"/>
                <a:cs typeface="Arial Rounded MT Bold"/>
              </a:rPr>
              <a:t>a</a:t>
            </a:r>
            <a:r>
              <a:rPr sz="6000" b="1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t</a:t>
            </a:r>
            <a:r>
              <a:rPr sz="6000" b="1" dirty="0">
                <a:solidFill>
                  <a:srgbClr val="1F487C"/>
                </a:solidFill>
                <a:latin typeface="Arial Rounded MT Bold"/>
                <a:cs typeface="Arial Rounded MT Bold"/>
              </a:rPr>
              <a:t>i</a:t>
            </a:r>
            <a:r>
              <a:rPr sz="6000" b="1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on</a:t>
            </a:r>
            <a:endParaRPr sz="60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766" y="40472"/>
            <a:ext cx="395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Array</a:t>
            </a:r>
            <a:r>
              <a:rPr spc="-105" dirty="0"/>
              <a:t> </a:t>
            </a:r>
            <a:r>
              <a:rPr spc="-10" dirty="0"/>
              <a:t>indexing</a:t>
            </a:r>
          </a:p>
        </p:txBody>
      </p:sp>
      <p:sp>
        <p:nvSpPr>
          <p:cNvPr id="4" name="object 4"/>
          <p:cNvSpPr/>
          <p:nvPr/>
        </p:nvSpPr>
        <p:spPr>
          <a:xfrm>
            <a:off x="908303" y="1327404"/>
            <a:ext cx="10375391" cy="410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1327403"/>
            <a:ext cx="10375900" cy="4101465"/>
          </a:xfrm>
          <a:custGeom>
            <a:avLst/>
            <a:gdLst/>
            <a:ahLst/>
            <a:cxnLst/>
            <a:rect l="l" t="t" r="r" b="b"/>
            <a:pathLst>
              <a:path w="10375900" h="4101465">
                <a:moveTo>
                  <a:pt x="0" y="0"/>
                </a:moveTo>
                <a:lnTo>
                  <a:pt x="10375392" y="0"/>
                </a:lnTo>
                <a:lnTo>
                  <a:pt x="10375392" y="4101084"/>
                </a:lnTo>
                <a:lnTo>
                  <a:pt x="0" y="410108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0935" y="5796119"/>
            <a:ext cx="170497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marR="5080" indent="-506095">
              <a:lnSpc>
                <a:spcPct val="1177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Matrix</a:t>
            </a:r>
            <a:r>
              <a:rPr sz="1800" spc="-9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  A(1,2)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9337" y="5835210"/>
            <a:ext cx="173355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635" marR="5080" indent="-623570">
              <a:lnSpc>
                <a:spcPct val="1177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Linear</a:t>
            </a:r>
            <a:r>
              <a:rPr sz="1800" spc="-7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  A(4)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14" y="40472"/>
            <a:ext cx="5798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</a:t>
            </a:r>
            <a:r>
              <a:rPr spc="-5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391680" y="1748027"/>
            <a:ext cx="4294618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668" y="1748027"/>
            <a:ext cx="4295140" cy="3810000"/>
          </a:xfrm>
          <a:custGeom>
            <a:avLst/>
            <a:gdLst/>
            <a:ahLst/>
            <a:cxnLst/>
            <a:rect l="l" t="t" r="r" b="b"/>
            <a:pathLst>
              <a:path w="4295140" h="3810000">
                <a:moveTo>
                  <a:pt x="0" y="0"/>
                </a:moveTo>
                <a:lnTo>
                  <a:pt x="4294632" y="0"/>
                </a:lnTo>
                <a:lnTo>
                  <a:pt x="4294632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3603" y="1447800"/>
            <a:ext cx="6647687" cy="440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3603" y="1447800"/>
            <a:ext cx="6647815" cy="4409440"/>
          </a:xfrm>
          <a:custGeom>
            <a:avLst/>
            <a:gdLst/>
            <a:ahLst/>
            <a:cxnLst/>
            <a:rect l="l" t="t" r="r" b="b"/>
            <a:pathLst>
              <a:path w="6647815" h="4409440">
                <a:moveTo>
                  <a:pt x="0" y="0"/>
                </a:moveTo>
                <a:lnTo>
                  <a:pt x="6647688" y="0"/>
                </a:lnTo>
                <a:lnTo>
                  <a:pt x="6647688" y="4408932"/>
                </a:lnTo>
                <a:lnTo>
                  <a:pt x="0" y="440893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3420" y="40472"/>
            <a:ext cx="5713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 </a:t>
            </a:r>
            <a:r>
              <a:rPr spc="-15" dirty="0"/>
              <a:t>(for </a:t>
            </a:r>
            <a:r>
              <a:rPr dirty="0"/>
              <a:t>and</a:t>
            </a:r>
            <a:r>
              <a:rPr spc="-90" dirty="0"/>
              <a:t> </a:t>
            </a:r>
            <a:r>
              <a:rPr spc="-5" dirty="0"/>
              <a:t>while)</a:t>
            </a:r>
          </a:p>
        </p:txBody>
      </p:sp>
      <p:sp>
        <p:nvSpPr>
          <p:cNvPr id="4" name="object 4"/>
          <p:cNvSpPr/>
          <p:nvPr/>
        </p:nvSpPr>
        <p:spPr>
          <a:xfrm>
            <a:off x="338327" y="1351788"/>
            <a:ext cx="6114275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1351788"/>
            <a:ext cx="6114415" cy="2781300"/>
          </a:xfrm>
          <a:custGeom>
            <a:avLst/>
            <a:gdLst/>
            <a:ahLst/>
            <a:cxnLst/>
            <a:rect l="l" t="t" r="r" b="b"/>
            <a:pathLst>
              <a:path w="6114415" h="2781300">
                <a:moveTo>
                  <a:pt x="0" y="0"/>
                </a:moveTo>
                <a:lnTo>
                  <a:pt x="6114288" y="0"/>
                </a:lnTo>
                <a:lnTo>
                  <a:pt x="6114288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40" y="3067811"/>
            <a:ext cx="6733031" cy="3648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40" y="3067811"/>
            <a:ext cx="6733540" cy="3648710"/>
          </a:xfrm>
          <a:custGeom>
            <a:avLst/>
            <a:gdLst/>
            <a:ahLst/>
            <a:cxnLst/>
            <a:rect l="l" t="t" r="r" b="b"/>
            <a:pathLst>
              <a:path w="6733540" h="3648709">
                <a:moveTo>
                  <a:pt x="0" y="0"/>
                </a:moveTo>
                <a:lnTo>
                  <a:pt x="6733031" y="0"/>
                </a:lnTo>
                <a:lnTo>
                  <a:pt x="6733031" y="3648455"/>
                </a:lnTo>
                <a:lnTo>
                  <a:pt x="0" y="36484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9539" y="928724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Arial Rounded MT Bold"/>
                <a:cs typeface="Arial Rounded MT Bold"/>
              </a:rPr>
              <a:t>For</a:t>
            </a:r>
            <a:r>
              <a:rPr sz="1800" spc="-7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3006" y="2597732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While</a:t>
            </a:r>
            <a:r>
              <a:rPr sz="1800" spc="-100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054" y="40472"/>
            <a:ext cx="5440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75" dirty="0"/>
              <a:t> </a:t>
            </a:r>
            <a:r>
              <a:rPr spc="-1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88263" y="4913376"/>
            <a:ext cx="3610355" cy="126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263" y="4913376"/>
            <a:ext cx="3610610" cy="1266825"/>
          </a:xfrm>
          <a:custGeom>
            <a:avLst/>
            <a:gdLst/>
            <a:ahLst/>
            <a:cxnLst/>
            <a:rect l="l" t="t" r="r" b="b"/>
            <a:pathLst>
              <a:path w="3610610" h="1266825">
                <a:moveTo>
                  <a:pt x="0" y="0"/>
                </a:moveTo>
                <a:lnTo>
                  <a:pt x="3610355" y="0"/>
                </a:lnTo>
                <a:lnTo>
                  <a:pt x="3610355" y="1266444"/>
                </a:lnTo>
                <a:lnTo>
                  <a:pt x="0" y="12664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031" y="1900427"/>
            <a:ext cx="3977640" cy="1022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031" y="1900427"/>
            <a:ext cx="3977640" cy="1022985"/>
          </a:xfrm>
          <a:custGeom>
            <a:avLst/>
            <a:gdLst/>
            <a:ahLst/>
            <a:cxnLst/>
            <a:rect l="l" t="t" r="r" b="b"/>
            <a:pathLst>
              <a:path w="3977640" h="1022985">
                <a:moveTo>
                  <a:pt x="0" y="0"/>
                </a:moveTo>
                <a:lnTo>
                  <a:pt x="3977640" y="0"/>
                </a:lnTo>
                <a:lnTo>
                  <a:pt x="3977640" y="1022603"/>
                </a:lnTo>
                <a:lnTo>
                  <a:pt x="0" y="10226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62014" y="1010084"/>
            <a:ext cx="9177586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009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b="1" dirty="0">
                <a:solidFill>
                  <a:srgbClr val="C00000"/>
                </a:solidFill>
                <a:latin typeface="Arial Rounded MT Bold"/>
                <a:cs typeface="Arial Rounded MT Bold"/>
              </a:rPr>
              <a:t>1: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Data processing and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analysis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MATLAB</a:t>
            </a:r>
            <a:endParaRPr sz="1800" dirty="0">
              <a:latin typeface="Arial"/>
              <a:cs typeface="Arial"/>
            </a:endParaRPr>
          </a:p>
          <a:p>
            <a:pPr marL="2190115" marR="2626995">
              <a:lnSpc>
                <a:spcPct val="200000"/>
              </a:lnSpc>
              <a:spcBef>
                <a:spcPts val="40"/>
              </a:spcBef>
            </a:pP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Module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delivered 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over two-weeks 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Consisting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of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five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7-hour</a:t>
            </a:r>
            <a:r>
              <a:rPr sz="1800" spc="-30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blocks: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 Rounded MT Bold"/>
              <a:cs typeface="Arial Rounded MT Bold"/>
            </a:endParaRPr>
          </a:p>
          <a:p>
            <a:pPr marL="2190115" marR="5080">
              <a:lnSpc>
                <a:spcPts val="2150"/>
              </a:lnSpc>
            </a:pP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1-hour 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lecture,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2-hour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practical,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3-hr guided independent  </a:t>
            </a: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study,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1-hour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drop-in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 Rounded MT Bold"/>
              <a:cs typeface="Arial Rounded MT Bold"/>
            </a:endParaRPr>
          </a:p>
          <a:p>
            <a:pPr marL="2190115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Assessment: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1500-word</a:t>
            </a:r>
            <a:r>
              <a:rPr sz="1800" spc="1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Arial Rounded MT Bold"/>
              <a:cs typeface="Arial Rounded MT Bold"/>
            </a:endParaRPr>
          </a:p>
          <a:p>
            <a:pPr marR="203708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b="1" dirty="0">
                <a:solidFill>
                  <a:srgbClr val="C00000"/>
                </a:solidFill>
                <a:latin typeface="Arial Rounded MT Bold"/>
                <a:cs typeface="Arial Rounded MT Bold"/>
              </a:rPr>
              <a:t>2: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Statistical methods and graphical techniques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Arial"/>
              <a:cs typeface="Arial"/>
            </a:endParaRPr>
          </a:p>
          <a:p>
            <a:pPr marL="2190115" marR="1086485">
              <a:lnSpc>
                <a:spcPct val="200000"/>
              </a:lnSpc>
            </a:pPr>
            <a:r>
              <a:rPr lang="en-GB"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Two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-week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long module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consisting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of </a:t>
            </a:r>
            <a:r>
              <a:rPr lang="en-GB"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10</a:t>
            </a:r>
            <a:r>
              <a:rPr sz="1800" spc="-15" dirty="0" err="1">
                <a:solidFill>
                  <a:srgbClr val="252525"/>
                </a:solidFill>
                <a:latin typeface="Arial Rounded MT Bold"/>
                <a:cs typeface="Arial Rounded MT Bold"/>
              </a:rPr>
              <a:t>hrs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/week 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Assessment: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1500-word</a:t>
            </a:r>
            <a:r>
              <a:rPr sz="1800" spc="1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1931" y="40472"/>
            <a:ext cx="361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Vectorization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38327" y="1351788"/>
            <a:ext cx="6114275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1351788"/>
            <a:ext cx="6114415" cy="2781300"/>
          </a:xfrm>
          <a:custGeom>
            <a:avLst/>
            <a:gdLst/>
            <a:ahLst/>
            <a:cxnLst/>
            <a:rect l="l" t="t" r="r" b="b"/>
            <a:pathLst>
              <a:path w="6114415" h="2781300">
                <a:moveTo>
                  <a:pt x="0" y="0"/>
                </a:moveTo>
                <a:lnTo>
                  <a:pt x="6114288" y="0"/>
                </a:lnTo>
                <a:lnTo>
                  <a:pt x="6114288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9539" y="928724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Arial Rounded MT Bold"/>
                <a:cs typeface="Arial Rounded MT Bold"/>
              </a:rPr>
              <a:t>For</a:t>
            </a:r>
            <a:r>
              <a:rPr sz="1800" spc="-7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2616" y="4533900"/>
            <a:ext cx="4972811" cy="184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2615" y="4533900"/>
            <a:ext cx="4973320" cy="1849120"/>
          </a:xfrm>
          <a:custGeom>
            <a:avLst/>
            <a:gdLst/>
            <a:ahLst/>
            <a:cxnLst/>
            <a:rect l="l" t="t" r="r" b="b"/>
            <a:pathLst>
              <a:path w="4973320" h="1849120">
                <a:moveTo>
                  <a:pt x="0" y="0"/>
                </a:moveTo>
                <a:lnTo>
                  <a:pt x="4972812" y="0"/>
                </a:lnTo>
                <a:lnTo>
                  <a:pt x="4972812" y="1848612"/>
                </a:lnTo>
                <a:lnTo>
                  <a:pt x="0" y="18486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1618" y="4064683"/>
            <a:ext cx="209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Vectorised</a:t>
            </a:r>
            <a:r>
              <a:rPr sz="1800" spc="-40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version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7351" y="4108704"/>
            <a:ext cx="3153155" cy="1549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4595" y="4133088"/>
            <a:ext cx="3058795" cy="1455420"/>
          </a:xfrm>
          <a:custGeom>
            <a:avLst/>
            <a:gdLst/>
            <a:ahLst/>
            <a:cxnLst/>
            <a:rect l="l" t="t" r="r" b="b"/>
            <a:pathLst>
              <a:path w="3058795" h="1455420">
                <a:moveTo>
                  <a:pt x="363855" y="0"/>
                </a:moveTo>
                <a:lnTo>
                  <a:pt x="0" y="0"/>
                </a:lnTo>
                <a:lnTo>
                  <a:pt x="0" y="897597"/>
                </a:lnTo>
                <a:lnTo>
                  <a:pt x="2928" y="944750"/>
                </a:lnTo>
                <a:lnTo>
                  <a:pt x="11479" y="990154"/>
                </a:lnTo>
                <a:lnTo>
                  <a:pt x="25301" y="1033459"/>
                </a:lnTo>
                <a:lnTo>
                  <a:pt x="44040" y="1074310"/>
                </a:lnTo>
                <a:lnTo>
                  <a:pt x="67346" y="1112357"/>
                </a:lnTo>
                <a:lnTo>
                  <a:pt x="94865" y="1147246"/>
                </a:lnTo>
                <a:lnTo>
                  <a:pt x="126245" y="1178627"/>
                </a:lnTo>
                <a:lnTo>
                  <a:pt x="161135" y="1206146"/>
                </a:lnTo>
                <a:lnTo>
                  <a:pt x="199181" y="1229451"/>
                </a:lnTo>
                <a:lnTo>
                  <a:pt x="240033" y="1248191"/>
                </a:lnTo>
                <a:lnTo>
                  <a:pt x="283337" y="1262012"/>
                </a:lnTo>
                <a:lnTo>
                  <a:pt x="328741" y="1270563"/>
                </a:lnTo>
                <a:lnTo>
                  <a:pt x="375894" y="1273492"/>
                </a:lnTo>
                <a:lnTo>
                  <a:pt x="2694813" y="1273492"/>
                </a:lnTo>
                <a:lnTo>
                  <a:pt x="2694813" y="1455420"/>
                </a:lnTo>
                <a:lnTo>
                  <a:pt x="3058668" y="1091565"/>
                </a:lnTo>
                <a:lnTo>
                  <a:pt x="2876740" y="909637"/>
                </a:lnTo>
                <a:lnTo>
                  <a:pt x="369239" y="909637"/>
                </a:lnTo>
                <a:lnTo>
                  <a:pt x="363855" y="904252"/>
                </a:lnTo>
                <a:lnTo>
                  <a:pt x="363855" y="0"/>
                </a:lnTo>
                <a:close/>
              </a:path>
              <a:path w="3058795" h="1455420">
                <a:moveTo>
                  <a:pt x="2694813" y="727710"/>
                </a:moveTo>
                <a:lnTo>
                  <a:pt x="2694813" y="909637"/>
                </a:lnTo>
                <a:lnTo>
                  <a:pt x="2876740" y="909637"/>
                </a:lnTo>
                <a:lnTo>
                  <a:pt x="2694813" y="7277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4595" y="4133088"/>
            <a:ext cx="3058795" cy="1455420"/>
          </a:xfrm>
          <a:custGeom>
            <a:avLst/>
            <a:gdLst/>
            <a:ahLst/>
            <a:cxnLst/>
            <a:rect l="l" t="t" r="r" b="b"/>
            <a:pathLst>
              <a:path w="3058795" h="1455420">
                <a:moveTo>
                  <a:pt x="0" y="0"/>
                </a:moveTo>
                <a:lnTo>
                  <a:pt x="0" y="897597"/>
                </a:lnTo>
                <a:lnTo>
                  <a:pt x="2928" y="944750"/>
                </a:lnTo>
                <a:lnTo>
                  <a:pt x="11479" y="990154"/>
                </a:lnTo>
                <a:lnTo>
                  <a:pt x="25301" y="1033459"/>
                </a:lnTo>
                <a:lnTo>
                  <a:pt x="44040" y="1074310"/>
                </a:lnTo>
                <a:lnTo>
                  <a:pt x="67346" y="1112357"/>
                </a:lnTo>
                <a:lnTo>
                  <a:pt x="94865" y="1147246"/>
                </a:lnTo>
                <a:lnTo>
                  <a:pt x="126245" y="1178627"/>
                </a:lnTo>
                <a:lnTo>
                  <a:pt x="161135" y="1206146"/>
                </a:lnTo>
                <a:lnTo>
                  <a:pt x="199181" y="1229451"/>
                </a:lnTo>
                <a:lnTo>
                  <a:pt x="240033" y="1248191"/>
                </a:lnTo>
                <a:lnTo>
                  <a:pt x="283337" y="1262012"/>
                </a:lnTo>
                <a:lnTo>
                  <a:pt x="328741" y="1270563"/>
                </a:lnTo>
                <a:lnTo>
                  <a:pt x="375894" y="1273492"/>
                </a:lnTo>
                <a:lnTo>
                  <a:pt x="2694813" y="1273492"/>
                </a:lnTo>
                <a:lnTo>
                  <a:pt x="2694813" y="1455420"/>
                </a:lnTo>
                <a:lnTo>
                  <a:pt x="3058668" y="1091565"/>
                </a:lnTo>
                <a:lnTo>
                  <a:pt x="2694813" y="727710"/>
                </a:lnTo>
                <a:lnTo>
                  <a:pt x="2694813" y="909637"/>
                </a:lnTo>
                <a:lnTo>
                  <a:pt x="375894" y="909637"/>
                </a:lnTo>
                <a:lnTo>
                  <a:pt x="369239" y="909637"/>
                </a:lnTo>
                <a:lnTo>
                  <a:pt x="363855" y="904252"/>
                </a:lnTo>
                <a:lnTo>
                  <a:pt x="363855" y="897597"/>
                </a:lnTo>
                <a:lnTo>
                  <a:pt x="3638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26776" y="955004"/>
            <a:ext cx="80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Cellfun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1824" y="1505244"/>
            <a:ext cx="3972560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Advanced </a:t>
            </a:r>
            <a:r>
              <a:rPr sz="1800" spc="-20" dirty="0">
                <a:latin typeface="Arial Rounded MT Bold"/>
                <a:cs typeface="Arial Rounded MT Bold"/>
              </a:rPr>
              <a:t>way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calling </a:t>
            </a:r>
            <a:r>
              <a:rPr sz="1800" spc="-15" dirty="0">
                <a:latin typeface="Arial Rounded MT Bold"/>
                <a:cs typeface="Arial Rounded MT Bold"/>
              </a:rPr>
              <a:t>operations 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spc="-5" dirty="0">
                <a:latin typeface="Arial Rounded MT Bold"/>
                <a:cs typeface="Arial Rounded MT Bold"/>
              </a:rPr>
              <a:t>cell </a:t>
            </a:r>
            <a:r>
              <a:rPr sz="1800" dirty="0">
                <a:latin typeface="Arial Rounded MT Bold"/>
                <a:cs typeface="Arial Rounded MT Bold"/>
              </a:rPr>
              <a:t>using anonymous  functions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8749665" cy="768350"/>
          </a:xfrm>
          <a:custGeom>
            <a:avLst/>
            <a:gdLst/>
            <a:ahLst/>
            <a:cxnLst/>
            <a:rect l="l" t="t" r="r" b="b"/>
            <a:pathLst>
              <a:path w="8749665" h="768350">
                <a:moveTo>
                  <a:pt x="0" y="0"/>
                </a:moveTo>
                <a:lnTo>
                  <a:pt x="8749284" y="0"/>
                </a:lnTo>
                <a:lnTo>
                  <a:pt x="8749284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8761" y="40472"/>
            <a:ext cx="2607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spc="5" dirty="0"/>
              <a:t>m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9" y="1266332"/>
            <a:ext cx="5353685" cy="482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Overview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importance of </a:t>
            </a:r>
            <a:r>
              <a:rPr sz="1800" spc="-10" dirty="0">
                <a:latin typeface="Arial Rounded MT Bold"/>
                <a:cs typeface="Arial Rounded MT Bold"/>
              </a:rPr>
              <a:t>source</a:t>
            </a:r>
            <a:r>
              <a:rPr sz="1800" spc="33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control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Introduction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dirty="0">
                <a:latin typeface="Arial Rounded MT Bold"/>
                <a:cs typeface="Arial Rounded MT Bold"/>
              </a:rPr>
              <a:t>the GUI of</a:t>
            </a:r>
            <a:r>
              <a:rPr sz="1800" spc="145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MATLAB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Interfacing with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folders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Data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types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Logic and </a:t>
            </a:r>
            <a:r>
              <a:rPr sz="1800" spc="-15" dirty="0">
                <a:latin typeface="Arial Rounded MT Bold"/>
                <a:cs typeface="Arial Rounded MT Bold"/>
              </a:rPr>
              <a:t>relation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operations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 Rounded MT Bold"/>
                <a:cs typeface="Arial Rounded MT Bold"/>
              </a:rPr>
              <a:t>Array</a:t>
            </a:r>
            <a:r>
              <a:rPr sz="1800" spc="-5" dirty="0">
                <a:latin typeface="Arial Rounded MT Bold"/>
                <a:cs typeface="Arial Rounded MT Bold"/>
              </a:rPr>
              <a:t> indexing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Condition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Loops and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vectorisation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8749665" cy="768350"/>
          </a:xfrm>
          <a:custGeom>
            <a:avLst/>
            <a:gdLst/>
            <a:ahLst/>
            <a:cxnLst/>
            <a:rect l="l" t="t" r="r" b="b"/>
            <a:pathLst>
              <a:path w="8749665" h="768350">
                <a:moveTo>
                  <a:pt x="0" y="0"/>
                </a:moveTo>
                <a:lnTo>
                  <a:pt x="8749284" y="0"/>
                </a:lnTo>
                <a:lnTo>
                  <a:pt x="8749284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0862" y="40472"/>
            <a:ext cx="3540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Next</a:t>
            </a:r>
            <a:r>
              <a:rPr spc="-90" dirty="0"/>
              <a:t> </a:t>
            </a:r>
            <a:r>
              <a:rPr spc="-5" dirty="0"/>
              <a:t>Session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9" y="1255664"/>
            <a:ext cx="4173854" cy="485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56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Practical</a:t>
            </a:r>
            <a:r>
              <a:rPr sz="2400" spc="-6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2400" dirty="0">
                <a:solidFill>
                  <a:srgbClr val="C00000"/>
                </a:solidFill>
                <a:latin typeface="Arial Rounded MT Bold"/>
                <a:cs typeface="Arial Rounded MT Bold"/>
              </a:rPr>
              <a:t>A1: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Themes:</a:t>
            </a:r>
            <a:endParaRPr sz="24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10800"/>
              </a:lnSpc>
            </a:pPr>
            <a:r>
              <a:rPr sz="2400" dirty="0">
                <a:latin typeface="Arial Rounded MT Bold"/>
                <a:cs typeface="Arial Rounded MT Bold"/>
              </a:rPr>
              <a:t>01: </a:t>
            </a:r>
            <a:r>
              <a:rPr sz="2400" spc="-5" dirty="0">
                <a:latin typeface="Arial Rounded MT Bold"/>
                <a:cs typeface="Arial Rounded MT Bold"/>
              </a:rPr>
              <a:t>Managing code </a:t>
            </a:r>
            <a:r>
              <a:rPr sz="2400" dirty="0">
                <a:latin typeface="Arial Rounded MT Bold"/>
                <a:cs typeface="Arial Rounded MT Bold"/>
              </a:rPr>
              <a:t>and</a:t>
            </a:r>
            <a:r>
              <a:rPr sz="2400" spc="-14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data  </a:t>
            </a:r>
            <a:r>
              <a:rPr sz="2400" dirty="0">
                <a:latin typeface="Arial Rounded MT Bold"/>
                <a:cs typeface="Arial Rounded MT Bold"/>
              </a:rPr>
              <a:t>02: </a:t>
            </a:r>
            <a:r>
              <a:rPr sz="2400" spc="-45" dirty="0">
                <a:latin typeface="Arial Rounded MT Bold"/>
                <a:cs typeface="Arial Rounded MT Bold"/>
              </a:rPr>
              <a:t>MATLAB</a:t>
            </a:r>
            <a:r>
              <a:rPr sz="2400" spc="-3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primer</a:t>
            </a:r>
            <a:endParaRPr sz="24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Arial Rounded MT Bold"/>
                <a:cs typeface="Arial Rounded MT Bold"/>
              </a:rPr>
              <a:t>03: </a:t>
            </a:r>
            <a:r>
              <a:rPr sz="2400" spc="-45" dirty="0">
                <a:latin typeface="Arial Rounded MT Bold"/>
                <a:cs typeface="Arial Rounded MT Bold"/>
              </a:rPr>
              <a:t>MATLAB</a:t>
            </a:r>
            <a:r>
              <a:rPr sz="2400" spc="-4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challenges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Room: </a:t>
            </a:r>
            <a:r>
              <a:rPr sz="2400" spc="-5" dirty="0">
                <a:latin typeface="Arial Rounded MT Bold"/>
                <a:cs typeface="Arial Rounded MT Bold"/>
              </a:rPr>
              <a:t>HDB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3.101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Time: </a:t>
            </a:r>
            <a:r>
              <a:rPr sz="2400" dirty="0">
                <a:latin typeface="Arial Rounded MT Bold"/>
                <a:cs typeface="Arial Rounded MT Bold"/>
              </a:rPr>
              <a:t>10:00 –</a:t>
            </a:r>
            <a:r>
              <a:rPr sz="2400" spc="-4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12:00</a:t>
            </a:r>
            <a:endParaRPr sz="2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 </a:t>
            </a:r>
            <a:r>
              <a:rPr spc="-5" dirty="0"/>
              <a:t>1:</a:t>
            </a:r>
            <a:r>
              <a:rPr spc="-55" dirty="0"/>
              <a:t> </a:t>
            </a:r>
            <a:r>
              <a:rPr spc="-25" dirty="0"/>
              <a:t>Timetable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69B5-A9C5-873D-FC9C-0F4671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9296400" cy="5644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 </a:t>
            </a:r>
            <a:r>
              <a:rPr spc="-5" dirty="0"/>
              <a:t>1:</a:t>
            </a:r>
            <a:r>
              <a:rPr spc="-55" dirty="0"/>
              <a:t> </a:t>
            </a:r>
            <a:r>
              <a:rPr spc="-25" dirty="0"/>
              <a:t>Timetable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33B84-DAFB-E20E-1353-0A063A29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9" y="1371600"/>
            <a:ext cx="9694238" cy="4862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374" y="40472"/>
            <a:ext cx="9712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Characteristics </a:t>
            </a:r>
            <a:r>
              <a:rPr dirty="0"/>
              <a:t>of </a:t>
            </a:r>
            <a:r>
              <a:rPr spc="-5" dirty="0"/>
              <a:t>Geoscience</a:t>
            </a:r>
            <a:r>
              <a:rPr spc="-71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01752" y="1037844"/>
            <a:ext cx="1904999" cy="25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752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6060" y="1033272"/>
            <a:ext cx="1904999" cy="252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6060" y="1033272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0367" y="1037844"/>
            <a:ext cx="1903475" cy="2523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0367" y="1037844"/>
            <a:ext cx="1903730" cy="2524125"/>
          </a:xfrm>
          <a:custGeom>
            <a:avLst/>
            <a:gdLst/>
            <a:ahLst/>
            <a:cxnLst/>
            <a:rect l="l" t="t" r="r" b="b"/>
            <a:pathLst>
              <a:path w="1903729" h="2524125">
                <a:moveTo>
                  <a:pt x="0" y="0"/>
                </a:moveTo>
                <a:lnTo>
                  <a:pt x="1903476" y="0"/>
                </a:lnTo>
                <a:lnTo>
                  <a:pt x="1903476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1711" y="1037844"/>
            <a:ext cx="1904987" cy="2523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1711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39528" y="1037844"/>
            <a:ext cx="1904999" cy="2523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39528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752" y="3948684"/>
            <a:ext cx="1904999" cy="2523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752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6060" y="3948684"/>
            <a:ext cx="1904999" cy="2523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0367" y="3948684"/>
            <a:ext cx="1903475" cy="2523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0367" y="3948684"/>
            <a:ext cx="1903730" cy="2524125"/>
          </a:xfrm>
          <a:custGeom>
            <a:avLst/>
            <a:gdLst/>
            <a:ahLst/>
            <a:cxnLst/>
            <a:rect l="l" t="t" r="r" b="b"/>
            <a:pathLst>
              <a:path w="1903729" h="2524125">
                <a:moveTo>
                  <a:pt x="0" y="0"/>
                </a:moveTo>
                <a:lnTo>
                  <a:pt x="1903476" y="0"/>
                </a:lnTo>
                <a:lnTo>
                  <a:pt x="1903476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1711" y="3948684"/>
            <a:ext cx="1904987" cy="2523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1711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39528" y="3948684"/>
            <a:ext cx="1904999" cy="2523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9528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878" y="40472"/>
            <a:ext cx="9268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</a:t>
            </a:r>
            <a:r>
              <a:rPr spc="-40" dirty="0"/>
              <a:t>are </a:t>
            </a:r>
            <a:r>
              <a:rPr spc="-15" dirty="0"/>
              <a:t>your </a:t>
            </a:r>
            <a:r>
              <a:rPr spc="-5" dirty="0"/>
              <a:t>topic(s) </a:t>
            </a:r>
            <a:r>
              <a:rPr dirty="0"/>
              <a:t>of</a:t>
            </a:r>
            <a:r>
              <a:rPr spc="495" dirty="0"/>
              <a:t> </a:t>
            </a:r>
            <a:r>
              <a:rPr spc="-15" dirty="0"/>
              <a:t>interest?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668" y="40472"/>
            <a:ext cx="10126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data </a:t>
            </a:r>
            <a:r>
              <a:rPr spc="-35" dirty="0"/>
              <a:t>are </a:t>
            </a:r>
            <a:r>
              <a:rPr spc="-20" dirty="0"/>
              <a:t>you </a:t>
            </a:r>
            <a:r>
              <a:rPr spc="-5" dirty="0"/>
              <a:t>planning </a:t>
            </a:r>
            <a:r>
              <a:rPr dirty="0"/>
              <a:t>on</a:t>
            </a:r>
            <a:r>
              <a:rPr spc="45" dirty="0"/>
              <a:t> </a:t>
            </a:r>
            <a:r>
              <a:rPr spc="-5" dirty="0"/>
              <a:t>using?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95" y="40472"/>
            <a:ext cx="11280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</a:t>
            </a:r>
            <a:r>
              <a:rPr dirty="0"/>
              <a:t>methods </a:t>
            </a:r>
            <a:r>
              <a:rPr spc="-35" dirty="0"/>
              <a:t>are </a:t>
            </a:r>
            <a:r>
              <a:rPr spc="-20" dirty="0"/>
              <a:t>you </a:t>
            </a:r>
            <a:r>
              <a:rPr spc="-5" dirty="0"/>
              <a:t>planning </a:t>
            </a:r>
            <a:r>
              <a:rPr dirty="0"/>
              <a:t>on</a:t>
            </a:r>
            <a:r>
              <a:rPr spc="-20" dirty="0"/>
              <a:t> </a:t>
            </a:r>
            <a:r>
              <a:rPr spc="-5" dirty="0"/>
              <a:t>using?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411" y="40472"/>
            <a:ext cx="7613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 and </a:t>
            </a:r>
            <a:r>
              <a:rPr spc="-30" dirty="0"/>
              <a:t>data</a:t>
            </a:r>
            <a:r>
              <a:rPr spc="-90" dirty="0"/>
              <a:t> </a:t>
            </a:r>
            <a:r>
              <a:rPr spc="-20" dirty="0"/>
              <a:t>management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94132" y="958596"/>
            <a:ext cx="5212079" cy="293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131" y="958596"/>
            <a:ext cx="5212080" cy="2932430"/>
          </a:xfrm>
          <a:custGeom>
            <a:avLst/>
            <a:gdLst/>
            <a:ahLst/>
            <a:cxnLst/>
            <a:rect l="l" t="t" r="r" b="b"/>
            <a:pathLst>
              <a:path w="5212080" h="2932429">
                <a:moveTo>
                  <a:pt x="0" y="0"/>
                </a:moveTo>
                <a:lnTo>
                  <a:pt x="5212080" y="0"/>
                </a:lnTo>
                <a:lnTo>
                  <a:pt x="5212080" y="2932176"/>
                </a:lnTo>
                <a:lnTo>
                  <a:pt x="0" y="29321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4479035"/>
            <a:ext cx="5376671" cy="192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4479035"/>
            <a:ext cx="5377180" cy="1929764"/>
          </a:xfrm>
          <a:custGeom>
            <a:avLst/>
            <a:gdLst/>
            <a:ahLst/>
            <a:cxnLst/>
            <a:rect l="l" t="t" r="r" b="b"/>
            <a:pathLst>
              <a:path w="5377180" h="1929764">
                <a:moveTo>
                  <a:pt x="0" y="0"/>
                </a:moveTo>
                <a:lnTo>
                  <a:pt x="5376672" y="0"/>
                </a:lnTo>
                <a:lnTo>
                  <a:pt x="5376672" y="1929383"/>
                </a:lnTo>
                <a:lnTo>
                  <a:pt x="0" y="19293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140" y="912535"/>
            <a:ext cx="11659235" cy="5619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428615" marR="5080">
              <a:lnSpc>
                <a:spcPts val="1930"/>
              </a:lnSpc>
              <a:spcBef>
                <a:spcPts val="355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Generates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25" dirty="0">
                <a:latin typeface="Arial Rounded MT Bold"/>
                <a:cs typeface="Arial Rounded MT Bold"/>
              </a:rPr>
              <a:t>backup </a:t>
            </a:r>
            <a:r>
              <a:rPr sz="1800" spc="-5" dirty="0">
                <a:latin typeface="Arial Rounded MT Bold"/>
                <a:cs typeface="Arial Rounded MT Bold"/>
              </a:rPr>
              <a:t>to the </a:t>
            </a:r>
            <a:r>
              <a:rPr sz="1800" spc="-10" dirty="0">
                <a:latin typeface="Arial Rounded MT Bold"/>
                <a:cs typeface="Arial Rounded MT Bold"/>
              </a:rPr>
              <a:t>cloud which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private </a:t>
            </a:r>
            <a:r>
              <a:rPr sz="1800" dirty="0">
                <a:latin typeface="Arial Rounded MT Bold"/>
                <a:cs typeface="Arial Rounded MT Bold"/>
              </a:rPr>
              <a:t>or  </a:t>
            </a:r>
            <a:r>
              <a:rPr sz="1800" spc="-5" dirty="0">
                <a:latin typeface="Arial Rounded MT Bold"/>
                <a:cs typeface="Arial Rounded MT Bold"/>
              </a:rPr>
              <a:t>public </a:t>
            </a:r>
            <a:r>
              <a:rPr sz="1800" spc="-10" dirty="0">
                <a:latin typeface="Arial Rounded MT Bold"/>
                <a:cs typeface="Arial Rounded MT Bold"/>
              </a:rPr>
              <a:t>(ensure </a:t>
            </a:r>
            <a:r>
              <a:rPr sz="1800" spc="-15" dirty="0">
                <a:latin typeface="Arial Rounded MT Bold"/>
                <a:cs typeface="Arial Rounded MT Bold"/>
              </a:rPr>
              <a:t>private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this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module)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5428615" marR="69850">
              <a:lnSpc>
                <a:spcPts val="193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Avoids </a:t>
            </a:r>
            <a:r>
              <a:rPr sz="1800" spc="-10" dirty="0">
                <a:latin typeface="Arial Rounded MT Bold"/>
                <a:cs typeface="Arial Rounded MT Bold"/>
              </a:rPr>
              <a:t>having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30" dirty="0">
                <a:latin typeface="Arial Rounded MT Bold"/>
                <a:cs typeface="Arial Rounded MT Bold"/>
              </a:rPr>
              <a:t>keep track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multiple </a:t>
            </a:r>
            <a:r>
              <a:rPr sz="1800" spc="-10" dirty="0">
                <a:latin typeface="Arial Rounded MT Bold"/>
                <a:cs typeface="Arial Rounded MT Bold"/>
              </a:rPr>
              <a:t>versions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your  computer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5" dirty="0">
                <a:latin typeface="Arial Rounded MT Bold"/>
                <a:cs typeface="Arial Rounded MT Bold"/>
              </a:rPr>
              <a:t>v1, </a:t>
            </a:r>
            <a:r>
              <a:rPr sz="1800" dirty="0">
                <a:latin typeface="Arial Rounded MT Bold"/>
                <a:cs typeface="Arial Rounded MT Bold"/>
              </a:rPr>
              <a:t>…, </a:t>
            </a:r>
            <a:r>
              <a:rPr sz="1800" spc="-5" dirty="0">
                <a:latin typeface="Arial Rounded MT Bold"/>
                <a:cs typeface="Arial Rounded MT Bold"/>
              </a:rPr>
              <a:t>v9,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etc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5428615" marR="668020">
              <a:lnSpc>
                <a:spcPts val="1930"/>
              </a:lnSpc>
            </a:pPr>
            <a:r>
              <a:rPr sz="1800" dirty="0">
                <a:latin typeface="Arial Rounded MT Bold"/>
                <a:cs typeface="Arial Rounded MT Bold"/>
              </a:rPr>
              <a:t>All </a:t>
            </a:r>
            <a:r>
              <a:rPr sz="1800" spc="-15" dirty="0">
                <a:latin typeface="Arial Rounded MT Bold"/>
                <a:cs typeface="Arial Rounded MT Bold"/>
              </a:rPr>
              <a:t>changes </a:t>
            </a:r>
            <a:r>
              <a:rPr sz="1800" spc="-5" dirty="0">
                <a:latin typeface="Arial Rounded MT Bold"/>
                <a:cs typeface="Arial Rounded MT Bold"/>
              </a:rPr>
              <a:t>to the uploaded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(commits) can </a:t>
            </a:r>
            <a:r>
              <a:rPr sz="1800" dirty="0">
                <a:latin typeface="Arial Rounded MT Bold"/>
                <a:cs typeface="Arial Rounded MT Bold"/>
              </a:rPr>
              <a:t>be  </a:t>
            </a:r>
            <a:r>
              <a:rPr sz="1800" spc="-15" dirty="0">
                <a:latin typeface="Arial Rounded MT Bold"/>
                <a:cs typeface="Arial Rounded MT Bold"/>
              </a:rPr>
              <a:t>viewed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changes are</a:t>
            </a:r>
            <a:r>
              <a:rPr sz="1800" spc="35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reversable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54286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Good </a:t>
            </a:r>
            <a:r>
              <a:rPr sz="1800" spc="-10" dirty="0">
                <a:latin typeface="Arial Rounded MT Bold"/>
                <a:cs typeface="Arial Rounded MT Bold"/>
              </a:rPr>
              <a:t>practice </a:t>
            </a:r>
            <a:r>
              <a:rPr sz="1800" spc="-5" dirty="0">
                <a:latin typeface="Arial Rounded MT Bold"/>
                <a:cs typeface="Arial Rounded MT Bold"/>
              </a:rPr>
              <a:t>when </a:t>
            </a:r>
            <a:r>
              <a:rPr sz="1800" spc="-20" dirty="0">
                <a:latin typeface="Arial Rounded MT Bold"/>
                <a:cs typeface="Arial Rounded MT Bold"/>
              </a:rPr>
              <a:t>working </a:t>
            </a:r>
            <a:r>
              <a:rPr sz="1800" spc="-5" dirty="0">
                <a:latin typeface="Arial Rounded MT Bold"/>
                <a:cs typeface="Arial Rounded MT Bold"/>
              </a:rPr>
              <a:t>within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team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environment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Arial Rounded MT Bold"/>
              <a:cs typeface="Arial Rounded MT Bold"/>
            </a:endParaRPr>
          </a:p>
          <a:p>
            <a:pPr marL="12700" marR="7200265">
              <a:lnSpc>
                <a:spcPts val="215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Ensure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your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hosted </a:t>
            </a:r>
            <a:r>
              <a:rPr sz="1800" dirty="0">
                <a:latin typeface="Arial Rounded MT Bold"/>
                <a:cs typeface="Arial Rounded MT Bold"/>
              </a:rPr>
              <a:t>online </a:t>
            </a:r>
            <a:r>
              <a:rPr sz="1800" spc="-5" dirty="0">
                <a:latin typeface="Arial Rounded MT Bold"/>
                <a:cs typeface="Arial Rounded MT Bold"/>
              </a:rPr>
              <a:t>to  </a:t>
            </a:r>
            <a:r>
              <a:rPr sz="1800" spc="-10" dirty="0">
                <a:latin typeface="Arial Rounded MT Bold"/>
                <a:cs typeface="Arial Rounded MT Bold"/>
              </a:rPr>
              <a:t>ensure </a:t>
            </a:r>
            <a:r>
              <a:rPr sz="1800" spc="-5" dirty="0">
                <a:latin typeface="Arial Rounded MT Bold"/>
                <a:cs typeface="Arial Rounded MT Bold"/>
              </a:rPr>
              <a:t>outputs can </a:t>
            </a:r>
            <a:r>
              <a:rPr sz="1800" dirty="0">
                <a:latin typeface="Arial Rounded MT Bold"/>
                <a:cs typeface="Arial Rounded MT Bold"/>
              </a:rPr>
              <a:t>be</a:t>
            </a:r>
            <a:r>
              <a:rPr sz="1800" spc="-20" dirty="0">
                <a:latin typeface="Arial Rounded MT Bold"/>
                <a:cs typeface="Arial Rounded MT Bold"/>
              </a:rPr>
              <a:t> reproduced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6773545">
              <a:lnSpc>
                <a:spcPts val="215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spc="-5" dirty="0">
                <a:latin typeface="Arial Rounded MT Bold"/>
                <a:cs typeface="Arial Rounded MT Bold"/>
              </a:rPr>
              <a:t>should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publicly accessible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ensure  </a:t>
            </a:r>
            <a:r>
              <a:rPr sz="1800" spc="-5" dirty="0">
                <a:latin typeface="Arial Rounded MT Bold"/>
                <a:cs typeface="Arial Rounded MT Bold"/>
              </a:rPr>
              <a:t>the code completes</a:t>
            </a:r>
            <a:r>
              <a:rPr sz="1800" spc="-15" dirty="0">
                <a:latin typeface="Arial Rounded MT Bold"/>
                <a:cs typeface="Arial Rounded MT Bold"/>
              </a:rPr>
              <a:t> properly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7124065">
              <a:lnSpc>
                <a:spcPts val="2150"/>
              </a:lnSpc>
            </a:pPr>
            <a:r>
              <a:rPr sz="1800" spc="-5" dirty="0">
                <a:latin typeface="Arial Rounded MT Bold"/>
                <a:cs typeface="Arial Rounded MT Bold"/>
              </a:rPr>
              <a:t>Needs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shared </a:t>
            </a:r>
            <a:r>
              <a:rPr sz="1800" dirty="0">
                <a:latin typeface="Arial Rounded MT Bold"/>
                <a:cs typeface="Arial Rounded MT Bold"/>
              </a:rPr>
              <a:t>during </a:t>
            </a:r>
            <a:r>
              <a:rPr sz="1800" spc="-5" dirty="0">
                <a:latin typeface="Arial Rounded MT Bold"/>
                <a:cs typeface="Arial Rounded MT Bold"/>
              </a:rPr>
              <a:t>submission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5" dirty="0">
                <a:latin typeface="Arial Rounded MT Bold"/>
                <a:cs typeface="Arial Rounded MT Bold"/>
              </a:rPr>
              <a:t>portfolio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921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Consolas</vt:lpstr>
      <vt:lpstr>Office Theme</vt:lpstr>
      <vt:lpstr>Data analysis  for      Geoscience</vt:lpstr>
      <vt:lpstr>Course Introduction</vt:lpstr>
      <vt:lpstr>Part 1: Timetable</vt:lpstr>
      <vt:lpstr>Part 1: Timetable</vt:lpstr>
      <vt:lpstr>Characteristics of Geoscience Data</vt:lpstr>
      <vt:lpstr>What are your topic(s) of interest?</vt:lpstr>
      <vt:lpstr>What data are you planning on using?</vt:lpstr>
      <vt:lpstr>What methods are you planning on using?</vt:lpstr>
      <vt:lpstr>Code and data management</vt:lpstr>
      <vt:lpstr>MATLAB primer</vt:lpstr>
      <vt:lpstr>MATLAB primer</vt:lpstr>
      <vt:lpstr>MATLAB primer</vt:lpstr>
      <vt:lpstr>MATLAB primer</vt:lpstr>
      <vt:lpstr>Interfacing with folders and directories</vt:lpstr>
      <vt:lpstr>Data types</vt:lpstr>
      <vt:lpstr>Logic &amp; relation operations</vt:lpstr>
      <vt:lpstr>Array indexing</vt:lpstr>
      <vt:lpstr>Condition statements</vt:lpstr>
      <vt:lpstr>Loops (for and while)</vt:lpstr>
      <vt:lpstr>Vectorization</vt:lpstr>
      <vt:lpstr>Summary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Seb Pitman</cp:lastModifiedBy>
  <cp:revision>1</cp:revision>
  <dcterms:created xsi:type="dcterms:W3CDTF">2023-09-07T11:53:14Z</dcterms:created>
  <dcterms:modified xsi:type="dcterms:W3CDTF">2023-09-11T13:23:42Z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