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1933" y="40472"/>
            <a:ext cx="466813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825" y="533563"/>
            <a:ext cx="3634104" cy="18992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algn="ctr">
              <a:lnSpc>
                <a:spcPct val="89700"/>
              </a:lnSpc>
              <a:spcBef>
                <a:spcPts val="64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1" y="3584611"/>
            <a:ext cx="236220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1F487C"/>
                </a:solidFill>
                <a:latin typeface="Arial Rounded MT Bold"/>
                <a:cs typeface="Arial Rounded MT Bold"/>
              </a:rPr>
              <a:t>Dr. </a:t>
            </a:r>
            <a:r>
              <a:rPr lang="en-GB"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Seb Pitman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2315" y="40472"/>
            <a:ext cx="6611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Block </a:t>
            </a:r>
            <a:r>
              <a:rPr spc="-5" dirty="0"/>
              <a:t>1: </a:t>
            </a:r>
            <a:r>
              <a:rPr spc="-75" dirty="0"/>
              <a:t>MATLAB</a:t>
            </a:r>
            <a:r>
              <a:rPr spc="-9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220" y="1080120"/>
            <a:ext cx="8700770" cy="55168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Learning</a:t>
            </a:r>
            <a:r>
              <a:rPr sz="1800" spc="-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Outcomes: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importance of </a:t>
            </a:r>
            <a:r>
              <a:rPr sz="1800" spc="-5" dirty="0">
                <a:latin typeface="Arial Rounded MT Bold"/>
                <a:cs typeface="Arial Rounded MT Bold"/>
              </a:rPr>
              <a:t>code</a:t>
            </a:r>
            <a:r>
              <a:rPr sz="1800" spc="-29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versioning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main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types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dirty="0">
                <a:latin typeface="Arial Rounded MT Bold"/>
                <a:cs typeface="Arial Rounded MT Bold"/>
              </a:rPr>
              <a:t>how logic and </a:t>
            </a:r>
            <a:r>
              <a:rPr sz="1800" spc="-15" dirty="0">
                <a:latin typeface="Arial Rounded MT Bold"/>
                <a:cs typeface="Arial Rounded MT Bold"/>
              </a:rPr>
              <a:t>relation </a:t>
            </a:r>
            <a:r>
              <a:rPr sz="1800" spc="-10" dirty="0">
                <a:latin typeface="Arial Rounded MT Bold"/>
                <a:cs typeface="Arial Rounded MT Bold"/>
              </a:rPr>
              <a:t>operations</a:t>
            </a:r>
            <a:r>
              <a:rPr sz="1800" spc="-6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work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dirty="0">
                <a:latin typeface="Arial Rounded MT Bold"/>
                <a:cs typeface="Arial Rounded MT Bold"/>
              </a:rPr>
              <a:t>how </a:t>
            </a:r>
            <a:r>
              <a:rPr sz="1800" spc="-25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indexing</a:t>
            </a:r>
            <a:r>
              <a:rPr sz="1800" spc="-25" dirty="0">
                <a:latin typeface="Arial Rounded MT Bold"/>
                <a:cs typeface="Arial Rounded MT Bold"/>
              </a:rPr>
              <a:t> works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Understanding </a:t>
            </a:r>
            <a:r>
              <a:rPr sz="1800" dirty="0">
                <a:latin typeface="Arial Rounded MT Bold"/>
                <a:cs typeface="Arial Rounded MT Bold"/>
              </a:rPr>
              <a:t>of the </a:t>
            </a:r>
            <a:r>
              <a:rPr sz="1800" spc="-20" dirty="0">
                <a:latin typeface="Arial Rounded MT Bold"/>
                <a:cs typeface="Arial Rounded MT Bold"/>
              </a:rPr>
              <a:t>role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Consolas"/>
                <a:cs typeface="Consolas"/>
              </a:rPr>
              <a:t>if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5" dirty="0">
                <a:latin typeface="Consolas"/>
                <a:cs typeface="Consolas"/>
              </a:rPr>
              <a:t>else</a:t>
            </a:r>
            <a:r>
              <a:rPr sz="1800" spc="-7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Understanding the difference </a:t>
            </a:r>
            <a:r>
              <a:rPr sz="1800" spc="-10" dirty="0">
                <a:latin typeface="Arial Rounded MT Bold"/>
                <a:cs typeface="Arial Rounded MT Bold"/>
              </a:rPr>
              <a:t>between for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while loops </a:t>
            </a:r>
            <a:r>
              <a:rPr sz="1800" spc="-5" dirty="0">
                <a:latin typeface="Arial Rounded MT Bold"/>
                <a:cs typeface="Arial Rounded MT Bold"/>
              </a:rPr>
              <a:t>and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vectorisation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Skill</a:t>
            </a:r>
            <a:r>
              <a:rPr sz="1800" spc="-6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Outcomes: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control source </a:t>
            </a:r>
            <a:r>
              <a:rPr sz="1800" dirty="0">
                <a:latin typeface="Arial Rounded MT Bold"/>
                <a:cs typeface="Arial Rounded MT Bold"/>
              </a:rPr>
              <a:t>code using </a:t>
            </a:r>
            <a:r>
              <a:rPr sz="1800" spc="-10" dirty="0">
                <a:latin typeface="Arial Rounded MT Bold"/>
                <a:cs typeface="Arial Rounded MT Bold"/>
              </a:rPr>
              <a:t>versioning </a:t>
            </a:r>
            <a:r>
              <a:rPr sz="1800" dirty="0">
                <a:latin typeface="Arial Rounded MT Bold"/>
                <a:cs typeface="Arial Rounded MT Bold"/>
              </a:rPr>
              <a:t>tools </a:t>
            </a:r>
            <a:r>
              <a:rPr sz="1800" spc="-35" dirty="0">
                <a:latin typeface="Arial Rounded MT Bold"/>
                <a:cs typeface="Arial Rounded MT Bold"/>
              </a:rPr>
              <a:t>(e.g.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GitHub)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manipulate </a:t>
            </a:r>
            <a:r>
              <a:rPr sz="1800" spc="-15" dirty="0">
                <a:latin typeface="Arial Rounded MT Bold"/>
                <a:cs typeface="Arial Rounded MT Bold"/>
              </a:rPr>
              <a:t>variables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perform arithmetic</a:t>
            </a:r>
            <a:r>
              <a:rPr sz="1800" spc="-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functions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use </a:t>
            </a:r>
            <a:r>
              <a:rPr sz="1800" dirty="0">
                <a:latin typeface="Arial Rounded MT Bold"/>
                <a:cs typeface="Arial Rounded MT Bold"/>
              </a:rPr>
              <a:t>logic </a:t>
            </a:r>
            <a:r>
              <a:rPr sz="1800" spc="-5" dirty="0">
                <a:latin typeface="Arial Rounded MT Bold"/>
                <a:cs typeface="Arial Rounded MT Bold"/>
              </a:rPr>
              <a:t>to test </a:t>
            </a:r>
            <a:r>
              <a:rPr sz="1800" spc="-15" dirty="0">
                <a:latin typeface="Arial Rounded MT Bold"/>
                <a:cs typeface="Arial Rounded MT Bold"/>
              </a:rPr>
              <a:t>variable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attributes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perform linear and </a:t>
            </a:r>
            <a:r>
              <a:rPr sz="1800" spc="-10" dirty="0">
                <a:latin typeface="Arial Rounded MT Bold"/>
                <a:cs typeface="Arial Rounded MT Bold"/>
              </a:rPr>
              <a:t>matrix</a:t>
            </a:r>
            <a:r>
              <a:rPr sz="1800" spc="-6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5" dirty="0">
                <a:latin typeface="Arial Rounded MT Bold"/>
                <a:cs typeface="Arial Rounded MT Bold"/>
              </a:rPr>
              <a:t>develop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Consolas"/>
                <a:cs typeface="Consolas"/>
              </a:rPr>
              <a:t>if</a:t>
            </a:r>
            <a:r>
              <a:rPr sz="1800" spc="-540" dirty="0">
                <a:latin typeface="Consolas"/>
                <a:cs typeface="Consolas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5" dirty="0">
                <a:latin typeface="Consolas"/>
                <a:cs typeface="Consolas"/>
              </a:rPr>
              <a:t>else</a:t>
            </a:r>
            <a:r>
              <a:rPr sz="1800" spc="-545" dirty="0">
                <a:latin typeface="Consolas"/>
                <a:cs typeface="Consolas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implement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loops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Able </a:t>
            </a:r>
            <a:r>
              <a:rPr sz="1800" spc="-5" dirty="0">
                <a:latin typeface="Arial Rounded MT Bold"/>
                <a:cs typeface="Arial Rounded MT Bold"/>
              </a:rPr>
              <a:t>to load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common </a:t>
            </a:r>
            <a:r>
              <a:rPr sz="1800" spc="-10" dirty="0">
                <a:latin typeface="Arial Rounded MT Bold"/>
                <a:cs typeface="Arial Rounded MT Bold"/>
              </a:rPr>
              <a:t>datasets </a:t>
            </a:r>
            <a:r>
              <a:rPr sz="1800" spc="-5" dirty="0">
                <a:latin typeface="Arial Rounded MT Bold"/>
                <a:cs typeface="Arial Rounded MT Bold"/>
              </a:rPr>
              <a:t>into</a:t>
            </a:r>
            <a:r>
              <a:rPr sz="1800" spc="-30" dirty="0">
                <a:latin typeface="Arial Rounded MT Bold"/>
                <a:cs typeface="Arial Rounded MT Bold"/>
              </a:rPr>
              <a:t> MATLAB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Block </a:t>
            </a:r>
            <a:r>
              <a:rPr dirty="0"/>
              <a:t>1</a:t>
            </a:r>
            <a:r>
              <a:rPr spc="-65" dirty="0"/>
              <a:t> </a:t>
            </a:r>
            <a:r>
              <a:rPr spc="-25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220" y="904691"/>
            <a:ext cx="10909300" cy="16363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1: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Managing </a:t>
            </a:r>
            <a:r>
              <a:rPr sz="18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code and</a:t>
            </a:r>
            <a:r>
              <a:rPr sz="1800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data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Read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spc="-5" dirty="0">
                <a:latin typeface="Consolas"/>
                <a:cs typeface="Consolas"/>
              </a:rPr>
              <a:t>managing_code_data_01.pdf</a:t>
            </a:r>
            <a:r>
              <a:rPr sz="1800" spc="-555" dirty="0">
                <a:latin typeface="Consolas"/>
                <a:cs typeface="Consolas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and </a:t>
            </a:r>
            <a:r>
              <a:rPr sz="1800" spc="-5" dirty="0">
                <a:latin typeface="Arial Rounded MT Bold"/>
                <a:cs typeface="Arial Rounded MT Bold"/>
              </a:rPr>
              <a:t>follow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instructions </a:t>
            </a:r>
            <a:r>
              <a:rPr sz="1800" dirty="0">
                <a:latin typeface="Arial Rounded MT Bold"/>
                <a:cs typeface="Arial Rounded MT Bold"/>
              </a:rPr>
              <a:t>to:</a:t>
            </a:r>
            <a:endParaRPr sz="1800">
              <a:latin typeface="Arial Rounded MT Bold"/>
              <a:cs typeface="Arial Rounded MT Bold"/>
            </a:endParaRPr>
          </a:p>
          <a:p>
            <a:pPr marL="7562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Set </a:t>
            </a:r>
            <a:r>
              <a:rPr sz="1800" dirty="0">
                <a:latin typeface="Arial Rounded MT Bold"/>
                <a:cs typeface="Arial Rounded MT Bold"/>
              </a:rPr>
              <a:t>up a </a:t>
            </a:r>
            <a:r>
              <a:rPr sz="1800" spc="-5" dirty="0">
                <a:latin typeface="Arial Rounded MT Bold"/>
                <a:cs typeface="Arial Rounded MT Bold"/>
              </a:rPr>
              <a:t>GitHub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account</a:t>
            </a:r>
            <a:endParaRPr sz="1800">
              <a:latin typeface="Arial Rounded MT Bold"/>
              <a:cs typeface="Arial Rounded MT Bold"/>
            </a:endParaRPr>
          </a:p>
          <a:p>
            <a:pPr marL="7562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Clone the </a:t>
            </a:r>
            <a:r>
              <a:rPr sz="1800" spc="-5" dirty="0">
                <a:latin typeface="Arial Rounded MT Bold"/>
                <a:cs typeface="Arial Rounded MT Bold"/>
              </a:rPr>
              <a:t>GEO8026 </a:t>
            </a:r>
            <a:r>
              <a:rPr sz="1800" spc="-10" dirty="0">
                <a:latin typeface="Arial Rounded MT Bold"/>
                <a:cs typeface="Arial Rounded MT Bold"/>
              </a:rPr>
              <a:t>repository </a:t>
            </a:r>
            <a:r>
              <a:rPr sz="1800" spc="-5" dirty="0">
                <a:latin typeface="Arial Rounded MT Bold"/>
                <a:cs typeface="Arial Rounded MT Bold"/>
              </a:rPr>
              <a:t>to your </a:t>
            </a:r>
            <a:r>
              <a:rPr sz="1800" spc="-30" dirty="0">
                <a:latin typeface="Arial Rounded MT Bold"/>
                <a:cs typeface="Arial Rounded MT Bold"/>
              </a:rPr>
              <a:t>PC,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manually </a:t>
            </a:r>
            <a:r>
              <a:rPr sz="1800" dirty="0">
                <a:latin typeface="Arial Rounded MT Bold"/>
                <a:cs typeface="Arial Rounded MT Bold"/>
              </a:rPr>
              <a:t>download the </a:t>
            </a:r>
            <a:r>
              <a:rPr sz="1800" spc="-15" dirty="0">
                <a:latin typeface="Arial Rounded MT Bold"/>
                <a:cs typeface="Arial Rounded MT Bold"/>
              </a:rPr>
              <a:t>Block </a:t>
            </a:r>
            <a:r>
              <a:rPr sz="1800" dirty="0">
                <a:latin typeface="Arial Rounded MT Bold"/>
                <a:cs typeface="Arial Rounded MT Bold"/>
              </a:rPr>
              <a:t>1 files </a:t>
            </a:r>
            <a:r>
              <a:rPr sz="1800" spc="-5" dirty="0">
                <a:latin typeface="Arial Rounded MT Bold"/>
                <a:cs typeface="Arial Rounded MT Bold"/>
              </a:rPr>
              <a:t>to your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PC</a:t>
            </a:r>
            <a:endParaRPr sz="1800">
              <a:latin typeface="Arial Rounded MT Bold"/>
              <a:cs typeface="Arial Rounded MT Bold"/>
            </a:endParaRPr>
          </a:p>
          <a:p>
            <a:pPr marL="2167255">
              <a:lnSpc>
                <a:spcPct val="100000"/>
              </a:lnSpc>
              <a:spcBef>
                <a:spcPts val="385"/>
              </a:spcBef>
            </a:pPr>
            <a:r>
              <a:rPr sz="1800" b="1" spc="-5" dirty="0">
                <a:latin typeface="Arial Rounded MT Bold"/>
                <a:cs typeface="Arial Rounded MT Bold"/>
              </a:rPr>
              <a:t>* </a:t>
            </a:r>
            <a:r>
              <a:rPr sz="1800" b="1" spc="-10" dirty="0">
                <a:latin typeface="Arial Rounded MT Bold"/>
                <a:cs typeface="Arial Rounded MT Bold"/>
              </a:rPr>
              <a:t>Check </a:t>
            </a:r>
            <a:r>
              <a:rPr sz="1800" b="1" spc="5" dirty="0">
                <a:latin typeface="Arial Rounded MT Bold"/>
                <a:cs typeface="Arial Rounded MT Bold"/>
              </a:rPr>
              <a:t>the </a:t>
            </a:r>
            <a:r>
              <a:rPr sz="1800" b="1" spc="-10" dirty="0">
                <a:latin typeface="Arial Rounded MT Bold"/>
                <a:cs typeface="Arial Rounded MT Bold"/>
              </a:rPr>
              <a:t>repository </a:t>
            </a:r>
            <a:r>
              <a:rPr sz="1800" b="1" spc="-5" dirty="0">
                <a:latin typeface="Arial Rounded MT Bold"/>
                <a:cs typeface="Arial Rounded MT Bold"/>
              </a:rPr>
              <a:t>for updates </a:t>
            </a:r>
            <a:r>
              <a:rPr sz="1800" b="1" spc="-10" dirty="0">
                <a:latin typeface="Arial Rounded MT Bold"/>
                <a:cs typeface="Arial Rounded MT Bold"/>
              </a:rPr>
              <a:t>before </a:t>
            </a:r>
            <a:r>
              <a:rPr sz="1800" b="1" dirty="0">
                <a:latin typeface="Arial Rounded MT Bold"/>
                <a:cs typeface="Arial Rounded MT Bold"/>
              </a:rPr>
              <a:t>starting </a:t>
            </a:r>
            <a:r>
              <a:rPr sz="1800" b="1" spc="-5" dirty="0">
                <a:latin typeface="Arial Rounded MT Bold"/>
                <a:cs typeface="Arial Rounded MT Bold"/>
              </a:rPr>
              <a:t>a new </a:t>
            </a:r>
            <a:r>
              <a:rPr sz="1800" b="1" spc="-20" dirty="0">
                <a:latin typeface="Arial Rounded MT Bold"/>
                <a:cs typeface="Arial Rounded MT Bold"/>
              </a:rPr>
              <a:t>block</a:t>
            </a:r>
            <a:r>
              <a:rPr sz="1800" b="1" spc="-260" dirty="0">
                <a:latin typeface="Arial Rounded MT Bold"/>
                <a:cs typeface="Arial Rounded MT Bold"/>
              </a:rPr>
              <a:t> </a:t>
            </a:r>
            <a:r>
              <a:rPr sz="1800" b="1" spc="-5" dirty="0">
                <a:latin typeface="Arial Rounded MT Bold"/>
                <a:cs typeface="Arial Rounded MT Bold"/>
              </a:rPr>
              <a:t>*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20" y="3166308"/>
            <a:ext cx="9815830" cy="9899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2: </a:t>
            </a:r>
            <a:r>
              <a:rPr sz="1800" spc="-30" dirty="0">
                <a:solidFill>
                  <a:srgbClr val="1F487C"/>
                </a:solidFill>
                <a:latin typeface="Arial Rounded MT Bold"/>
                <a:cs typeface="Arial Rounded MT Bold"/>
              </a:rPr>
              <a:t>MATLAB</a:t>
            </a:r>
            <a:r>
              <a:rPr sz="1800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Primer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Load </a:t>
            </a:r>
            <a:r>
              <a:rPr sz="1800" spc="-5" dirty="0">
                <a:latin typeface="Consolas"/>
                <a:cs typeface="Consolas"/>
              </a:rPr>
              <a:t>matlab_primer_02.mlx </a:t>
            </a:r>
            <a:r>
              <a:rPr sz="1800" dirty="0">
                <a:latin typeface="Arial Rounded MT Bold"/>
                <a:cs typeface="Arial Rounded MT Bold"/>
              </a:rPr>
              <a:t>into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dirty="0">
                <a:latin typeface="Arial Rounded MT Bold"/>
                <a:cs typeface="Arial Rounded MT Bold"/>
              </a:rPr>
              <a:t>of the</a:t>
            </a:r>
            <a:r>
              <a:rPr sz="1800" spc="-229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sections.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45" dirty="0">
                <a:latin typeface="Arial Rounded MT Bold"/>
                <a:cs typeface="Arial Rounded MT Bold"/>
              </a:rPr>
              <a:t>Take </a:t>
            </a:r>
            <a:r>
              <a:rPr sz="1800" spc="-5" dirty="0">
                <a:latin typeface="Arial Rounded MT Bold"/>
                <a:cs typeface="Arial Rounded MT Bold"/>
              </a:rPr>
              <a:t>your time </a:t>
            </a:r>
            <a:r>
              <a:rPr sz="1800" spc="-20" dirty="0">
                <a:latin typeface="Arial Rounded MT Bold"/>
                <a:cs typeface="Arial Rounded MT Bold"/>
              </a:rPr>
              <a:t>working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spc="-5" dirty="0">
                <a:latin typeface="Arial Rounded MT Bold"/>
                <a:cs typeface="Arial Rounded MT Bold"/>
              </a:rPr>
              <a:t>these </a:t>
            </a:r>
            <a:r>
              <a:rPr sz="1800" dirty="0">
                <a:latin typeface="Arial Rounded MT Bold"/>
                <a:cs typeface="Arial Rounded MT Bold"/>
              </a:rPr>
              <a:t>and note the </a:t>
            </a:r>
            <a:r>
              <a:rPr sz="1800" spc="-10" dirty="0">
                <a:latin typeface="Arial Rounded MT Bold"/>
                <a:cs typeface="Arial Rounded MT Bold"/>
              </a:rPr>
              <a:t>behavior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dirty="0">
                <a:latin typeface="Arial Rounded MT Bold"/>
                <a:cs typeface="Arial Rounded MT Bold"/>
              </a:rPr>
              <a:t>of the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commands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220" y="4781595"/>
            <a:ext cx="10261600" cy="16363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3: </a:t>
            </a:r>
            <a:r>
              <a:rPr sz="1800" spc="-30" dirty="0">
                <a:solidFill>
                  <a:srgbClr val="1F487C"/>
                </a:solidFill>
                <a:latin typeface="Arial Rounded MT Bold"/>
                <a:cs typeface="Arial Rounded MT Bold"/>
              </a:rPr>
              <a:t>MATLAB</a:t>
            </a:r>
            <a:r>
              <a:rPr sz="1800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Challenges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Load </a:t>
            </a:r>
            <a:r>
              <a:rPr sz="1800" spc="-5" dirty="0">
                <a:latin typeface="Consolas"/>
                <a:cs typeface="Consolas"/>
              </a:rPr>
              <a:t>matlab_challenges_03.mlx </a:t>
            </a:r>
            <a:r>
              <a:rPr sz="1800" dirty="0">
                <a:latin typeface="Arial Rounded MT Bold"/>
                <a:cs typeface="Arial Rounded MT Bold"/>
              </a:rPr>
              <a:t>into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spc="-10" dirty="0">
                <a:latin typeface="Arial Rounded MT Bold"/>
                <a:cs typeface="Arial Rounded MT Bold"/>
              </a:rPr>
              <a:t>through </a:t>
            </a:r>
            <a:r>
              <a:rPr sz="1800" dirty="0">
                <a:latin typeface="Arial Rounded MT Bold"/>
                <a:cs typeface="Arial Rounded MT Bold"/>
              </a:rPr>
              <a:t>the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examples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Share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20" dirty="0">
                <a:latin typeface="Arial Rounded MT Bold"/>
                <a:cs typeface="Arial Rounded MT Bold"/>
              </a:rPr>
              <a:t>answers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member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class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0" dirty="0">
                <a:latin typeface="Arial Rounded MT Bold"/>
                <a:cs typeface="Arial Rounded MT Bold"/>
              </a:rPr>
              <a:t>compare your</a:t>
            </a:r>
            <a:r>
              <a:rPr sz="1800" spc="-22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answers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Where </a:t>
            </a:r>
            <a:r>
              <a:rPr sz="1800" spc="-20" dirty="0">
                <a:latin typeface="Arial Rounded MT Bold"/>
                <a:cs typeface="Arial Rounded MT Bold"/>
              </a:rPr>
              <a:t>approaches </a:t>
            </a:r>
            <a:r>
              <a:rPr sz="1800" spc="-25" dirty="0">
                <a:latin typeface="Arial Rounded MT Bold"/>
                <a:cs typeface="Arial Rounded MT Bold"/>
              </a:rPr>
              <a:t>differ, </a:t>
            </a:r>
            <a:r>
              <a:rPr sz="1800" spc="-5" dirty="0">
                <a:latin typeface="Arial Rounded MT Bold"/>
                <a:cs typeface="Arial Rounded MT Bold"/>
              </a:rPr>
              <a:t>discuss the thought </a:t>
            </a:r>
            <a:r>
              <a:rPr sz="1800" spc="-15" dirty="0">
                <a:latin typeface="Arial Rounded MT Bold"/>
                <a:cs typeface="Arial Rounded MT Bold"/>
              </a:rPr>
              <a:t>process </a:t>
            </a:r>
            <a:r>
              <a:rPr sz="1800" spc="-5" dirty="0">
                <a:latin typeface="Arial Rounded MT Bold"/>
                <a:cs typeface="Arial Rounded MT Bold"/>
              </a:rPr>
              <a:t>and critically </a:t>
            </a:r>
            <a:r>
              <a:rPr sz="1800" spc="-20" dirty="0">
                <a:latin typeface="Arial Rounded MT Bold"/>
                <a:cs typeface="Arial Rounded MT Bold"/>
              </a:rPr>
              <a:t>evaluate </a:t>
            </a:r>
            <a:r>
              <a:rPr sz="1800" spc="-15" dirty="0">
                <a:latin typeface="Arial Rounded MT Bold"/>
                <a:cs typeface="Arial Rounded MT Bold"/>
              </a:rPr>
              <a:t>each</a:t>
            </a:r>
            <a:r>
              <a:rPr sz="1800" spc="16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method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Set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colleague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challenge </a:t>
            </a:r>
            <a:r>
              <a:rPr sz="1800" spc="-5" dirty="0">
                <a:latin typeface="Arial Rounded MT Bold"/>
                <a:cs typeface="Arial Rounded MT Bold"/>
              </a:rPr>
              <a:t>to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complete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Consolas</vt:lpstr>
      <vt:lpstr>Office Theme</vt:lpstr>
      <vt:lpstr>Data analysis  for      Geoscience</vt:lpstr>
      <vt:lpstr>Block 1: MATLAB Primer</vt:lpstr>
      <vt:lpstr>Block 1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Seb Pitman</cp:lastModifiedBy>
  <cp:revision>1</cp:revision>
  <dcterms:created xsi:type="dcterms:W3CDTF">2023-09-07T11:53:46Z</dcterms:created>
  <dcterms:modified xsi:type="dcterms:W3CDTF">2023-09-11T13:24:38Z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