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6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214" y="1090428"/>
            <a:ext cx="5210175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719" y="45401"/>
            <a:ext cx="507456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861" y="1230364"/>
            <a:ext cx="900427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944" y="533933"/>
            <a:ext cx="3634104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000" y="3586505"/>
            <a:ext cx="2286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12636"/>
            <a:ext cx="3611879" cy="6845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151" y="45401"/>
            <a:ext cx="4099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7237476" y="1086611"/>
            <a:ext cx="4623815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36" y="1177922"/>
            <a:ext cx="8639175" cy="535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9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need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tested, </a:t>
            </a:r>
            <a:r>
              <a:rPr sz="1800" spc="-20" dirty="0">
                <a:latin typeface="Arial Rounded MT Bold"/>
                <a:cs typeface="Arial Rounded MT Bold"/>
              </a:rPr>
              <a:t>rather </a:t>
            </a:r>
            <a:r>
              <a:rPr sz="1800" spc="-5" dirty="0">
                <a:latin typeface="Arial Rounded MT Bold"/>
                <a:cs typeface="Arial Rounded MT Bold"/>
              </a:rPr>
              <a:t>than  using multiples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two-sample test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better to use an  </a:t>
            </a:r>
            <a:r>
              <a:rPr sz="1800" spc="-20" dirty="0">
                <a:latin typeface="Arial Rounded MT Bold"/>
                <a:cs typeface="Arial Rounded MT Bold"/>
              </a:rPr>
              <a:t>integrated </a:t>
            </a:r>
            <a:r>
              <a:rPr sz="1800" spc="-5" dirty="0">
                <a:latin typeface="Arial Rounded MT Bold"/>
                <a:cs typeface="Arial Rounded MT Bold"/>
              </a:rPr>
              <a:t>multiple testing </a:t>
            </a:r>
            <a:r>
              <a:rPr sz="1800" spc="-20" dirty="0">
                <a:latin typeface="Arial Rounded MT Bold"/>
                <a:cs typeface="Arial Rounded MT Bold"/>
              </a:rPr>
              <a:t>approach </a:t>
            </a:r>
            <a:r>
              <a:rPr sz="1800" spc="-15" dirty="0">
                <a:latin typeface="Arial Rounded MT Bold"/>
                <a:cs typeface="Arial Rounded MT Bold"/>
              </a:rPr>
              <a:t>such </a:t>
            </a:r>
            <a:r>
              <a:rPr sz="1800" spc="-5" dirty="0">
                <a:latin typeface="Arial Rounded MT Bold"/>
                <a:cs typeface="Arial Rounded MT Bold"/>
              </a:rPr>
              <a:t>as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ANOVA.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[p,tbl,stats]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anova1(x);</a:t>
            </a:r>
            <a:endParaRPr sz="1800">
              <a:latin typeface="Arial Rounded MT Bold"/>
              <a:cs typeface="Arial Rounded MT Bold"/>
            </a:endParaRPr>
          </a:p>
          <a:p>
            <a:pPr marL="12700" marR="19183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 samples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variable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20" dirty="0">
                <a:latin typeface="Arial Rounded MT Bold"/>
                <a:cs typeface="Arial Rounded MT Bold"/>
              </a:rPr>
              <a:t>are drawn from </a:t>
            </a:r>
            <a:r>
              <a:rPr sz="1800" spc="-5" dirty="0">
                <a:latin typeface="Arial Rounded MT Bold"/>
                <a:cs typeface="Arial Rounded MT Bold"/>
              </a:rPr>
              <a:t>populations with  the same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273300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Where </a:t>
            </a:r>
            <a:r>
              <a:rPr sz="1800" dirty="0">
                <a:latin typeface="Arial Rounded MT Bold"/>
                <a:cs typeface="Arial Rounded MT Bold"/>
              </a:rPr>
              <a:t>x is a </a:t>
            </a:r>
            <a:r>
              <a:rPr sz="1800" spc="-5" dirty="0">
                <a:latin typeface="Arial Rounded MT Bold"/>
                <a:cs typeface="Arial Rounded MT Bold"/>
              </a:rPr>
              <a:t>2D </a:t>
            </a:r>
            <a:r>
              <a:rPr sz="1800" spc="-25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with columns </a:t>
            </a:r>
            <a:r>
              <a:rPr sz="1800" spc="-15" dirty="0">
                <a:latin typeface="Arial Rounded MT Bold"/>
                <a:cs typeface="Arial Rounded MT Bold"/>
              </a:rPr>
              <a:t>representing </a:t>
            </a:r>
            <a:r>
              <a:rPr sz="1800" spc="-5" dirty="0">
                <a:latin typeface="Arial Rounded MT Bold"/>
                <a:cs typeface="Arial Rounded MT Bold"/>
              </a:rPr>
              <a:t>different  sample </a:t>
            </a:r>
            <a:r>
              <a:rPr sz="1800" spc="-10" dirty="0">
                <a:latin typeface="Arial Rounded MT Bold"/>
                <a:cs typeface="Arial Rounded MT Bold"/>
              </a:rPr>
              <a:t>types/conditions.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09139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under 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samples </a:t>
            </a:r>
            <a:r>
              <a:rPr sz="1800" spc="-20" dirty="0">
                <a:latin typeface="Arial Rounded MT Bold"/>
                <a:cs typeface="Arial Rounded MT Bold"/>
              </a:rPr>
              <a:t>are drawn  from </a:t>
            </a:r>
            <a:r>
              <a:rPr sz="1800" spc="-5" dirty="0">
                <a:latin typeface="Arial Rounded MT Bold"/>
                <a:cs typeface="Arial Rounded MT Bold"/>
              </a:rPr>
              <a:t>populations with the same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dirty="0">
                <a:latin typeface="Arial Rounded MT Bold"/>
                <a:cs typeface="Arial Rounded MT Bold"/>
              </a:rPr>
              <a:t>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dirty="0">
                <a:latin typeface="Arial Rounded MT Bold"/>
                <a:cs typeface="Arial Rounded MT Bold"/>
              </a:rPr>
              <a:t>= At </a:t>
            </a:r>
            <a:r>
              <a:rPr sz="1800" spc="-5" dirty="0">
                <a:latin typeface="Arial Rounded MT Bold"/>
                <a:cs typeface="Arial Rounded MT Bold"/>
              </a:rPr>
              <a:t>least </a:t>
            </a: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20" dirty="0">
                <a:latin typeface="Arial Rounded MT Bold"/>
                <a:cs typeface="Arial Rounded MT Bold"/>
              </a:rPr>
              <a:t>group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8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multcompare(stats)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Uses the post-hoc </a:t>
            </a:r>
            <a:r>
              <a:rPr sz="1800" spc="-45" dirty="0">
                <a:latin typeface="Arial Rounded MT Bold"/>
                <a:cs typeface="Arial Rounded MT Bold"/>
              </a:rPr>
              <a:t>Tukey </a:t>
            </a:r>
            <a:r>
              <a:rPr sz="1800" spc="-5" dirty="0">
                <a:latin typeface="Arial Rounded MT Bold"/>
                <a:cs typeface="Arial Rounded MT Bold"/>
              </a:rPr>
              <a:t>(or other </a:t>
            </a:r>
            <a:r>
              <a:rPr sz="1800" dirty="0">
                <a:latin typeface="Arial Rounded MT Bold"/>
                <a:cs typeface="Arial Rounded MT Bold"/>
              </a:rPr>
              <a:t>specified) </a:t>
            </a:r>
            <a:r>
              <a:rPr sz="1800" spc="-5" dirty="0">
                <a:latin typeface="Arial Rounded MT Bold"/>
                <a:cs typeface="Arial Rounded MT Bold"/>
              </a:rPr>
              <a:t>test to </a:t>
            </a:r>
            <a:r>
              <a:rPr sz="1800" spc="-10" dirty="0">
                <a:latin typeface="Arial Rounded MT Bold"/>
                <a:cs typeface="Arial Rounded MT Bold"/>
              </a:rPr>
              <a:t>interactively </a:t>
            </a:r>
            <a:r>
              <a:rPr sz="1800" spc="-5" dirty="0">
                <a:latin typeface="Arial Rounded MT Bold"/>
                <a:cs typeface="Arial Rounded MT Bold"/>
              </a:rPr>
              <a:t>assess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20" dirty="0">
                <a:latin typeface="Arial Rounded MT Bold"/>
                <a:cs typeface="Arial Rounded MT Bold"/>
              </a:rPr>
              <a:t>groups have </a:t>
            </a:r>
            <a:r>
              <a:rPr sz="1800" spc="-5" dirty="0">
                <a:latin typeface="Arial Rounded MT Bold"/>
                <a:cs typeface="Arial Rounded MT Bold"/>
              </a:rPr>
              <a:t>means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5" dirty="0">
                <a:latin typeface="Arial Rounded MT Bold"/>
                <a:cs typeface="Arial Rounded MT Bold"/>
              </a:rPr>
              <a:t>different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other</a:t>
            </a:r>
            <a:r>
              <a:rPr sz="1800" spc="8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groups.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56971" y="1568196"/>
            <a:ext cx="6408419" cy="397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2215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215" y="2275202"/>
            <a:ext cx="3759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15" dirty="0">
                <a:latin typeface="Arial Rounded MT Bold"/>
                <a:cs typeface="Arial Rounded MT Bold"/>
              </a:rPr>
              <a:t>there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causal and linear </a:t>
            </a:r>
            <a:r>
              <a:rPr sz="1800" spc="-15" dirty="0">
                <a:latin typeface="Arial Rounded MT Bold"/>
                <a:cs typeface="Arial Rounded MT Bold"/>
              </a:rPr>
              <a:t>trend 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(transformed)  variables?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324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R2 = a </a:t>
            </a:r>
            <a:r>
              <a:rPr sz="1800" spc="-20" dirty="0">
                <a:latin typeface="Arial Rounded MT Bold"/>
                <a:cs typeface="Arial Rounded MT Bold"/>
              </a:rPr>
              <a:t>ratio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explained to total  </a:t>
            </a:r>
            <a:r>
              <a:rPr sz="1800" spc="-10" dirty="0">
                <a:latin typeface="Arial Rounded MT Bold"/>
                <a:cs typeface="Arial Rounded MT Bold"/>
              </a:rPr>
              <a:t>variation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dirty="0">
                <a:latin typeface="Arial Rounded MT Bold"/>
                <a:cs typeface="Arial Rounded MT Bold"/>
              </a:rPr>
              <a:t>is &lt;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tabLst>
                <a:tab pos="2486025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null hypothesis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(i.e.	</a:t>
            </a:r>
            <a:r>
              <a:rPr sz="1800" dirty="0">
                <a:latin typeface="Arial Rounded MT Bold"/>
                <a:cs typeface="Arial Rounded MT Bold"/>
              </a:rPr>
              <a:t>≠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0)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372745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Normality, </a:t>
            </a:r>
            <a:r>
              <a:rPr sz="1800" spc="-5" dirty="0">
                <a:latin typeface="Arial Rounded MT Bold"/>
                <a:cs typeface="Arial Rounded MT Bold"/>
              </a:rPr>
              <a:t>equal </a:t>
            </a:r>
            <a:r>
              <a:rPr sz="1800" spc="-15" dirty="0">
                <a:latin typeface="Arial Rounded MT Bold"/>
                <a:cs typeface="Arial Rounded MT Bold"/>
              </a:rPr>
              <a:t>variance, </a:t>
            </a:r>
            <a:r>
              <a:rPr sz="1800" spc="-5" dirty="0">
                <a:latin typeface="Arial Rounded MT Bold"/>
                <a:cs typeface="Arial Rounded MT Bold"/>
              </a:rPr>
              <a:t>and  independent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errors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0" y="1327403"/>
            <a:ext cx="4363199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9" y="4509515"/>
            <a:ext cx="263650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886967" y="1089660"/>
            <a:ext cx="4009644" cy="550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0034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0034" y="2275202"/>
            <a:ext cx="41884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 distributions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homoscedastic?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transformations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required?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 Rounded MT Bold"/>
              <a:cs typeface="Arial Rounded MT Bold"/>
            </a:endParaRPr>
          </a:p>
          <a:p>
            <a:pPr marL="12700" marR="39687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Common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types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transformations 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 variable: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marR="170180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Square </a:t>
            </a:r>
            <a:r>
              <a:rPr sz="1800" spc="-15" dirty="0">
                <a:latin typeface="Arial Rounded MT Bold"/>
                <a:cs typeface="Arial Rounded MT Bold"/>
              </a:rPr>
              <a:t>root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dirty="0">
                <a:latin typeface="Arial Rounded MT Bold"/>
                <a:cs typeface="Arial Rounded MT Bold"/>
              </a:rPr>
              <a:t>of the  </a:t>
            </a:r>
            <a:r>
              <a:rPr sz="1800" spc="-5" dirty="0"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latin typeface="Arial Rounded MT Bold"/>
                <a:cs typeface="Arial Rounded MT Bold"/>
              </a:rPr>
              <a:t> variable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Inverse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spc="-5" dirty="0">
                <a:latin typeface="Arial Rounded MT Bold"/>
                <a:cs typeface="Arial Rounded MT Bold"/>
              </a:rPr>
              <a:t>(X' </a:t>
            </a:r>
            <a:r>
              <a:rPr sz="1800" dirty="0">
                <a:latin typeface="Arial Rounded MT Bold"/>
                <a:cs typeface="Arial Rounded MT Bold"/>
              </a:rPr>
              <a:t>= 1 /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X)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 dirty="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Dependent and independent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variable: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Log-log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 dirty="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1740" y="1327403"/>
            <a:ext cx="4361675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539" y="45401"/>
            <a:ext cx="3225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</a:t>
            </a:r>
            <a:r>
              <a:rPr spc="5" dirty="0"/>
              <a:t>n</a:t>
            </a:r>
            <a:r>
              <a:rPr spc="-5" dirty="0"/>
              <a:t>ce</a:t>
            </a:r>
            <a:r>
              <a:rPr spc="50" dirty="0"/>
              <a:t>r</a:t>
            </a:r>
            <a:r>
              <a:rPr dirty="0"/>
              <a:t>ta</a:t>
            </a:r>
            <a:r>
              <a:rPr spc="-10" dirty="0"/>
              <a:t>i</a:t>
            </a:r>
            <a:r>
              <a:rPr dirty="0"/>
              <a:t>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23444"/>
            <a:ext cx="565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15" dirty="0">
                <a:latin typeface="Arial Rounded MT Bold"/>
                <a:cs typeface="Arial Rounded MT Bold"/>
              </a:rPr>
              <a:t>broad </a:t>
            </a:r>
            <a:r>
              <a:rPr sz="1800" spc="-25" dirty="0">
                <a:latin typeface="Arial Rounded MT Bold"/>
                <a:cs typeface="Arial Rounded MT Bold"/>
              </a:rPr>
              <a:t>ways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intervals:  </a:t>
            </a:r>
            <a:r>
              <a:rPr sz="1800" dirty="0">
                <a:latin typeface="Arial Rounded MT Bold"/>
                <a:cs typeface="Arial Rounded MT Bold"/>
              </a:rPr>
              <a:t>using </a:t>
            </a:r>
            <a:r>
              <a:rPr sz="1800" spc="-10" dirty="0">
                <a:latin typeface="Arial Rounded MT Bold"/>
                <a:cs typeface="Arial Rounded MT Bold"/>
              </a:rPr>
              <a:t>bootstrapping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techniques: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68" y="2795044"/>
            <a:ext cx="5899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Calculation </a:t>
            </a:r>
            <a:r>
              <a:rPr sz="1800" spc="5" dirty="0">
                <a:latin typeface="Arial Rounded MT Bold"/>
                <a:cs typeface="Arial Rounded MT Bold"/>
              </a:rPr>
              <a:t>coefficient </a:t>
            </a:r>
            <a:r>
              <a:rPr sz="1800" spc="-5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 </a:t>
            </a:r>
            <a:r>
              <a:rPr sz="1800" spc="-5" dirty="0">
                <a:latin typeface="Arial Rounded MT Bold"/>
                <a:cs typeface="Arial Rounded MT Bold"/>
              </a:rPr>
              <a:t>using  the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Wald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method </a:t>
            </a:r>
            <a:r>
              <a:rPr sz="1800" spc="-15" dirty="0">
                <a:latin typeface="Arial Rounded MT Bold"/>
                <a:cs typeface="Arial Rounded MT Bold"/>
              </a:rPr>
              <a:t>which </a:t>
            </a:r>
            <a:r>
              <a:rPr sz="1800" spc="-5" dirty="0">
                <a:latin typeface="Arial Rounded MT Bold"/>
                <a:cs typeface="Arial Rounded MT Bold"/>
              </a:rPr>
              <a:t>assumes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5" dirty="0">
                <a:latin typeface="Arial Rounded MT Bold"/>
                <a:cs typeface="Arial Rounded MT Bold"/>
              </a:rPr>
              <a:t>errors </a:t>
            </a:r>
            <a:r>
              <a:rPr sz="1800" spc="-35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68" y="4440963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9600" algn="l"/>
                <a:tab pos="3404870" algn="l"/>
                <a:tab pos="4645660" algn="l"/>
                <a:tab pos="5610225" algn="l"/>
              </a:tabLst>
            </a:pPr>
            <a:r>
              <a:rPr sz="1800" dirty="0">
                <a:latin typeface="Arial Rounded MT Bold"/>
                <a:cs typeface="Arial Rounded MT Bold"/>
              </a:rPr>
              <a:t>Boo</a:t>
            </a:r>
            <a:r>
              <a:rPr sz="1800" spc="-5" dirty="0">
                <a:latin typeface="Arial Rounded MT Bold"/>
                <a:cs typeface="Arial Rounded MT Bold"/>
              </a:rPr>
              <a:t>tst</a:t>
            </a:r>
            <a:r>
              <a:rPr sz="1800" spc="-4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ppi</a:t>
            </a:r>
            <a:r>
              <a:rPr sz="1800" spc="-10" dirty="0">
                <a:latin typeface="Arial Rounded MT Bold"/>
                <a:cs typeface="Arial Rounded MT Bold"/>
              </a:rPr>
              <a:t>n</a:t>
            </a:r>
            <a:r>
              <a:rPr sz="1800" dirty="0">
                <a:latin typeface="Arial Rounded MT Bold"/>
                <a:cs typeface="Arial Rounded MT Bold"/>
              </a:rPr>
              <a:t>g	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on</a:t>
            </a:r>
            <a:r>
              <a:rPr sz="1800" spc="20" dirty="0">
                <a:latin typeface="Arial Rounded MT Bold"/>
                <a:cs typeface="Arial Rounded MT Bold"/>
              </a:rPr>
              <a:t>f</a:t>
            </a:r>
            <a:r>
              <a:rPr sz="1800" spc="-10" dirty="0">
                <a:latin typeface="Arial Rounded MT Bold"/>
                <a:cs typeface="Arial Rounded MT Bold"/>
              </a:rPr>
              <a:t>i</a:t>
            </a:r>
            <a:r>
              <a:rPr sz="1800" dirty="0">
                <a:latin typeface="Arial Rounded MT Bold"/>
                <a:cs typeface="Arial Rounded MT Bold"/>
              </a:rPr>
              <a:t>d</a:t>
            </a:r>
            <a:r>
              <a:rPr sz="1800" spc="-5" dirty="0">
                <a:latin typeface="Arial Rounded MT Bold"/>
                <a:cs typeface="Arial Rounded MT Bold"/>
              </a:rPr>
              <a:t>e</a:t>
            </a:r>
            <a:r>
              <a:rPr sz="1800" dirty="0">
                <a:latin typeface="Arial Rounded MT Bold"/>
                <a:cs typeface="Arial Rounded MT Bold"/>
              </a:rPr>
              <a:t>n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e	in</a:t>
            </a:r>
            <a:r>
              <a:rPr sz="1800" spc="-5" dirty="0">
                <a:latin typeface="Arial Rounded MT Bold"/>
                <a:cs typeface="Arial Rounded MT Bold"/>
              </a:rPr>
              <a:t>te</a:t>
            </a:r>
            <a:r>
              <a:rPr sz="1800" spc="-2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v</a:t>
            </a:r>
            <a:r>
              <a:rPr sz="1800" spc="-5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ls	b</a:t>
            </a:r>
            <a:r>
              <a:rPr sz="1800" spc="-5" dirty="0">
                <a:latin typeface="Arial Rounded MT Bold"/>
                <a:cs typeface="Arial Rounded MT Bold"/>
              </a:rPr>
              <a:t>ase</a:t>
            </a:r>
            <a:r>
              <a:rPr sz="1800" dirty="0">
                <a:latin typeface="Arial Rounded MT Bold"/>
                <a:cs typeface="Arial Rounded MT Bold"/>
              </a:rPr>
              <a:t>d	</a:t>
            </a:r>
            <a:r>
              <a:rPr sz="1800" spc="5" dirty="0">
                <a:latin typeface="Arial Rounded MT Bold"/>
                <a:cs typeface="Arial Rounded MT Bold"/>
              </a:rPr>
              <a:t>on 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cases</a:t>
            </a:r>
            <a:r>
              <a:rPr sz="1800" spc="-20" dirty="0">
                <a:latin typeface="Arial Rounded MT Bold"/>
                <a:cs typeface="Arial Rounded MT Bold"/>
              </a:rPr>
              <a:t>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residuals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5992" y="984503"/>
            <a:ext cx="3784091" cy="568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257031" y="1014983"/>
            <a:ext cx="3048176" cy="546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37" y="1201056"/>
            <a:ext cx="680148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1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Often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distribution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 </a:t>
            </a:r>
            <a:r>
              <a:rPr sz="1800" spc="-15" dirty="0">
                <a:latin typeface="Arial Rounded MT Bold"/>
                <a:cs typeface="Arial Rounded MT Bold"/>
              </a:rPr>
              <a:t>data that we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35" dirty="0">
                <a:latin typeface="Arial Rounded MT Bold"/>
                <a:cs typeface="Arial Rounded MT Bold"/>
              </a:rPr>
              <a:t>have.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17907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properties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what we 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10" dirty="0">
                <a:latin typeface="Arial Rounded MT Bold"/>
                <a:cs typeface="Arial Rounded MT Bold"/>
              </a:rPr>
              <a:t>measured, </a:t>
            </a:r>
            <a:r>
              <a:rPr sz="1800" dirty="0">
                <a:latin typeface="Arial Rounded MT Bold"/>
                <a:cs typeface="Arial Rounded MT Bold"/>
              </a:rPr>
              <a:t>or it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used to inform the </a:t>
            </a:r>
            <a:r>
              <a:rPr sz="1800" spc="-15" dirty="0">
                <a:latin typeface="Arial Rounded MT Bold"/>
                <a:cs typeface="Arial Rounded MT Bold"/>
              </a:rPr>
              <a:t>kind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most </a:t>
            </a:r>
            <a:r>
              <a:rPr sz="1800" spc="-10" dirty="0">
                <a:latin typeface="Arial Rounded MT Bold"/>
                <a:cs typeface="Arial Rounded MT Bold"/>
              </a:rPr>
              <a:t>suitable given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1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Typically,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would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interested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following: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size: </a:t>
            </a:r>
            <a:r>
              <a:rPr sz="1800" spc="-5" dirty="0">
                <a:latin typeface="Arial Rounded MT Bold"/>
                <a:cs typeface="Arial Rounded MT Bold"/>
              </a:rPr>
              <a:t>length(x),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numel(x)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Mean: mean(x)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sum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values </a:t>
            </a:r>
            <a:r>
              <a:rPr sz="1800" spc="-5" dirty="0">
                <a:latin typeface="Arial Rounded MT Bold"/>
                <a:cs typeface="Arial Rounded MT Bold"/>
              </a:rPr>
              <a:t>divided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sample</a:t>
            </a:r>
            <a:r>
              <a:rPr sz="1800" spc="-2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number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Mode: mode(x)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most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frequent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Median: median(x) </a:t>
            </a:r>
            <a:r>
              <a:rPr sz="1800" dirty="0">
                <a:latin typeface="Arial Rounded MT Bold"/>
                <a:cs typeface="Arial Rounded MT Bold"/>
              </a:rPr>
              <a:t>– middle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when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ranked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Percentiles: </a:t>
            </a:r>
            <a:r>
              <a:rPr sz="1800" spc="-5" dirty="0">
                <a:latin typeface="Arial Rounded MT Bold"/>
                <a:cs typeface="Arial Rounded MT Bold"/>
              </a:rPr>
              <a:t>iqr(x),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prctile(x,p)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deviation: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std(x)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Variance: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Skewness: skewness(x) </a:t>
            </a:r>
            <a:r>
              <a:rPr sz="1800" dirty="0">
                <a:latin typeface="Arial Rounded MT Bold"/>
                <a:cs typeface="Arial Rounded MT Bold"/>
              </a:rPr>
              <a:t>– is </a:t>
            </a:r>
            <a:r>
              <a:rPr sz="1800" spc="-5" dirty="0">
                <a:latin typeface="Arial Rounded MT Bold"/>
                <a:cs typeface="Arial Rounded MT Bold"/>
              </a:rPr>
              <a:t>the x-axis distribution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skewed?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Kurtosis: </a:t>
            </a:r>
            <a:r>
              <a:rPr sz="1800" spc="-5" dirty="0">
                <a:latin typeface="Arial Rounded MT Bold"/>
                <a:cs typeface="Arial Rounded MT Bold"/>
              </a:rPr>
              <a:t>kurtosis(x) </a:t>
            </a:r>
            <a:r>
              <a:rPr sz="1800" dirty="0">
                <a:latin typeface="Arial Rounded MT Bold"/>
                <a:cs typeface="Arial Rounded MT Bold"/>
              </a:rPr>
              <a:t>- how </a:t>
            </a:r>
            <a:r>
              <a:rPr sz="1800" spc="-10" dirty="0">
                <a:latin typeface="Arial Rounded MT Bold"/>
                <a:cs typeface="Arial Rounded MT Bold"/>
              </a:rPr>
              <a:t>outlier-prone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distribution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0811" y="5329428"/>
            <a:ext cx="1188719" cy="52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7246" y="1100790"/>
            <a:ext cx="664019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Many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8005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because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seeking </a:t>
            </a:r>
            <a:r>
              <a:rPr sz="1800" spc="-5" dirty="0">
                <a:latin typeface="Arial Rounded MT Bold"/>
                <a:cs typeface="Arial Rounded MT Bold"/>
              </a:rPr>
              <a:t>to test the mean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distribution, </a:t>
            </a:r>
            <a:r>
              <a:rPr sz="1800" spc="-10" dirty="0">
                <a:latin typeface="Arial Rounded MT Bold"/>
                <a:cs typeface="Arial Rounded MT Bold"/>
              </a:rPr>
              <a:t>which </a:t>
            </a:r>
            <a:r>
              <a:rPr sz="1800" dirty="0">
                <a:latin typeface="Arial Rounded MT Bold"/>
                <a:cs typeface="Arial Rounded MT Bold"/>
              </a:rPr>
              <a:t>is influenced </a:t>
            </a:r>
            <a:r>
              <a:rPr sz="1800" spc="-15" dirty="0">
                <a:latin typeface="Arial Rounded MT Bold"/>
                <a:cs typeface="Arial Rounded MT Bold"/>
              </a:rPr>
              <a:t>by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outliers.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920115">
              <a:lnSpc>
                <a:spcPct val="10000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test whether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distribution meets the  assumptions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latin typeface="Arial Rounded MT Bold"/>
                <a:cs typeface="Arial Rounded MT Bold"/>
              </a:rPr>
              <a:t>tests using</a:t>
            </a:r>
            <a:r>
              <a:rPr sz="1800" spc="-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Anderson-Darling test: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adtest(x)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Lilliefors </a:t>
            </a:r>
            <a:r>
              <a:rPr sz="1800" spc="-5" dirty="0">
                <a:latin typeface="Arial Rounded MT Bold"/>
                <a:cs typeface="Arial Rounded MT Bold"/>
              </a:rPr>
              <a:t>test: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lillietest(x)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83515" algn="just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alternatively </a:t>
            </a:r>
            <a:r>
              <a:rPr sz="1800" spc="-5" dirty="0">
                <a:latin typeface="Arial Rounded MT Bold"/>
                <a:cs typeface="Arial Rounded MT Bold"/>
              </a:rPr>
              <a:t>the: One-sample </a:t>
            </a:r>
            <a:r>
              <a:rPr sz="1800" spc="-15" dirty="0">
                <a:latin typeface="Arial Rounded MT Bold"/>
                <a:cs typeface="Arial Rounded MT Bold"/>
              </a:rPr>
              <a:t>Kolmogorov-Smirnov </a:t>
            </a:r>
            <a:r>
              <a:rPr sz="1800" spc="-5" dirty="0">
                <a:latin typeface="Arial Rounded MT Bold"/>
                <a:cs typeface="Arial Rounded MT Bold"/>
              </a:rPr>
              <a:t>test  to see </a:t>
            </a:r>
            <a:r>
              <a:rPr sz="1800" dirty="0">
                <a:latin typeface="Arial Rounded MT Bold"/>
                <a:cs typeface="Arial Rounded MT Bold"/>
              </a:rPr>
              <a:t>if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5" dirty="0">
                <a:latin typeface="Arial Rounded MT Bold"/>
                <a:cs typeface="Arial Rounded MT Bold"/>
              </a:rPr>
              <a:t>normal distribution (mean  0, std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1).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fails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 distributed </a:t>
            </a:r>
            <a:r>
              <a:rPr sz="1800" spc="-20" dirty="0">
                <a:latin typeface="Arial Rounded MT Bold"/>
                <a:cs typeface="Arial Rounded MT Bold"/>
              </a:rPr>
              <a:t>i.e., </a:t>
            </a:r>
            <a:r>
              <a:rPr sz="1800" spc="-5" dirty="0">
                <a:latin typeface="Arial Rounded MT Bold"/>
                <a:cs typeface="Arial Rounded MT Bold"/>
              </a:rPr>
              <a:t>normal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95%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ci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1090295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consistent with the null  hypothesis </a:t>
            </a: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874776"/>
            <a:ext cx="3777996" cy="592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869977"/>
            <a:ext cx="484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 distributed.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" y="4064537"/>
            <a:ext cx="462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Influenced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outliers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extreme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values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740" y="4887497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</a:t>
            </a:r>
            <a:r>
              <a:rPr sz="1800" spc="-8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datasets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740" y="1047017"/>
            <a:ext cx="1061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1345" algn="l"/>
              </a:tabLst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tests </a:t>
            </a:r>
            <a:r>
              <a:rPr sz="1800" spc="-40" dirty="0">
                <a:latin typeface="Arial Rounded MT Bold"/>
                <a:cs typeface="Arial Rounded MT Bold"/>
              </a:rPr>
              <a:t>e.g.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t-tests,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ANOVA	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Non-parametric tests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Mann-Whitney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1562" y="1869977"/>
            <a:ext cx="4843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dirty="0">
                <a:latin typeface="Arial Rounded MT Bold"/>
                <a:cs typeface="Arial Rounded MT Bold"/>
              </a:rPr>
              <a:t>on the </a:t>
            </a: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19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normality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1562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median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562" y="4064537"/>
            <a:ext cx="5159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spread between </a:t>
            </a:r>
            <a:r>
              <a:rPr sz="1800" spc="-20" dirty="0">
                <a:latin typeface="Arial Rounded MT Bold"/>
                <a:cs typeface="Arial Rounded MT Bold"/>
              </a:rPr>
              <a:t>groups </a:t>
            </a:r>
            <a:r>
              <a:rPr sz="1800" dirty="0">
                <a:latin typeface="Arial Rounded MT Bold"/>
                <a:cs typeface="Arial Rounded MT Bold"/>
              </a:rPr>
              <a:t>is  </a:t>
            </a:r>
            <a:r>
              <a:rPr sz="1800" spc="-5" dirty="0">
                <a:latin typeface="Arial Rounded MT Bold"/>
                <a:cs typeface="Arial Rounded MT Bold"/>
              </a:rPr>
              <a:t>similar (as this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5" dirty="0">
                <a:latin typeface="Arial Rounded MT Bold"/>
                <a:cs typeface="Arial Rounded MT Bold"/>
              </a:rPr>
              <a:t>assessed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40" y="5161817"/>
            <a:ext cx="9736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13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6621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powerful </a:t>
            </a: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spc="-15" dirty="0">
                <a:latin typeface="Arial Rounded MT Bold"/>
                <a:cs typeface="Arial Rounded MT Bold"/>
              </a:rPr>
              <a:t>accurately  represents </a:t>
            </a:r>
            <a:r>
              <a:rPr sz="1800" spc="-5" dirty="0">
                <a:latin typeface="Arial Rounded MT Bold"/>
                <a:cs typeface="Arial Rounded MT Bold"/>
              </a:rPr>
              <a:t>the center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distribution and 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large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enough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General</a:t>
            </a:r>
            <a:r>
              <a:rPr spc="-75" dirty="0"/>
              <a:t> </a:t>
            </a:r>
            <a:r>
              <a:rPr spc="-15" dirty="0"/>
              <a:t>Procedure: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443865" marR="939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20" dirty="0">
                <a:solidFill>
                  <a:srgbClr val="000000"/>
                </a:solidFill>
              </a:rPr>
              <a:t>Formulate </a:t>
            </a:r>
            <a:r>
              <a:rPr spc="-5" dirty="0">
                <a:solidFill>
                  <a:srgbClr val="000000"/>
                </a:solidFill>
              </a:rPr>
              <a:t>the null (H</a:t>
            </a:r>
            <a:r>
              <a:rPr sz="1800" spc="-7" baseline="-20833" dirty="0">
                <a:solidFill>
                  <a:srgbClr val="000000"/>
                </a:solidFill>
              </a:rPr>
              <a:t>0</a:t>
            </a:r>
            <a:r>
              <a:rPr sz="1800" spc="-5" dirty="0">
                <a:solidFill>
                  <a:srgbClr val="000000"/>
                </a:solidFill>
              </a:rPr>
              <a:t>) and </a:t>
            </a:r>
            <a:r>
              <a:rPr sz="1800" spc="-10" dirty="0">
                <a:solidFill>
                  <a:srgbClr val="000000"/>
                </a:solidFill>
              </a:rPr>
              <a:t>alternative </a:t>
            </a:r>
            <a:r>
              <a:rPr sz="1800" spc="-5" dirty="0">
                <a:solidFill>
                  <a:srgbClr val="000000"/>
                </a:solidFill>
              </a:rPr>
              <a:t>(H</a:t>
            </a:r>
            <a:r>
              <a:rPr sz="1800" spc="-7" baseline="-20833" dirty="0">
                <a:solidFill>
                  <a:srgbClr val="000000"/>
                </a:solidFill>
              </a:rPr>
              <a:t>1</a:t>
            </a:r>
            <a:r>
              <a:rPr sz="1800" spc="-5" dirty="0">
                <a:solidFill>
                  <a:srgbClr val="000000"/>
                </a:solidFill>
              </a:rPr>
              <a:t>)  </a:t>
            </a:r>
            <a:r>
              <a:rPr sz="1800" spc="-15" dirty="0">
                <a:solidFill>
                  <a:srgbClr val="000000"/>
                </a:solidFill>
              </a:rPr>
              <a:t>hypotheses.</a:t>
            </a:r>
            <a:endParaRPr sz="1800"/>
          </a:p>
          <a:p>
            <a:pPr>
              <a:lnSpc>
                <a:spcPct val="100000"/>
              </a:lnSpc>
              <a:spcBef>
                <a:spcPts val="15"/>
              </a:spcBef>
              <a:buFont typeface="Arial Rounded MT Bold"/>
              <a:buAutoNum type="arabicPeriod"/>
            </a:pPr>
            <a:endParaRPr sz="1850"/>
          </a:p>
          <a:p>
            <a:pPr marL="443865" marR="128270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5" dirty="0">
                <a:solidFill>
                  <a:srgbClr val="000000"/>
                </a:solidFill>
              </a:rPr>
              <a:t>Choose the </a:t>
            </a:r>
            <a:r>
              <a:rPr dirty="0">
                <a:solidFill>
                  <a:srgbClr val="000000"/>
                </a:solidFill>
              </a:rPr>
              <a:t>significance </a:t>
            </a:r>
            <a:r>
              <a:rPr spc="-20" dirty="0">
                <a:solidFill>
                  <a:srgbClr val="000000"/>
                </a:solidFill>
              </a:rPr>
              <a:t>level </a:t>
            </a:r>
            <a:r>
              <a:rPr spc="-25" dirty="0">
                <a:solidFill>
                  <a:srgbClr val="000000"/>
                </a:solidFill>
              </a:rPr>
              <a:t>at </a:t>
            </a:r>
            <a:r>
              <a:rPr spc="-10" dirty="0">
                <a:solidFill>
                  <a:srgbClr val="000000"/>
                </a:solidFill>
              </a:rPr>
              <a:t>which </a:t>
            </a:r>
            <a:r>
              <a:rPr spc="-5" dirty="0">
                <a:solidFill>
                  <a:srgbClr val="000000"/>
                </a:solidFill>
              </a:rPr>
              <a:t>the  test </a:t>
            </a:r>
            <a:r>
              <a:rPr dirty="0">
                <a:solidFill>
                  <a:srgbClr val="000000"/>
                </a:solidFill>
              </a:rPr>
              <a:t>will be</a:t>
            </a:r>
            <a:r>
              <a:rPr spc="-5" dirty="0">
                <a:solidFill>
                  <a:srgbClr val="000000"/>
                </a:solidFill>
              </a:rPr>
              <a:t> performed.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indent="-343535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Calculate </a:t>
            </a:r>
            <a:r>
              <a:rPr spc="-5" dirty="0">
                <a:solidFill>
                  <a:srgbClr val="000000"/>
                </a:solidFill>
              </a:rPr>
              <a:t>the test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statistic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marR="606425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Compare </a:t>
            </a:r>
            <a:r>
              <a:rPr spc="-5" dirty="0">
                <a:solidFill>
                  <a:srgbClr val="000000"/>
                </a:solidFill>
              </a:rPr>
              <a:t>the test </a:t>
            </a:r>
            <a:r>
              <a:rPr spc="-10" dirty="0">
                <a:solidFill>
                  <a:srgbClr val="000000"/>
                </a:solidFill>
              </a:rPr>
              <a:t>statistic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critical  </a:t>
            </a:r>
            <a:r>
              <a:rPr spc="-10" dirty="0">
                <a:solidFill>
                  <a:srgbClr val="000000"/>
                </a:solidFill>
              </a:rPr>
              <a:t>value </a:t>
            </a:r>
            <a:r>
              <a:rPr dirty="0">
                <a:solidFill>
                  <a:srgbClr val="000000"/>
                </a:solidFill>
              </a:rPr>
              <a:t>or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950"/>
          </a:p>
          <a:p>
            <a:pPr marL="444500" marR="99060" indent="-343535">
              <a:lnSpc>
                <a:spcPts val="21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15" dirty="0">
                <a:solidFill>
                  <a:srgbClr val="000000"/>
                </a:solidFill>
              </a:rPr>
              <a:t>Reject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z="1800" baseline="-20833" dirty="0">
                <a:solidFill>
                  <a:srgbClr val="000000"/>
                </a:solidFill>
              </a:rPr>
              <a:t>0 </a:t>
            </a:r>
            <a:r>
              <a:rPr sz="1800" dirty="0">
                <a:solidFill>
                  <a:srgbClr val="000000"/>
                </a:solidFill>
              </a:rPr>
              <a:t>if </a:t>
            </a:r>
            <a:r>
              <a:rPr sz="1800" spc="-5" dirty="0">
                <a:solidFill>
                  <a:srgbClr val="000000"/>
                </a:solidFill>
              </a:rPr>
              <a:t>the p-value </a:t>
            </a:r>
            <a:r>
              <a:rPr sz="1800" dirty="0">
                <a:solidFill>
                  <a:srgbClr val="000000"/>
                </a:solidFill>
              </a:rPr>
              <a:t>is </a:t>
            </a:r>
            <a:r>
              <a:rPr sz="1800" spc="-5" dirty="0">
                <a:solidFill>
                  <a:srgbClr val="000000"/>
                </a:solidFill>
              </a:rPr>
              <a:t>less than the  </a:t>
            </a:r>
            <a:r>
              <a:rPr sz="1800" spc="-20" dirty="0">
                <a:solidFill>
                  <a:srgbClr val="000000"/>
                </a:solidFill>
              </a:rPr>
              <a:t>level </a:t>
            </a:r>
            <a:r>
              <a:rPr sz="1800" dirty="0">
                <a:solidFill>
                  <a:srgbClr val="000000"/>
                </a:solidFill>
              </a:rPr>
              <a:t>of significance</a:t>
            </a:r>
            <a:r>
              <a:rPr sz="1800" spc="-2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(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α)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461" y="1090429"/>
            <a:ext cx="509587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Guidance: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example </a:t>
            </a:r>
            <a:r>
              <a:rPr sz="1800" spc="-5" dirty="0">
                <a:latin typeface="Arial Rounded MT Bold"/>
                <a:cs typeface="Arial Rounded MT Bold"/>
              </a:rPr>
              <a:t>null hypothesis could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both  samples come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955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95% </a:t>
            </a:r>
            <a:r>
              <a:rPr sz="1800" dirty="0">
                <a:latin typeface="Arial Rounded MT Bold"/>
                <a:cs typeface="Arial Rounded MT Bold"/>
              </a:rPr>
              <a:t>is a </a:t>
            </a:r>
            <a:r>
              <a:rPr sz="1800" spc="-5" dirty="0">
                <a:latin typeface="Arial Rounded MT Bold"/>
                <a:cs typeface="Arial Rounded MT Bold"/>
              </a:rPr>
              <a:t>common </a:t>
            </a:r>
            <a:r>
              <a:rPr sz="1800" spc="-10" dirty="0">
                <a:latin typeface="Arial Rounded MT Bold"/>
                <a:cs typeface="Arial Rounded MT Bold"/>
              </a:rPr>
              <a:t>choice for </a:t>
            </a:r>
            <a:r>
              <a:rPr sz="1800" spc="-5" dirty="0">
                <a:latin typeface="Arial Rounded MT Bold"/>
                <a:cs typeface="Arial Rounded MT Bold"/>
              </a:rPr>
              <a:t>testing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 </a:t>
            </a:r>
            <a:r>
              <a:rPr sz="1800" spc="-15" dirty="0">
                <a:latin typeface="Arial Rounded MT Bold"/>
                <a:cs typeface="Arial Rounded MT Bold"/>
              </a:rPr>
              <a:t>Here 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5" dirty="0">
                <a:latin typeface="Arial Rounded MT Bold"/>
                <a:cs typeface="Arial Rounded MT Bold"/>
              </a:rPr>
              <a:t>say that </a:t>
            </a:r>
            <a:r>
              <a:rPr sz="1800" spc="-5" dirty="0">
                <a:latin typeface="Arial Rounded MT Bold"/>
                <a:cs typeface="Arial Rounded MT Bold"/>
              </a:rPr>
              <a:t>the null  hypothesis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0.05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461" y="4649045"/>
            <a:ext cx="4871085" cy="11303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0223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latin typeface="Arial Rounded MT Bold"/>
                <a:cs typeface="Arial Rounded MT Bold"/>
              </a:rPr>
              <a:t>If 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25" dirty="0">
                <a:latin typeface="Arial Rounded MT Bold"/>
                <a:cs typeface="Arial Rounded MT Bold"/>
              </a:rPr>
              <a:t>at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Arial Rounded MT Bold"/>
                <a:cs typeface="Arial Rounded MT Bold"/>
              </a:rPr>
              <a:t>If p &gt;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</a:t>
            </a:r>
            <a:r>
              <a:rPr sz="1800" spc="-2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4123" y="1664207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6796" y="1917192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8337" y="1802881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4123" y="2566416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796" y="28194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8337" y="27050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4123" y="4585715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6796" y="48387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8337" y="47243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36" y="1423444"/>
            <a:ext cx="524129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Hypothesis testing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single-sided,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double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sided.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217804" algn="just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Double tends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the most widely used. </a:t>
            </a:r>
            <a:r>
              <a:rPr sz="1800" spc="-10" dirty="0">
                <a:latin typeface="Arial Rounded MT Bold"/>
                <a:cs typeface="Arial Rounded MT Bold"/>
              </a:rPr>
              <a:t>The  alternate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10" dirty="0">
                <a:latin typeface="Arial Rounded MT Bold"/>
                <a:cs typeface="Arial Rounded MT Bold"/>
              </a:rPr>
              <a:t>direction specific,  </a:t>
            </a:r>
            <a:r>
              <a:rPr sz="1800" dirty="0">
                <a:latin typeface="Arial Rounded MT Bold"/>
                <a:cs typeface="Arial Rounded MT Bold"/>
              </a:rPr>
              <a:t>only </a:t>
            </a:r>
            <a:r>
              <a:rPr sz="1800" spc="-15" dirty="0">
                <a:latin typeface="Arial Rounded MT Bold"/>
                <a:cs typeface="Arial Rounded MT Bold"/>
              </a:rPr>
              <a:t>states that </a:t>
            </a:r>
            <a:r>
              <a:rPr sz="1800" dirty="0">
                <a:latin typeface="Arial Rounded MT Bold"/>
                <a:cs typeface="Arial Rounded MT Bold"/>
              </a:rPr>
              <a:t>it is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algn="just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Conversely, </a:t>
            </a:r>
            <a:r>
              <a:rPr sz="1800" spc="-5" dirty="0">
                <a:latin typeface="Arial Rounded MT Bold"/>
                <a:cs typeface="Arial Rounded MT Bold"/>
              </a:rPr>
              <a:t>single sided tests </a:t>
            </a:r>
            <a:r>
              <a:rPr sz="1800" spc="-20" dirty="0">
                <a:latin typeface="Arial Rounded MT Bold"/>
                <a:cs typeface="Arial Rounded MT Bold"/>
              </a:rPr>
              <a:t>are</a:t>
            </a:r>
            <a:r>
              <a:rPr sz="1800" spc="5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directional.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whether the 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greater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example,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dirty="0">
                <a:latin typeface="Arial Rounded MT Bold"/>
                <a:cs typeface="Arial Rounded MT Bold"/>
              </a:rPr>
              <a:t>is only 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25" dirty="0">
                <a:latin typeface="Arial Rounded MT Bold"/>
                <a:cs typeface="Arial Rounded MT Bold"/>
              </a:rPr>
              <a:t>favor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alternative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if  </a:t>
            </a:r>
            <a:r>
              <a:rPr sz="1800" spc="-5" dirty="0">
                <a:latin typeface="Arial Rounded MT Bold"/>
                <a:cs typeface="Arial Rounded MT Bold"/>
              </a:rPr>
              <a:t>the sample mean </a:t>
            </a:r>
            <a:r>
              <a:rPr sz="1800" spc="-10" dirty="0">
                <a:latin typeface="Arial Rounded MT Bold"/>
                <a:cs typeface="Arial Rounded MT Bold"/>
              </a:rPr>
              <a:t>was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20" dirty="0">
                <a:latin typeface="Arial Rounded MT Bold"/>
                <a:cs typeface="Arial Rounded MT Bold"/>
              </a:rPr>
              <a:t>greater </a:t>
            </a:r>
            <a:r>
              <a:rPr sz="1800" spc="-5" dirty="0">
                <a:latin typeface="Arial Rounded MT Bold"/>
                <a:cs typeface="Arial Rounded MT Bold"/>
              </a:rPr>
              <a:t>than 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population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mean.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1278636"/>
            <a:ext cx="4945380" cy="4863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55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One-sample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4954866" y="4179557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7" y="0"/>
                </a:lnTo>
              </a:path>
            </a:pathLst>
          </a:custGeom>
          <a:ln w="1066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58" y="1166864"/>
            <a:ext cx="896302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dirty="0">
                <a:latin typeface="Arial Rounded MT Bold"/>
                <a:cs typeface="Arial Rounded MT Bold"/>
              </a:rPr>
              <a:t>a particular </a:t>
            </a:r>
            <a:r>
              <a:rPr sz="1800" spc="-5" dirty="0">
                <a:latin typeface="Arial Rounded MT Bold"/>
                <a:cs typeface="Arial Rounded MT Bold"/>
              </a:rPr>
              <a:t>sample 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been  </a:t>
            </a:r>
            <a:r>
              <a:rPr sz="1800" spc="-20" dirty="0">
                <a:latin typeface="Arial Rounded MT Bold"/>
                <a:cs typeface="Arial Rounded MT Bold"/>
              </a:rPr>
              <a:t>drawn 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known </a:t>
            </a:r>
            <a:r>
              <a:rPr sz="1800" spc="-20" dirty="0">
                <a:latin typeface="Arial Rounded MT Bold"/>
                <a:cs typeface="Arial Rounded MT Bold"/>
              </a:rPr>
              <a:t>parameters. </a:t>
            </a:r>
            <a:r>
              <a:rPr sz="1800" spc="-1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0" dirty="0">
                <a:latin typeface="Arial Rounded MT Bold"/>
                <a:cs typeface="Arial Rounded MT Bold"/>
              </a:rPr>
              <a:t>compare </a:t>
            </a:r>
            <a:r>
              <a:rPr sz="1800" spc="-5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observed 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statistic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given population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parameter.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ttest(x,m)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unknown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0" dirty="0">
                <a:latin typeface="Arial Rounded MT Bold"/>
                <a:cs typeface="Arial Rounded MT Bold"/>
              </a:rPr>
              <a:t>unable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null</a:t>
            </a:r>
            <a:r>
              <a:rPr sz="1800" spc="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6570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Z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ztest(x,m,sigma)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sigma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3898" y="5002518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40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5119" y="527404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χ</a:t>
            </a: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2-Test:</a:t>
            </a:r>
            <a:r>
              <a:rPr sz="18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987" y="5274044"/>
            <a:ext cx="2526665" cy="5816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6032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fitdist(x,'Weibull’); 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chi2gof(x,'CDF',pd)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239" y="5830228"/>
            <a:ext cx="8924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defined </a:t>
            </a:r>
            <a:r>
              <a:rPr sz="1800" spc="-5" dirty="0">
                <a:latin typeface="Arial Rounded MT Bold"/>
                <a:cs typeface="Arial Rounded MT Bold"/>
              </a:rPr>
              <a:t>distribution.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above case,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Weibull 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12" y="4088891"/>
            <a:ext cx="1405115" cy="1114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12" y="2828544"/>
            <a:ext cx="1405115" cy="79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658" y="1014464"/>
            <a:ext cx="966978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90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same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10" dirty="0">
                <a:latin typeface="Arial Rounded MT Bold"/>
                <a:cs typeface="Arial Rounded MT Bold"/>
              </a:rPr>
              <a:t>environmental </a:t>
            </a:r>
            <a:r>
              <a:rPr sz="1800" spc="-5" dirty="0">
                <a:latin typeface="Arial Rounded MT Bold"/>
                <a:cs typeface="Arial Rounded MT Bold"/>
              </a:rPr>
              <a:t>studies </a:t>
            </a:r>
            <a:r>
              <a:rPr sz="1800" spc="-15" dirty="0">
                <a:latin typeface="Arial Rounded MT Bold"/>
                <a:cs typeface="Arial Rounded MT Bold"/>
              </a:rPr>
              <a:t>before </a:t>
            </a:r>
            <a:r>
              <a:rPr sz="1800" spc="-5" dirty="0">
                <a:latin typeface="Arial Rounded MT Bold"/>
                <a:cs typeface="Arial Rounded MT Bold"/>
              </a:rPr>
              <a:t>vs after</a:t>
            </a:r>
            <a:r>
              <a:rPr sz="1800" spc="1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intervention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512820">
              <a:lnSpc>
                <a:spcPct val="100000"/>
              </a:lnSpc>
              <a:spcBef>
                <a:spcPts val="1890"/>
              </a:spcBef>
              <a:tabLst>
                <a:tab pos="4884420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15875">
              <a:lnSpc>
                <a:spcPct val="100000"/>
              </a:lnSpc>
            </a:pPr>
            <a:r>
              <a:rPr sz="1800" spc="-30" dirty="0">
                <a:latin typeface="Arial Rounded MT Bold"/>
                <a:cs typeface="Arial Rounded MT Bold"/>
              </a:rPr>
              <a:t>Test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pairwise difference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15" dirty="0">
                <a:latin typeface="Arial Rounded MT Bold"/>
                <a:cs typeface="Arial Rounded MT Bold"/>
              </a:rPr>
              <a:t>data 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has </a:t>
            </a:r>
            <a:r>
              <a:rPr sz="1800" dirty="0">
                <a:latin typeface="Arial Rounded MT Bold"/>
                <a:cs typeface="Arial Rounded MT Bold"/>
              </a:rPr>
              <a:t>a  </a:t>
            </a:r>
            <a:r>
              <a:rPr sz="1800" spc="-5" dirty="0">
                <a:latin typeface="Arial Rounded MT Bold"/>
                <a:cs typeface="Arial Rounded MT Bold"/>
              </a:rPr>
              <a:t>mean equal to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40" dirty="0">
                <a:latin typeface="Arial Rounded MT Bold"/>
                <a:cs typeface="Arial Rounded MT Bold"/>
              </a:rPr>
              <a:t>zero.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90805" algn="ctr">
              <a:lnSpc>
                <a:spcPct val="100000"/>
              </a:lnSpc>
              <a:spcBef>
                <a:spcPts val="1890"/>
              </a:spcBef>
              <a:tabLst>
                <a:tab pos="1462405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F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vartest2(x,y)</a:t>
            </a:r>
            <a:endParaRPr sz="1800">
              <a:latin typeface="Arial Rounded MT Bold"/>
              <a:cs typeface="Arial Rounded MT Bold"/>
            </a:endParaRPr>
          </a:p>
          <a:p>
            <a:pPr marL="10223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the same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9756" y="2269235"/>
            <a:ext cx="1313687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0" y="3663696"/>
            <a:ext cx="1371600" cy="66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341A5-D606-43CA-D06E-8A609D769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56" y="4495800"/>
            <a:ext cx="32766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861" y="1230364"/>
            <a:ext cx="87591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Non-parametric tests </a:t>
            </a:r>
            <a:r>
              <a:rPr sz="1800" dirty="0">
                <a:latin typeface="Arial Rounded MT Bold"/>
                <a:cs typeface="Arial Rounded MT Bold"/>
              </a:rPr>
              <a:t>do not </a:t>
            </a:r>
            <a:r>
              <a:rPr sz="1800" spc="-5" dirty="0">
                <a:latin typeface="Arial Rounded MT Bold"/>
                <a:cs typeface="Arial Rounded MT Bold"/>
              </a:rPr>
              <a:t>assume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175" algn="ctr">
              <a:lnSpc>
                <a:spcPct val="100000"/>
              </a:lnSpc>
              <a:spcBef>
                <a:spcPts val="1890"/>
              </a:spcBef>
              <a:tabLst>
                <a:tab pos="3203575" algn="l"/>
              </a:tabLst>
            </a:pP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Mann-Whitney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U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p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ranksum(x,y)</a:t>
            </a:r>
            <a:endParaRPr sz="1800">
              <a:latin typeface="Arial Rounded MT Bold"/>
              <a:cs typeface="Arial Rounded MT Bold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null hypothesis </a:t>
            </a:r>
            <a:r>
              <a:rPr sz="1800" spc="-15" dirty="0">
                <a:latin typeface="Arial Rounded MT Bold"/>
                <a:cs typeface="Arial Rounded MT Bold"/>
              </a:rPr>
              <a:t>that data </a:t>
            </a:r>
            <a:r>
              <a:rPr sz="1800" dirty="0">
                <a:latin typeface="Arial Rounded MT Bold"/>
                <a:cs typeface="Arial Rounded MT Bold"/>
              </a:rPr>
              <a:t>in 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continuous distributions with equal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medians</a:t>
            </a:r>
            <a:endParaRPr sz="1800">
              <a:latin typeface="Arial Rounded MT Bold"/>
              <a:cs typeface="Arial Rounded MT Bold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30" y="3973563"/>
            <a:ext cx="9732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  <a:tabLst>
                <a:tab pos="3203575" algn="l"/>
              </a:tabLst>
            </a:pP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Ansari-Bradley</a:t>
            </a:r>
            <a:r>
              <a:rPr sz="1800" u="sng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r>
              <a:rPr sz="1800" spc="-2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[h,p,stats]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ansaribradley(x,y)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same distribution. </a:t>
            </a:r>
            <a:r>
              <a:rPr sz="1800" spc="-10" dirty="0">
                <a:latin typeface="Arial Rounded MT Bold"/>
                <a:cs typeface="Arial Rounded MT Bold"/>
              </a:rPr>
              <a:t>Thee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5" dirty="0">
                <a:latin typeface="Arial Rounded MT Bold"/>
                <a:cs typeface="Arial Rounded MT Bold"/>
              </a:rPr>
              <a:t>requires that </a:t>
            </a:r>
            <a:r>
              <a:rPr sz="1800" spc="-5" dirty="0">
                <a:latin typeface="Arial Rounded MT Bold"/>
                <a:cs typeface="Arial Rounded MT Bold"/>
              </a:rPr>
              <a:t>the samples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similar </a:t>
            </a:r>
            <a:r>
              <a:rPr sz="1800" spc="-15" dirty="0">
                <a:latin typeface="Arial Rounded MT Bold"/>
                <a:cs typeface="Arial Rounded MT Bold"/>
              </a:rPr>
              <a:t>medians,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20" dirty="0">
                <a:latin typeface="Arial Rounded MT Bold"/>
                <a:cs typeface="Arial Rounded MT Bold"/>
              </a:rPr>
              <a:t>achieved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subtracting </a:t>
            </a:r>
            <a:r>
              <a:rPr sz="1800" spc="-5" dirty="0">
                <a:latin typeface="Arial Rounded MT Bold"/>
                <a:cs typeface="Arial Rounded MT Bold"/>
              </a:rPr>
              <a:t>the medians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9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samples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1307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Office Theme</vt:lpstr>
      <vt:lpstr>Data analysis  for      Geoscience</vt:lpstr>
      <vt:lpstr>Univariate analysis</vt:lpstr>
      <vt:lpstr>Univariate analysis</vt:lpstr>
      <vt:lpstr>Hypothesis testing</vt:lpstr>
      <vt:lpstr>Hypothesis testing</vt:lpstr>
      <vt:lpstr>Hypothesis testing</vt:lpstr>
      <vt:lpstr>One-sample Tests</vt:lpstr>
      <vt:lpstr>Two-sample Tests</vt:lpstr>
      <vt:lpstr>Two-sample Tests</vt:lpstr>
      <vt:lpstr>n-sample Tests</vt:lpstr>
      <vt:lpstr>Linear regression</vt:lpstr>
      <vt:lpstr>Linear regression</vt:lpstr>
      <vt:lpstr>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3</cp:revision>
  <dcterms:created xsi:type="dcterms:W3CDTF">2023-09-07T11:54:18Z</dcterms:created>
  <dcterms:modified xsi:type="dcterms:W3CDTF">2024-09-19T08:24:59Z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