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1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jpeg" ContentType="image/jpeg"/>
  <Override PartName="/ppt/media/image29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1.png" ContentType="image/png"/>
  <Override PartName="/ppt/media/image6.png" ContentType="image/png"/>
  <Override PartName="/ppt/media/image36.png" ContentType="image/png"/>
  <Override PartName="/ppt/media/image12.png" ContentType="image/png"/>
  <Override PartName="/ppt/media/image7.png" ContentType="image/png"/>
  <Override PartName="/ppt/media/image37.png" ContentType="image/png"/>
  <Override PartName="/ppt/media/image13.png" ContentType="image/png"/>
  <Override PartName="/ppt/media/image8.png" ContentType="image/png"/>
  <Override PartName="/ppt/media/image38.png" ContentType="image/png"/>
  <Override PartName="/ppt/media/image40.png" ContentType="image/png"/>
  <Override PartName="/ppt/media/image9.png" ContentType="image/png"/>
  <Override PartName="/ppt/media/image39.png" ContentType="image/png"/>
  <Override PartName="/ppt/media/image30.jpeg" ContentType="image/jpeg"/>
  <Override PartName="/ppt/media/image10.png" ContentType="image/png"/>
  <Override PartName="/ppt/media/image35.png" ContentType="image/png"/>
  <Override PartName="/ppt/media/image5.png" ContentType="image/png"/>
  <Override PartName="/ppt/media/image28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GB" sz="2000" spc="-1" strike="noStrike">
                <a:latin typeface="Arial"/>
              </a:rPr>
              <a:t>Click to edit the notes' format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GB" sz="1400" spc="-1" strike="noStrike">
                <a:latin typeface="Times New Roman"/>
              </a:rPr>
              <a:t>&lt;header&gt;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GB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GB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2E9B38EC-EECC-471B-9B46-25A8E550729C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GB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BAF0771-B085-4A79-B1E9-70E11144B0E7}" type="slidenum">
              <a:rPr b="0" lang="en-GB" sz="1200" spc="-1" strike="noStrike">
                <a:latin typeface="Times New Roman"/>
              </a:rPr>
              <a:t>22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GB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79C7B89-8D90-40AB-B07C-563B13B6477C}" type="slidenum">
              <a:rPr b="0" lang="en-GB" sz="1200" spc="-1" strike="noStrike">
                <a:latin typeface="Times New Roman"/>
              </a:rPr>
              <a:t>22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GB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414509C-4154-41A6-A0B9-28922B725F97}" type="slidenum">
              <a:rPr b="0" lang="en-GB" sz="1200" spc="-1" strike="noStrike">
                <a:latin typeface="Times New Roman"/>
              </a:rPr>
              <a:t>22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GB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F38B80F-3E43-45E1-917E-AE15D0A0EFBF}" type="slidenum">
              <a:rPr b="0" lang="en-GB" sz="1200" spc="-1" strike="noStrike">
                <a:latin typeface="Times New Roman"/>
              </a:rPr>
              <a:t>22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GB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D912A13-DC79-4E53-BAAE-364E98068D39}" type="slidenum">
              <a:rPr b="0" lang="en-GB" sz="1200" spc="-1" strike="noStrike">
                <a:latin typeface="Times New Roman"/>
              </a:rPr>
              <a:t>22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GB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D941624-2B80-4126-8730-369464731AAE}" type="slidenum">
              <a:rPr b="0" lang="en-GB" sz="1200" spc="-1" strike="noStrike">
                <a:latin typeface="Times New Roman"/>
              </a:rPr>
              <a:t>22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GB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A2139B9-13E9-40E1-8123-78F25696E0DB}" type="slidenum">
              <a:rPr b="0" lang="en-GB" sz="1200" spc="-1" strike="noStrike">
                <a:latin typeface="Times New Roman"/>
              </a:rPr>
              <a:t>22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GB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3AFA1D3-A0CC-40AA-ACC0-4C12A4306366}" type="slidenum">
              <a:rPr b="0" lang="en-GB" sz="1200" spc="-1" strike="noStrike">
                <a:latin typeface="Times New Roman"/>
              </a:rPr>
              <a:t>22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GB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BFADA69-FBE2-40FE-95A9-74D9114150DD}" type="slidenum">
              <a:rPr b="0" lang="en-GB" sz="1200" spc="-1" strike="noStrike">
                <a:latin typeface="Times New Roman"/>
              </a:rPr>
              <a:t>22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GB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0338E4D-6985-48BF-9C74-FB13F8DE0665}" type="slidenum">
              <a:rPr b="0" lang="en-GB" sz="1200" spc="-1" strike="noStrike">
                <a:latin typeface="Times New Roman"/>
              </a:rPr>
              <a:t>22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GB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A72F676-FCED-4E98-B6D4-2779C14F1FBD}" type="slidenum">
              <a:rPr b="0" lang="en-GB" sz="1200" spc="-1" strike="noStrike">
                <a:latin typeface="Times New Roman"/>
              </a:rPr>
              <a:t>22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GB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BF4C436-0C61-4240-83D3-A2E38A47EE0B}" type="slidenum">
              <a:rPr b="0" lang="en-GB" sz="1200" spc="-1" strike="noStrike">
                <a:latin typeface="Times New Roman"/>
              </a:rPr>
              <a:t>22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GB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21E90E4-4A00-47AE-9F0E-0677A30D996D}" type="slidenum">
              <a:rPr b="0" lang="en-GB" sz="1200" spc="-1" strike="noStrike">
                <a:latin typeface="Times New Roman"/>
              </a:rPr>
              <a:t>22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GB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F09A816-8C5C-43DC-9436-47D43593D61E}" type="slidenum">
              <a:rPr b="0" lang="en-GB" sz="1200" spc="-1" strike="noStrike">
                <a:latin typeface="Times New Roman"/>
              </a:rPr>
              <a:t>22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GB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6C32859-0DAB-4312-91B4-D37A92F6947D}" type="slidenum">
              <a:rPr b="0" lang="en-GB" sz="1200" spc="-1" strike="noStrike">
                <a:latin typeface="Times New Roman"/>
              </a:rPr>
              <a:t>22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GB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1E705F2-B430-4F99-A8A6-FEEDF526B9C3}" type="slidenum">
              <a:rPr b="0" lang="en-GB" sz="1200" spc="-1" strike="noStrike">
                <a:latin typeface="Times New Roman"/>
              </a:rPr>
              <a:t>22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GB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ED1FFD4-2AE8-4903-A128-2408446E24A7}" type="slidenum">
              <a:rPr b="0" lang="en-GB" sz="1200" spc="-1" strike="noStrike">
                <a:latin typeface="Times New Roman"/>
              </a:rPr>
              <a:t>22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GB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5FCD670-5B54-4060-ABC0-1C0208815F16}" type="slidenum">
              <a:rPr b="0" lang="en-GB" sz="1200" spc="-1" strike="noStrike">
                <a:latin typeface="Times New Roman"/>
              </a:rPr>
              <a:t>22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GB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D4D835A-B242-46FC-B3B1-43482D87A043}" type="slidenum">
              <a:rPr b="0" lang="en-GB" sz="1200" spc="-1" strike="noStrike">
                <a:latin typeface="Times New Roman"/>
              </a:rPr>
              <a:t>22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GB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9CCD7B7-0DA3-4DE2-A386-3EFC2447ABCD}" type="slidenum">
              <a:rPr b="0" lang="en-GB" sz="1200" spc="-1" strike="noStrike">
                <a:latin typeface="Times New Roman"/>
              </a:rPr>
              <a:t>22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GB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C7B8B2B-6927-4B25-B8FE-FE8C0ECF3056}" type="slidenum">
              <a:rPr b="0" lang="en-GB" sz="1200" spc="-1" strike="noStrike">
                <a:latin typeface="Times New Roman"/>
              </a:rPr>
              <a:t>22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GB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2A4F1CF-643C-47D9-8969-B33D97BAE3C0}" type="slidenum">
              <a:rPr b="0" lang="en-GB" sz="1200" spc="-1" strike="noStrike">
                <a:latin typeface="Times New Roman"/>
              </a:rPr>
              <a:t>22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D740C7D-E762-4034-B7F3-9BA2C2339E2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2130480"/>
            <a:ext cx="103629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1FBC407-B21D-44BF-A678-1A68902C024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14400" y="2130480"/>
            <a:ext cx="103629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A6FEA67-0A8A-4C60-BDAC-23B5C27791B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14400" y="2130480"/>
            <a:ext cx="103629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6B89D83-87E4-4D5C-91E3-8D44A667A6E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14400" y="2130480"/>
            <a:ext cx="103629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0420D74-05D9-4E20-BD56-2D688A63CCE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14400" y="2130480"/>
            <a:ext cx="103629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908AC1D-189F-410E-937E-1CF94489699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2130480"/>
            <a:ext cx="103629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73EC3E8-4FDB-41C4-901C-F3260ACA8C0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14400" y="2130480"/>
            <a:ext cx="103629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AD486E3-4891-423E-AD49-9B07FD9A36D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914400" y="2130480"/>
            <a:ext cx="10362960" cy="68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0CF1091-9B2F-4A13-9A43-D51544C5EFA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14400" y="2130480"/>
            <a:ext cx="103629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7B4D574-A1C1-400E-85B2-6AEA44146BC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914400" y="2130480"/>
            <a:ext cx="103629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817ABF6-C874-460B-A3D3-A0F3FCFE34B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914400" y="2130480"/>
            <a:ext cx="103629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3F7A471-A6FA-40A8-AABF-2F8A0DD81A1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2130480"/>
            <a:ext cx="1036296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"/>
              </a:rPr>
              <a:t>Clic</a:t>
            </a:r>
            <a:r>
              <a:rPr b="0" lang="en-GB" sz="4400" spc="-1" strike="noStrike">
                <a:solidFill>
                  <a:srgbClr val="000000"/>
                </a:solidFill>
                <a:latin typeface="Calibri"/>
              </a:rPr>
              <a:t>k </a:t>
            </a:r>
            <a:r>
              <a:rPr b="0" lang="en-GB" sz="4400" spc="-1" strike="noStrike">
                <a:solidFill>
                  <a:srgbClr val="000000"/>
                </a:solidFill>
                <a:latin typeface="Calibri"/>
              </a:rPr>
              <a:t>to </a:t>
            </a:r>
            <a:r>
              <a:rPr b="0" lang="en-GB" sz="4400" spc="-1" strike="noStrike">
                <a:solidFill>
                  <a:srgbClr val="000000"/>
                </a:solidFill>
                <a:latin typeface="Calibri"/>
              </a:rPr>
              <a:t>edi</a:t>
            </a:r>
            <a:r>
              <a:rPr b="0" lang="en-GB" sz="4400" spc="-1" strike="noStrike">
                <a:solidFill>
                  <a:srgbClr val="000000"/>
                </a:solidFill>
                <a:latin typeface="Calibri"/>
              </a:rPr>
              <a:t>t </a:t>
            </a:r>
            <a:r>
              <a:rPr b="0" lang="en-GB" sz="4400" spc="-1" strike="noStrike">
                <a:solidFill>
                  <a:srgbClr val="000000"/>
                </a:solidFill>
                <a:latin typeface="Calibri"/>
              </a:rPr>
              <a:t>Ma</a:t>
            </a:r>
            <a:r>
              <a:rPr b="0" lang="en-GB" sz="4400" spc="-1" strike="noStrike">
                <a:solidFill>
                  <a:srgbClr val="000000"/>
                </a:solidFill>
                <a:latin typeface="Calibri"/>
              </a:rPr>
              <a:t>ste</a:t>
            </a:r>
            <a:r>
              <a:rPr b="0" lang="en-GB" sz="4400" spc="-1" strike="noStrike">
                <a:solidFill>
                  <a:srgbClr val="000000"/>
                </a:solidFill>
                <a:latin typeface="Calibri"/>
              </a:rPr>
              <a:t>r </a:t>
            </a:r>
            <a:r>
              <a:rPr b="0" lang="en-GB" sz="4400" spc="-1" strike="noStrike">
                <a:solidFill>
                  <a:srgbClr val="000000"/>
                </a:solidFill>
                <a:latin typeface="Calibri"/>
              </a:rPr>
              <a:t>titl</a:t>
            </a:r>
            <a:r>
              <a:rPr b="0" lang="en-GB" sz="4400" spc="-1" strike="noStrike">
                <a:solidFill>
                  <a:srgbClr val="000000"/>
                </a:solidFill>
                <a:latin typeface="Calibri"/>
              </a:rPr>
              <a:t>e </a:t>
            </a:r>
            <a:r>
              <a:rPr b="0" lang="en-GB" sz="4400" spc="-1" strike="noStrike">
                <a:solidFill>
                  <a:srgbClr val="000000"/>
                </a:solidFill>
                <a:latin typeface="Calibri"/>
              </a:rPr>
              <a:t>styl</a:t>
            </a:r>
            <a:r>
              <a:rPr b="0" lang="en-GB" sz="4400" spc="-1" strike="noStrike">
                <a:solidFill>
                  <a:srgbClr val="000000"/>
                </a:solidFill>
                <a:latin typeface="Calibri"/>
              </a:rPr>
              <a:t>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GB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GB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F0D5EAE-11ED-4C03-BED9-60D94DD5BE8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0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slideLayout" Target="../slideLayouts/slideLayout2.xml"/><Relationship Id="rId1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0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Rectangle 4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1"/>
          <p:cNvSpPr/>
          <p:nvPr/>
        </p:nvSpPr>
        <p:spPr>
          <a:xfrm>
            <a:off x="3970440" y="609480"/>
            <a:ext cx="4266720" cy="607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marL="6480" indent="-6480" algn="ctr">
              <a:lnSpc>
                <a:spcPct val="90000"/>
              </a:lnSpc>
              <a:spcAft>
                <a:spcPts val="26"/>
              </a:spcAft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c00000"/>
                </a:solidFill>
                <a:latin typeface="Arial Rounded MT Bold"/>
              </a:rPr>
              <a:t>Data analysis for Geoscience</a:t>
            </a:r>
            <a:endParaRPr b="0" lang="en-GB" sz="4400" spc="-1" strike="noStrike">
              <a:latin typeface="Arial"/>
            </a:endParaRPr>
          </a:p>
          <a:p>
            <a:pPr marL="6480" indent="-6480" algn="ctr">
              <a:lnSpc>
                <a:spcPct val="90000"/>
              </a:lnSpc>
              <a:spcAft>
                <a:spcPts val="26"/>
              </a:spcAft>
              <a:buNone/>
              <a:tabLst>
                <a:tab algn="l" pos="0"/>
              </a:tabLst>
            </a:pPr>
            <a:endParaRPr b="0" lang="en-GB" sz="4400" spc="-1" strike="noStrike">
              <a:latin typeface="Arial"/>
            </a:endParaRPr>
          </a:p>
          <a:p>
            <a:pPr marL="6480" indent="-6480" algn="ctr">
              <a:lnSpc>
                <a:spcPct val="90000"/>
              </a:lnSpc>
              <a:spcAft>
                <a:spcPts val="26"/>
              </a:spcAft>
              <a:buNone/>
              <a:tabLst>
                <a:tab algn="l" pos="0"/>
              </a:tabLst>
            </a:pPr>
            <a:endParaRPr b="0" lang="en-GB" sz="4400" spc="-1" strike="noStrike">
              <a:latin typeface="Arial"/>
            </a:endParaRPr>
          </a:p>
          <a:p>
            <a:pPr algn="ctr">
              <a:lnSpc>
                <a:spcPct val="9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1f497d"/>
                </a:solidFill>
                <a:latin typeface="Arial Rounded MT Bold"/>
              </a:rPr>
              <a:t>GEO8026</a:t>
            </a:r>
            <a:endParaRPr b="0" lang="en-GB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Aft>
                <a:spcPts val="601"/>
              </a:spcAft>
              <a:buNone/>
              <a:tabLst>
                <a:tab algn="l" pos="0"/>
              </a:tabLst>
            </a:pPr>
            <a:endParaRPr b="0" lang="en-GB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1f497d"/>
                </a:solidFill>
                <a:latin typeface="Arial Rounded MT Bold"/>
              </a:rPr>
              <a:t>Dr. Matt Perks</a:t>
            </a:r>
            <a:endParaRPr b="0" lang="en-GB" sz="2400" spc="-1" strike="noStrike">
              <a:latin typeface="Arial"/>
            </a:endParaRPr>
          </a:p>
          <a:p>
            <a:pPr marL="6480" indent="-6480" algn="ctr">
              <a:lnSpc>
                <a:spcPct val="90000"/>
              </a:lnSpc>
              <a:spcAft>
                <a:spcPts val="26"/>
              </a:spcAft>
              <a:buNone/>
              <a:tabLst>
                <a:tab algn="l" pos="0"/>
              </a:tabLst>
            </a:pPr>
            <a:endParaRPr b="0" lang="en-GB" sz="4400" spc="-1" strike="noStrike">
              <a:latin typeface="Arial"/>
            </a:endParaRPr>
          </a:p>
          <a:p>
            <a:pPr marL="6480" indent="-6480" algn="ctr">
              <a:lnSpc>
                <a:spcPct val="90000"/>
              </a:lnSpc>
              <a:spcAft>
                <a:spcPts val="26"/>
              </a:spcAft>
              <a:buNone/>
              <a:tabLst>
                <a:tab algn="l" pos="0"/>
              </a:tabLst>
            </a:pPr>
            <a:endParaRPr b="0" lang="en-GB" sz="4400" spc="-1" strike="noStrike">
              <a:latin typeface="Arial"/>
            </a:endParaRPr>
          </a:p>
          <a:p>
            <a:pPr marL="6480" indent="-6480" algn="ctr">
              <a:lnSpc>
                <a:spcPct val="90000"/>
              </a:lnSpc>
              <a:spcAft>
                <a:spcPts val="26"/>
              </a:spcAft>
              <a:buNone/>
              <a:tabLst>
                <a:tab algn="l" pos="0"/>
              </a:tabLst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50" name="Picture 4"/>
          <p:cNvSpPr/>
          <p:nvPr/>
        </p:nvSpPr>
        <p:spPr>
          <a:xfrm>
            <a:off x="0" y="0"/>
            <a:ext cx="3695400" cy="6857640"/>
          </a:xfrm>
          <a:custGeom>
            <a:avLst/>
            <a:gdLst/>
            <a:ahLst/>
            <a:rect l="l" t="t" r="r" b="b"/>
            <a:pathLst>
              <a:path w="3695699" h="6858001">
                <a:moveTo>
                  <a:pt x="0" y="0"/>
                </a:moveTo>
                <a:lnTo>
                  <a:pt x="3435129" y="0"/>
                </a:lnTo>
                <a:lnTo>
                  <a:pt x="3430599" y="17349"/>
                </a:lnTo>
                <a:cubicBezTo>
                  <a:pt x="3437542" y="19835"/>
                  <a:pt x="3423757" y="30822"/>
                  <a:pt x="3427683" y="38871"/>
                </a:cubicBezTo>
                <a:cubicBezTo>
                  <a:pt x="3431230" y="44698"/>
                  <a:pt x="3427877" y="49388"/>
                  <a:pt x="3427096" y="55116"/>
                </a:cubicBezTo>
                <a:cubicBezTo>
                  <a:pt x="3429620" y="62945"/>
                  <a:pt x="3421946" y="87211"/>
                  <a:pt x="3417356" y="93331"/>
                </a:cubicBezTo>
                <a:cubicBezTo>
                  <a:pt x="3401974" y="107607"/>
                  <a:pt x="3409629" y="143436"/>
                  <a:pt x="3397765" y="155370"/>
                </a:cubicBezTo>
                <a:cubicBezTo>
                  <a:pt x="3395800" y="159886"/>
                  <a:pt x="3394789" y="164378"/>
                  <a:pt x="3394373" y="168831"/>
                </a:cubicBezTo>
                <a:lnTo>
                  <a:pt x="3394553" y="181402"/>
                </a:lnTo>
                <a:lnTo>
                  <a:pt x="3397293" y="185192"/>
                </a:lnTo>
                <a:lnTo>
                  <a:pt x="3395923" y="192756"/>
                </a:lnTo>
                <a:cubicBezTo>
                  <a:pt x="3396018" y="193497"/>
                  <a:pt x="3396112" y="194237"/>
                  <a:pt x="3396207" y="194978"/>
                </a:cubicBezTo>
                <a:cubicBezTo>
                  <a:pt x="3396531" y="199154"/>
                  <a:pt x="3396856" y="203330"/>
                  <a:pt x="3397180" y="207506"/>
                </a:cubicBezTo>
                <a:cubicBezTo>
                  <a:pt x="3382438" y="200939"/>
                  <a:pt x="3394549" y="241317"/>
                  <a:pt x="3383191" y="229051"/>
                </a:cubicBezTo>
                <a:cubicBezTo>
                  <a:pt x="3382519" y="234401"/>
                  <a:pt x="3381383" y="237332"/>
                  <a:pt x="3380194" y="239137"/>
                </a:cubicBezTo>
                <a:lnTo>
                  <a:pt x="3349267" y="310262"/>
                </a:lnTo>
                <a:lnTo>
                  <a:pt x="3344455" y="381704"/>
                </a:lnTo>
                <a:cubicBezTo>
                  <a:pt x="3343420" y="464598"/>
                  <a:pt x="3338482" y="511985"/>
                  <a:pt x="3327551" y="571873"/>
                </a:cubicBezTo>
                <a:cubicBezTo>
                  <a:pt x="3316620" y="631761"/>
                  <a:pt x="3309762" y="702429"/>
                  <a:pt x="3278869" y="741030"/>
                </a:cubicBezTo>
                <a:lnTo>
                  <a:pt x="3239259" y="957888"/>
                </a:lnTo>
                <a:cubicBezTo>
                  <a:pt x="3267597" y="1021376"/>
                  <a:pt x="3235647" y="1004478"/>
                  <a:pt x="3243890" y="1047869"/>
                </a:cubicBezTo>
                <a:cubicBezTo>
                  <a:pt x="3245988" y="1077107"/>
                  <a:pt x="3228006" y="1101189"/>
                  <a:pt x="3221700" y="1118244"/>
                </a:cubicBezTo>
                <a:cubicBezTo>
                  <a:pt x="3220198" y="1120922"/>
                  <a:pt x="3213346" y="1188569"/>
                  <a:pt x="3211078" y="1190394"/>
                </a:cubicBezTo>
                <a:cubicBezTo>
                  <a:pt x="3204899" y="1218939"/>
                  <a:pt x="3210276" y="1253036"/>
                  <a:pt x="3199704" y="1304585"/>
                </a:cubicBezTo>
                <a:cubicBezTo>
                  <a:pt x="3199438" y="1346246"/>
                  <a:pt x="3168623" y="1413431"/>
                  <a:pt x="3167741" y="1449444"/>
                </a:cubicBezTo>
                <a:cubicBezTo>
                  <a:pt x="3180911" y="1471132"/>
                  <a:pt x="3193362" y="1499173"/>
                  <a:pt x="3194410" y="1520667"/>
                </a:cubicBezTo>
                <a:cubicBezTo>
                  <a:pt x="3181228" y="1513763"/>
                  <a:pt x="3199978" y="1547097"/>
                  <a:pt x="3184473" y="1547038"/>
                </a:cubicBezTo>
                <a:cubicBezTo>
                  <a:pt x="3185153" y="1550949"/>
                  <a:pt x="3186303" y="1554741"/>
                  <a:pt x="3187573" y="1558550"/>
                </a:cubicBezTo>
                <a:lnTo>
                  <a:pt x="3188231" y="1560544"/>
                </a:lnTo>
                <a:lnTo>
                  <a:pt x="3188195" y="1568317"/>
                </a:lnTo>
                <a:lnTo>
                  <a:pt x="3191518" y="1570772"/>
                </a:lnTo>
                <a:lnTo>
                  <a:pt x="3193853" y="1582659"/>
                </a:lnTo>
                <a:cubicBezTo>
                  <a:pt x="3194213" y="1587070"/>
                  <a:pt x="3193997" y="1591769"/>
                  <a:pt x="3192857" y="1596890"/>
                </a:cubicBezTo>
                <a:cubicBezTo>
                  <a:pt x="3185716" y="1609144"/>
                  <a:pt x="3191593" y="1629575"/>
                  <a:pt x="3189686" y="1647479"/>
                </a:cubicBezTo>
                <a:lnTo>
                  <a:pt x="3187125" y="1655568"/>
                </a:lnTo>
                <a:cubicBezTo>
                  <a:pt x="3187259" y="1659315"/>
                  <a:pt x="3192418" y="1733399"/>
                  <a:pt x="3192552" y="1737146"/>
                </a:cubicBezTo>
                <a:cubicBezTo>
                  <a:pt x="3236684" y="1834597"/>
                  <a:pt x="3210475" y="1851660"/>
                  <a:pt x="3219437" y="1908917"/>
                </a:cubicBezTo>
                <a:lnTo>
                  <a:pt x="3220572" y="1915235"/>
                </a:lnTo>
                <a:cubicBezTo>
                  <a:pt x="3225642" y="1919319"/>
                  <a:pt x="3228448" y="1945519"/>
                  <a:pt x="3226946" y="1954447"/>
                </a:cubicBezTo>
                <a:cubicBezTo>
                  <a:pt x="3219553" y="1979351"/>
                  <a:pt x="3239504" y="2001442"/>
                  <a:pt x="3234148" y="2021397"/>
                </a:cubicBezTo>
                <a:cubicBezTo>
                  <a:pt x="3234224" y="2026740"/>
                  <a:pt x="3235084" y="2031233"/>
                  <a:pt x="3236424" y="2035173"/>
                </a:cubicBezTo>
                <a:lnTo>
                  <a:pt x="3241339" y="2045116"/>
                </a:lnTo>
                <a:lnTo>
                  <a:pt x="3233470" y="2098623"/>
                </a:lnTo>
                <a:cubicBezTo>
                  <a:pt x="3230495" y="2129687"/>
                  <a:pt x="3232618" y="2188321"/>
                  <a:pt x="3230016" y="2240964"/>
                </a:cubicBezTo>
                <a:cubicBezTo>
                  <a:pt x="3226602" y="2283982"/>
                  <a:pt x="3232644" y="2342030"/>
                  <a:pt x="3237809" y="2379644"/>
                </a:cubicBezTo>
                <a:cubicBezTo>
                  <a:pt x="3244462" y="2409884"/>
                  <a:pt x="3221747" y="2435219"/>
                  <a:pt x="3237054" y="2459103"/>
                </a:cubicBezTo>
                <a:cubicBezTo>
                  <a:pt x="3245536" y="2488997"/>
                  <a:pt x="3251426" y="2510390"/>
                  <a:pt x="3255285" y="2538679"/>
                </a:cubicBezTo>
                <a:cubicBezTo>
                  <a:pt x="3258296" y="2574322"/>
                  <a:pt x="3245460" y="2589819"/>
                  <a:pt x="3245073" y="2622720"/>
                </a:cubicBezTo>
                <a:lnTo>
                  <a:pt x="3252960" y="2736087"/>
                </a:lnTo>
                <a:cubicBezTo>
                  <a:pt x="3245577" y="2772183"/>
                  <a:pt x="3230063" y="2856752"/>
                  <a:pt x="3218681" y="2902964"/>
                </a:cubicBezTo>
                <a:cubicBezTo>
                  <a:pt x="3212624" y="2927969"/>
                  <a:pt x="3209733" y="2973979"/>
                  <a:pt x="3203641" y="3008786"/>
                </a:cubicBezTo>
                <a:cubicBezTo>
                  <a:pt x="3197547" y="3043595"/>
                  <a:pt x="3186644" y="3093251"/>
                  <a:pt x="3182123" y="3111815"/>
                </a:cubicBezTo>
                <a:lnTo>
                  <a:pt x="3176517" y="3120169"/>
                </a:lnTo>
                <a:lnTo>
                  <a:pt x="3177035" y="3121646"/>
                </a:lnTo>
                <a:cubicBezTo>
                  <a:pt x="3177423" y="3127588"/>
                  <a:pt x="3176129" y="3130763"/>
                  <a:pt x="3174093" y="3132705"/>
                </a:cubicBezTo>
                <a:lnTo>
                  <a:pt x="3171045" y="3134220"/>
                </a:lnTo>
                <a:lnTo>
                  <a:pt x="3168274" y="3141524"/>
                </a:lnTo>
                <a:lnTo>
                  <a:pt x="3160781" y="3155149"/>
                </a:lnTo>
                <a:cubicBezTo>
                  <a:pt x="3160949" y="3156237"/>
                  <a:pt x="3161116" y="3157326"/>
                  <a:pt x="3161284" y="3158414"/>
                </a:cubicBezTo>
                <a:lnTo>
                  <a:pt x="3152950" y="3180080"/>
                </a:lnTo>
                <a:lnTo>
                  <a:pt x="3153739" y="3180719"/>
                </a:lnTo>
                <a:cubicBezTo>
                  <a:pt x="3155321" y="3182647"/>
                  <a:pt x="3156128" y="3184999"/>
                  <a:pt x="3155342" y="3188313"/>
                </a:cubicBezTo>
                <a:cubicBezTo>
                  <a:pt x="3169797" y="3188216"/>
                  <a:pt x="3159934" y="3192271"/>
                  <a:pt x="3156340" y="3202049"/>
                </a:cubicBezTo>
                <a:cubicBezTo>
                  <a:pt x="3177988" y="3204083"/>
                  <a:pt x="3159779" y="3228842"/>
                  <a:pt x="3169832" y="3237938"/>
                </a:cubicBezTo>
                <a:cubicBezTo>
                  <a:pt x="3166705" y="3245075"/>
                  <a:pt x="3163793" y="3252659"/>
                  <a:pt x="3161244" y="3260564"/>
                </a:cubicBezTo>
                <a:lnTo>
                  <a:pt x="3160005" y="3265314"/>
                </a:lnTo>
                <a:cubicBezTo>
                  <a:pt x="3160063" y="3265371"/>
                  <a:pt x="3160124" y="3265428"/>
                  <a:pt x="3160184" y="3265486"/>
                </a:cubicBezTo>
                <a:cubicBezTo>
                  <a:pt x="3160345" y="3266694"/>
                  <a:pt x="3160101" y="3268319"/>
                  <a:pt x="3159279" y="3270659"/>
                </a:cubicBezTo>
                <a:lnTo>
                  <a:pt x="3157747" y="3273971"/>
                </a:lnTo>
                <a:lnTo>
                  <a:pt x="3155343" y="3283185"/>
                </a:lnTo>
                <a:cubicBezTo>
                  <a:pt x="3155517" y="3284422"/>
                  <a:pt x="3155689" y="3285657"/>
                  <a:pt x="3155860" y="3286893"/>
                </a:cubicBezTo>
                <a:lnTo>
                  <a:pt x="3158001" y="3289146"/>
                </a:lnTo>
                <a:lnTo>
                  <a:pt x="3157508" y="3289877"/>
                </a:lnTo>
                <a:cubicBezTo>
                  <a:pt x="3151604" y="3294411"/>
                  <a:pt x="3144966" y="3293561"/>
                  <a:pt x="3159853" y="3309833"/>
                </a:cubicBezTo>
                <a:cubicBezTo>
                  <a:pt x="3149181" y="3321561"/>
                  <a:pt x="3158789" y="3329345"/>
                  <a:pt x="3157392" y="3351579"/>
                </a:cubicBezTo>
                <a:cubicBezTo>
                  <a:pt x="3148710" y="3357083"/>
                  <a:pt x="3149361" y="3365079"/>
                  <a:pt x="3152871" y="3374240"/>
                </a:cubicBezTo>
                <a:cubicBezTo>
                  <a:pt x="3148885" y="3383513"/>
                  <a:pt x="3145239" y="3392740"/>
                  <a:pt x="3142119" y="3402557"/>
                </a:cubicBezTo>
                <a:lnTo>
                  <a:pt x="3138061" y="3419585"/>
                </a:lnTo>
                <a:lnTo>
                  <a:pt x="3139796" y="3424940"/>
                </a:lnTo>
                <a:cubicBezTo>
                  <a:pt x="3142520" y="3434326"/>
                  <a:pt x="3143300" y="3443700"/>
                  <a:pt x="3137669" y="3463264"/>
                </a:cubicBezTo>
                <a:cubicBezTo>
                  <a:pt x="3147380" y="3480689"/>
                  <a:pt x="3167781" y="3490510"/>
                  <a:pt x="3168140" y="3518969"/>
                </a:cubicBezTo>
                <a:cubicBezTo>
                  <a:pt x="3159473" y="3545761"/>
                  <a:pt x="3191152" y="3574399"/>
                  <a:pt x="3179206" y="3607864"/>
                </a:cubicBezTo>
                <a:cubicBezTo>
                  <a:pt x="3176757" y="3619813"/>
                  <a:pt x="3181069" y="3654600"/>
                  <a:pt x="3189125" y="3659839"/>
                </a:cubicBezTo>
                <a:cubicBezTo>
                  <a:pt x="3191518" y="3666815"/>
                  <a:pt x="3189857" y="3675779"/>
                  <a:pt x="3198077" y="3677681"/>
                </a:cubicBezTo>
                <a:cubicBezTo>
                  <a:pt x="3208136" y="3681475"/>
                  <a:pt x="3196345" y="3709561"/>
                  <a:pt x="3207094" y="3703876"/>
                </a:cubicBezTo>
                <a:cubicBezTo>
                  <a:pt x="3199084" y="3723751"/>
                  <a:pt x="3220453" y="3734396"/>
                  <a:pt x="3227016" y="3748633"/>
                </a:cubicBezTo>
                <a:cubicBezTo>
                  <a:pt x="3218663" y="3764666"/>
                  <a:pt x="3240667" y="3778725"/>
                  <a:pt x="3246806" y="3811324"/>
                </a:cubicBezTo>
                <a:cubicBezTo>
                  <a:pt x="3237058" y="3829063"/>
                  <a:pt x="3251097" y="3833247"/>
                  <a:pt x="3239091" y="3865102"/>
                </a:cubicBezTo>
                <a:cubicBezTo>
                  <a:pt x="3240755" y="3865725"/>
                  <a:pt x="3242340" y="3866659"/>
                  <a:pt x="3243800" y="3867874"/>
                </a:cubicBezTo>
                <a:cubicBezTo>
                  <a:pt x="3252276" y="3874935"/>
                  <a:pt x="3254724" y="3889782"/>
                  <a:pt x="3249268" y="3901031"/>
                </a:cubicBezTo>
                <a:cubicBezTo>
                  <a:pt x="3234180" y="3950514"/>
                  <a:pt x="3270886" y="3938724"/>
                  <a:pt x="3271850" y="3976535"/>
                </a:cubicBezTo>
                <a:cubicBezTo>
                  <a:pt x="3275333" y="4018513"/>
                  <a:pt x="3265836" y="4033210"/>
                  <a:pt x="3253128" y="4091308"/>
                </a:cubicBezTo>
                <a:cubicBezTo>
                  <a:pt x="3262530" y="4093945"/>
                  <a:pt x="3263925" y="4100312"/>
                  <a:pt x="3261491" y="4112665"/>
                </a:cubicBezTo>
                <a:cubicBezTo>
                  <a:pt x="3263824" y="4132845"/>
                  <a:pt x="3285122" y="4124005"/>
                  <a:pt x="3275235" y="4148543"/>
                </a:cubicBezTo>
                <a:cubicBezTo>
                  <a:pt x="3282222" y="4163609"/>
                  <a:pt x="3300717" y="4191930"/>
                  <a:pt x="3303406" y="4203059"/>
                </a:cubicBezTo>
                <a:cubicBezTo>
                  <a:pt x="3307769" y="4216879"/>
                  <a:pt x="3289765" y="4198911"/>
                  <a:pt x="3291377" y="4215304"/>
                </a:cubicBezTo>
                <a:cubicBezTo>
                  <a:pt x="3295421" y="4234470"/>
                  <a:pt x="3290844" y="4240556"/>
                  <a:pt x="3303627" y="4247412"/>
                </a:cubicBezTo>
                <a:cubicBezTo>
                  <a:pt x="3300302" y="4270043"/>
                  <a:pt x="3313094" y="4269840"/>
                  <a:pt x="3323715" y="4295574"/>
                </a:cubicBezTo>
                <a:cubicBezTo>
                  <a:pt x="3318854" y="4309546"/>
                  <a:pt x="3323708" y="4317748"/>
                  <a:pt x="3331757" y="4324626"/>
                </a:cubicBezTo>
                <a:cubicBezTo>
                  <a:pt x="3334500" y="4352298"/>
                  <a:pt x="3348521" y="4373553"/>
                  <a:pt x="3357571" y="4402594"/>
                </a:cubicBezTo>
                <a:cubicBezTo>
                  <a:pt x="3395421" y="4440113"/>
                  <a:pt x="3406716" y="4492429"/>
                  <a:pt x="3416883" y="4511276"/>
                </a:cubicBezTo>
                <a:lnTo>
                  <a:pt x="3418568" y="4515669"/>
                </a:lnTo>
                <a:cubicBezTo>
                  <a:pt x="3418685" y="4519956"/>
                  <a:pt x="3418801" y="4524244"/>
                  <a:pt x="3418918" y="4528531"/>
                </a:cubicBezTo>
                <a:cubicBezTo>
                  <a:pt x="3418727" y="4530191"/>
                  <a:pt x="3418537" y="4531850"/>
                  <a:pt x="3418346" y="4533510"/>
                </a:cubicBezTo>
                <a:cubicBezTo>
                  <a:pt x="3418215" y="4536889"/>
                  <a:pt x="3418462" y="4539065"/>
                  <a:pt x="3419005" y="4540494"/>
                </a:cubicBezTo>
                <a:lnTo>
                  <a:pt x="3424268" y="4595886"/>
                </a:lnTo>
                <a:cubicBezTo>
                  <a:pt x="3429156" y="4624362"/>
                  <a:pt x="3443934" y="4682306"/>
                  <a:pt x="3448330" y="4711348"/>
                </a:cubicBezTo>
                <a:lnTo>
                  <a:pt x="3445621" y="4714874"/>
                </a:lnTo>
                <a:cubicBezTo>
                  <a:pt x="3444103" y="4718397"/>
                  <a:pt x="3443735" y="4723077"/>
                  <a:pt x="3445980" y="4730345"/>
                </a:cubicBezTo>
                <a:lnTo>
                  <a:pt x="3446976" y="4731926"/>
                </a:lnTo>
                <a:lnTo>
                  <a:pt x="3443720" y="4745408"/>
                </a:lnTo>
                <a:cubicBezTo>
                  <a:pt x="3444756" y="4771155"/>
                  <a:pt x="3455466" y="4843107"/>
                  <a:pt x="3453194" y="4886406"/>
                </a:cubicBezTo>
                <a:cubicBezTo>
                  <a:pt x="3454856" y="4906631"/>
                  <a:pt x="3481235" y="5008239"/>
                  <a:pt x="3455210" y="5025296"/>
                </a:cubicBezTo>
                <a:cubicBezTo>
                  <a:pt x="3442202" y="5116320"/>
                  <a:pt x="3464654" y="5119078"/>
                  <a:pt x="3462841" y="5211091"/>
                </a:cubicBezTo>
                <a:cubicBezTo>
                  <a:pt x="3469390" y="5269669"/>
                  <a:pt x="3462794" y="5327391"/>
                  <a:pt x="3469385" y="5356669"/>
                </a:cubicBezTo>
                <a:cubicBezTo>
                  <a:pt x="3471479" y="5361935"/>
                  <a:pt x="3474277" y="5366825"/>
                  <a:pt x="3477268" y="5371683"/>
                </a:cubicBezTo>
                <a:lnTo>
                  <a:pt x="3478824" y="5374232"/>
                </a:lnTo>
                <a:lnTo>
                  <a:pt x="3486664" y="5427532"/>
                </a:lnTo>
                <a:lnTo>
                  <a:pt x="3499845" y="5523238"/>
                </a:lnTo>
                <a:cubicBezTo>
                  <a:pt x="3496480" y="5535759"/>
                  <a:pt x="3498126" y="5574631"/>
                  <a:pt x="3505782" y="5582050"/>
                </a:cubicBezTo>
                <a:cubicBezTo>
                  <a:pt x="3507640" y="5590169"/>
                  <a:pt x="3505294" y="5599602"/>
                  <a:pt x="3513368" y="5603412"/>
                </a:cubicBezTo>
                <a:cubicBezTo>
                  <a:pt x="3518549" y="5620896"/>
                  <a:pt x="3530454" y="5660930"/>
                  <a:pt x="3536869" y="5686953"/>
                </a:cubicBezTo>
                <a:cubicBezTo>
                  <a:pt x="3527290" y="5702684"/>
                  <a:pt x="3548216" y="5722678"/>
                  <a:pt x="3551859" y="5759548"/>
                </a:cubicBezTo>
                <a:cubicBezTo>
                  <a:pt x="3540751" y="5776843"/>
                  <a:pt x="3554471" y="5784377"/>
                  <a:pt x="3540024" y="5816599"/>
                </a:cubicBezTo>
                <a:cubicBezTo>
                  <a:pt x="3541640" y="5817630"/>
                  <a:pt x="3543154" y="5818984"/>
                  <a:pt x="3544521" y="5820619"/>
                </a:cubicBezTo>
                <a:cubicBezTo>
                  <a:pt x="3552455" y="5830118"/>
                  <a:pt x="3553767" y="5846834"/>
                  <a:pt x="3547449" y="5857956"/>
                </a:cubicBezTo>
                <a:cubicBezTo>
                  <a:pt x="3528571" y="5908761"/>
                  <a:pt x="3532186" y="5952107"/>
                  <a:pt x="3530253" y="5993572"/>
                </a:cubicBezTo>
                <a:cubicBezTo>
                  <a:pt x="3530522" y="6040113"/>
                  <a:pt x="3553891" y="6005695"/>
                  <a:pt x="3536734" y="6066404"/>
                </a:cubicBezTo>
                <a:cubicBezTo>
                  <a:pt x="3545935" y="6071268"/>
                  <a:pt x="3546842" y="6078512"/>
                  <a:pt x="3543461" y="6091477"/>
                </a:cubicBezTo>
                <a:cubicBezTo>
                  <a:pt x="3549602" y="6107585"/>
                  <a:pt x="3568275" y="6137061"/>
                  <a:pt x="3573577" y="6163051"/>
                </a:cubicBezTo>
                <a:cubicBezTo>
                  <a:pt x="3577046" y="6182032"/>
                  <a:pt x="3572259" y="6223892"/>
                  <a:pt x="3575275" y="6247420"/>
                </a:cubicBezTo>
                <a:cubicBezTo>
                  <a:pt x="3570217" y="6271412"/>
                  <a:pt x="3583023" y="6273898"/>
                  <a:pt x="3591673" y="6304222"/>
                </a:cubicBezTo>
                <a:cubicBezTo>
                  <a:pt x="3585743" y="6318440"/>
                  <a:pt x="3589967" y="6328418"/>
                  <a:pt x="3597489" y="6337624"/>
                </a:cubicBezTo>
                <a:cubicBezTo>
                  <a:pt x="3598113" y="6368401"/>
                  <a:pt x="3610504" y="6394558"/>
                  <a:pt x="3617330" y="6428161"/>
                </a:cubicBezTo>
                <a:cubicBezTo>
                  <a:pt x="3612404" y="6466489"/>
                  <a:pt x="3633001" y="6482393"/>
                  <a:pt x="3640218" y="6518318"/>
                </a:cubicBezTo>
                <a:cubicBezTo>
                  <a:pt x="3625420" y="6557419"/>
                  <a:pt x="3668862" y="6537820"/>
                  <a:pt x="3670788" y="6568733"/>
                </a:cubicBezTo>
                <a:cubicBezTo>
                  <a:pt x="3659124" y="6621466"/>
                  <a:pt x="3685482" y="6565072"/>
                  <a:pt x="3687763" y="6643164"/>
                </a:cubicBezTo>
                <a:cubicBezTo>
                  <a:pt x="3685396" y="6647995"/>
                  <a:pt x="3689317" y="6656838"/>
                  <a:pt x="3693097" y="6655183"/>
                </a:cubicBezTo>
                <a:cubicBezTo>
                  <a:pt x="3693444" y="6672318"/>
                  <a:pt x="3690193" y="6715787"/>
                  <a:pt x="3689847" y="6745974"/>
                </a:cubicBezTo>
                <a:cubicBezTo>
                  <a:pt x="3689583" y="6773144"/>
                  <a:pt x="3690048" y="6817635"/>
                  <a:pt x="3691023" y="6836306"/>
                </a:cubicBezTo>
                <a:lnTo>
                  <a:pt x="3695699" y="6858001"/>
                </a:lnTo>
                <a:lnTo>
                  <a:pt x="0" y="685800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1"/>
          <p:cNvSpPr/>
          <p:nvPr/>
        </p:nvSpPr>
        <p:spPr>
          <a:xfrm>
            <a:off x="4199040" y="2147400"/>
            <a:ext cx="3809520" cy="41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Picture 6"/>
          <p:cNvSpPr/>
          <p:nvPr/>
        </p:nvSpPr>
        <p:spPr>
          <a:xfrm>
            <a:off x="8580600" y="0"/>
            <a:ext cx="3611160" cy="6857640"/>
          </a:xfrm>
          <a:custGeom>
            <a:avLst/>
            <a:gdLst/>
            <a:ahLst/>
            <a:rect l="l" t="t" r="r" b="b"/>
            <a:pathLst>
              <a:path w="3810000" h="6858000">
                <a:moveTo>
                  <a:pt x="95627" y="0"/>
                </a:moveTo>
                <a:lnTo>
                  <a:pt x="3810000" y="0"/>
                </a:lnTo>
                <a:lnTo>
                  <a:pt x="3810000" y="6858000"/>
                </a:lnTo>
                <a:lnTo>
                  <a:pt x="13132" y="6858000"/>
                </a:lnTo>
                <a:cubicBezTo>
                  <a:pt x="13183" y="6857363"/>
                  <a:pt x="13234" y="6856727"/>
                  <a:pt x="13284" y="6856090"/>
                </a:cubicBezTo>
                <a:lnTo>
                  <a:pt x="31566" y="6805847"/>
                </a:lnTo>
                <a:lnTo>
                  <a:pt x="30463" y="6715381"/>
                </a:lnTo>
                <a:cubicBezTo>
                  <a:pt x="29585" y="6714082"/>
                  <a:pt x="28597" y="6713038"/>
                  <a:pt x="27533" y="6712286"/>
                </a:cubicBezTo>
                <a:lnTo>
                  <a:pt x="31288" y="6698474"/>
                </a:lnTo>
                <a:lnTo>
                  <a:pt x="29901" y="6686264"/>
                </a:lnTo>
                <a:cubicBezTo>
                  <a:pt x="29591" y="6639749"/>
                  <a:pt x="29281" y="6593234"/>
                  <a:pt x="28971" y="6546719"/>
                </a:cubicBezTo>
                <a:cubicBezTo>
                  <a:pt x="23415" y="6502008"/>
                  <a:pt x="3087" y="6462057"/>
                  <a:pt x="310" y="6408337"/>
                </a:cubicBezTo>
                <a:cubicBezTo>
                  <a:pt x="-2468" y="6354617"/>
                  <a:pt x="14431" y="6312397"/>
                  <a:pt x="12307" y="6224401"/>
                </a:cubicBezTo>
                <a:lnTo>
                  <a:pt x="27152" y="6147415"/>
                </a:lnTo>
                <a:lnTo>
                  <a:pt x="39044" y="6093837"/>
                </a:lnTo>
                <a:cubicBezTo>
                  <a:pt x="47718" y="6039281"/>
                  <a:pt x="47985" y="5964495"/>
                  <a:pt x="46816" y="5915901"/>
                </a:cubicBezTo>
                <a:cubicBezTo>
                  <a:pt x="43189" y="5876557"/>
                  <a:pt x="47196" y="5863739"/>
                  <a:pt x="33533" y="5831562"/>
                </a:cubicBezTo>
                <a:cubicBezTo>
                  <a:pt x="27901" y="5792459"/>
                  <a:pt x="47408" y="5747455"/>
                  <a:pt x="46555" y="5710909"/>
                </a:cubicBezTo>
                <a:cubicBezTo>
                  <a:pt x="53188" y="5686865"/>
                  <a:pt x="49116" y="5615845"/>
                  <a:pt x="62461" y="5602222"/>
                </a:cubicBezTo>
                <a:cubicBezTo>
                  <a:pt x="64066" y="5572067"/>
                  <a:pt x="49594" y="5555548"/>
                  <a:pt x="56185" y="5529979"/>
                </a:cubicBezTo>
                <a:lnTo>
                  <a:pt x="67961" y="5458854"/>
                </a:lnTo>
                <a:lnTo>
                  <a:pt x="110939" y="5353584"/>
                </a:lnTo>
                <a:cubicBezTo>
                  <a:pt x="123070" y="5308303"/>
                  <a:pt x="110671" y="5307524"/>
                  <a:pt x="128276" y="5249764"/>
                </a:cubicBezTo>
                <a:cubicBezTo>
                  <a:pt x="137692" y="5218499"/>
                  <a:pt x="146153" y="5160067"/>
                  <a:pt x="156749" y="5116288"/>
                </a:cubicBezTo>
                <a:cubicBezTo>
                  <a:pt x="167347" y="5072508"/>
                  <a:pt x="184838" y="5010298"/>
                  <a:pt x="191855" y="4987089"/>
                </a:cubicBezTo>
                <a:lnTo>
                  <a:pt x="219824" y="4934095"/>
                </a:lnTo>
                <a:cubicBezTo>
                  <a:pt x="223315" y="4926170"/>
                  <a:pt x="231151" y="4920904"/>
                  <a:pt x="231137" y="4903120"/>
                </a:cubicBezTo>
                <a:lnTo>
                  <a:pt x="219738" y="4827391"/>
                </a:lnTo>
                <a:cubicBezTo>
                  <a:pt x="223928" y="4818620"/>
                  <a:pt x="227939" y="4809255"/>
                  <a:pt x="231597" y="4799440"/>
                </a:cubicBezTo>
                <a:lnTo>
                  <a:pt x="233480" y="4793512"/>
                </a:lnTo>
                <a:cubicBezTo>
                  <a:pt x="233423" y="4793432"/>
                  <a:pt x="233367" y="4793351"/>
                  <a:pt x="233310" y="4793271"/>
                </a:cubicBezTo>
                <a:cubicBezTo>
                  <a:pt x="233275" y="4791711"/>
                  <a:pt x="233728" y="4789662"/>
                  <a:pt x="234882" y="4786765"/>
                </a:cubicBezTo>
                <a:lnTo>
                  <a:pt x="236914" y="4782703"/>
                </a:lnTo>
                <a:lnTo>
                  <a:pt x="246329" y="4683644"/>
                </a:lnTo>
                <a:cubicBezTo>
                  <a:pt x="256294" y="4677568"/>
                  <a:pt x="256527" y="4667288"/>
                  <a:pt x="253823" y="4655204"/>
                </a:cubicBezTo>
                <a:cubicBezTo>
                  <a:pt x="259521" y="4631796"/>
                  <a:pt x="280440" y="4574275"/>
                  <a:pt x="280514" y="4543195"/>
                </a:cubicBezTo>
                <a:cubicBezTo>
                  <a:pt x="272112" y="4519880"/>
                  <a:pt x="251340" y="4505102"/>
                  <a:pt x="254268" y="4468722"/>
                </a:cubicBezTo>
                <a:cubicBezTo>
                  <a:pt x="266696" y="4435462"/>
                  <a:pt x="236001" y="4395418"/>
                  <a:pt x="252728" y="4353998"/>
                </a:cubicBezTo>
                <a:cubicBezTo>
                  <a:pt x="256750" y="4339008"/>
                  <a:pt x="256168" y="4294115"/>
                  <a:pt x="248123" y="4286542"/>
                </a:cubicBezTo>
                <a:cubicBezTo>
                  <a:pt x="246365" y="4277371"/>
                  <a:pt x="249194" y="4266107"/>
                  <a:pt x="240584" y="4262777"/>
                </a:cubicBezTo>
                <a:cubicBezTo>
                  <a:pt x="230221" y="4256829"/>
                  <a:pt x="246153" y="4222259"/>
                  <a:pt x="233949" y="4228340"/>
                </a:cubicBezTo>
                <a:cubicBezTo>
                  <a:pt x="244865" y="4203839"/>
                  <a:pt x="223150" y="4187902"/>
                  <a:pt x="217758" y="4169004"/>
                </a:cubicBezTo>
                <a:cubicBezTo>
                  <a:pt x="228596" y="4149446"/>
                  <a:pt x="206597" y="4129080"/>
                  <a:pt x="203797" y="4086781"/>
                </a:cubicBezTo>
                <a:cubicBezTo>
                  <a:pt x="216334" y="4065199"/>
                  <a:pt x="201740" y="4058317"/>
                  <a:pt x="218344" y="4018957"/>
                </a:cubicBezTo>
                <a:cubicBezTo>
                  <a:pt x="216630" y="4017979"/>
                  <a:pt x="215034" y="4016614"/>
                  <a:pt x="213609" y="4014902"/>
                </a:cubicBezTo>
                <a:cubicBezTo>
                  <a:pt x="205325" y="4004955"/>
                  <a:pt x="204424" y="3985729"/>
                  <a:pt x="211594" y="3971964"/>
                </a:cubicBezTo>
                <a:cubicBezTo>
                  <a:pt x="233561" y="3910433"/>
                  <a:pt x="230991" y="3860613"/>
                  <a:pt x="234357" y="3812226"/>
                </a:cubicBezTo>
                <a:cubicBezTo>
                  <a:pt x="235501" y="3758242"/>
                  <a:pt x="209185" y="3801364"/>
                  <a:pt x="229596" y="3728573"/>
                </a:cubicBezTo>
                <a:cubicBezTo>
                  <a:pt x="219804" y="3724174"/>
                  <a:pt x="219047" y="3715890"/>
                  <a:pt x="223099" y="3700384"/>
                </a:cubicBezTo>
                <a:cubicBezTo>
                  <a:pt x="222942" y="3674360"/>
                  <a:pt x="199034" y="3683312"/>
                  <a:pt x="212511" y="3653063"/>
                </a:cubicBezTo>
                <a:cubicBezTo>
                  <a:pt x="207582" y="3623616"/>
                  <a:pt x="199349" y="3555881"/>
                  <a:pt x="193522" y="3523704"/>
                </a:cubicBezTo>
                <a:cubicBezTo>
                  <a:pt x="199728" y="3495169"/>
                  <a:pt x="185963" y="3494025"/>
                  <a:pt x="177551" y="3460001"/>
                </a:cubicBezTo>
                <a:cubicBezTo>
                  <a:pt x="184399" y="3442692"/>
                  <a:pt x="180138" y="3431687"/>
                  <a:pt x="172293" y="3422022"/>
                </a:cubicBezTo>
                <a:cubicBezTo>
                  <a:pt x="172567" y="3386386"/>
                  <a:pt x="159982" y="3357707"/>
                  <a:pt x="153640" y="3319632"/>
                </a:cubicBezTo>
                <a:cubicBezTo>
                  <a:pt x="117352" y="3267571"/>
                  <a:pt x="111308" y="3199530"/>
                  <a:pt x="102580" y="3174350"/>
                </a:cubicBezTo>
                <a:lnTo>
                  <a:pt x="101281" y="3168555"/>
                </a:lnTo>
                <a:cubicBezTo>
                  <a:pt x="101655" y="3163067"/>
                  <a:pt x="102030" y="3157580"/>
                  <a:pt x="102403" y="3152092"/>
                </a:cubicBezTo>
                <a:lnTo>
                  <a:pt x="103597" y="3145797"/>
                </a:lnTo>
                <a:cubicBezTo>
                  <a:pt x="104132" y="3141497"/>
                  <a:pt x="104119" y="3138691"/>
                  <a:pt x="103701" y="3136806"/>
                </a:cubicBezTo>
                <a:lnTo>
                  <a:pt x="108221" y="3088993"/>
                </a:lnTo>
                <a:cubicBezTo>
                  <a:pt x="109464" y="3064872"/>
                  <a:pt x="113188" y="3030250"/>
                  <a:pt x="111158" y="2992081"/>
                </a:cubicBezTo>
                <a:cubicBezTo>
                  <a:pt x="109031" y="2944441"/>
                  <a:pt x="104226" y="2942439"/>
                  <a:pt x="105565" y="2902844"/>
                </a:cubicBezTo>
                <a:cubicBezTo>
                  <a:pt x="107874" y="2897323"/>
                  <a:pt x="101362" y="2801618"/>
                  <a:pt x="105102" y="2797375"/>
                </a:cubicBezTo>
                <a:cubicBezTo>
                  <a:pt x="86174" y="2744941"/>
                  <a:pt x="109804" y="2750735"/>
                  <a:pt x="107241" y="2691357"/>
                </a:cubicBezTo>
                <a:cubicBezTo>
                  <a:pt x="107811" y="2665349"/>
                  <a:pt x="115946" y="2561129"/>
                  <a:pt x="145888" y="2542201"/>
                </a:cubicBezTo>
                <a:cubicBezTo>
                  <a:pt x="170455" y="2427400"/>
                  <a:pt x="123634" y="2367849"/>
                  <a:pt x="136292" y="2250554"/>
                </a:cubicBezTo>
                <a:cubicBezTo>
                  <a:pt x="110877" y="2215639"/>
                  <a:pt x="134601" y="2180816"/>
                  <a:pt x="130310" y="2141581"/>
                </a:cubicBezTo>
                <a:cubicBezTo>
                  <a:pt x="154051" y="2149219"/>
                  <a:pt x="117587" y="2094975"/>
                  <a:pt x="144587" y="2089095"/>
                </a:cubicBezTo>
                <a:cubicBezTo>
                  <a:pt x="142952" y="2082142"/>
                  <a:pt x="140513" y="2075590"/>
                  <a:pt x="137867" y="2069059"/>
                </a:cubicBezTo>
                <a:lnTo>
                  <a:pt x="136492" y="2065634"/>
                </a:lnTo>
                <a:cubicBezTo>
                  <a:pt x="136216" y="2060851"/>
                  <a:pt x="135939" y="2056067"/>
                  <a:pt x="135663" y="2051284"/>
                </a:cubicBezTo>
                <a:lnTo>
                  <a:pt x="124268" y="1960184"/>
                </a:lnTo>
                <a:cubicBezTo>
                  <a:pt x="138968" y="1926370"/>
                  <a:pt x="111716" y="1914873"/>
                  <a:pt x="131257" y="1873060"/>
                </a:cubicBezTo>
                <a:cubicBezTo>
                  <a:pt x="136329" y="1857442"/>
                  <a:pt x="139083" y="1807624"/>
                  <a:pt x="131724" y="1797311"/>
                </a:cubicBezTo>
                <a:cubicBezTo>
                  <a:pt x="130673" y="1786740"/>
                  <a:pt x="134293" y="1774954"/>
                  <a:pt x="126063" y="1769201"/>
                </a:cubicBezTo>
                <a:cubicBezTo>
                  <a:pt x="116300" y="1760126"/>
                  <a:pt x="134551" y="1725705"/>
                  <a:pt x="122085" y="1729500"/>
                </a:cubicBezTo>
                <a:cubicBezTo>
                  <a:pt x="134648" y="1705012"/>
                  <a:pt x="114449" y="1682158"/>
                  <a:pt x="110543" y="1659949"/>
                </a:cubicBezTo>
                <a:cubicBezTo>
                  <a:pt x="122664" y="1640913"/>
                  <a:pt x="102513" y="1613087"/>
                  <a:pt x="102892" y="1565607"/>
                </a:cubicBezTo>
                <a:cubicBezTo>
                  <a:pt x="116835" y="1544742"/>
                  <a:pt x="102976" y="1533616"/>
                  <a:pt x="122245" y="1494057"/>
                </a:cubicBezTo>
                <a:cubicBezTo>
                  <a:pt x="120629" y="1492563"/>
                  <a:pt x="119160" y="1490668"/>
                  <a:pt x="117883" y="1488429"/>
                </a:cubicBezTo>
                <a:cubicBezTo>
                  <a:pt x="110465" y="1475431"/>
                  <a:pt x="111002" y="1453942"/>
                  <a:pt x="119083" y="1440433"/>
                </a:cubicBezTo>
                <a:cubicBezTo>
                  <a:pt x="145274" y="1377630"/>
                  <a:pt x="146438" y="1321884"/>
                  <a:pt x="153340" y="1269148"/>
                </a:cubicBezTo>
                <a:cubicBezTo>
                  <a:pt x="158467" y="1209690"/>
                  <a:pt x="129360" y="1251077"/>
                  <a:pt x="154855" y="1175439"/>
                </a:cubicBezTo>
                <a:cubicBezTo>
                  <a:pt x="145538" y="1168218"/>
                  <a:pt x="145408" y="1158868"/>
                  <a:pt x="150548" y="1142685"/>
                </a:cubicBezTo>
                <a:cubicBezTo>
                  <a:pt x="152321" y="1113850"/>
                  <a:pt x="128121" y="1118007"/>
                  <a:pt x="143630" y="1087778"/>
                </a:cubicBezTo>
                <a:cubicBezTo>
                  <a:pt x="139451" y="1064261"/>
                  <a:pt x="125971" y="1018012"/>
                  <a:pt x="125476" y="1001580"/>
                </a:cubicBezTo>
                <a:cubicBezTo>
                  <a:pt x="123958" y="976962"/>
                  <a:pt x="134851" y="962709"/>
                  <a:pt x="134526" y="940069"/>
                </a:cubicBezTo>
                <a:cubicBezTo>
                  <a:pt x="142751" y="909988"/>
                  <a:pt x="129284" y="905409"/>
                  <a:pt x="123523" y="865739"/>
                </a:cubicBezTo>
                <a:cubicBezTo>
                  <a:pt x="131549" y="848234"/>
                  <a:pt x="128173" y="835030"/>
                  <a:pt x="121164" y="822450"/>
                </a:cubicBezTo>
                <a:cubicBezTo>
                  <a:pt x="124077" y="783082"/>
                  <a:pt x="113811" y="748321"/>
                  <a:pt x="110389" y="704665"/>
                </a:cubicBezTo>
                <a:cubicBezTo>
                  <a:pt x="120144" y="656264"/>
                  <a:pt x="99869" y="633697"/>
                  <a:pt x="96299" y="587032"/>
                </a:cubicBezTo>
                <a:cubicBezTo>
                  <a:pt x="87861" y="539988"/>
                  <a:pt x="66571" y="452493"/>
                  <a:pt x="59759" y="422399"/>
                </a:cubicBezTo>
                <a:cubicBezTo>
                  <a:pt x="62865" y="416491"/>
                  <a:pt x="59682" y="404768"/>
                  <a:pt x="55429" y="406467"/>
                </a:cubicBezTo>
                <a:cubicBezTo>
                  <a:pt x="56742" y="400038"/>
                  <a:pt x="64884" y="384166"/>
                  <a:pt x="58062" y="383409"/>
                </a:cubicBezTo>
                <a:cubicBezTo>
                  <a:pt x="57210" y="351894"/>
                  <a:pt x="61145" y="320031"/>
                  <a:pt x="69487" y="290892"/>
                </a:cubicBezTo>
                <a:cubicBezTo>
                  <a:pt x="57686" y="231306"/>
                  <a:pt x="89539" y="260845"/>
                  <a:pt x="86198" y="217175"/>
                </a:cubicBezTo>
                <a:cubicBezTo>
                  <a:pt x="72715" y="183379"/>
                  <a:pt x="83646" y="168958"/>
                  <a:pt x="74643" y="129155"/>
                </a:cubicBezTo>
                <a:cubicBezTo>
                  <a:pt x="96697" y="112411"/>
                  <a:pt x="72236" y="90977"/>
                  <a:pt x="78417" y="74202"/>
                </a:cubicBezTo>
                <a:cubicBezTo>
                  <a:pt x="59029" y="57686"/>
                  <a:pt x="81827" y="29115"/>
                  <a:pt x="94183" y="4683"/>
                </a:cubicBez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40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Rectangle 4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1"/>
          <p:cNvSpPr/>
          <p:nvPr/>
        </p:nvSpPr>
        <p:spPr>
          <a:xfrm>
            <a:off x="0" y="53640"/>
            <a:ext cx="12191760" cy="768600"/>
          </a:xfrm>
          <a:prstGeom prst="rect">
            <a:avLst/>
          </a:prstGeom>
          <a:noFill/>
          <a:ln w="19050">
            <a:solidFill>
              <a:srgbClr val="ffffff">
                <a:lumMod val="65000"/>
              </a:srgbClr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marL="6480" indent="-6480" algn="ctr">
              <a:lnSpc>
                <a:spcPct val="90000"/>
              </a:lnSpc>
              <a:spcAft>
                <a:spcPts val="26"/>
              </a:spcAft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1f497d"/>
                </a:solidFill>
                <a:latin typeface="Arial Rounded MT Bold"/>
              </a:rPr>
              <a:t>MATLAB primer</a:t>
            </a:r>
            <a:endParaRPr b="0" lang="en-GB" sz="4400" spc="-1" strike="noStrike">
              <a:latin typeface="Arial"/>
            </a:endParaRPr>
          </a:p>
        </p:txBody>
      </p:sp>
      <p:grpSp>
        <p:nvGrpSpPr>
          <p:cNvPr id="109" name="Group 11"/>
          <p:cNvGrpSpPr/>
          <p:nvPr/>
        </p:nvGrpSpPr>
        <p:grpSpPr>
          <a:xfrm>
            <a:off x="358200" y="1150200"/>
            <a:ext cx="11475360" cy="4998600"/>
            <a:chOff x="358200" y="1150200"/>
            <a:chExt cx="11475360" cy="4998600"/>
          </a:xfrm>
        </p:grpSpPr>
        <p:pic>
          <p:nvPicPr>
            <p:cNvPr id="110" name="Picture 8" descr="Graphical user interface, application&#10;&#10;Description automatically generated with medium confidence"/>
            <p:cNvPicPr/>
            <p:nvPr/>
          </p:nvPicPr>
          <p:blipFill>
            <a:blip r:embed="rId1"/>
            <a:stretch/>
          </p:blipFill>
          <p:spPr>
            <a:xfrm>
              <a:off x="358200" y="1150200"/>
              <a:ext cx="11475360" cy="4998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11" name="TextBox 13"/>
            <p:cNvSpPr/>
            <p:nvPr/>
          </p:nvSpPr>
          <p:spPr>
            <a:xfrm>
              <a:off x="3145320" y="2071800"/>
              <a:ext cx="4349160" cy="63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c0504d"/>
                  </a:solidFill>
                  <a:latin typeface="Arial Rounded MT Bold"/>
                </a:rPr>
                <a:t>Editor: 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 Rounded MT Bold"/>
                </a:rPr>
                <a:t>scripts, functions, and arrays can be edited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112" name="TextBox 14"/>
            <p:cNvSpPr/>
            <p:nvPr/>
          </p:nvSpPr>
          <p:spPr>
            <a:xfrm>
              <a:off x="9410400" y="2071800"/>
              <a:ext cx="2367000" cy="1186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c0504d"/>
                  </a:solidFill>
                  <a:latin typeface="Arial Rounded MT Bold"/>
                </a:rPr>
                <a:t>Workspace:</a:t>
              </a:r>
              <a:endParaRPr b="0" lang="en-GB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 Rounded MT Bold"/>
                </a:rPr>
                <a:t>Array and variables are stored here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113" name="TextBox 15"/>
            <p:cNvSpPr/>
            <p:nvPr/>
          </p:nvSpPr>
          <p:spPr>
            <a:xfrm>
              <a:off x="3049200" y="4815000"/>
              <a:ext cx="6291000" cy="63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c0504d"/>
                  </a:solidFill>
                  <a:latin typeface="Arial Rounded MT Bold"/>
                </a:rPr>
                <a:t>Command window: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 Rounded MT Bold"/>
                </a:rPr>
                <a:t> basic commands can be executed outside of a script (e.g. a = 1+1)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114" name="TextBox 16"/>
            <p:cNvSpPr/>
            <p:nvPr/>
          </p:nvSpPr>
          <p:spPr>
            <a:xfrm>
              <a:off x="1183680" y="1968840"/>
              <a:ext cx="1474560" cy="2558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c0504d"/>
                  </a:solidFill>
                  <a:latin typeface="Arial Rounded MT Bold"/>
                </a:rPr>
                <a:t>Current folder: </a:t>
              </a:r>
              <a:endParaRPr b="0" lang="en-GB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 Rounded MT Bold"/>
                </a:rPr>
                <a:t>Like windows explorer i.e. shows files within the current directory</a:t>
              </a:r>
              <a:endParaRPr b="0" lang="en-GB" sz="1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40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Rectangle 4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1"/>
          <p:cNvSpPr/>
          <p:nvPr/>
        </p:nvSpPr>
        <p:spPr>
          <a:xfrm>
            <a:off x="0" y="53640"/>
            <a:ext cx="12191760" cy="768600"/>
          </a:xfrm>
          <a:prstGeom prst="rect">
            <a:avLst/>
          </a:prstGeom>
          <a:noFill/>
          <a:ln w="19050">
            <a:solidFill>
              <a:srgbClr val="ffffff">
                <a:lumMod val="65000"/>
              </a:srgbClr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marL="6480" indent="-6480" algn="ctr">
              <a:lnSpc>
                <a:spcPct val="90000"/>
              </a:lnSpc>
              <a:spcAft>
                <a:spcPts val="26"/>
              </a:spcAft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1f497d"/>
                </a:solidFill>
                <a:latin typeface="Arial Rounded MT Bold"/>
              </a:rPr>
              <a:t>MATLAB primer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118" name="Picture 2" descr=""/>
          <p:cNvPicPr/>
          <p:nvPr/>
        </p:nvPicPr>
        <p:blipFill>
          <a:blip r:embed="rId1"/>
          <a:stretch/>
        </p:blipFill>
        <p:spPr>
          <a:xfrm>
            <a:off x="0" y="1041480"/>
            <a:ext cx="12191760" cy="1117080"/>
          </a:xfrm>
          <a:prstGeom prst="rect">
            <a:avLst/>
          </a:prstGeom>
          <a:ln w="0">
            <a:noFill/>
          </a:ln>
        </p:spPr>
      </p:pic>
      <p:pic>
        <p:nvPicPr>
          <p:cNvPr id="119" name="Picture 4" descr=""/>
          <p:cNvPicPr/>
          <p:nvPr/>
        </p:nvPicPr>
        <p:blipFill>
          <a:blip r:embed="rId2"/>
          <a:stretch/>
        </p:blipFill>
        <p:spPr>
          <a:xfrm>
            <a:off x="324000" y="2400840"/>
            <a:ext cx="11544120" cy="1171080"/>
          </a:xfrm>
          <a:prstGeom prst="rect">
            <a:avLst/>
          </a:prstGeom>
          <a:ln w="0">
            <a:noFill/>
          </a:ln>
        </p:spPr>
      </p:pic>
      <p:pic>
        <p:nvPicPr>
          <p:cNvPr id="120" name="Picture 6" descr=""/>
          <p:cNvPicPr/>
          <p:nvPr/>
        </p:nvPicPr>
        <p:blipFill>
          <a:blip r:embed="rId3"/>
          <a:stretch/>
        </p:blipFill>
        <p:spPr>
          <a:xfrm>
            <a:off x="0" y="3814200"/>
            <a:ext cx="12191760" cy="1179720"/>
          </a:xfrm>
          <a:prstGeom prst="rect">
            <a:avLst/>
          </a:prstGeom>
          <a:ln w="0">
            <a:noFill/>
          </a:ln>
        </p:spPr>
      </p:pic>
      <p:pic>
        <p:nvPicPr>
          <p:cNvPr id="121" name="Picture 10" descr=""/>
          <p:cNvPicPr/>
          <p:nvPr/>
        </p:nvPicPr>
        <p:blipFill>
          <a:blip r:embed="rId4"/>
          <a:stretch/>
        </p:blipFill>
        <p:spPr>
          <a:xfrm>
            <a:off x="1910880" y="5204880"/>
            <a:ext cx="8248320" cy="1161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40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Rectangle 4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1"/>
          <p:cNvSpPr/>
          <p:nvPr/>
        </p:nvSpPr>
        <p:spPr>
          <a:xfrm>
            <a:off x="0" y="53640"/>
            <a:ext cx="12191760" cy="768600"/>
          </a:xfrm>
          <a:prstGeom prst="rect">
            <a:avLst/>
          </a:prstGeom>
          <a:noFill/>
          <a:ln w="19050">
            <a:solidFill>
              <a:srgbClr val="ffffff">
                <a:lumMod val="65000"/>
              </a:srgbClr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marL="6480" indent="-6480" algn="ctr">
              <a:lnSpc>
                <a:spcPct val="90000"/>
              </a:lnSpc>
              <a:spcAft>
                <a:spcPts val="26"/>
              </a:spcAft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1f497d"/>
                </a:solidFill>
                <a:latin typeface="Arial Rounded MT Bold"/>
              </a:rPr>
              <a:t>MATLAB primer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125" name="Picture 3" descr=""/>
          <p:cNvPicPr/>
          <p:nvPr/>
        </p:nvPicPr>
        <p:blipFill>
          <a:blip r:embed="rId1"/>
          <a:stretch/>
        </p:blipFill>
        <p:spPr>
          <a:xfrm>
            <a:off x="5726880" y="1301400"/>
            <a:ext cx="6127920" cy="2951640"/>
          </a:xfrm>
          <a:prstGeom prst="rect">
            <a:avLst/>
          </a:prstGeom>
          <a:ln w="0">
            <a:noFill/>
          </a:ln>
        </p:spPr>
      </p:pic>
      <p:sp>
        <p:nvSpPr>
          <p:cNvPr id="126" name="TextBox 11"/>
          <p:cNvSpPr/>
          <p:nvPr/>
        </p:nvSpPr>
        <p:spPr>
          <a:xfrm>
            <a:off x="520200" y="1301400"/>
            <a:ext cx="4266720" cy="50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c00000"/>
                </a:solidFill>
                <a:latin typeface="Arial Rounded MT Bold"/>
              </a:rPr>
              <a:t>Scripts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Rounded MT Bold"/>
              </a:rPr>
              <a:t>Allow you to reuse sequences of commands by storing them in code files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Rounded MT Bold"/>
              </a:rPr>
              <a:t>A list of commands that are run from the current workspace. 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Rounded MT Bold"/>
              </a:rPr>
              <a:t>All variables within the workspace can be called and all variables generated are stored in the workspace upon completion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Rounded MT Bold"/>
              </a:rPr>
              <a:t>Can be called/run from the command window, or from other scripts/functions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27" name="TextBox 12"/>
          <p:cNvSpPr/>
          <p:nvPr/>
        </p:nvSpPr>
        <p:spPr>
          <a:xfrm>
            <a:off x="5995800" y="4459320"/>
            <a:ext cx="559008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c00000"/>
                </a:solidFill>
                <a:latin typeface="Arial Rounded MT Bold"/>
              </a:rPr>
              <a:t>An example command: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run 'test_script_1.m'</a:t>
            </a:r>
            <a:r>
              <a:rPr b="0" lang="en-US" sz="1800" spc="-1" strike="noStrike">
                <a:solidFill>
                  <a:srgbClr val="c00000"/>
                </a:solidFill>
                <a:latin typeface="Consolas"/>
              </a:rPr>
              <a:t> 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40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Rectangle 4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1"/>
          <p:cNvSpPr/>
          <p:nvPr/>
        </p:nvSpPr>
        <p:spPr>
          <a:xfrm>
            <a:off x="0" y="53640"/>
            <a:ext cx="12191760" cy="768600"/>
          </a:xfrm>
          <a:prstGeom prst="rect">
            <a:avLst/>
          </a:prstGeom>
          <a:noFill/>
          <a:ln w="19050">
            <a:solidFill>
              <a:srgbClr val="ffffff">
                <a:lumMod val="65000"/>
              </a:srgbClr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marL="6480" indent="-6480" algn="ctr">
              <a:lnSpc>
                <a:spcPct val="90000"/>
              </a:lnSpc>
              <a:spcAft>
                <a:spcPts val="26"/>
              </a:spcAft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1f497d"/>
                </a:solidFill>
                <a:latin typeface="Arial Rounded MT Bold"/>
              </a:rPr>
              <a:t>MATLAB primer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31" name="TextBox 11"/>
          <p:cNvSpPr/>
          <p:nvPr/>
        </p:nvSpPr>
        <p:spPr>
          <a:xfrm>
            <a:off x="520200" y="1301400"/>
            <a:ext cx="4266720" cy="58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c00000"/>
                </a:solidFill>
                <a:latin typeface="Arial Rounded MT Bold"/>
              </a:rPr>
              <a:t>Functions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Rounded MT Bold"/>
              </a:rPr>
              <a:t>Allow you to reuse sequences of commands by storing them in code files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Rounded MT Bold"/>
              </a:rPr>
              <a:t>A list of commands that are run from the current workspace. 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Rounded MT Bold"/>
              </a:rPr>
              <a:t>Only the variables defined as inputs are available within the function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Rounded MT Bold"/>
              </a:rPr>
              <a:t>Only the output variables are added to the Workspace upon completion 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Rounded MT Bold"/>
              </a:rPr>
              <a:t>Can be called/run from the command window, or from other scripts/functions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32" name="TextBox 12"/>
          <p:cNvSpPr/>
          <p:nvPr/>
        </p:nvSpPr>
        <p:spPr>
          <a:xfrm>
            <a:off x="5663880" y="4364640"/>
            <a:ext cx="6527880" cy="200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Rounded MT Bold"/>
              </a:rPr>
              <a:t>Input an output argument naming conventions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c00000"/>
                </a:solidFill>
                <a:latin typeface="Arial Rounded MT Bold"/>
              </a:rPr>
              <a:t>An example command: 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[varOutA, varOutB] = test_fcn_1(varInA, varInB)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33" name="Picture 7" descr=""/>
          <p:cNvPicPr/>
          <p:nvPr/>
        </p:nvPicPr>
        <p:blipFill>
          <a:blip r:embed="rId1"/>
          <a:stretch/>
        </p:blipFill>
        <p:spPr>
          <a:xfrm>
            <a:off x="5712480" y="1299600"/>
            <a:ext cx="6023880" cy="2884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40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Rectangle 4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1"/>
          <p:cNvSpPr/>
          <p:nvPr/>
        </p:nvSpPr>
        <p:spPr>
          <a:xfrm>
            <a:off x="7920" y="52920"/>
            <a:ext cx="12183840" cy="768600"/>
          </a:xfrm>
          <a:prstGeom prst="rect">
            <a:avLst/>
          </a:prstGeom>
          <a:noFill/>
          <a:ln w="19050">
            <a:solidFill>
              <a:srgbClr val="ffffff">
                <a:lumMod val="65000"/>
              </a:srgbClr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marL="6480" indent="-6480" algn="ctr">
              <a:lnSpc>
                <a:spcPct val="90000"/>
              </a:lnSpc>
              <a:spcAft>
                <a:spcPts val="26"/>
              </a:spcAft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1f497d"/>
                </a:solidFill>
                <a:latin typeface="Arial Rounded MT Bold"/>
              </a:rPr>
              <a:t>Interfacing with folders and directories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37" name="CustomShape 1"/>
          <p:cNvSpPr/>
          <p:nvPr/>
        </p:nvSpPr>
        <p:spPr>
          <a:xfrm>
            <a:off x="4199040" y="2147400"/>
            <a:ext cx="3809520" cy="41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TextBox 6"/>
          <p:cNvSpPr/>
          <p:nvPr/>
        </p:nvSpPr>
        <p:spPr>
          <a:xfrm>
            <a:off x="180000" y="1052640"/>
            <a:ext cx="6708960" cy="569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90000"/>
              </a:lnSpc>
              <a:spcAft>
                <a:spcPts val="601"/>
              </a:spcAft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Rounded MT Bold"/>
              </a:rPr>
              <a:t>Over the course of this module, you will generate several scripts, functions, and use a range of datasets. 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buNone/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Rounded MT Bold"/>
              </a:rPr>
              <a:t>Organization of your files and folders is critical.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buNone/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Rounded MT Bold"/>
              </a:rPr>
              <a:t>For MATLAB to call a script, function, or access a file, it needs to be visible on the ‘search path’.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buNone/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Rounded MT Bold"/>
              </a:rPr>
              <a:t>To add files and folders to the search path, you can use the addpath function. E.g. :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buNone/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ambria Math"/>
              </a:rPr>
              <a:t>addpath(genpath('C:\Users\Matt\OneDrive - Newcastle University\GEO8026’));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buNone/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Rounded MT Bold"/>
                <a:ea typeface="Cambria Math"/>
              </a:rPr>
              <a:t>This will enable MATLAB to call and/or load files within this folder and all subfolders.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buNone/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Rounded MT Bold"/>
                <a:ea typeface="Cambria Math"/>
              </a:rPr>
              <a:t>Your University OneDrive account is useful for storing your files (5 TB personal storage space)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39" name="Picture 2" descr="A picture containing text&#10;&#10;Description automatically generated"/>
          <p:cNvPicPr/>
          <p:nvPr/>
        </p:nvPicPr>
        <p:blipFill>
          <a:blip r:embed="rId1"/>
          <a:stretch/>
        </p:blipFill>
        <p:spPr>
          <a:xfrm>
            <a:off x="7712280" y="1112760"/>
            <a:ext cx="3655800" cy="5205240"/>
          </a:xfrm>
          <a:prstGeom prst="rect">
            <a:avLst/>
          </a:prstGeom>
          <a:ln w="0">
            <a:solidFill>
              <a:srgbClr val="000000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angle 40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Rectangle 4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1"/>
          <p:cNvSpPr/>
          <p:nvPr/>
        </p:nvSpPr>
        <p:spPr>
          <a:xfrm>
            <a:off x="7920" y="52920"/>
            <a:ext cx="12183840" cy="768600"/>
          </a:xfrm>
          <a:prstGeom prst="rect">
            <a:avLst/>
          </a:prstGeom>
          <a:noFill/>
          <a:ln w="19050">
            <a:solidFill>
              <a:srgbClr val="ffffff">
                <a:lumMod val="65000"/>
              </a:srgbClr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marL="6480" indent="-6480" algn="ctr">
              <a:lnSpc>
                <a:spcPct val="90000"/>
              </a:lnSpc>
              <a:spcAft>
                <a:spcPts val="26"/>
              </a:spcAft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1f497d"/>
                </a:solidFill>
                <a:latin typeface="Arial Rounded MT Bold"/>
              </a:rPr>
              <a:t>Data types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43" name="CustomShape 1"/>
          <p:cNvSpPr/>
          <p:nvPr/>
        </p:nvSpPr>
        <p:spPr>
          <a:xfrm>
            <a:off x="4199040" y="2147400"/>
            <a:ext cx="3809520" cy="41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4" name="Picture 2" descr=""/>
          <p:cNvPicPr/>
          <p:nvPr/>
        </p:nvPicPr>
        <p:blipFill>
          <a:blip r:embed="rId1"/>
          <a:srcRect l="0" t="0" r="14040" b="0"/>
          <a:stretch/>
        </p:blipFill>
        <p:spPr>
          <a:xfrm>
            <a:off x="650520" y="1040760"/>
            <a:ext cx="4535280" cy="2666520"/>
          </a:xfrm>
          <a:prstGeom prst="rect">
            <a:avLst/>
          </a:prstGeom>
          <a:ln w="0">
            <a:noFill/>
          </a:ln>
        </p:spPr>
      </p:pic>
      <p:sp>
        <p:nvSpPr>
          <p:cNvPr id="145" name="TextBox 8"/>
          <p:cNvSpPr/>
          <p:nvPr/>
        </p:nvSpPr>
        <p:spPr>
          <a:xfrm>
            <a:off x="5711040" y="912240"/>
            <a:ext cx="6423480" cy="558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90000"/>
              </a:lnSpc>
              <a:spcAft>
                <a:spcPts val="601"/>
              </a:spcAft>
              <a:buNone/>
            </a:pPr>
            <a:r>
              <a:rPr b="0" lang="en-US" sz="1600" spc="-1" strike="noStrike">
                <a:solidFill>
                  <a:srgbClr val="c00000"/>
                </a:solidFill>
                <a:latin typeface="Arial Rounded MT Bold"/>
              </a:rPr>
              <a:t>Logical</a:t>
            </a:r>
            <a:r>
              <a:rPr b="0" lang="en-US" sz="1600" spc="-1" strike="noStrike">
                <a:solidFill>
                  <a:srgbClr val="262626"/>
                </a:solidFill>
                <a:latin typeface="Arial Rounded MT Bold"/>
              </a:rPr>
              <a:t> = Boolean = 0 or 1, false or true</a:t>
            </a:r>
            <a:endParaRPr b="0" lang="en-GB" sz="1600" spc="-1" strike="noStrike">
              <a:latin typeface="Arial"/>
            </a:endParaRPr>
          </a:p>
          <a:p>
            <a:pPr algn="ctr">
              <a:lnSpc>
                <a:spcPct val="90000"/>
              </a:lnSpc>
              <a:spcAft>
                <a:spcPts val="601"/>
              </a:spcAft>
              <a:buNone/>
            </a:pP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c00000"/>
                </a:solidFill>
                <a:latin typeface="Arial Rounded MT Bold"/>
              </a:rPr>
              <a:t>String</a:t>
            </a:r>
            <a:r>
              <a:rPr b="0" lang="en-US" sz="1600" spc="-1" strike="noStrike">
                <a:solidFill>
                  <a:srgbClr val="262626"/>
                </a:solidFill>
                <a:latin typeface="Arial Rounded MT Bold"/>
              </a:rPr>
              <a:t> = collection of characters (letters) 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c00000"/>
                </a:solidFill>
                <a:latin typeface="Arial Rounded MT Bold"/>
              </a:rPr>
              <a:t>Character</a:t>
            </a:r>
            <a:r>
              <a:rPr b="0" lang="en-US" sz="1600" spc="-1" strike="noStrike">
                <a:solidFill>
                  <a:srgbClr val="262626"/>
                </a:solidFill>
                <a:latin typeface="Arial Rounded MT Bold"/>
              </a:rPr>
              <a:t> = each letter is treated separately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s = "apple"; f = s(1) % f = "apple"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c = 'apple'; f = c(1) % f = 'a'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GB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buNone/>
            </a:pPr>
            <a:r>
              <a:rPr b="0" lang="en-US" sz="1600" spc="-1" strike="noStrike">
                <a:solidFill>
                  <a:srgbClr val="c00000"/>
                </a:solidFill>
                <a:latin typeface="Arial Rounded MT Bold"/>
              </a:rPr>
              <a:t>Cell</a:t>
            </a:r>
            <a:r>
              <a:rPr b="0" lang="en-US" sz="1600" spc="-1" strike="noStrike">
                <a:solidFill>
                  <a:srgbClr val="262626"/>
                </a:solidFill>
                <a:latin typeface="Arial Rounded MT Bold"/>
              </a:rPr>
              <a:t> = Treated as non-numeric (but can be numeric)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buNone/>
            </a:pPr>
            <a:r>
              <a:rPr b="0" lang="en-US" sz="1600" spc="-1" strike="noStrike">
                <a:solidFill>
                  <a:srgbClr val="262626"/>
                </a:solidFill>
                <a:latin typeface="Consolas"/>
              </a:rPr>
              <a:t>c2 = {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'</a:t>
            </a:r>
            <a:r>
              <a:rPr b="0" lang="en-US" sz="1600" spc="-1" strike="noStrike">
                <a:solidFill>
                  <a:srgbClr val="262626"/>
                </a:solidFill>
                <a:latin typeface="Consolas"/>
              </a:rPr>
              <a:t>apple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'</a:t>
            </a:r>
            <a:r>
              <a:rPr b="0" lang="en-US" sz="1600" spc="-1" strike="noStrike">
                <a:solidFill>
                  <a:srgbClr val="262626"/>
                </a:solidFill>
                <a:latin typeface="Consolas"/>
              </a:rPr>
              <a:t>, 0};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buNone/>
            </a:pPr>
            <a:endParaRPr b="0" lang="en-GB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buNone/>
            </a:pPr>
            <a:r>
              <a:rPr b="0" lang="en-US" sz="1600" spc="-1" strike="noStrike">
                <a:solidFill>
                  <a:srgbClr val="c00000"/>
                </a:solidFill>
                <a:latin typeface="Arial Rounded MT Bold"/>
              </a:rPr>
              <a:t>Numeric</a:t>
            </a:r>
            <a:r>
              <a:rPr b="0" lang="en-US" sz="1600" spc="-1" strike="noStrike">
                <a:solidFill>
                  <a:srgbClr val="262626"/>
                </a:solidFill>
                <a:latin typeface="Arial Rounded MT Bold"/>
              </a:rPr>
              <a:t> = only numbers (and NaN). 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buNone/>
            </a:pPr>
            <a:r>
              <a:rPr b="0" lang="en-US" sz="1600" spc="-1" strike="noStrike">
                <a:solidFill>
                  <a:srgbClr val="262626"/>
                </a:solidFill>
                <a:latin typeface="Arial Rounded MT Bold"/>
              </a:rPr>
              <a:t>Double precision (default, 64 bits) most widely used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buNone/>
            </a:pPr>
            <a:r>
              <a:rPr b="0" lang="en-US" sz="1600" spc="-1" strike="noStrike">
                <a:solidFill>
                  <a:srgbClr val="262626"/>
                </a:solidFill>
                <a:latin typeface="Arial Rounded MT Bold"/>
              </a:rPr>
              <a:t>Single precision (32 bits)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buNone/>
            </a:pPr>
            <a:r>
              <a:rPr b="0" lang="en-US" sz="1600" spc="-1" strike="noStrike">
                <a:solidFill>
                  <a:srgbClr val="262626"/>
                </a:solidFill>
                <a:latin typeface="Arial Rounded MT Bold"/>
              </a:rPr>
              <a:t>int8, int16, … = Variables with … bit signed integers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buNone/>
            </a:pPr>
            <a:r>
              <a:rPr b="0" lang="en-US" sz="1600" spc="-1" strike="noStrike">
                <a:solidFill>
                  <a:srgbClr val="262626"/>
                </a:solidFill>
                <a:latin typeface="Arial Rounded MT Bold"/>
              </a:rPr>
              <a:t>uint8, … = Variables with … bit non-negative integers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buNone/>
            </a:pPr>
            <a:endParaRPr b="0" lang="en-GB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buNone/>
            </a:pPr>
            <a:r>
              <a:rPr b="0" lang="en-US" sz="1600" spc="-1" strike="noStrike">
                <a:solidFill>
                  <a:srgbClr val="c00000"/>
                </a:solidFill>
                <a:latin typeface="Arial Rounded MT Bold"/>
              </a:rPr>
              <a:t>Table</a:t>
            </a:r>
            <a:r>
              <a:rPr b="0" lang="en-US" sz="1600" spc="-1" strike="noStrike">
                <a:solidFill>
                  <a:srgbClr val="262626"/>
                </a:solidFill>
                <a:latin typeface="Arial Rounded MT Bold"/>
              </a:rPr>
              <a:t> = mixed input (numeric and string)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buNone/>
            </a:pPr>
            <a:endParaRPr b="0" lang="en-GB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buNone/>
            </a:pPr>
            <a:r>
              <a:rPr b="0" lang="en-US" sz="1600" spc="-1" strike="noStrike">
                <a:solidFill>
                  <a:srgbClr val="c00000"/>
                </a:solidFill>
                <a:latin typeface="Arial Rounded MT Bold"/>
              </a:rPr>
              <a:t>Structure</a:t>
            </a:r>
            <a:r>
              <a:rPr b="0" lang="en-US" sz="1600" spc="-1" strike="noStrike">
                <a:solidFill>
                  <a:srgbClr val="262626"/>
                </a:solidFill>
                <a:latin typeface="Arial Rounded MT Bold"/>
              </a:rPr>
              <a:t> =  groups related data using data containers called fields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46" name="TextBox 9"/>
          <p:cNvSpPr/>
          <p:nvPr/>
        </p:nvSpPr>
        <p:spPr>
          <a:xfrm>
            <a:off x="413280" y="4379040"/>
            <a:ext cx="542304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1f497d"/>
                </a:solidFill>
                <a:latin typeface="Arial Rounded MT Bold"/>
              </a:rPr>
              <a:t>Useful command: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ambria"/>
              </a:rPr>
              <a:t>whos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Rounded MT Bold"/>
                <a:ea typeface="Cambria"/>
              </a:rPr>
              <a:t>List the variables within the workspace and identifies the data type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tangle 40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Rectangle 4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1"/>
          <p:cNvSpPr/>
          <p:nvPr/>
        </p:nvSpPr>
        <p:spPr>
          <a:xfrm>
            <a:off x="7920" y="52920"/>
            <a:ext cx="12183840" cy="768600"/>
          </a:xfrm>
          <a:prstGeom prst="rect">
            <a:avLst/>
          </a:prstGeom>
          <a:noFill/>
          <a:ln w="19050">
            <a:solidFill>
              <a:srgbClr val="ffffff">
                <a:lumMod val="65000"/>
              </a:srgbClr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marL="6480" indent="-6480" algn="ctr">
              <a:lnSpc>
                <a:spcPct val="90000"/>
              </a:lnSpc>
              <a:spcAft>
                <a:spcPts val="26"/>
              </a:spcAft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1f497d"/>
                </a:solidFill>
                <a:latin typeface="Arial Rounded MT Bold"/>
              </a:rPr>
              <a:t>Logic &amp; relation operations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50" name="CustomShape 1"/>
          <p:cNvSpPr/>
          <p:nvPr/>
        </p:nvSpPr>
        <p:spPr>
          <a:xfrm>
            <a:off x="4199040" y="2147400"/>
            <a:ext cx="3809520" cy="41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TextBox 8"/>
          <p:cNvSpPr/>
          <p:nvPr/>
        </p:nvSpPr>
        <p:spPr>
          <a:xfrm>
            <a:off x="4686840" y="1079640"/>
            <a:ext cx="7013160" cy="259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90000"/>
              </a:lnSpc>
              <a:spcAft>
                <a:spcPts val="601"/>
              </a:spcAft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Rounded MT Bold"/>
              </a:rPr>
              <a:t>Used to assess whether a command meets a requirement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Aft>
                <a:spcPts val="601"/>
              </a:spcAft>
              <a:buNone/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buNone/>
            </a:pPr>
            <a:r>
              <a:rPr b="0" lang="en-US" sz="1800" spc="-1" strike="noStrike">
                <a:solidFill>
                  <a:srgbClr val="c00000"/>
                </a:solidFill>
                <a:latin typeface="Arial Rounded MT Bold"/>
              </a:rPr>
              <a:t>~ </a:t>
            </a:r>
            <a:r>
              <a:rPr b="0" lang="en-US" sz="1800" spc="-1" strike="noStrike">
                <a:solidFill>
                  <a:srgbClr val="c00000"/>
                </a:solidFill>
                <a:latin typeface="Arial Rounded MT Bold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 Rounded MT Bold"/>
              </a:rPr>
              <a:t>NOT: Does not 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buNone/>
            </a:pPr>
            <a:r>
              <a:rPr b="0" lang="en-US" sz="1800" spc="-1" strike="noStrike">
                <a:solidFill>
                  <a:srgbClr val="c00000"/>
                </a:solidFill>
                <a:latin typeface="Arial Rounded MT Bold"/>
              </a:rPr>
              <a:t>&amp;</a:t>
            </a:r>
            <a:r>
              <a:rPr b="0" lang="en-US" sz="1800" spc="-1" strike="noStrike">
                <a:solidFill>
                  <a:srgbClr val="c00000"/>
                </a:solidFill>
                <a:latin typeface="Arial Rounded MT Bold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 Rounded MT Bold"/>
              </a:rPr>
              <a:t>AND: used to link expressions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buNone/>
            </a:pPr>
            <a:r>
              <a:rPr b="0" lang="en-US" sz="1800" spc="-1" strike="noStrike">
                <a:solidFill>
                  <a:srgbClr val="c00000"/>
                </a:solidFill>
                <a:latin typeface="Arial Rounded MT Bold"/>
              </a:rPr>
              <a:t>|</a:t>
            </a:r>
            <a:r>
              <a:rPr b="0" lang="en-US" sz="1800" spc="-1" strike="noStrike">
                <a:solidFill>
                  <a:srgbClr val="c00000"/>
                </a:solidFill>
                <a:latin typeface="Arial Rounded MT Bold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 Rounded MT Bold"/>
              </a:rPr>
              <a:t>OR: used to link expressions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buNone/>
            </a:pPr>
            <a:r>
              <a:rPr b="0" lang="en-US" sz="1800" spc="-1" strike="noStrike">
                <a:solidFill>
                  <a:srgbClr val="c00000"/>
                </a:solidFill>
                <a:latin typeface="Arial Rounded MT Bold"/>
              </a:rPr>
              <a:t>&amp;&amp;</a:t>
            </a:r>
            <a:r>
              <a:rPr b="0" lang="en-US" sz="1800" spc="-1" strike="noStrike">
                <a:solidFill>
                  <a:srgbClr val="c00000"/>
                </a:solidFill>
                <a:latin typeface="Arial Rounded MT Bold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 Rounded MT Bold"/>
              </a:rPr>
              <a:t>Short-circuit &amp;: Used on two scalar expressions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buNone/>
            </a:pPr>
            <a:r>
              <a:rPr b="0" lang="en-US" sz="1800" spc="-1" strike="noStrike">
                <a:solidFill>
                  <a:srgbClr val="c00000"/>
                </a:solidFill>
                <a:latin typeface="Arial Rounded MT Bold"/>
              </a:rPr>
              <a:t>||</a:t>
            </a:r>
            <a:r>
              <a:rPr b="0" lang="en-US" sz="1800" spc="-1" strike="noStrike">
                <a:solidFill>
                  <a:srgbClr val="c00000"/>
                </a:solidFill>
                <a:latin typeface="Arial Rounded MT Bold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 Rounded MT Bold"/>
              </a:rPr>
              <a:t>Short-circuit OR: Used on two scalar expressions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buNone/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52" name="TextBox 10"/>
          <p:cNvSpPr/>
          <p:nvPr/>
        </p:nvSpPr>
        <p:spPr>
          <a:xfrm>
            <a:off x="4686840" y="3696480"/>
            <a:ext cx="6594840" cy="316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90000"/>
              </a:lnSpc>
              <a:spcAft>
                <a:spcPts val="601"/>
              </a:spcAft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Rounded MT Bold"/>
              </a:rPr>
              <a:t>Used to assess whether a command meets a requirement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Aft>
                <a:spcPts val="601"/>
              </a:spcAft>
              <a:buNone/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buNone/>
            </a:pPr>
            <a:r>
              <a:rPr b="0" lang="en-US" sz="1800" spc="-1" strike="noStrike">
                <a:solidFill>
                  <a:srgbClr val="c00000"/>
                </a:solidFill>
                <a:latin typeface="Arial Rounded MT Bold"/>
              </a:rPr>
              <a:t>== </a:t>
            </a:r>
            <a:r>
              <a:rPr b="0" lang="en-US" sz="1800" spc="-1" strike="noStrike">
                <a:solidFill>
                  <a:srgbClr val="c00000"/>
                </a:solidFill>
                <a:latin typeface="Arial Rounded MT Bold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 Rounded MT Bold"/>
              </a:rPr>
              <a:t>Equal to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buNone/>
            </a:pPr>
            <a:r>
              <a:rPr b="0" lang="en-US" sz="1800" spc="-1" strike="noStrike">
                <a:solidFill>
                  <a:srgbClr val="c00000"/>
                </a:solidFill>
                <a:latin typeface="Arial Rounded MT Bold"/>
              </a:rPr>
              <a:t>~=</a:t>
            </a:r>
            <a:r>
              <a:rPr b="0" lang="en-US" sz="1800" spc="-1" strike="noStrike">
                <a:solidFill>
                  <a:srgbClr val="c00000"/>
                </a:solidFill>
                <a:latin typeface="Arial Rounded MT Bold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 Rounded MT Bold"/>
              </a:rPr>
              <a:t>Not equal to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buNone/>
            </a:pPr>
            <a:r>
              <a:rPr b="0" lang="en-US" sz="1800" spc="-1" strike="noStrike">
                <a:solidFill>
                  <a:srgbClr val="c00000"/>
                </a:solidFill>
                <a:latin typeface="Arial Rounded MT Bold"/>
              </a:rPr>
              <a:t>&lt;</a:t>
            </a:r>
            <a:r>
              <a:rPr b="0" lang="en-US" sz="1800" spc="-1" strike="noStrike">
                <a:solidFill>
                  <a:srgbClr val="c00000"/>
                </a:solidFill>
                <a:latin typeface="Arial Rounded MT Bold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 Rounded MT Bold"/>
              </a:rPr>
              <a:t>Less than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buNone/>
            </a:pPr>
            <a:r>
              <a:rPr b="0" lang="en-US" sz="1800" spc="-1" strike="noStrike">
                <a:solidFill>
                  <a:srgbClr val="c00000"/>
                </a:solidFill>
                <a:latin typeface="Arial Rounded MT Bold"/>
              </a:rPr>
              <a:t>&lt;=</a:t>
            </a:r>
            <a:r>
              <a:rPr b="0" lang="en-US" sz="1800" spc="-1" strike="noStrike">
                <a:solidFill>
                  <a:srgbClr val="c00000"/>
                </a:solidFill>
                <a:latin typeface="Arial Rounded MT Bold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 Rounded MT Bold"/>
              </a:rPr>
              <a:t>Less than or equal to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buNone/>
            </a:pPr>
            <a:r>
              <a:rPr b="0" lang="en-US" sz="1800" spc="-1" strike="noStrike">
                <a:solidFill>
                  <a:srgbClr val="c00000"/>
                </a:solidFill>
                <a:latin typeface="Arial Rounded MT Bold"/>
              </a:rPr>
              <a:t>&gt;</a:t>
            </a:r>
            <a:r>
              <a:rPr b="0" lang="en-US" sz="1800" spc="-1" strike="noStrike">
                <a:solidFill>
                  <a:srgbClr val="c00000"/>
                </a:solidFill>
                <a:latin typeface="Arial Rounded MT Bold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 Rounded MT Bold"/>
              </a:rPr>
              <a:t>More than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buNone/>
            </a:pPr>
            <a:r>
              <a:rPr b="0" lang="en-US" sz="1800" spc="-1" strike="noStrike">
                <a:solidFill>
                  <a:srgbClr val="c00000"/>
                </a:solidFill>
                <a:latin typeface="Arial Rounded MT Bold"/>
              </a:rPr>
              <a:t>&gt;=</a:t>
            </a:r>
            <a:r>
              <a:rPr b="0" lang="en-US" sz="1800" spc="-1" strike="noStrike">
                <a:solidFill>
                  <a:srgbClr val="c00000"/>
                </a:solidFill>
                <a:latin typeface="Arial Rounded MT Bold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 Rounded MT Bold"/>
              </a:rPr>
              <a:t>More than or equal to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buNone/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53" name="TextBox 11"/>
          <p:cNvSpPr/>
          <p:nvPr/>
        </p:nvSpPr>
        <p:spPr>
          <a:xfrm>
            <a:off x="762480" y="1832040"/>
            <a:ext cx="2702520" cy="100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6000" spc="-1" strike="noStrike">
                <a:solidFill>
                  <a:srgbClr val="1f497d"/>
                </a:solidFill>
                <a:latin typeface="Arial Rounded MT Bold"/>
              </a:rPr>
              <a:t>Logic</a:t>
            </a:r>
            <a:endParaRPr b="0" lang="en-GB" sz="6000" spc="-1" strike="noStrike">
              <a:latin typeface="Arial"/>
            </a:endParaRPr>
          </a:p>
        </p:txBody>
      </p:sp>
      <p:sp>
        <p:nvSpPr>
          <p:cNvPr id="154" name="TextBox 12"/>
          <p:cNvSpPr/>
          <p:nvPr/>
        </p:nvSpPr>
        <p:spPr>
          <a:xfrm>
            <a:off x="411480" y="4373280"/>
            <a:ext cx="4088520" cy="100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6000" spc="-1" strike="noStrike">
                <a:solidFill>
                  <a:srgbClr val="1f497d"/>
                </a:solidFill>
                <a:latin typeface="Arial Rounded MT Bold"/>
              </a:rPr>
              <a:t>Relation</a:t>
            </a:r>
            <a:endParaRPr b="0" lang="en-GB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40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Rectangle 4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1"/>
          <p:cNvSpPr/>
          <p:nvPr/>
        </p:nvSpPr>
        <p:spPr>
          <a:xfrm>
            <a:off x="7920" y="52920"/>
            <a:ext cx="12183840" cy="768600"/>
          </a:xfrm>
          <a:prstGeom prst="rect">
            <a:avLst/>
          </a:prstGeom>
          <a:noFill/>
          <a:ln w="19050">
            <a:solidFill>
              <a:srgbClr val="ffffff">
                <a:lumMod val="65000"/>
              </a:srgbClr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marL="6480" indent="-6480" algn="ctr">
              <a:lnSpc>
                <a:spcPct val="90000"/>
              </a:lnSpc>
              <a:spcAft>
                <a:spcPts val="26"/>
              </a:spcAft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1f497d"/>
                </a:solidFill>
                <a:latin typeface="Arial Rounded MT Bold"/>
              </a:rPr>
              <a:t>Array indexing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58" name="CustomShape 1"/>
          <p:cNvSpPr/>
          <p:nvPr/>
        </p:nvSpPr>
        <p:spPr>
          <a:xfrm>
            <a:off x="4199040" y="2147400"/>
            <a:ext cx="3809520" cy="41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9" name="Picture 2" descr="Shape, arrow&#10;&#10;Description automatically generated"/>
          <p:cNvPicPr/>
          <p:nvPr/>
        </p:nvPicPr>
        <p:blipFill>
          <a:blip r:embed="rId1"/>
          <a:stretch/>
        </p:blipFill>
        <p:spPr>
          <a:xfrm>
            <a:off x="908280" y="1328040"/>
            <a:ext cx="10375200" cy="4100760"/>
          </a:xfrm>
          <a:prstGeom prst="rect">
            <a:avLst/>
          </a:prstGeom>
          <a:ln w="0">
            <a:solidFill>
              <a:srgbClr val="000000"/>
            </a:solidFill>
          </a:ln>
        </p:spPr>
      </p:pic>
      <p:sp>
        <p:nvSpPr>
          <p:cNvPr id="160" name="TextBox 13"/>
          <p:cNvSpPr/>
          <p:nvPr/>
        </p:nvSpPr>
        <p:spPr>
          <a:xfrm>
            <a:off x="916200" y="5846040"/>
            <a:ext cx="4236480" cy="65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90000"/>
              </a:lnSpc>
              <a:spcAft>
                <a:spcPts val="601"/>
              </a:spcAft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Rounded MT Bold"/>
              </a:rPr>
              <a:t>Matrix indexing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Aft>
                <a:spcPts val="601"/>
              </a:spcAft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Rounded MT Bold"/>
              </a:rPr>
              <a:t>A(1,2)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61" name="TextBox 8"/>
          <p:cNvSpPr/>
          <p:nvPr/>
        </p:nvSpPr>
        <p:spPr>
          <a:xfrm>
            <a:off x="6417000" y="5885280"/>
            <a:ext cx="6099120" cy="65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90000"/>
              </a:lnSpc>
              <a:spcAft>
                <a:spcPts val="601"/>
              </a:spcAft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Rounded MT Bold"/>
              </a:rPr>
              <a:t>Linear indexing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Aft>
                <a:spcPts val="601"/>
              </a:spcAft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Rounded MT Bold"/>
              </a:rPr>
              <a:t>A(4)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ectangle 40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Rectangle 4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1"/>
          <p:cNvSpPr/>
          <p:nvPr/>
        </p:nvSpPr>
        <p:spPr>
          <a:xfrm>
            <a:off x="7920" y="52920"/>
            <a:ext cx="12183840" cy="768600"/>
          </a:xfrm>
          <a:prstGeom prst="rect">
            <a:avLst/>
          </a:prstGeom>
          <a:noFill/>
          <a:ln w="19050">
            <a:solidFill>
              <a:srgbClr val="ffffff">
                <a:lumMod val="65000"/>
              </a:srgbClr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marL="6480" indent="-6480" algn="ctr">
              <a:lnSpc>
                <a:spcPct val="90000"/>
              </a:lnSpc>
              <a:spcAft>
                <a:spcPts val="26"/>
              </a:spcAft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1f497d"/>
                </a:solidFill>
                <a:latin typeface="Arial Rounded MT Bold"/>
              </a:rPr>
              <a:t>Condition statements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65" name="CustomShape 1"/>
          <p:cNvSpPr/>
          <p:nvPr/>
        </p:nvSpPr>
        <p:spPr>
          <a:xfrm>
            <a:off x="4199040" y="2147400"/>
            <a:ext cx="3809520" cy="41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6" name="Picture 2" descr="Diagram&#10;&#10;Description automatically generated"/>
          <p:cNvPicPr/>
          <p:nvPr/>
        </p:nvPicPr>
        <p:blipFill>
          <a:blip r:embed="rId1"/>
          <a:stretch/>
        </p:blipFill>
        <p:spPr>
          <a:xfrm>
            <a:off x="390960" y="1747800"/>
            <a:ext cx="4295520" cy="3809520"/>
          </a:xfrm>
          <a:prstGeom prst="rect">
            <a:avLst/>
          </a:prstGeom>
          <a:ln w="0">
            <a:solidFill>
              <a:srgbClr val="000000"/>
            </a:solidFill>
          </a:ln>
        </p:spPr>
      </p:pic>
      <p:pic>
        <p:nvPicPr>
          <p:cNvPr id="167" name="Picture 4" descr="Graphical user interface, text, application&#10;&#10;Description automatically generated"/>
          <p:cNvPicPr/>
          <p:nvPr/>
        </p:nvPicPr>
        <p:blipFill>
          <a:blip r:embed="rId2"/>
          <a:stretch/>
        </p:blipFill>
        <p:spPr>
          <a:xfrm>
            <a:off x="5213160" y="1447560"/>
            <a:ext cx="6648120" cy="4409640"/>
          </a:xfrm>
          <a:prstGeom prst="rect">
            <a:avLst/>
          </a:prstGeom>
          <a:ln w="0">
            <a:solidFill>
              <a:srgbClr val="000000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ctangle 40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Rectangle 4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1"/>
          <p:cNvSpPr/>
          <p:nvPr/>
        </p:nvSpPr>
        <p:spPr>
          <a:xfrm>
            <a:off x="7920" y="52920"/>
            <a:ext cx="12183840" cy="768600"/>
          </a:xfrm>
          <a:prstGeom prst="rect">
            <a:avLst/>
          </a:prstGeom>
          <a:noFill/>
          <a:ln w="19050">
            <a:solidFill>
              <a:srgbClr val="ffffff">
                <a:lumMod val="65000"/>
              </a:srgbClr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marL="6480" indent="-6480" algn="ctr">
              <a:lnSpc>
                <a:spcPct val="90000"/>
              </a:lnSpc>
              <a:spcAft>
                <a:spcPts val="26"/>
              </a:spcAft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1f497d"/>
                </a:solidFill>
                <a:latin typeface="Arial Rounded MT Bold"/>
              </a:rPr>
              <a:t>Loops (for and while)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171" name="Picture 9" descr=""/>
          <p:cNvPicPr/>
          <p:nvPr/>
        </p:nvPicPr>
        <p:blipFill>
          <a:blip r:embed="rId1"/>
          <a:stretch/>
        </p:blipFill>
        <p:spPr>
          <a:xfrm>
            <a:off x="338400" y="1352160"/>
            <a:ext cx="6114600" cy="2781000"/>
          </a:xfrm>
          <a:prstGeom prst="rect">
            <a:avLst/>
          </a:prstGeom>
          <a:ln w="0">
            <a:solidFill>
              <a:srgbClr val="000000"/>
            </a:solidFill>
          </a:ln>
        </p:spPr>
      </p:pic>
      <p:pic>
        <p:nvPicPr>
          <p:cNvPr id="172" name="Picture 11" descr=""/>
          <p:cNvPicPr/>
          <p:nvPr/>
        </p:nvPicPr>
        <p:blipFill>
          <a:blip r:embed="rId2"/>
          <a:stretch/>
        </p:blipFill>
        <p:spPr>
          <a:xfrm>
            <a:off x="5310720" y="3067920"/>
            <a:ext cx="6733800" cy="3647880"/>
          </a:xfrm>
          <a:prstGeom prst="rect">
            <a:avLst/>
          </a:prstGeom>
          <a:ln w="0">
            <a:solidFill>
              <a:srgbClr val="000000"/>
            </a:solidFill>
          </a:ln>
        </p:spPr>
      </p:pic>
      <p:sp>
        <p:nvSpPr>
          <p:cNvPr id="173" name="TextBox 15"/>
          <p:cNvSpPr/>
          <p:nvPr/>
        </p:nvSpPr>
        <p:spPr>
          <a:xfrm>
            <a:off x="2802240" y="902520"/>
            <a:ext cx="11865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1f497d"/>
                </a:solidFill>
                <a:latin typeface="Arial Rounded MT Bold"/>
              </a:rPr>
              <a:t>For loop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74" name="TextBox 16"/>
          <p:cNvSpPr/>
          <p:nvPr/>
        </p:nvSpPr>
        <p:spPr>
          <a:xfrm>
            <a:off x="8135640" y="2571480"/>
            <a:ext cx="1610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1f497d"/>
                </a:solidFill>
                <a:latin typeface="Arial Rounded MT Bold"/>
              </a:rPr>
              <a:t>While loop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40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Rectangle 4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CustomShape 1"/>
          <p:cNvSpPr/>
          <p:nvPr/>
        </p:nvSpPr>
        <p:spPr>
          <a:xfrm>
            <a:off x="7920" y="52920"/>
            <a:ext cx="12183840" cy="768600"/>
          </a:xfrm>
          <a:prstGeom prst="rect">
            <a:avLst/>
          </a:prstGeom>
          <a:noFill/>
          <a:ln w="19050">
            <a:solidFill>
              <a:srgbClr val="ffffff">
                <a:lumMod val="65000"/>
              </a:srgbClr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marL="6480" indent="-6480" algn="ctr">
              <a:lnSpc>
                <a:spcPct val="90000"/>
              </a:lnSpc>
              <a:spcAft>
                <a:spcPts val="26"/>
              </a:spcAft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1f497d"/>
                </a:solidFill>
                <a:latin typeface="Arial Rounded MT Bold"/>
              </a:rPr>
              <a:t>Course Introduction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56" name="CustomShape 1"/>
          <p:cNvSpPr/>
          <p:nvPr/>
        </p:nvSpPr>
        <p:spPr>
          <a:xfrm>
            <a:off x="4199040" y="2147400"/>
            <a:ext cx="3809520" cy="41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7" name="Picture 2" descr="RStudio | Open source &amp;amp; professional software for data science teams -  RStudio"/>
          <p:cNvPicPr/>
          <p:nvPr/>
        </p:nvPicPr>
        <p:blipFill>
          <a:blip r:embed="rId1"/>
          <a:stretch/>
        </p:blipFill>
        <p:spPr>
          <a:xfrm>
            <a:off x="588960" y="4913280"/>
            <a:ext cx="3609720" cy="1266480"/>
          </a:xfrm>
          <a:prstGeom prst="rect">
            <a:avLst/>
          </a:prstGeom>
          <a:ln w="0">
            <a:solidFill>
              <a:srgbClr val="000000"/>
            </a:solidFill>
          </a:ln>
        </p:spPr>
      </p:pic>
      <p:pic>
        <p:nvPicPr>
          <p:cNvPr id="58" name="Picture 16" descr=""/>
          <p:cNvPicPr/>
          <p:nvPr/>
        </p:nvPicPr>
        <p:blipFill>
          <a:blip r:embed="rId2"/>
          <a:srcRect l="0" t="27498" r="0" b="26801"/>
          <a:stretch/>
        </p:blipFill>
        <p:spPr>
          <a:xfrm>
            <a:off x="255600" y="1900080"/>
            <a:ext cx="3978360" cy="1022400"/>
          </a:xfrm>
          <a:prstGeom prst="rect">
            <a:avLst/>
          </a:prstGeom>
          <a:ln w="0">
            <a:solidFill>
              <a:srgbClr val="000000"/>
            </a:solidFill>
          </a:ln>
        </p:spPr>
      </p:pic>
      <p:sp>
        <p:nvSpPr>
          <p:cNvPr id="59" name="TextBox 23"/>
          <p:cNvSpPr/>
          <p:nvPr/>
        </p:nvSpPr>
        <p:spPr>
          <a:xfrm>
            <a:off x="7920" y="983880"/>
            <a:ext cx="12183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c00000"/>
                </a:solidFill>
                <a:latin typeface="Arial Rounded MT Bold"/>
              </a:rPr>
              <a:t>Part 1: </a:t>
            </a:r>
            <a:r>
              <a:rPr b="1" lang="en-GB" sz="1800" spc="-1" strike="noStrike">
                <a:solidFill>
                  <a:srgbClr val="c00000"/>
                </a:solidFill>
                <a:latin typeface="Arial"/>
                <a:ea typeface="Arial"/>
              </a:rPr>
              <a:t>Data processing and analysis with MATLAB </a:t>
            </a:r>
            <a:endParaRPr b="1" lang="en-GB" sz="1800" spc="-1" strike="noStrike">
              <a:latin typeface="Arial"/>
            </a:endParaRPr>
          </a:p>
        </p:txBody>
      </p:sp>
      <p:sp>
        <p:nvSpPr>
          <p:cNvPr id="60" name="TextBox 25"/>
          <p:cNvSpPr/>
          <p:nvPr/>
        </p:nvSpPr>
        <p:spPr>
          <a:xfrm>
            <a:off x="0" y="4000680"/>
            <a:ext cx="12191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c00000"/>
                </a:solidFill>
                <a:latin typeface="Arial Rounded MT Bold"/>
              </a:rPr>
              <a:t>Part 2: </a:t>
            </a:r>
            <a:r>
              <a:rPr b="1" lang="en-GB" sz="1800" spc="-1" strike="noStrike">
                <a:solidFill>
                  <a:srgbClr val="c00000"/>
                </a:solidFill>
                <a:latin typeface="Arial"/>
                <a:ea typeface="Arial"/>
              </a:rPr>
              <a:t>Statistical methods and graphical techniques with R</a:t>
            </a:r>
            <a:endParaRPr b="1" lang="en-GB" sz="1800" spc="-1" strike="noStrike">
              <a:latin typeface="Arial"/>
            </a:endParaRPr>
          </a:p>
        </p:txBody>
      </p:sp>
      <p:sp>
        <p:nvSpPr>
          <p:cNvPr id="61" name="TextBox 27"/>
          <p:cNvSpPr/>
          <p:nvPr/>
        </p:nvSpPr>
        <p:spPr>
          <a:xfrm>
            <a:off x="4962600" y="1537920"/>
            <a:ext cx="665604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62626"/>
                </a:solidFill>
                <a:latin typeface="Arial Rounded MT Bold"/>
              </a:rPr>
              <a:t>Module delivered over two-weeks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62626"/>
                </a:solidFill>
                <a:latin typeface="Arial Rounded MT Bold"/>
              </a:rPr>
              <a:t>Consisting of five 7-hour blocks: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62626"/>
                </a:solidFill>
                <a:latin typeface="Arial Rounded MT Bold"/>
              </a:rPr>
              <a:t>1-hour lecture, 2-hour practical, 3-hr guided independent study, 1-hour drop-in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62626"/>
                </a:solidFill>
                <a:latin typeface="Arial Rounded MT Bold"/>
              </a:rPr>
              <a:t>Assessment: 2000-word portfolio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62" name="TextBox 28"/>
          <p:cNvSpPr/>
          <p:nvPr/>
        </p:nvSpPr>
        <p:spPr>
          <a:xfrm>
            <a:off x="4962600" y="4913280"/>
            <a:ext cx="550800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62626"/>
                </a:solidFill>
                <a:latin typeface="Arial Rounded MT Bold"/>
              </a:rPr>
              <a:t>Five-week long module consisting of 5hrs/week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62626"/>
                </a:solidFill>
                <a:latin typeface="Arial Rounded MT Bold"/>
              </a:rPr>
              <a:t>Assessment: 2000-word portfolio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Rectangle 40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Rectangle 4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1"/>
          <p:cNvSpPr/>
          <p:nvPr/>
        </p:nvSpPr>
        <p:spPr>
          <a:xfrm>
            <a:off x="7920" y="52920"/>
            <a:ext cx="12183840" cy="768600"/>
          </a:xfrm>
          <a:prstGeom prst="rect">
            <a:avLst/>
          </a:prstGeom>
          <a:noFill/>
          <a:ln w="19050">
            <a:solidFill>
              <a:srgbClr val="ffffff">
                <a:lumMod val="65000"/>
              </a:srgbClr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marL="6480" indent="-6480" algn="ctr">
              <a:lnSpc>
                <a:spcPct val="90000"/>
              </a:lnSpc>
              <a:spcAft>
                <a:spcPts val="26"/>
              </a:spcAft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1f497d"/>
                </a:solidFill>
                <a:latin typeface="Arial Rounded MT Bold"/>
              </a:rPr>
              <a:t>Vectorization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78" name="CustomShape 1"/>
          <p:cNvSpPr/>
          <p:nvPr/>
        </p:nvSpPr>
        <p:spPr>
          <a:xfrm>
            <a:off x="4199040" y="2147400"/>
            <a:ext cx="3809520" cy="41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9" name="Picture 9" descr=""/>
          <p:cNvPicPr/>
          <p:nvPr/>
        </p:nvPicPr>
        <p:blipFill>
          <a:blip r:embed="rId1"/>
          <a:stretch/>
        </p:blipFill>
        <p:spPr>
          <a:xfrm>
            <a:off x="338400" y="1352160"/>
            <a:ext cx="6114600" cy="2781000"/>
          </a:xfrm>
          <a:prstGeom prst="rect">
            <a:avLst/>
          </a:prstGeom>
          <a:ln w="0">
            <a:solidFill>
              <a:srgbClr val="000000"/>
            </a:solidFill>
          </a:ln>
        </p:spPr>
      </p:pic>
      <p:sp>
        <p:nvSpPr>
          <p:cNvPr id="180" name="TextBox 10"/>
          <p:cNvSpPr/>
          <p:nvPr/>
        </p:nvSpPr>
        <p:spPr>
          <a:xfrm>
            <a:off x="2802240" y="902520"/>
            <a:ext cx="11865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1f497d"/>
                </a:solidFill>
                <a:latin typeface="Arial Rounded MT Bold"/>
              </a:rPr>
              <a:t>For loop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81" name="Picture 2" descr=""/>
          <p:cNvPicPr/>
          <p:nvPr/>
        </p:nvPicPr>
        <p:blipFill>
          <a:blip r:embed="rId2"/>
          <a:stretch/>
        </p:blipFill>
        <p:spPr>
          <a:xfrm>
            <a:off x="6453360" y="4534560"/>
            <a:ext cx="4971600" cy="1847520"/>
          </a:xfrm>
          <a:prstGeom prst="rect">
            <a:avLst/>
          </a:prstGeom>
          <a:ln w="0">
            <a:solidFill>
              <a:srgbClr val="000000"/>
            </a:solidFill>
          </a:ln>
        </p:spPr>
      </p:pic>
      <p:sp>
        <p:nvSpPr>
          <p:cNvPr id="182" name="TextBox 11"/>
          <p:cNvSpPr/>
          <p:nvPr/>
        </p:nvSpPr>
        <p:spPr>
          <a:xfrm>
            <a:off x="7744320" y="4038480"/>
            <a:ext cx="2389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1f497d"/>
                </a:solidFill>
                <a:latin typeface="Arial Rounded MT Bold"/>
              </a:rPr>
              <a:t>Vectorised version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83" name="Arrow: Bent 3"/>
          <p:cNvSpPr/>
          <p:nvPr/>
        </p:nvSpPr>
        <p:spPr>
          <a:xfrm flipH="1" rot="10800000">
            <a:off x="3244320" y="4133160"/>
            <a:ext cx="3058920" cy="145476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25827"/>
            </a:avLst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84" name="TextBox 15"/>
          <p:cNvSpPr/>
          <p:nvPr/>
        </p:nvSpPr>
        <p:spPr>
          <a:xfrm>
            <a:off x="7374600" y="928800"/>
            <a:ext cx="431460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1f497d"/>
                </a:solidFill>
                <a:latin typeface="Arial Rounded MT Bold"/>
              </a:rPr>
              <a:t>Cellfun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Rounded MT Bold"/>
              </a:rPr>
              <a:t>Advanced way of calling operations on each cell using anonymous functions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7920" y="52920"/>
            <a:ext cx="8748360" cy="768600"/>
          </a:xfrm>
          <a:prstGeom prst="rect">
            <a:avLst/>
          </a:prstGeom>
          <a:noFill/>
          <a:ln w="19050">
            <a:solidFill>
              <a:srgbClr val="ffffff">
                <a:lumMod val="65000"/>
              </a:srgbClr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marL="6480" indent="-6480" algn="ctr">
              <a:lnSpc>
                <a:spcPct val="90000"/>
              </a:lnSpc>
              <a:spcAft>
                <a:spcPts val="26"/>
              </a:spcAft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1f497d"/>
                </a:solidFill>
                <a:latin typeface="Arial Rounded MT Bold"/>
              </a:rPr>
              <a:t>Summary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86" name="Picture 6"/>
          <p:cNvSpPr/>
          <p:nvPr/>
        </p:nvSpPr>
        <p:spPr>
          <a:xfrm>
            <a:off x="8580600" y="0"/>
            <a:ext cx="3611160" cy="6857640"/>
          </a:xfrm>
          <a:custGeom>
            <a:avLst/>
            <a:gdLst/>
            <a:ahLst/>
            <a:rect l="l" t="t" r="r" b="b"/>
            <a:pathLst>
              <a:path w="3810000" h="6858000">
                <a:moveTo>
                  <a:pt x="95627" y="0"/>
                </a:moveTo>
                <a:lnTo>
                  <a:pt x="3810000" y="0"/>
                </a:lnTo>
                <a:lnTo>
                  <a:pt x="3810000" y="6858000"/>
                </a:lnTo>
                <a:lnTo>
                  <a:pt x="13132" y="6858000"/>
                </a:lnTo>
                <a:cubicBezTo>
                  <a:pt x="13183" y="6857363"/>
                  <a:pt x="13234" y="6856727"/>
                  <a:pt x="13284" y="6856090"/>
                </a:cubicBezTo>
                <a:lnTo>
                  <a:pt x="31566" y="6805847"/>
                </a:lnTo>
                <a:lnTo>
                  <a:pt x="30463" y="6715381"/>
                </a:lnTo>
                <a:cubicBezTo>
                  <a:pt x="29585" y="6714082"/>
                  <a:pt x="28597" y="6713038"/>
                  <a:pt x="27533" y="6712286"/>
                </a:cubicBezTo>
                <a:lnTo>
                  <a:pt x="31288" y="6698474"/>
                </a:lnTo>
                <a:lnTo>
                  <a:pt x="29901" y="6686264"/>
                </a:lnTo>
                <a:cubicBezTo>
                  <a:pt x="29591" y="6639749"/>
                  <a:pt x="29281" y="6593234"/>
                  <a:pt x="28971" y="6546719"/>
                </a:cubicBezTo>
                <a:cubicBezTo>
                  <a:pt x="23415" y="6502008"/>
                  <a:pt x="3087" y="6462057"/>
                  <a:pt x="310" y="6408337"/>
                </a:cubicBezTo>
                <a:cubicBezTo>
                  <a:pt x="-2468" y="6354617"/>
                  <a:pt x="14431" y="6312397"/>
                  <a:pt x="12307" y="6224401"/>
                </a:cubicBezTo>
                <a:lnTo>
                  <a:pt x="27152" y="6147415"/>
                </a:lnTo>
                <a:lnTo>
                  <a:pt x="39044" y="6093837"/>
                </a:lnTo>
                <a:cubicBezTo>
                  <a:pt x="47718" y="6039281"/>
                  <a:pt x="47985" y="5964495"/>
                  <a:pt x="46816" y="5915901"/>
                </a:cubicBezTo>
                <a:cubicBezTo>
                  <a:pt x="43189" y="5876557"/>
                  <a:pt x="47196" y="5863739"/>
                  <a:pt x="33533" y="5831562"/>
                </a:cubicBezTo>
                <a:cubicBezTo>
                  <a:pt x="27901" y="5792459"/>
                  <a:pt x="47408" y="5747455"/>
                  <a:pt x="46555" y="5710909"/>
                </a:cubicBezTo>
                <a:cubicBezTo>
                  <a:pt x="53188" y="5686865"/>
                  <a:pt x="49116" y="5615845"/>
                  <a:pt x="62461" y="5602222"/>
                </a:cubicBezTo>
                <a:cubicBezTo>
                  <a:pt x="64066" y="5572067"/>
                  <a:pt x="49594" y="5555548"/>
                  <a:pt x="56185" y="5529979"/>
                </a:cubicBezTo>
                <a:lnTo>
                  <a:pt x="67961" y="5458854"/>
                </a:lnTo>
                <a:lnTo>
                  <a:pt x="110939" y="5353584"/>
                </a:lnTo>
                <a:cubicBezTo>
                  <a:pt x="123070" y="5308303"/>
                  <a:pt x="110671" y="5307524"/>
                  <a:pt x="128276" y="5249764"/>
                </a:cubicBezTo>
                <a:cubicBezTo>
                  <a:pt x="137692" y="5218499"/>
                  <a:pt x="146153" y="5160067"/>
                  <a:pt x="156749" y="5116288"/>
                </a:cubicBezTo>
                <a:cubicBezTo>
                  <a:pt x="167347" y="5072508"/>
                  <a:pt x="184838" y="5010298"/>
                  <a:pt x="191855" y="4987089"/>
                </a:cubicBezTo>
                <a:lnTo>
                  <a:pt x="219824" y="4934095"/>
                </a:lnTo>
                <a:cubicBezTo>
                  <a:pt x="223315" y="4926170"/>
                  <a:pt x="231151" y="4920904"/>
                  <a:pt x="231137" y="4903120"/>
                </a:cubicBezTo>
                <a:lnTo>
                  <a:pt x="219738" y="4827391"/>
                </a:lnTo>
                <a:cubicBezTo>
                  <a:pt x="223928" y="4818620"/>
                  <a:pt x="227939" y="4809255"/>
                  <a:pt x="231597" y="4799440"/>
                </a:cubicBezTo>
                <a:lnTo>
                  <a:pt x="233480" y="4793512"/>
                </a:lnTo>
                <a:cubicBezTo>
                  <a:pt x="233423" y="4793432"/>
                  <a:pt x="233367" y="4793351"/>
                  <a:pt x="233310" y="4793271"/>
                </a:cubicBezTo>
                <a:cubicBezTo>
                  <a:pt x="233275" y="4791711"/>
                  <a:pt x="233728" y="4789662"/>
                  <a:pt x="234882" y="4786765"/>
                </a:cubicBezTo>
                <a:lnTo>
                  <a:pt x="236914" y="4782703"/>
                </a:lnTo>
                <a:lnTo>
                  <a:pt x="246329" y="4683644"/>
                </a:lnTo>
                <a:cubicBezTo>
                  <a:pt x="256294" y="4677568"/>
                  <a:pt x="256527" y="4667288"/>
                  <a:pt x="253823" y="4655204"/>
                </a:cubicBezTo>
                <a:cubicBezTo>
                  <a:pt x="259521" y="4631796"/>
                  <a:pt x="280440" y="4574275"/>
                  <a:pt x="280514" y="4543195"/>
                </a:cubicBezTo>
                <a:cubicBezTo>
                  <a:pt x="272112" y="4519880"/>
                  <a:pt x="251340" y="4505102"/>
                  <a:pt x="254268" y="4468722"/>
                </a:cubicBezTo>
                <a:cubicBezTo>
                  <a:pt x="266696" y="4435462"/>
                  <a:pt x="236001" y="4395418"/>
                  <a:pt x="252728" y="4353998"/>
                </a:cubicBezTo>
                <a:cubicBezTo>
                  <a:pt x="256750" y="4339008"/>
                  <a:pt x="256168" y="4294115"/>
                  <a:pt x="248123" y="4286542"/>
                </a:cubicBezTo>
                <a:cubicBezTo>
                  <a:pt x="246365" y="4277371"/>
                  <a:pt x="249194" y="4266107"/>
                  <a:pt x="240584" y="4262777"/>
                </a:cubicBezTo>
                <a:cubicBezTo>
                  <a:pt x="230221" y="4256829"/>
                  <a:pt x="246153" y="4222259"/>
                  <a:pt x="233949" y="4228340"/>
                </a:cubicBezTo>
                <a:cubicBezTo>
                  <a:pt x="244865" y="4203839"/>
                  <a:pt x="223150" y="4187902"/>
                  <a:pt x="217758" y="4169004"/>
                </a:cubicBezTo>
                <a:cubicBezTo>
                  <a:pt x="228596" y="4149446"/>
                  <a:pt x="206597" y="4129080"/>
                  <a:pt x="203797" y="4086781"/>
                </a:cubicBezTo>
                <a:cubicBezTo>
                  <a:pt x="216334" y="4065199"/>
                  <a:pt x="201740" y="4058317"/>
                  <a:pt x="218344" y="4018957"/>
                </a:cubicBezTo>
                <a:cubicBezTo>
                  <a:pt x="216630" y="4017979"/>
                  <a:pt x="215034" y="4016614"/>
                  <a:pt x="213609" y="4014902"/>
                </a:cubicBezTo>
                <a:cubicBezTo>
                  <a:pt x="205325" y="4004955"/>
                  <a:pt x="204424" y="3985729"/>
                  <a:pt x="211594" y="3971964"/>
                </a:cubicBezTo>
                <a:cubicBezTo>
                  <a:pt x="233561" y="3910433"/>
                  <a:pt x="230991" y="3860613"/>
                  <a:pt x="234357" y="3812226"/>
                </a:cubicBezTo>
                <a:cubicBezTo>
                  <a:pt x="235501" y="3758242"/>
                  <a:pt x="209185" y="3801364"/>
                  <a:pt x="229596" y="3728573"/>
                </a:cubicBezTo>
                <a:cubicBezTo>
                  <a:pt x="219804" y="3724174"/>
                  <a:pt x="219047" y="3715890"/>
                  <a:pt x="223099" y="3700384"/>
                </a:cubicBezTo>
                <a:cubicBezTo>
                  <a:pt x="222942" y="3674360"/>
                  <a:pt x="199034" y="3683312"/>
                  <a:pt x="212511" y="3653063"/>
                </a:cubicBezTo>
                <a:cubicBezTo>
                  <a:pt x="207582" y="3623616"/>
                  <a:pt x="199349" y="3555881"/>
                  <a:pt x="193522" y="3523704"/>
                </a:cubicBezTo>
                <a:cubicBezTo>
                  <a:pt x="199728" y="3495169"/>
                  <a:pt x="185963" y="3494025"/>
                  <a:pt x="177551" y="3460001"/>
                </a:cubicBezTo>
                <a:cubicBezTo>
                  <a:pt x="184399" y="3442692"/>
                  <a:pt x="180138" y="3431687"/>
                  <a:pt x="172293" y="3422022"/>
                </a:cubicBezTo>
                <a:cubicBezTo>
                  <a:pt x="172567" y="3386386"/>
                  <a:pt x="159982" y="3357707"/>
                  <a:pt x="153640" y="3319632"/>
                </a:cubicBezTo>
                <a:cubicBezTo>
                  <a:pt x="117352" y="3267571"/>
                  <a:pt x="111308" y="3199530"/>
                  <a:pt x="102580" y="3174350"/>
                </a:cubicBezTo>
                <a:lnTo>
                  <a:pt x="101281" y="3168555"/>
                </a:lnTo>
                <a:cubicBezTo>
                  <a:pt x="101655" y="3163067"/>
                  <a:pt x="102030" y="3157580"/>
                  <a:pt x="102403" y="3152092"/>
                </a:cubicBezTo>
                <a:lnTo>
                  <a:pt x="103597" y="3145797"/>
                </a:lnTo>
                <a:cubicBezTo>
                  <a:pt x="104132" y="3141497"/>
                  <a:pt x="104119" y="3138691"/>
                  <a:pt x="103701" y="3136806"/>
                </a:cubicBezTo>
                <a:lnTo>
                  <a:pt x="108221" y="3088993"/>
                </a:lnTo>
                <a:cubicBezTo>
                  <a:pt x="109464" y="3064872"/>
                  <a:pt x="113188" y="3030250"/>
                  <a:pt x="111158" y="2992081"/>
                </a:cubicBezTo>
                <a:cubicBezTo>
                  <a:pt x="109031" y="2944441"/>
                  <a:pt x="104226" y="2942439"/>
                  <a:pt x="105565" y="2902844"/>
                </a:cubicBezTo>
                <a:cubicBezTo>
                  <a:pt x="107874" y="2897323"/>
                  <a:pt x="101362" y="2801618"/>
                  <a:pt x="105102" y="2797375"/>
                </a:cubicBezTo>
                <a:cubicBezTo>
                  <a:pt x="86174" y="2744941"/>
                  <a:pt x="109804" y="2750735"/>
                  <a:pt x="107241" y="2691357"/>
                </a:cubicBezTo>
                <a:cubicBezTo>
                  <a:pt x="107811" y="2665349"/>
                  <a:pt x="115946" y="2561129"/>
                  <a:pt x="145888" y="2542201"/>
                </a:cubicBezTo>
                <a:cubicBezTo>
                  <a:pt x="170455" y="2427400"/>
                  <a:pt x="123634" y="2367849"/>
                  <a:pt x="136292" y="2250554"/>
                </a:cubicBezTo>
                <a:cubicBezTo>
                  <a:pt x="110877" y="2215639"/>
                  <a:pt x="134601" y="2180816"/>
                  <a:pt x="130310" y="2141581"/>
                </a:cubicBezTo>
                <a:cubicBezTo>
                  <a:pt x="154051" y="2149219"/>
                  <a:pt x="117587" y="2094975"/>
                  <a:pt x="144587" y="2089095"/>
                </a:cubicBezTo>
                <a:cubicBezTo>
                  <a:pt x="142952" y="2082142"/>
                  <a:pt x="140513" y="2075590"/>
                  <a:pt x="137867" y="2069059"/>
                </a:cubicBezTo>
                <a:lnTo>
                  <a:pt x="136492" y="2065634"/>
                </a:lnTo>
                <a:cubicBezTo>
                  <a:pt x="136216" y="2060851"/>
                  <a:pt x="135939" y="2056067"/>
                  <a:pt x="135663" y="2051284"/>
                </a:cubicBezTo>
                <a:lnTo>
                  <a:pt x="124268" y="1960184"/>
                </a:lnTo>
                <a:cubicBezTo>
                  <a:pt x="138968" y="1926370"/>
                  <a:pt x="111716" y="1914873"/>
                  <a:pt x="131257" y="1873060"/>
                </a:cubicBezTo>
                <a:cubicBezTo>
                  <a:pt x="136329" y="1857442"/>
                  <a:pt x="139083" y="1807624"/>
                  <a:pt x="131724" y="1797311"/>
                </a:cubicBezTo>
                <a:cubicBezTo>
                  <a:pt x="130673" y="1786740"/>
                  <a:pt x="134293" y="1774954"/>
                  <a:pt x="126063" y="1769201"/>
                </a:cubicBezTo>
                <a:cubicBezTo>
                  <a:pt x="116300" y="1760126"/>
                  <a:pt x="134551" y="1725705"/>
                  <a:pt x="122085" y="1729500"/>
                </a:cubicBezTo>
                <a:cubicBezTo>
                  <a:pt x="134648" y="1705012"/>
                  <a:pt x="114449" y="1682158"/>
                  <a:pt x="110543" y="1659949"/>
                </a:cubicBezTo>
                <a:cubicBezTo>
                  <a:pt x="122664" y="1640913"/>
                  <a:pt x="102513" y="1613087"/>
                  <a:pt x="102892" y="1565607"/>
                </a:cubicBezTo>
                <a:cubicBezTo>
                  <a:pt x="116835" y="1544742"/>
                  <a:pt x="102976" y="1533616"/>
                  <a:pt x="122245" y="1494057"/>
                </a:cubicBezTo>
                <a:cubicBezTo>
                  <a:pt x="120629" y="1492563"/>
                  <a:pt x="119160" y="1490668"/>
                  <a:pt x="117883" y="1488429"/>
                </a:cubicBezTo>
                <a:cubicBezTo>
                  <a:pt x="110465" y="1475431"/>
                  <a:pt x="111002" y="1453942"/>
                  <a:pt x="119083" y="1440433"/>
                </a:cubicBezTo>
                <a:cubicBezTo>
                  <a:pt x="145274" y="1377630"/>
                  <a:pt x="146438" y="1321884"/>
                  <a:pt x="153340" y="1269148"/>
                </a:cubicBezTo>
                <a:cubicBezTo>
                  <a:pt x="158467" y="1209690"/>
                  <a:pt x="129360" y="1251077"/>
                  <a:pt x="154855" y="1175439"/>
                </a:cubicBezTo>
                <a:cubicBezTo>
                  <a:pt x="145538" y="1168218"/>
                  <a:pt x="145408" y="1158868"/>
                  <a:pt x="150548" y="1142685"/>
                </a:cubicBezTo>
                <a:cubicBezTo>
                  <a:pt x="152321" y="1113850"/>
                  <a:pt x="128121" y="1118007"/>
                  <a:pt x="143630" y="1087778"/>
                </a:cubicBezTo>
                <a:cubicBezTo>
                  <a:pt x="139451" y="1064261"/>
                  <a:pt x="125971" y="1018012"/>
                  <a:pt x="125476" y="1001580"/>
                </a:cubicBezTo>
                <a:cubicBezTo>
                  <a:pt x="123958" y="976962"/>
                  <a:pt x="134851" y="962709"/>
                  <a:pt x="134526" y="940069"/>
                </a:cubicBezTo>
                <a:cubicBezTo>
                  <a:pt x="142751" y="909988"/>
                  <a:pt x="129284" y="905409"/>
                  <a:pt x="123523" y="865739"/>
                </a:cubicBezTo>
                <a:cubicBezTo>
                  <a:pt x="131549" y="848234"/>
                  <a:pt x="128173" y="835030"/>
                  <a:pt x="121164" y="822450"/>
                </a:cubicBezTo>
                <a:cubicBezTo>
                  <a:pt x="124077" y="783082"/>
                  <a:pt x="113811" y="748321"/>
                  <a:pt x="110389" y="704665"/>
                </a:cubicBezTo>
                <a:cubicBezTo>
                  <a:pt x="120144" y="656264"/>
                  <a:pt x="99869" y="633697"/>
                  <a:pt x="96299" y="587032"/>
                </a:cubicBezTo>
                <a:cubicBezTo>
                  <a:pt x="87861" y="539988"/>
                  <a:pt x="66571" y="452493"/>
                  <a:pt x="59759" y="422399"/>
                </a:cubicBezTo>
                <a:cubicBezTo>
                  <a:pt x="62865" y="416491"/>
                  <a:pt x="59682" y="404768"/>
                  <a:pt x="55429" y="406467"/>
                </a:cubicBezTo>
                <a:cubicBezTo>
                  <a:pt x="56742" y="400038"/>
                  <a:pt x="64884" y="384166"/>
                  <a:pt x="58062" y="383409"/>
                </a:cubicBezTo>
                <a:cubicBezTo>
                  <a:pt x="57210" y="351894"/>
                  <a:pt x="61145" y="320031"/>
                  <a:pt x="69487" y="290892"/>
                </a:cubicBezTo>
                <a:cubicBezTo>
                  <a:pt x="57686" y="231306"/>
                  <a:pt x="89539" y="260845"/>
                  <a:pt x="86198" y="217175"/>
                </a:cubicBezTo>
                <a:cubicBezTo>
                  <a:pt x="72715" y="183379"/>
                  <a:pt x="83646" y="168958"/>
                  <a:pt x="74643" y="129155"/>
                </a:cubicBezTo>
                <a:cubicBezTo>
                  <a:pt x="96697" y="112411"/>
                  <a:pt x="72236" y="90977"/>
                  <a:pt x="78417" y="74202"/>
                </a:cubicBezTo>
                <a:cubicBezTo>
                  <a:pt x="59029" y="57686"/>
                  <a:pt x="81827" y="29115"/>
                  <a:pt x="94183" y="4683"/>
                </a:cubicBez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TextBox 9"/>
          <p:cNvSpPr/>
          <p:nvPr/>
        </p:nvSpPr>
        <p:spPr>
          <a:xfrm>
            <a:off x="465120" y="1267560"/>
            <a:ext cx="6423840" cy="48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 Rounded MT Bold"/>
              </a:rPr>
              <a:t>Overview of the importance of source control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buNone/>
            </a:pPr>
            <a:endParaRPr b="0" lang="en-GB" sz="1800" spc="-1" strike="noStrike">
              <a:latin typeface="Arial"/>
            </a:endParaRPr>
          </a:p>
          <a:p>
            <a:pPr marL="285840" indent="-2858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 Rounded MT Bold"/>
              </a:rPr>
              <a:t>Introduction to the GUI of MATLAB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buNone/>
            </a:pPr>
            <a:endParaRPr b="0" lang="en-GB" sz="1800" spc="-1" strike="noStrike">
              <a:latin typeface="Arial"/>
            </a:endParaRPr>
          </a:p>
          <a:p>
            <a:pPr marL="285840" indent="-2858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 Rounded MT Bold"/>
              </a:rPr>
              <a:t>Interfacing with files and folders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buNone/>
            </a:pPr>
            <a:endParaRPr b="0" lang="en-GB" sz="1800" spc="-1" strike="noStrike">
              <a:latin typeface="Arial"/>
            </a:endParaRPr>
          </a:p>
          <a:p>
            <a:pPr marL="285840" indent="-2858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 Rounded MT Bold"/>
              </a:rPr>
              <a:t>Data types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buNone/>
            </a:pPr>
            <a:endParaRPr b="0" lang="en-GB" sz="1800" spc="-1" strike="noStrike">
              <a:latin typeface="Arial"/>
            </a:endParaRPr>
          </a:p>
          <a:p>
            <a:pPr marL="285840" indent="-2858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 Rounded MT Bold"/>
              </a:rPr>
              <a:t>Logic and relation operations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buNone/>
            </a:pPr>
            <a:endParaRPr b="0" lang="en-GB" sz="1800" spc="-1" strike="noStrike">
              <a:latin typeface="Arial"/>
            </a:endParaRPr>
          </a:p>
          <a:p>
            <a:pPr marL="285840" indent="-2858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 Rounded MT Bold"/>
              </a:rPr>
              <a:t>Array indexing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buNone/>
            </a:pPr>
            <a:endParaRPr b="0" lang="en-GB" sz="1800" spc="-1" strike="noStrike">
              <a:latin typeface="Arial"/>
            </a:endParaRPr>
          </a:p>
          <a:p>
            <a:pPr marL="285840" indent="-2858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 Rounded MT Bold"/>
              </a:rPr>
              <a:t>Condition statements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buNone/>
            </a:pPr>
            <a:endParaRPr b="0" lang="en-GB" sz="1800" spc="-1" strike="noStrike">
              <a:latin typeface="Arial"/>
            </a:endParaRPr>
          </a:p>
          <a:p>
            <a:pPr marL="285840" indent="-2858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 Rounded MT Bold"/>
              </a:rPr>
              <a:t>Loops and vectorisation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7920" y="52920"/>
            <a:ext cx="8748360" cy="768600"/>
          </a:xfrm>
          <a:prstGeom prst="rect">
            <a:avLst/>
          </a:prstGeom>
          <a:noFill/>
          <a:ln w="19050">
            <a:solidFill>
              <a:srgbClr val="ffffff">
                <a:lumMod val="65000"/>
              </a:srgbClr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marL="6480" indent="-6480" algn="ctr">
              <a:lnSpc>
                <a:spcPct val="90000"/>
              </a:lnSpc>
              <a:spcAft>
                <a:spcPts val="26"/>
              </a:spcAft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1f497d"/>
                </a:solidFill>
                <a:latin typeface="Arial Rounded MT Bold"/>
              </a:rPr>
              <a:t>Next Session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89" name="Picture 6"/>
          <p:cNvSpPr/>
          <p:nvPr/>
        </p:nvSpPr>
        <p:spPr>
          <a:xfrm>
            <a:off x="8580600" y="0"/>
            <a:ext cx="3611160" cy="6857640"/>
          </a:xfrm>
          <a:custGeom>
            <a:avLst/>
            <a:gdLst/>
            <a:ahLst/>
            <a:rect l="l" t="t" r="r" b="b"/>
            <a:pathLst>
              <a:path w="3810000" h="6858000">
                <a:moveTo>
                  <a:pt x="95627" y="0"/>
                </a:moveTo>
                <a:lnTo>
                  <a:pt x="3810000" y="0"/>
                </a:lnTo>
                <a:lnTo>
                  <a:pt x="3810000" y="6858000"/>
                </a:lnTo>
                <a:lnTo>
                  <a:pt x="13132" y="6858000"/>
                </a:lnTo>
                <a:cubicBezTo>
                  <a:pt x="13183" y="6857363"/>
                  <a:pt x="13234" y="6856727"/>
                  <a:pt x="13284" y="6856090"/>
                </a:cubicBezTo>
                <a:lnTo>
                  <a:pt x="31566" y="6805847"/>
                </a:lnTo>
                <a:lnTo>
                  <a:pt x="30463" y="6715381"/>
                </a:lnTo>
                <a:cubicBezTo>
                  <a:pt x="29585" y="6714082"/>
                  <a:pt x="28597" y="6713038"/>
                  <a:pt x="27533" y="6712286"/>
                </a:cubicBezTo>
                <a:lnTo>
                  <a:pt x="31288" y="6698474"/>
                </a:lnTo>
                <a:lnTo>
                  <a:pt x="29901" y="6686264"/>
                </a:lnTo>
                <a:cubicBezTo>
                  <a:pt x="29591" y="6639749"/>
                  <a:pt x="29281" y="6593234"/>
                  <a:pt x="28971" y="6546719"/>
                </a:cubicBezTo>
                <a:cubicBezTo>
                  <a:pt x="23415" y="6502008"/>
                  <a:pt x="3087" y="6462057"/>
                  <a:pt x="310" y="6408337"/>
                </a:cubicBezTo>
                <a:cubicBezTo>
                  <a:pt x="-2468" y="6354617"/>
                  <a:pt x="14431" y="6312397"/>
                  <a:pt x="12307" y="6224401"/>
                </a:cubicBezTo>
                <a:lnTo>
                  <a:pt x="27152" y="6147415"/>
                </a:lnTo>
                <a:lnTo>
                  <a:pt x="39044" y="6093837"/>
                </a:lnTo>
                <a:cubicBezTo>
                  <a:pt x="47718" y="6039281"/>
                  <a:pt x="47985" y="5964495"/>
                  <a:pt x="46816" y="5915901"/>
                </a:cubicBezTo>
                <a:cubicBezTo>
                  <a:pt x="43189" y="5876557"/>
                  <a:pt x="47196" y="5863739"/>
                  <a:pt x="33533" y="5831562"/>
                </a:cubicBezTo>
                <a:cubicBezTo>
                  <a:pt x="27901" y="5792459"/>
                  <a:pt x="47408" y="5747455"/>
                  <a:pt x="46555" y="5710909"/>
                </a:cubicBezTo>
                <a:cubicBezTo>
                  <a:pt x="53188" y="5686865"/>
                  <a:pt x="49116" y="5615845"/>
                  <a:pt x="62461" y="5602222"/>
                </a:cubicBezTo>
                <a:cubicBezTo>
                  <a:pt x="64066" y="5572067"/>
                  <a:pt x="49594" y="5555548"/>
                  <a:pt x="56185" y="5529979"/>
                </a:cubicBezTo>
                <a:lnTo>
                  <a:pt x="67961" y="5458854"/>
                </a:lnTo>
                <a:lnTo>
                  <a:pt x="110939" y="5353584"/>
                </a:lnTo>
                <a:cubicBezTo>
                  <a:pt x="123070" y="5308303"/>
                  <a:pt x="110671" y="5307524"/>
                  <a:pt x="128276" y="5249764"/>
                </a:cubicBezTo>
                <a:cubicBezTo>
                  <a:pt x="137692" y="5218499"/>
                  <a:pt x="146153" y="5160067"/>
                  <a:pt x="156749" y="5116288"/>
                </a:cubicBezTo>
                <a:cubicBezTo>
                  <a:pt x="167347" y="5072508"/>
                  <a:pt x="184838" y="5010298"/>
                  <a:pt x="191855" y="4987089"/>
                </a:cubicBezTo>
                <a:lnTo>
                  <a:pt x="219824" y="4934095"/>
                </a:lnTo>
                <a:cubicBezTo>
                  <a:pt x="223315" y="4926170"/>
                  <a:pt x="231151" y="4920904"/>
                  <a:pt x="231137" y="4903120"/>
                </a:cubicBezTo>
                <a:lnTo>
                  <a:pt x="219738" y="4827391"/>
                </a:lnTo>
                <a:cubicBezTo>
                  <a:pt x="223928" y="4818620"/>
                  <a:pt x="227939" y="4809255"/>
                  <a:pt x="231597" y="4799440"/>
                </a:cubicBezTo>
                <a:lnTo>
                  <a:pt x="233480" y="4793512"/>
                </a:lnTo>
                <a:cubicBezTo>
                  <a:pt x="233423" y="4793432"/>
                  <a:pt x="233367" y="4793351"/>
                  <a:pt x="233310" y="4793271"/>
                </a:cubicBezTo>
                <a:cubicBezTo>
                  <a:pt x="233275" y="4791711"/>
                  <a:pt x="233728" y="4789662"/>
                  <a:pt x="234882" y="4786765"/>
                </a:cubicBezTo>
                <a:lnTo>
                  <a:pt x="236914" y="4782703"/>
                </a:lnTo>
                <a:lnTo>
                  <a:pt x="246329" y="4683644"/>
                </a:lnTo>
                <a:cubicBezTo>
                  <a:pt x="256294" y="4677568"/>
                  <a:pt x="256527" y="4667288"/>
                  <a:pt x="253823" y="4655204"/>
                </a:cubicBezTo>
                <a:cubicBezTo>
                  <a:pt x="259521" y="4631796"/>
                  <a:pt x="280440" y="4574275"/>
                  <a:pt x="280514" y="4543195"/>
                </a:cubicBezTo>
                <a:cubicBezTo>
                  <a:pt x="272112" y="4519880"/>
                  <a:pt x="251340" y="4505102"/>
                  <a:pt x="254268" y="4468722"/>
                </a:cubicBezTo>
                <a:cubicBezTo>
                  <a:pt x="266696" y="4435462"/>
                  <a:pt x="236001" y="4395418"/>
                  <a:pt x="252728" y="4353998"/>
                </a:cubicBezTo>
                <a:cubicBezTo>
                  <a:pt x="256750" y="4339008"/>
                  <a:pt x="256168" y="4294115"/>
                  <a:pt x="248123" y="4286542"/>
                </a:cubicBezTo>
                <a:cubicBezTo>
                  <a:pt x="246365" y="4277371"/>
                  <a:pt x="249194" y="4266107"/>
                  <a:pt x="240584" y="4262777"/>
                </a:cubicBezTo>
                <a:cubicBezTo>
                  <a:pt x="230221" y="4256829"/>
                  <a:pt x="246153" y="4222259"/>
                  <a:pt x="233949" y="4228340"/>
                </a:cubicBezTo>
                <a:cubicBezTo>
                  <a:pt x="244865" y="4203839"/>
                  <a:pt x="223150" y="4187902"/>
                  <a:pt x="217758" y="4169004"/>
                </a:cubicBezTo>
                <a:cubicBezTo>
                  <a:pt x="228596" y="4149446"/>
                  <a:pt x="206597" y="4129080"/>
                  <a:pt x="203797" y="4086781"/>
                </a:cubicBezTo>
                <a:cubicBezTo>
                  <a:pt x="216334" y="4065199"/>
                  <a:pt x="201740" y="4058317"/>
                  <a:pt x="218344" y="4018957"/>
                </a:cubicBezTo>
                <a:cubicBezTo>
                  <a:pt x="216630" y="4017979"/>
                  <a:pt x="215034" y="4016614"/>
                  <a:pt x="213609" y="4014902"/>
                </a:cubicBezTo>
                <a:cubicBezTo>
                  <a:pt x="205325" y="4004955"/>
                  <a:pt x="204424" y="3985729"/>
                  <a:pt x="211594" y="3971964"/>
                </a:cubicBezTo>
                <a:cubicBezTo>
                  <a:pt x="233561" y="3910433"/>
                  <a:pt x="230991" y="3860613"/>
                  <a:pt x="234357" y="3812226"/>
                </a:cubicBezTo>
                <a:cubicBezTo>
                  <a:pt x="235501" y="3758242"/>
                  <a:pt x="209185" y="3801364"/>
                  <a:pt x="229596" y="3728573"/>
                </a:cubicBezTo>
                <a:cubicBezTo>
                  <a:pt x="219804" y="3724174"/>
                  <a:pt x="219047" y="3715890"/>
                  <a:pt x="223099" y="3700384"/>
                </a:cubicBezTo>
                <a:cubicBezTo>
                  <a:pt x="222942" y="3674360"/>
                  <a:pt x="199034" y="3683312"/>
                  <a:pt x="212511" y="3653063"/>
                </a:cubicBezTo>
                <a:cubicBezTo>
                  <a:pt x="207582" y="3623616"/>
                  <a:pt x="199349" y="3555881"/>
                  <a:pt x="193522" y="3523704"/>
                </a:cubicBezTo>
                <a:cubicBezTo>
                  <a:pt x="199728" y="3495169"/>
                  <a:pt x="185963" y="3494025"/>
                  <a:pt x="177551" y="3460001"/>
                </a:cubicBezTo>
                <a:cubicBezTo>
                  <a:pt x="184399" y="3442692"/>
                  <a:pt x="180138" y="3431687"/>
                  <a:pt x="172293" y="3422022"/>
                </a:cubicBezTo>
                <a:cubicBezTo>
                  <a:pt x="172567" y="3386386"/>
                  <a:pt x="159982" y="3357707"/>
                  <a:pt x="153640" y="3319632"/>
                </a:cubicBezTo>
                <a:cubicBezTo>
                  <a:pt x="117352" y="3267571"/>
                  <a:pt x="111308" y="3199530"/>
                  <a:pt x="102580" y="3174350"/>
                </a:cubicBezTo>
                <a:lnTo>
                  <a:pt x="101281" y="3168555"/>
                </a:lnTo>
                <a:cubicBezTo>
                  <a:pt x="101655" y="3163067"/>
                  <a:pt x="102030" y="3157580"/>
                  <a:pt x="102403" y="3152092"/>
                </a:cubicBezTo>
                <a:lnTo>
                  <a:pt x="103597" y="3145797"/>
                </a:lnTo>
                <a:cubicBezTo>
                  <a:pt x="104132" y="3141497"/>
                  <a:pt x="104119" y="3138691"/>
                  <a:pt x="103701" y="3136806"/>
                </a:cubicBezTo>
                <a:lnTo>
                  <a:pt x="108221" y="3088993"/>
                </a:lnTo>
                <a:cubicBezTo>
                  <a:pt x="109464" y="3064872"/>
                  <a:pt x="113188" y="3030250"/>
                  <a:pt x="111158" y="2992081"/>
                </a:cubicBezTo>
                <a:cubicBezTo>
                  <a:pt x="109031" y="2944441"/>
                  <a:pt x="104226" y="2942439"/>
                  <a:pt x="105565" y="2902844"/>
                </a:cubicBezTo>
                <a:cubicBezTo>
                  <a:pt x="107874" y="2897323"/>
                  <a:pt x="101362" y="2801618"/>
                  <a:pt x="105102" y="2797375"/>
                </a:cubicBezTo>
                <a:cubicBezTo>
                  <a:pt x="86174" y="2744941"/>
                  <a:pt x="109804" y="2750735"/>
                  <a:pt x="107241" y="2691357"/>
                </a:cubicBezTo>
                <a:cubicBezTo>
                  <a:pt x="107811" y="2665349"/>
                  <a:pt x="115946" y="2561129"/>
                  <a:pt x="145888" y="2542201"/>
                </a:cubicBezTo>
                <a:cubicBezTo>
                  <a:pt x="170455" y="2427400"/>
                  <a:pt x="123634" y="2367849"/>
                  <a:pt x="136292" y="2250554"/>
                </a:cubicBezTo>
                <a:cubicBezTo>
                  <a:pt x="110877" y="2215639"/>
                  <a:pt x="134601" y="2180816"/>
                  <a:pt x="130310" y="2141581"/>
                </a:cubicBezTo>
                <a:cubicBezTo>
                  <a:pt x="154051" y="2149219"/>
                  <a:pt x="117587" y="2094975"/>
                  <a:pt x="144587" y="2089095"/>
                </a:cubicBezTo>
                <a:cubicBezTo>
                  <a:pt x="142952" y="2082142"/>
                  <a:pt x="140513" y="2075590"/>
                  <a:pt x="137867" y="2069059"/>
                </a:cubicBezTo>
                <a:lnTo>
                  <a:pt x="136492" y="2065634"/>
                </a:lnTo>
                <a:cubicBezTo>
                  <a:pt x="136216" y="2060851"/>
                  <a:pt x="135939" y="2056067"/>
                  <a:pt x="135663" y="2051284"/>
                </a:cubicBezTo>
                <a:lnTo>
                  <a:pt x="124268" y="1960184"/>
                </a:lnTo>
                <a:cubicBezTo>
                  <a:pt x="138968" y="1926370"/>
                  <a:pt x="111716" y="1914873"/>
                  <a:pt x="131257" y="1873060"/>
                </a:cubicBezTo>
                <a:cubicBezTo>
                  <a:pt x="136329" y="1857442"/>
                  <a:pt x="139083" y="1807624"/>
                  <a:pt x="131724" y="1797311"/>
                </a:cubicBezTo>
                <a:cubicBezTo>
                  <a:pt x="130673" y="1786740"/>
                  <a:pt x="134293" y="1774954"/>
                  <a:pt x="126063" y="1769201"/>
                </a:cubicBezTo>
                <a:cubicBezTo>
                  <a:pt x="116300" y="1760126"/>
                  <a:pt x="134551" y="1725705"/>
                  <a:pt x="122085" y="1729500"/>
                </a:cubicBezTo>
                <a:cubicBezTo>
                  <a:pt x="134648" y="1705012"/>
                  <a:pt x="114449" y="1682158"/>
                  <a:pt x="110543" y="1659949"/>
                </a:cubicBezTo>
                <a:cubicBezTo>
                  <a:pt x="122664" y="1640913"/>
                  <a:pt x="102513" y="1613087"/>
                  <a:pt x="102892" y="1565607"/>
                </a:cubicBezTo>
                <a:cubicBezTo>
                  <a:pt x="116835" y="1544742"/>
                  <a:pt x="102976" y="1533616"/>
                  <a:pt x="122245" y="1494057"/>
                </a:cubicBezTo>
                <a:cubicBezTo>
                  <a:pt x="120629" y="1492563"/>
                  <a:pt x="119160" y="1490668"/>
                  <a:pt x="117883" y="1488429"/>
                </a:cubicBezTo>
                <a:cubicBezTo>
                  <a:pt x="110465" y="1475431"/>
                  <a:pt x="111002" y="1453942"/>
                  <a:pt x="119083" y="1440433"/>
                </a:cubicBezTo>
                <a:cubicBezTo>
                  <a:pt x="145274" y="1377630"/>
                  <a:pt x="146438" y="1321884"/>
                  <a:pt x="153340" y="1269148"/>
                </a:cubicBezTo>
                <a:cubicBezTo>
                  <a:pt x="158467" y="1209690"/>
                  <a:pt x="129360" y="1251077"/>
                  <a:pt x="154855" y="1175439"/>
                </a:cubicBezTo>
                <a:cubicBezTo>
                  <a:pt x="145538" y="1168218"/>
                  <a:pt x="145408" y="1158868"/>
                  <a:pt x="150548" y="1142685"/>
                </a:cubicBezTo>
                <a:cubicBezTo>
                  <a:pt x="152321" y="1113850"/>
                  <a:pt x="128121" y="1118007"/>
                  <a:pt x="143630" y="1087778"/>
                </a:cubicBezTo>
                <a:cubicBezTo>
                  <a:pt x="139451" y="1064261"/>
                  <a:pt x="125971" y="1018012"/>
                  <a:pt x="125476" y="1001580"/>
                </a:cubicBezTo>
                <a:cubicBezTo>
                  <a:pt x="123958" y="976962"/>
                  <a:pt x="134851" y="962709"/>
                  <a:pt x="134526" y="940069"/>
                </a:cubicBezTo>
                <a:cubicBezTo>
                  <a:pt x="142751" y="909988"/>
                  <a:pt x="129284" y="905409"/>
                  <a:pt x="123523" y="865739"/>
                </a:cubicBezTo>
                <a:cubicBezTo>
                  <a:pt x="131549" y="848234"/>
                  <a:pt x="128173" y="835030"/>
                  <a:pt x="121164" y="822450"/>
                </a:cubicBezTo>
                <a:cubicBezTo>
                  <a:pt x="124077" y="783082"/>
                  <a:pt x="113811" y="748321"/>
                  <a:pt x="110389" y="704665"/>
                </a:cubicBezTo>
                <a:cubicBezTo>
                  <a:pt x="120144" y="656264"/>
                  <a:pt x="99869" y="633697"/>
                  <a:pt x="96299" y="587032"/>
                </a:cubicBezTo>
                <a:cubicBezTo>
                  <a:pt x="87861" y="539988"/>
                  <a:pt x="66571" y="452493"/>
                  <a:pt x="59759" y="422399"/>
                </a:cubicBezTo>
                <a:cubicBezTo>
                  <a:pt x="62865" y="416491"/>
                  <a:pt x="59682" y="404768"/>
                  <a:pt x="55429" y="406467"/>
                </a:cubicBezTo>
                <a:cubicBezTo>
                  <a:pt x="56742" y="400038"/>
                  <a:pt x="64884" y="384166"/>
                  <a:pt x="58062" y="383409"/>
                </a:cubicBezTo>
                <a:cubicBezTo>
                  <a:pt x="57210" y="351894"/>
                  <a:pt x="61145" y="320031"/>
                  <a:pt x="69487" y="290892"/>
                </a:cubicBezTo>
                <a:cubicBezTo>
                  <a:pt x="57686" y="231306"/>
                  <a:pt x="89539" y="260845"/>
                  <a:pt x="86198" y="217175"/>
                </a:cubicBezTo>
                <a:cubicBezTo>
                  <a:pt x="72715" y="183379"/>
                  <a:pt x="83646" y="168958"/>
                  <a:pt x="74643" y="129155"/>
                </a:cubicBezTo>
                <a:cubicBezTo>
                  <a:pt x="96697" y="112411"/>
                  <a:pt x="72236" y="90977"/>
                  <a:pt x="78417" y="74202"/>
                </a:cubicBezTo>
                <a:cubicBezTo>
                  <a:pt x="59029" y="57686"/>
                  <a:pt x="81827" y="29115"/>
                  <a:pt x="94183" y="4683"/>
                </a:cubicBez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TextBox 9"/>
          <p:cNvSpPr/>
          <p:nvPr/>
        </p:nvSpPr>
        <p:spPr>
          <a:xfrm>
            <a:off x="465120" y="1267560"/>
            <a:ext cx="6423840" cy="552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90000"/>
              </a:lnSpc>
              <a:spcAft>
                <a:spcPts val="601"/>
              </a:spcAft>
              <a:buNone/>
            </a:pPr>
            <a:r>
              <a:rPr b="0" lang="en-US" sz="2400" spc="-1" strike="noStrike">
                <a:solidFill>
                  <a:srgbClr val="c00000"/>
                </a:solidFill>
                <a:latin typeface="Arial Rounded MT Bold"/>
              </a:rPr>
              <a:t>Practical A1:</a:t>
            </a:r>
            <a:endParaRPr b="0" lang="en-GB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Aft>
                <a:spcPts val="601"/>
              </a:spcAft>
              <a:buNone/>
            </a:pPr>
            <a:endParaRPr b="0" lang="en-GB" sz="24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buNone/>
            </a:pPr>
            <a:r>
              <a:rPr b="0" lang="en-US" sz="2400" spc="-1" strike="noStrike">
                <a:solidFill>
                  <a:srgbClr val="1f497d"/>
                </a:solidFill>
                <a:latin typeface="Arial Rounded MT Bold"/>
              </a:rPr>
              <a:t>Themes: 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 Rounded MT Bold"/>
              </a:rPr>
              <a:t>01: Managing code and data 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 Rounded MT Bold"/>
              </a:rPr>
              <a:t>02: MATLAB primer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 Rounded MT Bold"/>
              </a:rPr>
              <a:t>03: MATLAB challenges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buNone/>
            </a:pPr>
            <a:endParaRPr b="0" lang="en-GB" sz="24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buNone/>
            </a:pPr>
            <a:endParaRPr b="0" lang="en-GB" sz="24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buNone/>
            </a:pPr>
            <a:r>
              <a:rPr b="0" lang="en-US" sz="2400" spc="-1" strike="noStrike">
                <a:solidFill>
                  <a:srgbClr val="1f497d"/>
                </a:solidFill>
                <a:latin typeface="Arial Rounded MT Bold"/>
              </a:rPr>
              <a:t>Room: </a:t>
            </a:r>
            <a:r>
              <a:rPr b="0" lang="en-US" sz="2400" spc="-1" strike="noStrike">
                <a:solidFill>
                  <a:srgbClr val="000000"/>
                </a:solidFill>
                <a:latin typeface="Arial Rounded MT Bold"/>
              </a:rPr>
              <a:t>HDB 3.101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buNone/>
            </a:pPr>
            <a:endParaRPr b="0" lang="en-GB" sz="24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buNone/>
            </a:pPr>
            <a:endParaRPr b="0" lang="en-GB" sz="24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buNone/>
            </a:pPr>
            <a:r>
              <a:rPr b="0" lang="en-US" sz="2400" spc="-1" strike="noStrike">
                <a:solidFill>
                  <a:srgbClr val="1f497d"/>
                </a:solidFill>
                <a:latin typeface="Arial Rounded MT Bold"/>
              </a:rPr>
              <a:t>Time: </a:t>
            </a:r>
            <a:r>
              <a:rPr b="0" lang="en-US" sz="2400" spc="-1" strike="noStrike">
                <a:solidFill>
                  <a:srgbClr val="000000"/>
                </a:solidFill>
                <a:latin typeface="Arial Rounded MT Bold"/>
              </a:rPr>
              <a:t>10:00 – 12:00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buNone/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buNone/>
            </a:pP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40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Rectangle 4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CustomShape 1"/>
          <p:cNvSpPr/>
          <p:nvPr/>
        </p:nvSpPr>
        <p:spPr>
          <a:xfrm>
            <a:off x="7920" y="52920"/>
            <a:ext cx="12183840" cy="768600"/>
          </a:xfrm>
          <a:prstGeom prst="rect">
            <a:avLst/>
          </a:prstGeom>
          <a:noFill/>
          <a:ln w="19050">
            <a:solidFill>
              <a:srgbClr val="ffffff">
                <a:lumMod val="65000"/>
              </a:srgbClr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marL="6480" indent="-6480" algn="ctr">
              <a:lnSpc>
                <a:spcPct val="90000"/>
              </a:lnSpc>
              <a:spcAft>
                <a:spcPts val="26"/>
              </a:spcAft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1f497d"/>
                </a:solidFill>
                <a:latin typeface="Arial Rounded MT Bold"/>
              </a:rPr>
              <a:t>Part 1: Timetable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66" name="" descr=""/>
          <p:cNvPicPr/>
          <p:nvPr/>
        </p:nvPicPr>
        <p:blipFill>
          <a:blip r:embed="rId1"/>
          <a:stretch/>
        </p:blipFill>
        <p:spPr>
          <a:xfrm>
            <a:off x="1924200" y="1260000"/>
            <a:ext cx="8343720" cy="5047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40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Rectangle 4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CustomShape 1"/>
          <p:cNvSpPr/>
          <p:nvPr/>
        </p:nvSpPr>
        <p:spPr>
          <a:xfrm>
            <a:off x="7920" y="52920"/>
            <a:ext cx="12183840" cy="768600"/>
          </a:xfrm>
          <a:prstGeom prst="rect">
            <a:avLst/>
          </a:prstGeom>
          <a:noFill/>
          <a:ln w="19050">
            <a:solidFill>
              <a:srgbClr val="ffffff">
                <a:lumMod val="65000"/>
              </a:srgbClr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marL="6480" indent="-6480" algn="ctr">
              <a:lnSpc>
                <a:spcPct val="90000"/>
              </a:lnSpc>
              <a:spcAft>
                <a:spcPts val="26"/>
              </a:spcAft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1f497d"/>
                </a:solidFill>
                <a:latin typeface="Arial Rounded MT Bold"/>
              </a:rPr>
              <a:t>Part 1: Timetable</a:t>
            </a:r>
            <a:endParaRPr b="0" lang="en-GB" sz="4400" spc="-1" strike="noStrike">
              <a:latin typeface="Arial"/>
            </a:endParaRPr>
          </a:p>
        </p:txBody>
      </p:sp>
      <p:grpSp>
        <p:nvGrpSpPr>
          <p:cNvPr id="70" name=""/>
          <p:cNvGrpSpPr/>
          <p:nvPr/>
        </p:nvGrpSpPr>
        <p:grpSpPr>
          <a:xfrm>
            <a:off x="1900440" y="1024560"/>
            <a:ext cx="8391240" cy="5436000"/>
            <a:chOff x="1900440" y="1024560"/>
            <a:chExt cx="8391240" cy="5436000"/>
          </a:xfrm>
        </p:grpSpPr>
        <p:pic>
          <p:nvPicPr>
            <p:cNvPr id="71" name="" descr=""/>
            <p:cNvPicPr/>
            <p:nvPr/>
          </p:nvPicPr>
          <p:blipFill>
            <a:blip r:embed="rId1"/>
            <a:stretch/>
          </p:blipFill>
          <p:spPr>
            <a:xfrm>
              <a:off x="1900440" y="1908000"/>
              <a:ext cx="8391240" cy="4552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2" name="" descr=""/>
            <p:cNvPicPr/>
            <p:nvPr/>
          </p:nvPicPr>
          <p:blipFill>
            <a:blip r:embed="rId2"/>
            <a:srcRect l="0" t="0" r="0" b="82165"/>
            <a:stretch/>
          </p:blipFill>
          <p:spPr>
            <a:xfrm>
              <a:off x="1910880" y="1024560"/>
              <a:ext cx="8343720" cy="89964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40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Rectangle 4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CustomShape 1"/>
          <p:cNvSpPr/>
          <p:nvPr/>
        </p:nvSpPr>
        <p:spPr>
          <a:xfrm>
            <a:off x="7920" y="52920"/>
            <a:ext cx="12183840" cy="768600"/>
          </a:xfrm>
          <a:prstGeom prst="rect">
            <a:avLst/>
          </a:prstGeom>
          <a:noFill/>
          <a:ln w="19050">
            <a:solidFill>
              <a:srgbClr val="ffffff">
                <a:lumMod val="65000"/>
              </a:srgbClr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marL="6480" indent="-6480" algn="ctr">
              <a:lnSpc>
                <a:spcPct val="90000"/>
              </a:lnSpc>
              <a:spcAft>
                <a:spcPts val="26"/>
              </a:spcAft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1f497d"/>
                </a:solidFill>
                <a:latin typeface="Arial Rounded MT Bold"/>
              </a:rPr>
              <a:t>Characteristics of Geoscience Data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76" name="Picture 2" descr="A picture containing text, tree, outdoor&#10;&#10;Description automatically generated"/>
          <p:cNvPicPr/>
          <p:nvPr/>
        </p:nvPicPr>
        <p:blipFill>
          <a:blip r:embed="rId1"/>
          <a:stretch/>
        </p:blipFill>
        <p:spPr>
          <a:xfrm>
            <a:off x="302400" y="1037520"/>
            <a:ext cx="1904760" cy="2523600"/>
          </a:xfrm>
          <a:prstGeom prst="rect">
            <a:avLst/>
          </a:prstGeom>
          <a:ln w="0">
            <a:solidFill>
              <a:srgbClr val="000000"/>
            </a:solidFill>
          </a:ln>
        </p:spPr>
      </p:pic>
      <p:pic>
        <p:nvPicPr>
          <p:cNvPr id="77" name="Picture 4" descr="A picture containing text, boat, water, outdoor&#10;&#10;Description automatically generated"/>
          <p:cNvPicPr/>
          <p:nvPr/>
        </p:nvPicPr>
        <p:blipFill>
          <a:blip r:embed="rId2"/>
          <a:stretch/>
        </p:blipFill>
        <p:spPr>
          <a:xfrm>
            <a:off x="2765880" y="1033560"/>
            <a:ext cx="1904760" cy="2523600"/>
          </a:xfrm>
          <a:prstGeom prst="rect">
            <a:avLst/>
          </a:prstGeom>
          <a:ln w="0">
            <a:solidFill>
              <a:srgbClr val="000000"/>
            </a:solidFill>
          </a:ln>
        </p:spPr>
      </p:pic>
      <p:pic>
        <p:nvPicPr>
          <p:cNvPr id="78" name="Picture 7" descr="A group of people on a beach&#10;&#10;Description automatically generated with low confidence"/>
          <p:cNvPicPr/>
          <p:nvPr/>
        </p:nvPicPr>
        <p:blipFill>
          <a:blip r:embed="rId3"/>
          <a:stretch/>
        </p:blipFill>
        <p:spPr>
          <a:xfrm>
            <a:off x="5229720" y="1037520"/>
            <a:ext cx="1904760" cy="2523600"/>
          </a:xfrm>
          <a:prstGeom prst="rect">
            <a:avLst/>
          </a:prstGeom>
          <a:ln w="0">
            <a:solidFill>
              <a:srgbClr val="000000"/>
            </a:solidFill>
          </a:ln>
        </p:spPr>
      </p:pic>
      <p:pic>
        <p:nvPicPr>
          <p:cNvPr id="79" name="Picture 9" descr="A river running through a valley&#10;&#10;Description automatically generated with low confidence"/>
          <p:cNvPicPr/>
          <p:nvPr/>
        </p:nvPicPr>
        <p:blipFill>
          <a:blip r:embed="rId4"/>
          <a:stretch/>
        </p:blipFill>
        <p:spPr>
          <a:xfrm>
            <a:off x="7602120" y="1037520"/>
            <a:ext cx="1904760" cy="2523600"/>
          </a:xfrm>
          <a:prstGeom prst="rect">
            <a:avLst/>
          </a:prstGeom>
          <a:ln w="0">
            <a:solidFill>
              <a:srgbClr val="000000"/>
            </a:solidFill>
          </a:ln>
        </p:spPr>
      </p:pic>
      <p:pic>
        <p:nvPicPr>
          <p:cNvPr id="80" name="Picture 11" descr="A picture containing text, outdoor, sunset, nature&#10;&#10;Description automatically generated"/>
          <p:cNvPicPr/>
          <p:nvPr/>
        </p:nvPicPr>
        <p:blipFill>
          <a:blip r:embed="rId5"/>
          <a:stretch/>
        </p:blipFill>
        <p:spPr>
          <a:xfrm>
            <a:off x="9939960" y="1037520"/>
            <a:ext cx="1904760" cy="2523600"/>
          </a:xfrm>
          <a:prstGeom prst="rect">
            <a:avLst/>
          </a:prstGeom>
          <a:ln w="0">
            <a:solidFill>
              <a:srgbClr val="000000"/>
            </a:solidFill>
          </a:ln>
        </p:spPr>
      </p:pic>
      <p:pic>
        <p:nvPicPr>
          <p:cNvPr id="81" name="Picture 13" descr="Map&#10;&#10;Description automatically generated"/>
          <p:cNvPicPr/>
          <p:nvPr/>
        </p:nvPicPr>
        <p:blipFill>
          <a:blip r:embed="rId6"/>
          <a:stretch/>
        </p:blipFill>
        <p:spPr>
          <a:xfrm>
            <a:off x="302400" y="3948840"/>
            <a:ext cx="1904760" cy="2523600"/>
          </a:xfrm>
          <a:prstGeom prst="rect">
            <a:avLst/>
          </a:prstGeom>
          <a:ln w="0">
            <a:solidFill>
              <a:srgbClr val="000000"/>
            </a:solidFill>
          </a:ln>
        </p:spPr>
      </p:pic>
      <p:pic>
        <p:nvPicPr>
          <p:cNvPr id="82" name="Picture 15" descr="A picture containing text, outdoor, mountain&#10;&#10;Description automatically generated"/>
          <p:cNvPicPr/>
          <p:nvPr/>
        </p:nvPicPr>
        <p:blipFill>
          <a:blip r:embed="rId7"/>
          <a:stretch/>
        </p:blipFill>
        <p:spPr>
          <a:xfrm>
            <a:off x="2765880" y="3948840"/>
            <a:ext cx="1904760" cy="2523600"/>
          </a:xfrm>
          <a:prstGeom prst="rect">
            <a:avLst/>
          </a:prstGeom>
          <a:ln w="0">
            <a:solidFill>
              <a:srgbClr val="000000"/>
            </a:solidFill>
          </a:ln>
        </p:spPr>
      </p:pic>
      <p:pic>
        <p:nvPicPr>
          <p:cNvPr id="83" name="Picture 17" descr="A picture containing text, grass, sign, plant&#10;&#10;Description automatically generated"/>
          <p:cNvPicPr/>
          <p:nvPr/>
        </p:nvPicPr>
        <p:blipFill>
          <a:blip r:embed="rId8"/>
          <a:stretch/>
        </p:blipFill>
        <p:spPr>
          <a:xfrm>
            <a:off x="5229720" y="3948840"/>
            <a:ext cx="1904760" cy="2523600"/>
          </a:xfrm>
          <a:prstGeom prst="rect">
            <a:avLst/>
          </a:prstGeom>
          <a:ln w="0">
            <a:solidFill>
              <a:srgbClr val="000000"/>
            </a:solidFill>
          </a:ln>
        </p:spPr>
      </p:pic>
      <p:pic>
        <p:nvPicPr>
          <p:cNvPr id="84" name="Picture 19" descr="A picture containing text, nature, night sky&#10;&#10;Description automatically generated"/>
          <p:cNvPicPr/>
          <p:nvPr/>
        </p:nvPicPr>
        <p:blipFill>
          <a:blip r:embed="rId9"/>
          <a:stretch/>
        </p:blipFill>
        <p:spPr>
          <a:xfrm>
            <a:off x="7602120" y="3948840"/>
            <a:ext cx="1904760" cy="2523600"/>
          </a:xfrm>
          <a:prstGeom prst="rect">
            <a:avLst/>
          </a:prstGeom>
          <a:ln w="0">
            <a:solidFill>
              <a:srgbClr val="000000"/>
            </a:solidFill>
          </a:ln>
        </p:spPr>
      </p:pic>
      <p:pic>
        <p:nvPicPr>
          <p:cNvPr id="85" name="Picture 21" descr="Map&#10;&#10;Description automatically generated with medium confidence"/>
          <p:cNvPicPr/>
          <p:nvPr/>
        </p:nvPicPr>
        <p:blipFill>
          <a:blip r:embed="rId10"/>
          <a:stretch/>
        </p:blipFill>
        <p:spPr>
          <a:xfrm>
            <a:off x="9939960" y="3948840"/>
            <a:ext cx="1904760" cy="2523600"/>
          </a:xfrm>
          <a:prstGeom prst="rect">
            <a:avLst/>
          </a:prstGeom>
          <a:ln w="0">
            <a:solidFill>
              <a:srgbClr val="000000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40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Rectangle 4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1"/>
          <p:cNvSpPr/>
          <p:nvPr/>
        </p:nvSpPr>
        <p:spPr>
          <a:xfrm>
            <a:off x="7920" y="52920"/>
            <a:ext cx="12183840" cy="768600"/>
          </a:xfrm>
          <a:prstGeom prst="rect">
            <a:avLst/>
          </a:prstGeom>
          <a:noFill/>
          <a:ln w="19050">
            <a:solidFill>
              <a:srgbClr val="ffffff">
                <a:lumMod val="65000"/>
              </a:srgbClr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marL="6480" indent="-6480" algn="ctr">
              <a:lnSpc>
                <a:spcPct val="90000"/>
              </a:lnSpc>
              <a:spcAft>
                <a:spcPts val="26"/>
              </a:spcAft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1f497d"/>
                </a:solidFill>
                <a:latin typeface="Arial Rounded MT Bold"/>
              </a:rPr>
              <a:t>What are your topic(s) of interest?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89" name="Picture 3" descr="Icon&#10;&#10;Description automatically generated"/>
          <p:cNvPicPr/>
          <p:nvPr/>
        </p:nvPicPr>
        <p:blipFill>
          <a:blip r:embed="rId1"/>
          <a:stretch/>
        </p:blipFill>
        <p:spPr>
          <a:xfrm>
            <a:off x="2316960" y="1452240"/>
            <a:ext cx="7557480" cy="4250880"/>
          </a:xfrm>
          <a:prstGeom prst="rect">
            <a:avLst/>
          </a:prstGeom>
          <a:ln w="0">
            <a:solidFill>
              <a:srgbClr val="000000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40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Rectangle 4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1"/>
          <p:cNvSpPr/>
          <p:nvPr/>
        </p:nvSpPr>
        <p:spPr>
          <a:xfrm>
            <a:off x="7920" y="52920"/>
            <a:ext cx="12183840" cy="768600"/>
          </a:xfrm>
          <a:prstGeom prst="rect">
            <a:avLst/>
          </a:prstGeom>
          <a:noFill/>
          <a:ln w="19050">
            <a:solidFill>
              <a:srgbClr val="ffffff">
                <a:lumMod val="65000"/>
              </a:srgbClr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marL="6480" indent="-6480" algn="ctr">
              <a:lnSpc>
                <a:spcPct val="90000"/>
              </a:lnSpc>
              <a:spcAft>
                <a:spcPts val="26"/>
              </a:spcAft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1f497d"/>
                </a:solidFill>
                <a:latin typeface="Arial Rounded MT Bold"/>
              </a:rPr>
              <a:t>What data are you planning on using?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93" name="Picture 3" descr="Icon&#10;&#10;Description automatically generated"/>
          <p:cNvPicPr/>
          <p:nvPr/>
        </p:nvPicPr>
        <p:blipFill>
          <a:blip r:embed="rId1"/>
          <a:stretch/>
        </p:blipFill>
        <p:spPr>
          <a:xfrm>
            <a:off x="2316960" y="1452240"/>
            <a:ext cx="7557480" cy="4250880"/>
          </a:xfrm>
          <a:prstGeom prst="rect">
            <a:avLst/>
          </a:prstGeom>
          <a:ln w="0">
            <a:solidFill>
              <a:srgbClr val="000000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40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Rectangle 4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1"/>
          <p:cNvSpPr/>
          <p:nvPr/>
        </p:nvSpPr>
        <p:spPr>
          <a:xfrm>
            <a:off x="7920" y="52920"/>
            <a:ext cx="12183840" cy="768600"/>
          </a:xfrm>
          <a:prstGeom prst="rect">
            <a:avLst/>
          </a:prstGeom>
          <a:noFill/>
          <a:ln w="19050">
            <a:solidFill>
              <a:srgbClr val="ffffff">
                <a:lumMod val="65000"/>
              </a:srgbClr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marL="6480" indent="-6480" algn="ctr">
              <a:lnSpc>
                <a:spcPct val="90000"/>
              </a:lnSpc>
              <a:spcAft>
                <a:spcPts val="26"/>
              </a:spcAft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1f497d"/>
                </a:solidFill>
                <a:latin typeface="Arial Rounded MT Bold"/>
              </a:rPr>
              <a:t>What methods are you planning on using?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97" name="Picture 3" descr="Icon&#10;&#10;Description automatically generated"/>
          <p:cNvPicPr/>
          <p:nvPr/>
        </p:nvPicPr>
        <p:blipFill>
          <a:blip r:embed="rId1"/>
          <a:stretch/>
        </p:blipFill>
        <p:spPr>
          <a:xfrm>
            <a:off x="2316960" y="1452240"/>
            <a:ext cx="7557480" cy="4250880"/>
          </a:xfrm>
          <a:prstGeom prst="rect">
            <a:avLst/>
          </a:prstGeom>
          <a:ln w="0">
            <a:solidFill>
              <a:srgbClr val="000000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40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Rectangle 4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1"/>
          <p:cNvSpPr/>
          <p:nvPr/>
        </p:nvSpPr>
        <p:spPr>
          <a:xfrm>
            <a:off x="7920" y="52920"/>
            <a:ext cx="12183840" cy="768600"/>
          </a:xfrm>
          <a:prstGeom prst="rect">
            <a:avLst/>
          </a:prstGeom>
          <a:noFill/>
          <a:ln w="19050">
            <a:solidFill>
              <a:srgbClr val="ffffff">
                <a:lumMod val="65000"/>
              </a:srgbClr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marL="6480" indent="-6480" algn="ctr">
              <a:lnSpc>
                <a:spcPct val="90000"/>
              </a:lnSpc>
              <a:spcAft>
                <a:spcPts val="26"/>
              </a:spcAft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1f497d"/>
                </a:solidFill>
                <a:latin typeface="Arial Rounded MT Bold"/>
              </a:rPr>
              <a:t>Code and data management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01" name="CustomShape 1"/>
          <p:cNvSpPr/>
          <p:nvPr/>
        </p:nvSpPr>
        <p:spPr>
          <a:xfrm>
            <a:off x="4199040" y="2147400"/>
            <a:ext cx="3809520" cy="41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TextBox 8"/>
          <p:cNvSpPr/>
          <p:nvPr/>
        </p:nvSpPr>
        <p:spPr>
          <a:xfrm>
            <a:off x="5711040" y="912240"/>
            <a:ext cx="6423480" cy="326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90000"/>
              </a:lnSpc>
              <a:spcAft>
                <a:spcPts val="601"/>
              </a:spcAft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Rounded MT Bold"/>
              </a:rPr>
              <a:t>Generates a backup to the cloud which can be private or public (ensure private for this module)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buNone/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Rounded MT Bold"/>
              </a:rPr>
              <a:t>Avoids having to keep track of multiple versions on your computer e.g. v1, …, v9, etc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buNone/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Rounded MT Bold"/>
              </a:rPr>
              <a:t>All changes to the uploaded files (commits) can be viewed and changes are reversable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buNone/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Rounded MT Bold"/>
              </a:rPr>
              <a:t>Good practice when working within a team environment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03" name="Picture 3" descr="Text&#10;&#10;Description automatically generated"/>
          <p:cNvPicPr/>
          <p:nvPr/>
        </p:nvPicPr>
        <p:blipFill>
          <a:blip r:embed="rId1"/>
          <a:stretch/>
        </p:blipFill>
        <p:spPr>
          <a:xfrm>
            <a:off x="294840" y="957960"/>
            <a:ext cx="5211360" cy="2932560"/>
          </a:xfrm>
          <a:prstGeom prst="rect">
            <a:avLst/>
          </a:prstGeom>
          <a:ln w="0">
            <a:solidFill>
              <a:srgbClr val="000000"/>
            </a:solidFill>
          </a:ln>
        </p:spPr>
      </p:pic>
      <p:pic>
        <p:nvPicPr>
          <p:cNvPr id="104" name="Picture 6" descr="Logo, company name&#10;&#10;Description automatically generated"/>
          <p:cNvPicPr/>
          <p:nvPr/>
        </p:nvPicPr>
        <p:blipFill>
          <a:blip r:embed="rId2"/>
          <a:stretch/>
        </p:blipFill>
        <p:spPr>
          <a:xfrm>
            <a:off x="6095880" y="4478400"/>
            <a:ext cx="5376600" cy="1930320"/>
          </a:xfrm>
          <a:prstGeom prst="rect">
            <a:avLst/>
          </a:prstGeom>
          <a:ln w="0">
            <a:solidFill>
              <a:srgbClr val="000000"/>
            </a:solidFill>
          </a:ln>
        </p:spPr>
      </p:pic>
      <p:sp>
        <p:nvSpPr>
          <p:cNvPr id="105" name="TextBox 13"/>
          <p:cNvSpPr/>
          <p:nvPr/>
        </p:nvSpPr>
        <p:spPr>
          <a:xfrm>
            <a:off x="294840" y="4285080"/>
            <a:ext cx="521136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Rounded MT Bold"/>
              </a:rPr>
              <a:t>Ensure that your data is hosted online to ensure outputs can be reproduced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Rounded MT Bold"/>
              </a:rPr>
              <a:t>This should be publicly accessible to ensure the code completes properly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Rounded MT Bold"/>
              </a:rPr>
              <a:t>Needs to be shared during submission of portfolio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845</TotalTime>
  <Application>LibreOffice/7.3.5.2$Linux_X86_64 LibreOffice_project/30$Build-2</Application>
  <AppVersion>15.0000</AppVersion>
  <Words>955</Words>
  <Paragraphs>201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2020-10-12T15:03:28Z</dcterms:created>
  <dc:creator>Matthew Perks</dc:creator>
  <dc:description/>
  <dc:language>en-GB</dc:language>
  <cp:lastModifiedBy/>
  <dcterms:modified xsi:type="dcterms:W3CDTF">2022-09-08T16:01:50Z</dcterms:modified>
  <cp:revision>15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22</vt:i4>
  </property>
  <property fmtid="{D5CDD505-2E9C-101B-9397-08002B2CF9AE}" pid="3" name="PresentationFormat">
    <vt:lpwstr>Widescreen</vt:lpwstr>
  </property>
  <property fmtid="{D5CDD505-2E9C-101B-9397-08002B2CF9AE}" pid="4" name="Slides">
    <vt:i4>22</vt:i4>
  </property>
</Properties>
</file>