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9.jpeg" ContentType="image/jpeg"/>
  <Override PartName="/ppt/media/image4.png" ContentType="image/png"/>
  <Override PartName="/ppt/media/image5.png" ContentType="image/png"/>
  <Override PartName="/ppt/media/image6.png" ContentType="image/png"/>
  <Override PartName="/ppt/media/image7.png" ContentType="image/png"/>
  <Override PartName="/ppt/media/image8.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a:t>
            </a:r>
            <a:r>
              <a:rPr b="0" lang="en-US" sz="1800" spc="-1" strike="noStrike">
                <a:solidFill>
                  <a:srgbClr val="000000"/>
                </a:solidFill>
                <a:latin typeface="Calibri"/>
              </a:rPr>
              <a:t>slide</a:t>
            </a:r>
            <a:endParaRPr b="0" lang="en-US" sz="1800" spc="-1" strike="noStrike">
              <a:solidFill>
                <a:srgbClr val="000000"/>
              </a:solidFill>
              <a:latin typeface="Calibri"/>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a:t>
            </a:r>
            <a:r>
              <a:rPr b="0" lang="en-GB" sz="2000" spc="-1" strike="noStrike">
                <a:latin typeface="Arial"/>
              </a:rPr>
              <a:t>format</a:t>
            </a:r>
            <a:endParaRPr b="0" lang="en-GB"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4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F4786438-C72B-415E-A66C-5F542E23255B}"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a:ln w="0">
            <a:noFill/>
          </a:ln>
        </p:spPr>
      </p:sp>
      <p:sp>
        <p:nvSpPr>
          <p:cNvPr id="13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35"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C3E2403A-6A79-47A4-9B5D-035DBABDE4C0}"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a:ln w="0">
            <a:noFill/>
          </a:ln>
        </p:spPr>
      </p:sp>
      <p:sp>
        <p:nvSpPr>
          <p:cNvPr id="16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6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3D438690-1519-4E7E-A914-175D612C6960}"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65"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27D91C8B-9446-4AED-9C9A-BF00B69635F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68"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19604A92-324E-46BD-9AA1-CA709C8759C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71"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23132BB0-4D81-43DF-B9AA-7555A82B4412}"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74"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3CC1EFE9-4762-4A2C-AF8B-08E9C27598C2}"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a:ln w="0">
            <a:noFill/>
          </a:ln>
        </p:spPr>
      </p:sp>
      <p:sp>
        <p:nvSpPr>
          <p:cNvPr id="17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77"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5414EDDB-AA9F-4174-ADF3-2CA99292E094}"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a:ln w="0">
            <a:noFill/>
          </a:ln>
        </p:spPr>
      </p:sp>
      <p:sp>
        <p:nvSpPr>
          <p:cNvPr id="13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38"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485573C4-A2FE-4E07-A07C-4C2CB49B961F}"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a:ln w="0">
            <a:noFill/>
          </a:ln>
        </p:spPr>
      </p:sp>
      <p:sp>
        <p:nvSpPr>
          <p:cNvPr id="14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41"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8D1FD9A1-332E-4C2A-908B-399C92ECE2C3}"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a:ln w="0">
            <a:noFill/>
          </a:ln>
        </p:spPr>
      </p:sp>
      <p:sp>
        <p:nvSpPr>
          <p:cNvPr id="14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44"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CDD85E49-C53F-433B-9B93-1C1DFC18DBA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a:ln w="0">
            <a:noFill/>
          </a:ln>
        </p:spPr>
      </p:sp>
      <p:sp>
        <p:nvSpPr>
          <p:cNvPr id="14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47"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76D91DE2-3AC7-4FEC-A36A-22E37CED7C3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50"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661DCDDB-2A5B-4132-AABE-837CDDC39EA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5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29B57EEC-57CE-4EAB-BC9A-4B9DA4843E7C}"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5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DE1F0F3B-9F97-4DEB-AD00-76FA8FDA5E4C}"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GB" sz="2000" spc="-1" strike="noStrike">
              <a:latin typeface="Arial"/>
            </a:endParaRPr>
          </a:p>
        </p:txBody>
      </p:sp>
      <p:sp>
        <p:nvSpPr>
          <p:cNvPr id="15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b="0" lang="en-GB" sz="1200" spc="-1" strike="noStrike">
                <a:latin typeface="Times New Roman"/>
              </a:defRPr>
            </a:lvl1pPr>
          </a:lstStyle>
          <a:p>
            <a:pPr algn="r">
              <a:lnSpc>
                <a:spcPct val="100000"/>
              </a:lnSpc>
              <a:buNone/>
            </a:pPr>
            <a:fld id="{26168C95-13F4-4437-B1B5-768826813CB5}"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EE5B66D-FCDD-444B-9169-FF2005CFD021}"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2237125-BC2D-40EF-8082-E163A31A24B4}"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CC6771C-90FE-4C6A-A7A2-4CD38C0237F4}"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C517295-8B3E-47E5-93EB-65FDDCFE1D4A}"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5BF1635-4B66-4584-9EF6-8AC997794F03}"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CAE58DC-3B63-46D7-B855-99ED8EB70E50}"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4567B65-FD5F-4804-8691-8D8B8010FBA1}"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B17745A-8850-4C56-B903-4B672AA9DE68}"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2130480"/>
            <a:ext cx="10362960" cy="681300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EBA553A-118D-4685-83E6-9B5229703BBD}"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AD1F51-7D5E-4B82-AA7A-5C8729F61A54}"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BE306D4-A71F-4FB7-A337-47FF918E564C}"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2130480"/>
            <a:ext cx="1036296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20DE49C-EAC5-4D4F-ABDE-101B257C1756}"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2130480"/>
            <a:ext cx="10362960" cy="1469520"/>
          </a:xfrm>
          <a:prstGeom prst="rect">
            <a:avLst/>
          </a:prstGeom>
          <a:noFill/>
          <a:ln w="0">
            <a:noFill/>
          </a:ln>
        </p:spPr>
        <p:txBody>
          <a:bodyPr anchor="ctr">
            <a:noAutofit/>
          </a:bodyPr>
          <a:p>
            <a:pPr algn="ctr">
              <a:lnSpc>
                <a:spcPct val="100000"/>
              </a:lnSpc>
              <a:buNone/>
            </a:pPr>
            <a:r>
              <a:rPr b="0" lang="en-GB" sz="4400" spc="-1" strike="noStrike">
                <a:solidFill>
                  <a:srgbClr val="000000"/>
                </a:solidFill>
                <a:latin typeface="Calibri"/>
              </a:rPr>
              <a:t>Click to edit </a:t>
            </a:r>
            <a:r>
              <a:rPr b="0" lang="en-GB" sz="4400" spc="-1" strike="noStrike">
                <a:solidFill>
                  <a:srgbClr val="000000"/>
                </a:solidFill>
                <a:latin typeface="Calibri"/>
              </a:rPr>
              <a:t>Master title </a:t>
            </a:r>
            <a:r>
              <a:rPr b="0" lang="en-GB"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609480" y="6356520"/>
            <a:ext cx="2844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GB" sz="1200" spc="-1" strike="noStrike">
              <a:latin typeface="Times New Roman"/>
            </a:endParaRPr>
          </a:p>
        </p:txBody>
      </p:sp>
      <p:sp>
        <p:nvSpPr>
          <p:cNvPr id="2" name="PlaceHolder 3"/>
          <p:cNvSpPr>
            <a:spLocks noGrp="1"/>
          </p:cNvSpPr>
          <p:nvPr>
            <p:ph type="ftr" idx="2"/>
          </p:nvPr>
        </p:nvSpPr>
        <p:spPr>
          <a:xfrm>
            <a:off x="4165560" y="6356520"/>
            <a:ext cx="386028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3" name="PlaceHolder 4"/>
          <p:cNvSpPr>
            <a:spLocks noGrp="1"/>
          </p:cNvSpPr>
          <p:nvPr>
            <p:ph type="sldNum" idx="3"/>
          </p:nvPr>
        </p:nvSpPr>
        <p:spPr>
          <a:xfrm>
            <a:off x="8737560" y="6356520"/>
            <a:ext cx="2844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1B8EA4E-F7DF-4ADD-9452-9EB9549B51F2}" type="slidenum">
              <a:rPr b="0" lang="en-US" sz="1200" spc="-1" strike="noStrike">
                <a:solidFill>
                  <a:srgbClr val="8b8b8b"/>
                </a:solidFill>
                <a:latin typeface="Calibri"/>
              </a:rPr>
              <a:t>&lt;number&gt;</a:t>
            </a:fld>
            <a:endParaRPr b="0" lang="en-GB"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2.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48"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49" name="CustomShape 1"/>
          <p:cNvSpPr/>
          <p:nvPr/>
        </p:nvSpPr>
        <p:spPr>
          <a:xfrm>
            <a:off x="3970440" y="609480"/>
            <a:ext cx="4266720" cy="6073200"/>
          </a:xfrm>
          <a:prstGeom prst="rect">
            <a:avLst/>
          </a:prstGeom>
          <a:noFill/>
          <a:ln w="0">
            <a:noFill/>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c00000"/>
                </a:solidFill>
                <a:latin typeface="Arial Rounded MT Bold"/>
              </a:rPr>
              <a:t>Data analysis for Geoscience</a:t>
            </a:r>
            <a:endParaRPr b="0" lang="en-GB" sz="4400" spc="-1" strike="noStrike">
              <a:latin typeface="Arial"/>
            </a:endParaRPr>
          </a:p>
          <a:p>
            <a:pPr marL="6480" indent="-6480" algn="ctr">
              <a:lnSpc>
                <a:spcPct val="90000"/>
              </a:lnSpc>
              <a:spcAft>
                <a:spcPts val="26"/>
              </a:spcAft>
              <a:buNone/>
              <a:tabLst>
                <a:tab algn="l" pos="0"/>
              </a:tabLst>
            </a:pPr>
            <a:endParaRPr b="0" lang="en-GB" sz="4400" spc="-1" strike="noStrike">
              <a:latin typeface="Arial"/>
            </a:endParaRPr>
          </a:p>
          <a:p>
            <a:pPr marL="6480" indent="-6480" algn="ctr">
              <a:lnSpc>
                <a:spcPct val="90000"/>
              </a:lnSpc>
              <a:spcAft>
                <a:spcPts val="26"/>
              </a:spcAft>
              <a:buNone/>
              <a:tabLst>
                <a:tab algn="l" pos="0"/>
              </a:tabLst>
            </a:pPr>
            <a:endParaRPr b="0" lang="en-GB" sz="4400" spc="-1" strike="noStrike">
              <a:latin typeface="Arial"/>
            </a:endParaRPr>
          </a:p>
          <a:p>
            <a:pPr algn="ctr">
              <a:lnSpc>
                <a:spcPct val="90000"/>
              </a:lnSpc>
              <a:spcAft>
                <a:spcPts val="601"/>
              </a:spcAft>
              <a:buNone/>
              <a:tabLst>
                <a:tab algn="l" pos="0"/>
              </a:tabLst>
            </a:pPr>
            <a:r>
              <a:rPr b="0" lang="en-US" sz="2400" spc="-1" strike="noStrike">
                <a:solidFill>
                  <a:srgbClr val="1f497d"/>
                </a:solidFill>
                <a:latin typeface="Arial Rounded MT Bold"/>
              </a:rPr>
              <a:t>GEO8026</a:t>
            </a:r>
            <a:endParaRPr b="0" lang="en-GB" sz="2400" spc="-1" strike="noStrike">
              <a:latin typeface="Arial"/>
            </a:endParaRPr>
          </a:p>
          <a:p>
            <a:pPr algn="ctr">
              <a:lnSpc>
                <a:spcPct val="90000"/>
              </a:lnSpc>
              <a:spcAft>
                <a:spcPts val="601"/>
              </a:spcAft>
              <a:buNone/>
              <a:tabLst>
                <a:tab algn="l" pos="0"/>
              </a:tabLst>
            </a:pPr>
            <a:endParaRPr b="0" lang="en-GB" sz="2400" spc="-1" strike="noStrike">
              <a:latin typeface="Arial"/>
            </a:endParaRPr>
          </a:p>
          <a:p>
            <a:pPr algn="ctr">
              <a:lnSpc>
                <a:spcPct val="90000"/>
              </a:lnSpc>
              <a:spcAft>
                <a:spcPts val="601"/>
              </a:spcAft>
              <a:buNone/>
              <a:tabLst>
                <a:tab algn="l" pos="0"/>
              </a:tabLst>
            </a:pPr>
            <a:r>
              <a:rPr b="0" lang="en-US" sz="2400" spc="-1" strike="noStrike">
                <a:solidFill>
                  <a:srgbClr val="1f497d"/>
                </a:solidFill>
                <a:latin typeface="Arial Rounded MT Bold"/>
              </a:rPr>
              <a:t>Dr. Matt Perks</a:t>
            </a:r>
            <a:endParaRPr b="0" lang="en-GB" sz="2400" spc="-1" strike="noStrike">
              <a:latin typeface="Arial"/>
            </a:endParaRPr>
          </a:p>
          <a:p>
            <a:pPr marL="6480" indent="-6480" algn="ctr">
              <a:lnSpc>
                <a:spcPct val="90000"/>
              </a:lnSpc>
              <a:spcAft>
                <a:spcPts val="26"/>
              </a:spcAft>
              <a:buNone/>
              <a:tabLst>
                <a:tab algn="l" pos="0"/>
              </a:tabLst>
            </a:pPr>
            <a:endParaRPr b="0" lang="en-GB" sz="4400" spc="-1" strike="noStrike">
              <a:latin typeface="Arial"/>
            </a:endParaRPr>
          </a:p>
          <a:p>
            <a:pPr marL="6480" indent="-6480" algn="ctr">
              <a:lnSpc>
                <a:spcPct val="90000"/>
              </a:lnSpc>
              <a:spcAft>
                <a:spcPts val="26"/>
              </a:spcAft>
              <a:buNone/>
              <a:tabLst>
                <a:tab algn="l" pos="0"/>
              </a:tabLst>
            </a:pPr>
            <a:endParaRPr b="0" lang="en-GB" sz="4400" spc="-1" strike="noStrike">
              <a:latin typeface="Arial"/>
            </a:endParaRPr>
          </a:p>
          <a:p>
            <a:pPr marL="6480" indent="-6480" algn="ctr">
              <a:lnSpc>
                <a:spcPct val="90000"/>
              </a:lnSpc>
              <a:spcAft>
                <a:spcPts val="26"/>
              </a:spcAft>
              <a:buNone/>
              <a:tabLst>
                <a:tab algn="l" pos="0"/>
              </a:tabLst>
            </a:pPr>
            <a:endParaRPr b="0" lang="en-GB" sz="4400" spc="-1" strike="noStrike">
              <a:latin typeface="Arial"/>
            </a:endParaRPr>
          </a:p>
        </p:txBody>
      </p:sp>
      <p:sp>
        <p:nvSpPr>
          <p:cNvPr id="50" name="Picture 4"/>
          <p:cNvSpPr/>
          <p:nvPr/>
        </p:nvSpPr>
        <p:spPr>
          <a:xfrm>
            <a:off x="0" y="0"/>
            <a:ext cx="3695400" cy="6857640"/>
          </a:xfrm>
          <a:custGeom>
            <a:avLst/>
            <a:gdLst/>
            <a:ah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a:blipFill rotWithShape="0">
            <a:blip r:embed="rId1"/>
            <a:srcRect/>
            <a:stretch/>
          </a:blipFill>
          <a:ln w="0">
            <a:noFill/>
          </a:ln>
        </p:spPr>
        <p:style>
          <a:lnRef idx="0"/>
          <a:fillRef idx="0"/>
          <a:effectRef idx="0"/>
          <a:fontRef idx="minor"/>
        </p:style>
      </p:sp>
      <p:sp>
        <p:nvSpPr>
          <p:cNvPr id="51" name="CustomShape 1"/>
          <p:cNvSpPr/>
          <p:nvPr/>
        </p:nvSpPr>
        <p:spPr>
          <a:xfrm>
            <a:off x="4199040" y="2147400"/>
            <a:ext cx="3809520" cy="4100760"/>
          </a:xfrm>
          <a:prstGeom prst="rect">
            <a:avLst/>
          </a:prstGeom>
          <a:noFill/>
          <a:ln w="0">
            <a:noFill/>
          </a:ln>
        </p:spPr>
        <p:style>
          <a:lnRef idx="0"/>
          <a:fillRef idx="0"/>
          <a:effectRef idx="0"/>
          <a:fontRef idx="minor"/>
        </p:style>
      </p:sp>
      <p:sp>
        <p:nvSpPr>
          <p:cNvPr id="52" name="Picture 6"/>
          <p:cNvSpPr/>
          <p:nvPr/>
        </p:nvSpPr>
        <p:spPr>
          <a:xfrm>
            <a:off x="8580600" y="0"/>
            <a:ext cx="3611160" cy="6857640"/>
          </a:xfrm>
          <a:custGeom>
            <a:avLst/>
            <a:gdLst/>
            <a:ah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a:blipFill rotWithShape="0">
            <a:blip r:embed="rId2"/>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98"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99"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100" name="TextBox 7"/>
          <p:cNvSpPr/>
          <p:nvPr/>
        </p:nvSpPr>
        <p:spPr>
          <a:xfrm>
            <a:off x="457200" y="1398240"/>
            <a:ext cx="7447680" cy="588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This test inspects the time series for a </a:t>
            </a:r>
            <a:r>
              <a:rPr b="0" lang="en-US" sz="2000" spc="-1" strike="noStrike">
                <a:solidFill>
                  <a:srgbClr val="c00000"/>
                </a:solidFill>
                <a:latin typeface="Calibri"/>
              </a:rPr>
              <a:t>rate of change that exceeds a threshold value </a:t>
            </a:r>
            <a:r>
              <a:rPr b="0" lang="en-US" sz="2000" spc="-1" strike="noStrike">
                <a:solidFill>
                  <a:srgbClr val="000000"/>
                </a:solidFill>
                <a:latin typeface="Calibri"/>
              </a:rPr>
              <a:t>identified by the operator. This could be an absolute value, percentage change, or standard deviation of the mean.</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A balance must be found between a threshold set too low, which triggers too many false alarms, and one set too high, making the test ineffective.</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Determining the excessive rate of change is based on user-experience and/or sensor sensitivity. </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1" lang="en-GB" sz="2000" spc="-1" strike="noStrike">
                <a:solidFill>
                  <a:srgbClr val="000000"/>
                </a:solidFill>
                <a:latin typeface="Calibri"/>
              </a:rPr>
              <a:t>Flags </a:t>
            </a:r>
            <a:r>
              <a:rPr b="0" lang="en-GB" sz="2000" spc="-1" strike="noStrike">
                <a:solidFill>
                  <a:srgbClr val="000000"/>
                </a:solidFill>
                <a:latin typeface="Calibri"/>
              </a:rPr>
              <a:t>	</a:t>
            </a:r>
            <a:r>
              <a:rPr b="0" lang="en-GB" sz="2000" spc="-1" strike="noStrike">
                <a:solidFill>
                  <a:srgbClr val="000000"/>
                </a:solidFill>
                <a:latin typeface="Calibri"/>
              </a:rPr>
              <a:t>	</a:t>
            </a:r>
            <a:r>
              <a:rPr b="1" lang="en-GB" sz="2000" spc="-1" strike="noStrike">
                <a:solidFill>
                  <a:srgbClr val="000000"/>
                </a:solidFill>
                <a:latin typeface="Calibri"/>
              </a:rPr>
              <a:t>Condition </a:t>
            </a:r>
            <a:r>
              <a:rPr b="0" lang="en-GB" sz="2000" spc="-1" strike="noStrike">
                <a:solidFill>
                  <a:srgbClr val="000000"/>
                </a:solidFill>
                <a:latin typeface="Calibri"/>
              </a:rPr>
              <a:t>	</a:t>
            </a:r>
            <a:r>
              <a:rPr b="0" lang="en-GB" sz="2000" spc="-1" strike="noStrike">
                <a:solidFill>
                  <a:srgbClr val="000000"/>
                </a:solidFill>
                <a:latin typeface="Calibri"/>
              </a:rPr>
              <a:t>	</a:t>
            </a:r>
            <a:endParaRPr b="0" lang="en-GB" sz="2000" spc="-1" strike="noStrike">
              <a:latin typeface="Arial"/>
            </a:endParaRPr>
          </a:p>
          <a:p>
            <a:pPr>
              <a:lnSpc>
                <a:spcPct val="100000"/>
              </a:lnSpc>
              <a:buNone/>
            </a:pPr>
            <a:r>
              <a:rPr b="0" lang="en-US" sz="2000" spc="-1" strike="noStrike">
                <a:solidFill>
                  <a:srgbClr val="000000"/>
                </a:solidFill>
                <a:latin typeface="Calibri"/>
              </a:rPr>
              <a:t>Suspect = 3</a:t>
            </a:r>
            <a:r>
              <a:rPr b="0" lang="en-US" sz="2000" spc="-1" strike="noStrike">
                <a:solidFill>
                  <a:srgbClr val="000000"/>
                </a:solidFill>
                <a:latin typeface="Calibri"/>
              </a:rPr>
              <a:t>	</a:t>
            </a:r>
            <a:r>
              <a:rPr b="0" lang="en-US" sz="2000" spc="-1" strike="noStrike">
                <a:solidFill>
                  <a:srgbClr val="000000"/>
                </a:solidFill>
                <a:latin typeface="Calibri"/>
              </a:rPr>
              <a:t>Reported change is greater than would be expected</a:t>
            </a:r>
            <a:endParaRPr b="0" lang="en-GB" sz="2000" spc="-1" strike="noStrike">
              <a:latin typeface="Arial"/>
            </a:endParaRPr>
          </a:p>
          <a:p>
            <a:pPr>
              <a:lnSpc>
                <a:spcPct val="100000"/>
              </a:lnSpc>
              <a:buNone/>
            </a:pPr>
            <a:r>
              <a:rPr b="0" lang="en-US" sz="2000" spc="-1" strike="noStrike">
                <a:solidFill>
                  <a:srgbClr val="000000"/>
                </a:solidFill>
                <a:latin typeface="Calibri"/>
              </a:rPr>
              <a:t>Pass = 1</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Change below the maximum expected</a:t>
            </a:r>
            <a:endParaRPr b="0" lang="en-GB" sz="2000" spc="-1" strike="noStrike">
              <a:latin typeface="Arial"/>
            </a:endParaRPr>
          </a:p>
          <a:p>
            <a:pPr>
              <a:lnSpc>
                <a:spcPct val="100000"/>
              </a:lnSpc>
              <a:buNone/>
            </a:pPr>
            <a:endParaRPr b="0" lang="en-GB" sz="2000" spc="-1" strike="noStrike">
              <a:latin typeface="Arial"/>
            </a:endParaRPr>
          </a:p>
        </p:txBody>
      </p:sp>
      <p:sp>
        <p:nvSpPr>
          <p:cNvPr id="101" name="TextBox 9"/>
          <p:cNvSpPr/>
          <p:nvPr/>
        </p:nvSpPr>
        <p:spPr>
          <a:xfrm>
            <a:off x="4626360" y="891000"/>
            <a:ext cx="2938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c0504d"/>
                </a:solidFill>
                <a:latin typeface="Arial Rounded MT Bold"/>
              </a:rPr>
              <a:t>Rate of Change Tests (1)</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03"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104"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105" name="TextBox 7"/>
          <p:cNvSpPr/>
          <p:nvPr/>
        </p:nvSpPr>
        <p:spPr>
          <a:xfrm>
            <a:off x="457200" y="1398240"/>
            <a:ext cx="8744760" cy="639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Single value spikes are relatively easy to detect</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Spikes consisting of more than one data point are difficult to capture, but their onset may be flagged by the rate of change test.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Adjacent points (n-1 and n+1) are averaged to form a spike reference. The absolute value of the spike is tested to capture positive and negative spikes. Large spikes are easier to identify as outliers and flag as failures. Smaller spikes may be real and are only flagged suspect.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The thresholds may be fixed values or dynamically established (for example, a multiple of the standard deviation over an operator-selected period). </a:t>
            </a:r>
            <a:r>
              <a:rPr b="0" lang="en-US" sz="1800" spc="-1" strike="noStrike">
                <a:solidFill>
                  <a:srgbClr val="000000"/>
                </a:solidFill>
                <a:latin typeface="Calibri"/>
              </a:rPr>
              <a:t>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For example, we may state that the rate of change between two temperature measurements must be less than 3</a:t>
            </a:r>
            <a:r>
              <a:rPr b="0" lang="el-GR" sz="1800" spc="-1" strike="noStrike">
                <a:solidFill>
                  <a:srgbClr val="000000"/>
                </a:solidFill>
                <a:latin typeface="Calibri"/>
              </a:rPr>
              <a:t>σ</a:t>
            </a:r>
            <a:r>
              <a:rPr b="0" lang="en-GB" sz="1800" spc="-1" strike="noStrike">
                <a:solidFill>
                  <a:srgbClr val="000000"/>
                </a:solidFill>
                <a:latin typeface="Calibri"/>
              </a:rPr>
              <a:t> over the previous 24-hours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1" lang="en-GB" sz="1800" spc="-1" strike="noStrike">
                <a:solidFill>
                  <a:srgbClr val="000000"/>
                </a:solidFill>
                <a:latin typeface="Calibri"/>
              </a:rPr>
              <a:t>Flags </a:t>
            </a:r>
            <a:r>
              <a:rPr b="0" lang="en-GB" sz="1800" spc="-1" strike="noStrike">
                <a:solidFill>
                  <a:srgbClr val="000000"/>
                </a:solidFill>
                <a:latin typeface="Calibri"/>
              </a:rPr>
              <a:t>	</a:t>
            </a:r>
            <a:r>
              <a:rPr b="0" lang="en-GB" sz="1800" spc="-1" strike="noStrike">
                <a:solidFill>
                  <a:srgbClr val="000000"/>
                </a:solidFill>
                <a:latin typeface="Calibri"/>
              </a:rPr>
              <a:t>	</a:t>
            </a:r>
            <a:r>
              <a:rPr b="1" lang="en-GB" sz="1800" spc="-1" strike="noStrike">
                <a:solidFill>
                  <a:srgbClr val="000000"/>
                </a:solidFill>
                <a:latin typeface="Calibri"/>
              </a:rPr>
              <a:t>Condition </a:t>
            </a:r>
            <a:r>
              <a:rPr b="0" lang="en-GB" sz="1800" spc="-1" strike="noStrike">
                <a:solidFill>
                  <a:srgbClr val="000000"/>
                </a:solidFill>
                <a:latin typeface="Calibri"/>
              </a:rPr>
              <a:t>	</a:t>
            </a:r>
            <a:r>
              <a:rPr b="0" lang="en-GB" sz="1800" spc="-1" strike="noStrike">
                <a:solidFill>
                  <a:srgbClr val="000000"/>
                </a:solidFill>
                <a:latin typeface="Calibri"/>
              </a:rPr>
              <a:t>	</a:t>
            </a:r>
            <a:endParaRPr b="0" lang="en-GB" sz="1800" spc="-1" strike="noStrike">
              <a:latin typeface="Arial"/>
            </a:endParaRPr>
          </a:p>
          <a:p>
            <a:pPr>
              <a:lnSpc>
                <a:spcPct val="100000"/>
              </a:lnSpc>
              <a:buNone/>
            </a:pPr>
            <a:r>
              <a:rPr b="0" lang="en-US" sz="1800" spc="-1" strike="noStrike">
                <a:solidFill>
                  <a:srgbClr val="000000"/>
                </a:solidFill>
                <a:latin typeface="Calibri"/>
              </a:rPr>
              <a:t>Fail = 4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Very large spike reported.</a:t>
            </a:r>
            <a:endParaRPr b="0" lang="en-GB" sz="1800" spc="-1" strike="noStrike">
              <a:latin typeface="Arial"/>
            </a:endParaRPr>
          </a:p>
          <a:p>
            <a:pPr>
              <a:lnSpc>
                <a:spcPct val="100000"/>
              </a:lnSpc>
              <a:buNone/>
            </a:pPr>
            <a:r>
              <a:rPr b="0" lang="en-US" sz="1800" spc="-1" strike="noStrike">
                <a:solidFill>
                  <a:srgbClr val="000000"/>
                </a:solidFill>
                <a:latin typeface="Calibri"/>
              </a:rPr>
              <a:t>Suspect = 3 </a:t>
            </a:r>
            <a:r>
              <a:rPr b="0" lang="en-US" sz="1800" spc="-1" strike="noStrike">
                <a:solidFill>
                  <a:srgbClr val="000000"/>
                </a:solidFill>
                <a:latin typeface="Calibri"/>
              </a:rPr>
              <a:t>	</a:t>
            </a:r>
            <a:r>
              <a:rPr b="0" lang="en-US" sz="1800" spc="-1" strike="noStrike">
                <a:solidFill>
                  <a:srgbClr val="000000"/>
                </a:solidFill>
                <a:latin typeface="Calibri"/>
              </a:rPr>
              <a:t>Elevated spike reported.</a:t>
            </a:r>
            <a:endParaRPr b="0" lang="en-GB" sz="1800" spc="-1" strike="noStrike">
              <a:latin typeface="Arial"/>
            </a:endParaRPr>
          </a:p>
          <a:p>
            <a:pPr>
              <a:lnSpc>
                <a:spcPct val="100000"/>
              </a:lnSpc>
              <a:buNone/>
            </a:pPr>
            <a:r>
              <a:rPr b="0" lang="en-US" sz="1800" spc="-1" strike="noStrike">
                <a:solidFill>
                  <a:srgbClr val="000000"/>
                </a:solidFill>
                <a:latin typeface="Calibri"/>
              </a:rPr>
              <a:t>Pass = 1</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Within expected range</a:t>
            </a:r>
            <a:endParaRPr b="0" lang="en-GB" sz="1800" spc="-1" strike="noStrike">
              <a:latin typeface="Arial"/>
            </a:endParaRPr>
          </a:p>
          <a:p>
            <a:pPr>
              <a:lnSpc>
                <a:spcPct val="100000"/>
              </a:lnSpc>
              <a:buNone/>
            </a:pPr>
            <a:endParaRPr b="0" lang="en-GB" sz="1800" spc="-1" strike="noStrike">
              <a:latin typeface="Arial"/>
            </a:endParaRPr>
          </a:p>
        </p:txBody>
      </p:sp>
      <p:sp>
        <p:nvSpPr>
          <p:cNvPr id="106" name="TextBox 8"/>
          <p:cNvSpPr/>
          <p:nvPr/>
        </p:nvSpPr>
        <p:spPr>
          <a:xfrm>
            <a:off x="4626360" y="891000"/>
            <a:ext cx="2938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c0504d"/>
                </a:solidFill>
                <a:latin typeface="Arial Rounded MT Bold"/>
              </a:rPr>
              <a:t>Rate of Change Tests (2)</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08"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109"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110" name="TextBox 6"/>
          <p:cNvSpPr/>
          <p:nvPr/>
        </p:nvSpPr>
        <p:spPr>
          <a:xfrm>
            <a:off x="4626360" y="891000"/>
            <a:ext cx="2938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c0504d"/>
                </a:solidFill>
                <a:latin typeface="Arial Rounded MT Bold"/>
              </a:rPr>
              <a:t>Rate of Change Tests (3)</a:t>
            </a:r>
            <a:endParaRPr b="0" lang="en-GB" sz="1800" spc="-1" strike="noStrike">
              <a:latin typeface="Arial"/>
            </a:endParaRPr>
          </a:p>
        </p:txBody>
      </p:sp>
      <p:sp>
        <p:nvSpPr>
          <p:cNvPr id="111" name="TextBox 7"/>
          <p:cNvSpPr/>
          <p:nvPr/>
        </p:nvSpPr>
        <p:spPr>
          <a:xfrm>
            <a:off x="457200" y="1270440"/>
            <a:ext cx="682632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BUT… </a:t>
            </a:r>
            <a:r>
              <a:rPr b="0" lang="en-US" sz="1800" spc="-1" strike="noStrike">
                <a:solidFill>
                  <a:srgbClr val="000000"/>
                </a:solidFill>
                <a:latin typeface="Calibri"/>
              </a:rPr>
              <a:t>What happens if we are not dealing with single spikes? But perhaps spikes lasting across several steps?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If we use the approach of (1) + (2), rate of change may be low in erroneous data after the initial shift</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In these cases, we can use the z-score to assess the significance of changes and detect spurious values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Whilst the </a:t>
            </a:r>
            <a:r>
              <a:rPr b="0" lang="el-GR" sz="1800" spc="-1" strike="noStrike">
                <a:solidFill>
                  <a:srgbClr val="000000"/>
                </a:solidFill>
                <a:latin typeface="Calibri"/>
              </a:rPr>
              <a:t>μ</a:t>
            </a:r>
            <a:r>
              <a:rPr b="0" lang="en-GB" sz="1800" spc="-1" strike="noStrike">
                <a:solidFill>
                  <a:srgbClr val="000000"/>
                </a:solidFill>
                <a:latin typeface="Calibri"/>
              </a:rPr>
              <a:t> and</a:t>
            </a:r>
            <a:r>
              <a:rPr b="0" lang="en-US" sz="1800" spc="-1" strike="noStrike">
                <a:solidFill>
                  <a:srgbClr val="000000"/>
                </a:solidFill>
                <a:latin typeface="Calibri"/>
              </a:rPr>
              <a:t> </a:t>
            </a:r>
            <a:r>
              <a:rPr b="0" lang="el-GR" sz="1800" spc="-1" strike="noStrike">
                <a:solidFill>
                  <a:srgbClr val="000000"/>
                </a:solidFill>
                <a:latin typeface="Calibri"/>
              </a:rPr>
              <a:t>σ</a:t>
            </a:r>
            <a:r>
              <a:rPr b="0" lang="en-GB" sz="1800" spc="-1" strike="noStrike">
                <a:solidFill>
                  <a:srgbClr val="000000"/>
                </a:solidFill>
                <a:latin typeface="Calibri"/>
              </a:rPr>
              <a:t> </a:t>
            </a:r>
            <a:r>
              <a:rPr b="0" lang="en-US" sz="1800" spc="-1" strike="noStrike">
                <a:solidFill>
                  <a:srgbClr val="000000"/>
                </a:solidFill>
                <a:latin typeface="Calibri"/>
              </a:rPr>
              <a:t>could be calculated for the entire dataset with values exceeding a Z score being removed, this is not very useful for geoscience data (e.g. periodicity, non-linear dynamics)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We want to calculate this dynamically across the data and not use the global mean and standard deviation</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We can therefore use additional terms:</a:t>
            </a:r>
            <a:endParaRPr b="0" lang="en-GB" sz="1800" spc="-1" strike="noStrike">
              <a:latin typeface="Arial"/>
            </a:endParaRPr>
          </a:p>
          <a:p>
            <a:pPr>
              <a:lnSpc>
                <a:spcPct val="100000"/>
              </a:lnSpc>
              <a:buNone/>
            </a:pPr>
            <a:r>
              <a:rPr b="0" lang="en-US" sz="1800" spc="-1" strike="noStrike">
                <a:solidFill>
                  <a:srgbClr val="000000"/>
                </a:solidFill>
                <a:latin typeface="Calibri"/>
              </a:rPr>
              <a:t>A </a:t>
            </a:r>
            <a:r>
              <a:rPr b="1" lang="en-US" sz="1800" spc="-1" strike="noStrike">
                <a:solidFill>
                  <a:srgbClr val="c0504d"/>
                </a:solidFill>
                <a:latin typeface="Calibri"/>
              </a:rPr>
              <a:t>lag</a:t>
            </a:r>
            <a:r>
              <a:rPr b="0" lang="en-US" sz="1800" spc="-1" strike="noStrike">
                <a:solidFill>
                  <a:srgbClr val="c0504d"/>
                </a:solidFill>
                <a:latin typeface="Calibri"/>
              </a:rPr>
              <a:t> </a:t>
            </a:r>
            <a:r>
              <a:rPr b="0" lang="en-US" sz="1800" spc="-1" strike="noStrike">
                <a:solidFill>
                  <a:srgbClr val="000000"/>
                </a:solidFill>
                <a:latin typeface="Calibri"/>
              </a:rPr>
              <a:t>or moving window which will be used to smooth the data</a:t>
            </a:r>
            <a:endParaRPr b="0" lang="en-GB" sz="1800" spc="-1" strike="noStrike">
              <a:latin typeface="Arial"/>
            </a:endParaRPr>
          </a:p>
          <a:p>
            <a:pPr>
              <a:lnSpc>
                <a:spcPct val="100000"/>
              </a:lnSpc>
              <a:buNone/>
            </a:pPr>
            <a:r>
              <a:rPr b="0" lang="en-US" sz="1800" spc="-1" strike="noStrike">
                <a:solidFill>
                  <a:srgbClr val="000000"/>
                </a:solidFill>
                <a:latin typeface="Calibri"/>
              </a:rPr>
              <a:t>A </a:t>
            </a:r>
            <a:r>
              <a:rPr b="1" lang="en-US" sz="1800" spc="-1" strike="noStrike">
                <a:solidFill>
                  <a:srgbClr val="c0504d"/>
                </a:solidFill>
                <a:latin typeface="Calibri"/>
              </a:rPr>
              <a:t>threshold Z</a:t>
            </a:r>
            <a:r>
              <a:rPr b="0" lang="en-US" sz="1800" spc="-1" strike="noStrike">
                <a:solidFill>
                  <a:srgbClr val="c0504d"/>
                </a:solidFill>
                <a:latin typeface="Calibri"/>
              </a:rPr>
              <a:t> </a:t>
            </a:r>
            <a:r>
              <a:rPr b="0" lang="en-US" sz="1800" spc="-1" strike="noStrike">
                <a:solidFill>
                  <a:srgbClr val="000000"/>
                </a:solidFill>
                <a:latin typeface="Calibri"/>
              </a:rPr>
              <a:t>value at which error is reported</a:t>
            </a:r>
            <a:endParaRPr b="0" lang="en-GB" sz="1800" spc="-1" strike="noStrike">
              <a:latin typeface="Arial"/>
            </a:endParaRPr>
          </a:p>
          <a:p>
            <a:pPr>
              <a:lnSpc>
                <a:spcPct val="100000"/>
              </a:lnSpc>
              <a:buNone/>
            </a:pPr>
            <a:r>
              <a:rPr b="0" lang="en-US" sz="1800" spc="-1" strike="noStrike">
                <a:solidFill>
                  <a:srgbClr val="000000"/>
                </a:solidFill>
                <a:latin typeface="Calibri"/>
              </a:rPr>
              <a:t>An </a:t>
            </a:r>
            <a:r>
              <a:rPr b="1" lang="en-US" sz="1800" spc="-1" strike="noStrike">
                <a:solidFill>
                  <a:srgbClr val="c0504d"/>
                </a:solidFill>
                <a:latin typeface="Calibri"/>
              </a:rPr>
              <a:t>influence</a:t>
            </a:r>
            <a:r>
              <a:rPr b="1" lang="en-US" sz="1800" spc="-1" strike="noStrike">
                <a:solidFill>
                  <a:srgbClr val="000000"/>
                </a:solidFill>
                <a:latin typeface="Calibri"/>
              </a:rPr>
              <a:t> </a:t>
            </a:r>
            <a:r>
              <a:rPr b="0" lang="en-US" sz="1800" spc="-1" strike="noStrike">
                <a:solidFill>
                  <a:srgbClr val="000000"/>
                </a:solidFill>
                <a:latin typeface="Calibri"/>
              </a:rPr>
              <a:t>indicating the effect of new signals on </a:t>
            </a:r>
            <a:r>
              <a:rPr b="0" lang="el-GR" sz="1800" spc="-1" strike="noStrike">
                <a:solidFill>
                  <a:srgbClr val="000000"/>
                </a:solidFill>
                <a:latin typeface="Calibri"/>
              </a:rPr>
              <a:t>μ</a:t>
            </a:r>
            <a:r>
              <a:rPr b="0" lang="en-GB" sz="1800" spc="-1" strike="noStrike">
                <a:solidFill>
                  <a:srgbClr val="000000"/>
                </a:solidFill>
                <a:latin typeface="Calibri"/>
              </a:rPr>
              <a:t> and</a:t>
            </a:r>
            <a:r>
              <a:rPr b="0" lang="en-US" sz="1800" spc="-1" strike="noStrike">
                <a:solidFill>
                  <a:srgbClr val="000000"/>
                </a:solidFill>
                <a:latin typeface="Calibri"/>
              </a:rPr>
              <a:t> </a:t>
            </a:r>
            <a:r>
              <a:rPr b="0" lang="el-GR" sz="1800" spc="-1" strike="noStrike">
                <a:solidFill>
                  <a:srgbClr val="000000"/>
                </a:solidFill>
                <a:latin typeface="Calibri"/>
              </a:rPr>
              <a:t>σ</a:t>
            </a:r>
            <a:r>
              <a:rPr b="0" lang="en-GB" sz="1800" spc="-1" strike="noStrike">
                <a:solidFill>
                  <a:srgbClr val="000000"/>
                </a:solidFill>
                <a:latin typeface="Calibri"/>
              </a:rPr>
              <a:t> </a:t>
            </a:r>
            <a:endParaRPr b="0" lang="en-GB" sz="1800" spc="-1" strike="noStrike">
              <a:latin typeface="Arial"/>
            </a:endParaRPr>
          </a:p>
          <a:p>
            <a:pPr>
              <a:lnSpc>
                <a:spcPct val="100000"/>
              </a:lnSpc>
              <a:buNone/>
            </a:pPr>
            <a:endParaRPr b="0" lang="en-GB" sz="1800" spc="-1" strike="noStrike">
              <a:latin typeface="Arial"/>
            </a:endParaRPr>
          </a:p>
        </p:txBody>
      </p:sp>
      <p:pic>
        <p:nvPicPr>
          <p:cNvPr id="112" name="Picture 14" descr="Diagram&#10;&#10;Description automatically generated with medium confidence"/>
          <p:cNvPicPr/>
          <p:nvPr/>
        </p:nvPicPr>
        <p:blipFill>
          <a:blip r:embed="rId1"/>
          <a:stretch/>
        </p:blipFill>
        <p:spPr>
          <a:xfrm>
            <a:off x="8328240" y="1246680"/>
            <a:ext cx="2819160" cy="1618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14"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115"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116" name="TextBox 6"/>
          <p:cNvSpPr/>
          <p:nvPr/>
        </p:nvSpPr>
        <p:spPr>
          <a:xfrm>
            <a:off x="4908240" y="877320"/>
            <a:ext cx="2620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c0504d"/>
                </a:solidFill>
                <a:latin typeface="Arial Rounded MT Bold"/>
              </a:rPr>
              <a:t>Neighbour test</a:t>
            </a:r>
            <a:endParaRPr b="0" lang="en-GB" sz="1800" spc="-1" strike="noStrike">
              <a:latin typeface="Arial"/>
            </a:endParaRPr>
          </a:p>
        </p:txBody>
      </p:sp>
      <p:sp>
        <p:nvSpPr>
          <p:cNvPr id="117" name="TextBox 7"/>
          <p:cNvSpPr/>
          <p:nvPr/>
        </p:nvSpPr>
        <p:spPr>
          <a:xfrm>
            <a:off x="218880" y="1398240"/>
            <a:ext cx="547776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In some instances, it may be possible to deploy multiple sensors at the same location to provide an additional check on the sensor performance.</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GB" sz="1800" spc="-1" strike="noStrike">
                <a:solidFill>
                  <a:srgbClr val="000000"/>
                </a:solidFill>
                <a:latin typeface="Calibri"/>
              </a:rPr>
              <a:t>Are duplicate sensors offering data within acceptable uncertainty limits?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1" lang="en-GB" sz="1800" spc="-1" strike="noStrike">
                <a:solidFill>
                  <a:srgbClr val="000000"/>
                </a:solidFill>
                <a:latin typeface="Calibri"/>
              </a:rPr>
              <a:t>Flags </a:t>
            </a:r>
            <a:r>
              <a:rPr b="0" lang="en-GB" sz="1800" spc="-1" strike="noStrike">
                <a:solidFill>
                  <a:srgbClr val="000000"/>
                </a:solidFill>
                <a:latin typeface="Calibri"/>
              </a:rPr>
              <a:t>	</a:t>
            </a:r>
            <a:r>
              <a:rPr b="0" lang="en-GB" sz="1800" spc="-1" strike="noStrike">
                <a:solidFill>
                  <a:srgbClr val="000000"/>
                </a:solidFill>
                <a:latin typeface="Calibri"/>
              </a:rPr>
              <a:t>	</a:t>
            </a:r>
            <a:r>
              <a:rPr b="1" lang="en-GB" sz="1800" spc="-1" strike="noStrike">
                <a:solidFill>
                  <a:srgbClr val="000000"/>
                </a:solidFill>
                <a:latin typeface="Calibri"/>
              </a:rPr>
              <a:t>Condition </a:t>
            </a:r>
            <a:r>
              <a:rPr b="0" lang="en-GB" sz="1800" spc="-1" strike="noStrike">
                <a:solidFill>
                  <a:srgbClr val="000000"/>
                </a:solidFill>
                <a:latin typeface="Calibri"/>
              </a:rPr>
              <a:t>	</a:t>
            </a:r>
            <a:r>
              <a:rPr b="0" lang="en-GB" sz="1800" spc="-1" strike="noStrike">
                <a:solidFill>
                  <a:srgbClr val="000000"/>
                </a:solidFill>
                <a:latin typeface="Calibri"/>
              </a:rPr>
              <a:t>	</a:t>
            </a:r>
            <a:endParaRPr b="0" lang="en-GB" sz="1800" spc="-1" strike="noStrike">
              <a:latin typeface="Arial"/>
            </a:endParaRPr>
          </a:p>
          <a:p>
            <a:pPr>
              <a:lnSpc>
                <a:spcPct val="100000"/>
              </a:lnSpc>
              <a:buNone/>
            </a:pPr>
            <a:r>
              <a:rPr b="0" lang="en-US" sz="1800" spc="-1" strike="noStrike">
                <a:solidFill>
                  <a:srgbClr val="000000"/>
                </a:solidFill>
                <a:latin typeface="Calibri"/>
              </a:rPr>
              <a:t>Fail = 4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Significant deviation between sensors. </a:t>
            </a:r>
            <a:endParaRPr b="0" lang="en-GB" sz="1800" spc="-1" strike="noStrike">
              <a:latin typeface="Arial"/>
            </a:endParaRPr>
          </a:p>
          <a:p>
            <a:pPr>
              <a:lnSpc>
                <a:spcPct val="100000"/>
              </a:lnSpc>
              <a:buNone/>
            </a:pPr>
            <a:r>
              <a:rPr b="0" lang="en-US" sz="1800" spc="-1" strike="noStrike">
                <a:solidFill>
                  <a:srgbClr val="000000"/>
                </a:solidFill>
                <a:latin typeface="Calibri"/>
              </a:rPr>
              <a:t>Pass = 1</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Within measurement range</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endParaRPr b="0" lang="en-GB" sz="1800" spc="-1" strike="noStrike">
              <a:latin typeface="Arial"/>
            </a:endParaRPr>
          </a:p>
        </p:txBody>
      </p:sp>
      <p:pic>
        <p:nvPicPr>
          <p:cNvPr id="118" name="Picture 2" descr=""/>
          <p:cNvPicPr/>
          <p:nvPr/>
        </p:nvPicPr>
        <p:blipFill>
          <a:blip r:embed="rId1"/>
          <a:srcRect l="0" t="0" r="0" b="52981"/>
          <a:stretch/>
        </p:blipFill>
        <p:spPr>
          <a:xfrm>
            <a:off x="5697000" y="1357920"/>
            <a:ext cx="6275520" cy="2256480"/>
          </a:xfrm>
          <a:prstGeom prst="rect">
            <a:avLst/>
          </a:prstGeom>
          <a:ln w="0">
            <a:noFill/>
          </a:ln>
        </p:spPr>
      </p:pic>
      <p:grpSp>
        <p:nvGrpSpPr>
          <p:cNvPr id="119" name="Group 11"/>
          <p:cNvGrpSpPr/>
          <p:nvPr/>
        </p:nvGrpSpPr>
        <p:grpSpPr>
          <a:xfrm>
            <a:off x="6594840" y="3714480"/>
            <a:ext cx="4479840" cy="3043080"/>
            <a:chOff x="6594840" y="3714480"/>
            <a:chExt cx="4479840" cy="3043080"/>
          </a:xfrm>
        </p:grpSpPr>
        <p:pic>
          <p:nvPicPr>
            <p:cNvPr id="120" name="Picture 9" descr=""/>
            <p:cNvPicPr/>
            <p:nvPr/>
          </p:nvPicPr>
          <p:blipFill>
            <a:blip r:embed="rId2"/>
            <a:stretch/>
          </p:blipFill>
          <p:spPr>
            <a:xfrm>
              <a:off x="6594840" y="3714480"/>
              <a:ext cx="4479840" cy="3043080"/>
            </a:xfrm>
            <a:prstGeom prst="rect">
              <a:avLst/>
            </a:prstGeom>
            <a:ln w="0">
              <a:noFill/>
            </a:ln>
          </p:spPr>
        </p:pic>
        <p:sp>
          <p:nvSpPr>
            <p:cNvPr id="121" name="Rectangle 10"/>
            <p:cNvSpPr/>
            <p:nvPr/>
          </p:nvSpPr>
          <p:spPr>
            <a:xfrm>
              <a:off x="7439760" y="6026760"/>
              <a:ext cx="2485080" cy="307080"/>
            </a:xfrm>
            <a:prstGeom prst="rect">
              <a:avLst/>
            </a:prstGeom>
            <a:solidFill>
              <a:schemeClr val="bg1"/>
            </a:solidFill>
            <a:ln>
              <a:solidFill>
                <a:srgbClr val="ffffff"/>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23"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124"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125" name="TextBox 6"/>
          <p:cNvSpPr/>
          <p:nvPr/>
        </p:nvSpPr>
        <p:spPr>
          <a:xfrm>
            <a:off x="4908240" y="877320"/>
            <a:ext cx="2620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c0504d"/>
                </a:solidFill>
                <a:latin typeface="Arial Rounded MT Bold"/>
              </a:rPr>
              <a:t>Multivariate test</a:t>
            </a:r>
            <a:endParaRPr b="0" lang="en-GB" sz="1800" spc="-1" strike="noStrike">
              <a:latin typeface="Arial"/>
            </a:endParaRPr>
          </a:p>
        </p:txBody>
      </p:sp>
      <p:sp>
        <p:nvSpPr>
          <p:cNvPr id="126" name="TextBox 7"/>
          <p:cNvSpPr/>
          <p:nvPr/>
        </p:nvSpPr>
        <p:spPr>
          <a:xfrm>
            <a:off x="457200" y="1301760"/>
            <a:ext cx="6590880" cy="694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Where multiple measurements are made at the same point in space/time it may be possible to develop relationships between two or more variables. For example, relationships between total dissolved solids and conductivity, or bulk density and particle size.</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GB" sz="1800" spc="-1" strike="noStrike">
                <a:solidFill>
                  <a:srgbClr val="000000"/>
                </a:solidFill>
                <a:latin typeface="Calibri"/>
              </a:rPr>
              <a:t>By analysing the covariance, it may be possible to identify times where the relationship between these variables weakens.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GB" sz="1800" spc="-1" strike="noStrike">
                <a:solidFill>
                  <a:srgbClr val="000000"/>
                </a:solidFill>
                <a:latin typeface="Calibri"/>
              </a:rPr>
              <a:t>If a deviation in the expected differences exceeds a threshold (percent or absolute), we may flag this data as being suspect.</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GB" sz="1800" spc="-1" strike="noStrike">
                <a:solidFill>
                  <a:srgbClr val="000000"/>
                </a:solidFill>
                <a:latin typeface="Calibri"/>
              </a:rPr>
              <a:t>Can only be reliably applied when the covariance between variables is high and physically stable (a high correlation coefficient exists).</a:t>
            </a:r>
            <a:r>
              <a:rPr b="0" lang="en-US" sz="1800" spc="-1" strike="noStrike">
                <a:solidFill>
                  <a:srgbClr val="000000"/>
                </a:solidFill>
                <a:latin typeface="Calibri"/>
              </a:rPr>
              <a:t> </a:t>
            </a:r>
            <a:r>
              <a:rPr b="0" lang="en-US" sz="1800" spc="-1" strike="noStrike">
                <a:solidFill>
                  <a:srgbClr val="000000"/>
                </a:solidFill>
                <a:latin typeface="Calibri"/>
              </a:rPr>
              <a:t>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1" lang="en-GB" sz="1800" spc="-1" strike="noStrike">
                <a:solidFill>
                  <a:srgbClr val="000000"/>
                </a:solidFill>
                <a:latin typeface="Calibri"/>
              </a:rPr>
              <a:t>Flags </a:t>
            </a:r>
            <a:r>
              <a:rPr b="0" lang="en-GB" sz="1800" spc="-1" strike="noStrike">
                <a:solidFill>
                  <a:srgbClr val="000000"/>
                </a:solidFill>
                <a:latin typeface="Calibri"/>
              </a:rPr>
              <a:t>	</a:t>
            </a:r>
            <a:r>
              <a:rPr b="0" lang="en-GB" sz="1800" spc="-1" strike="noStrike">
                <a:solidFill>
                  <a:srgbClr val="000000"/>
                </a:solidFill>
                <a:latin typeface="Calibri"/>
              </a:rPr>
              <a:t>	</a:t>
            </a:r>
            <a:r>
              <a:rPr b="1" lang="en-GB" sz="1800" spc="-1" strike="noStrike">
                <a:solidFill>
                  <a:srgbClr val="000000"/>
                </a:solidFill>
                <a:latin typeface="Calibri"/>
              </a:rPr>
              <a:t>Condition </a:t>
            </a:r>
            <a:r>
              <a:rPr b="0" lang="en-GB" sz="1800" spc="-1" strike="noStrike">
                <a:solidFill>
                  <a:srgbClr val="000000"/>
                </a:solidFill>
                <a:latin typeface="Calibri"/>
              </a:rPr>
              <a:t>	</a:t>
            </a:r>
            <a:r>
              <a:rPr b="0" lang="en-GB" sz="1800" spc="-1" strike="noStrike">
                <a:solidFill>
                  <a:srgbClr val="000000"/>
                </a:solidFill>
                <a:latin typeface="Calibri"/>
              </a:rPr>
              <a:t>	</a:t>
            </a:r>
            <a:endParaRPr b="0" lang="en-GB" sz="1800" spc="-1" strike="noStrike">
              <a:latin typeface="Arial"/>
            </a:endParaRPr>
          </a:p>
          <a:p>
            <a:pPr>
              <a:lnSpc>
                <a:spcPct val="100000"/>
              </a:lnSpc>
              <a:buNone/>
            </a:pPr>
            <a:r>
              <a:rPr b="0" lang="en-US" sz="1800" spc="-1" strike="noStrike">
                <a:solidFill>
                  <a:srgbClr val="000000"/>
                </a:solidFill>
                <a:latin typeface="Calibri"/>
              </a:rPr>
              <a:t>Fail = 4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Measured value &gt;&gt; greater than predicted</a:t>
            </a:r>
            <a:endParaRPr b="0" lang="en-GB" sz="1800" spc="-1" strike="noStrike">
              <a:latin typeface="Arial"/>
            </a:endParaRPr>
          </a:p>
          <a:p>
            <a:pPr>
              <a:lnSpc>
                <a:spcPct val="100000"/>
              </a:lnSpc>
              <a:buNone/>
            </a:pPr>
            <a:r>
              <a:rPr b="0" lang="en-US" sz="1800" spc="-1" strike="noStrike">
                <a:solidFill>
                  <a:srgbClr val="000000"/>
                </a:solidFill>
                <a:latin typeface="Calibri"/>
              </a:rPr>
              <a:t>Suspect = 3 </a:t>
            </a:r>
            <a:r>
              <a:rPr b="0" lang="en-US" sz="1800" spc="-1" strike="noStrike">
                <a:solidFill>
                  <a:srgbClr val="000000"/>
                </a:solidFill>
                <a:latin typeface="Calibri"/>
              </a:rPr>
              <a:t>	</a:t>
            </a:r>
            <a:r>
              <a:rPr b="0" lang="en-US" sz="1800" spc="-1" strike="noStrike">
                <a:solidFill>
                  <a:srgbClr val="000000"/>
                </a:solidFill>
                <a:latin typeface="Calibri"/>
              </a:rPr>
              <a:t>Measured value &gt; greater than predicted.</a:t>
            </a:r>
            <a:endParaRPr b="0" lang="en-GB" sz="1800" spc="-1" strike="noStrike">
              <a:latin typeface="Arial"/>
            </a:endParaRPr>
          </a:p>
          <a:p>
            <a:pPr>
              <a:lnSpc>
                <a:spcPct val="100000"/>
              </a:lnSpc>
              <a:buNone/>
            </a:pPr>
            <a:r>
              <a:rPr b="0" lang="en-US" sz="1800" spc="-1" strike="noStrike">
                <a:solidFill>
                  <a:srgbClr val="000000"/>
                </a:solidFill>
                <a:latin typeface="Calibri"/>
              </a:rPr>
              <a:t>Pass = 1</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Within expected range</a:t>
            </a:r>
            <a:endParaRPr b="0" lang="en-GB" sz="1800" spc="-1" strike="noStrike">
              <a:latin typeface="Arial"/>
            </a:endParaRPr>
          </a:p>
          <a:p>
            <a:pPr>
              <a:lnSpc>
                <a:spcPct val="100000"/>
              </a:lnSpc>
              <a:buNone/>
            </a:pPr>
            <a:endParaRPr b="0" lang="en-GB" sz="1800" spc="-1" strike="noStrike">
              <a:latin typeface="Arial"/>
            </a:endParaRPr>
          </a:p>
        </p:txBody>
      </p:sp>
      <p:pic>
        <p:nvPicPr>
          <p:cNvPr id="127" name="Picture 1" descr=""/>
          <p:cNvPicPr/>
          <p:nvPr/>
        </p:nvPicPr>
        <p:blipFill>
          <a:blip r:embed="rId1"/>
          <a:stretch/>
        </p:blipFill>
        <p:spPr>
          <a:xfrm>
            <a:off x="8046000" y="877320"/>
            <a:ext cx="3341880" cy="5833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29"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130"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Data export</a:t>
            </a:r>
            <a:endParaRPr b="0" lang="en-GB" sz="4400" spc="-1" strike="noStrike">
              <a:latin typeface="Arial"/>
            </a:endParaRPr>
          </a:p>
        </p:txBody>
      </p:sp>
      <p:sp>
        <p:nvSpPr>
          <p:cNvPr id="131" name="TextBox 7"/>
          <p:cNvSpPr/>
          <p:nvPr/>
        </p:nvSpPr>
        <p:spPr>
          <a:xfrm>
            <a:off x="457200" y="1398240"/>
            <a:ext cx="47131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000000"/>
                </a:solidFill>
                <a:latin typeface="Calibri"/>
              </a:rPr>
              <a:t>Once we have the data readily processed we can consider how to export the flagged data </a:t>
            </a:r>
            <a:endParaRPr b="0" lang="en-GB" sz="1800" spc="-1" strike="noStrike">
              <a:latin typeface="Arial"/>
            </a:endParaRPr>
          </a:p>
          <a:p>
            <a:pPr>
              <a:lnSpc>
                <a:spcPct val="100000"/>
              </a:lnSpc>
              <a:buNone/>
            </a:pPr>
            <a:endParaRPr b="0" lang="en-GB" sz="1800" spc="-1" strike="noStrike">
              <a:latin typeface="Arial"/>
            </a:endParaRPr>
          </a:p>
        </p:txBody>
      </p:sp>
      <p:sp>
        <p:nvSpPr>
          <p:cNvPr id="132" name="TextBox 6"/>
          <p:cNvSpPr/>
          <p:nvPr/>
        </p:nvSpPr>
        <p:spPr>
          <a:xfrm>
            <a:off x="5445000" y="1420200"/>
            <a:ext cx="6556320" cy="4478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262626"/>
                </a:solidFill>
                <a:latin typeface="Arial Rounded MT Bold"/>
              </a:rPr>
              <a:t>For ascii</a:t>
            </a:r>
            <a:endParaRPr b="0" lang="en-GB" sz="1800" spc="-1" strike="noStrike">
              <a:latin typeface="Arial"/>
            </a:endParaRPr>
          </a:p>
          <a:p>
            <a:pPr algn="ctr">
              <a:lnSpc>
                <a:spcPct val="100000"/>
              </a:lnSpc>
              <a:buNone/>
            </a:pPr>
            <a:r>
              <a:rPr b="0" lang="en-US" sz="1800" spc="-1" strike="noStrike">
                <a:solidFill>
                  <a:srgbClr val="262626"/>
                </a:solidFill>
                <a:latin typeface="Courier New"/>
              </a:rPr>
              <a:t>writecell(C,'C_tab.txt','Delimiter','tab')</a:t>
            </a: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r>
              <a:rPr b="0" lang="en-US" sz="1800" spc="-1" strike="noStrike">
                <a:solidFill>
                  <a:srgbClr val="262626"/>
                </a:solidFill>
                <a:latin typeface="Arial Rounded MT Bold"/>
              </a:rPr>
              <a:t>For ascii, xslx</a:t>
            </a:r>
            <a:endParaRPr b="0" lang="en-GB" sz="1800" spc="-1" strike="noStrike">
              <a:latin typeface="Arial"/>
            </a:endParaRPr>
          </a:p>
          <a:p>
            <a:pPr algn="ctr">
              <a:lnSpc>
                <a:spcPct val="100000"/>
              </a:lnSpc>
              <a:buNone/>
            </a:pPr>
            <a:r>
              <a:rPr b="0" lang="en-US" sz="1800" spc="-1" strike="noStrike">
                <a:solidFill>
                  <a:srgbClr val="262626"/>
                </a:solidFill>
                <a:latin typeface="Courier New"/>
              </a:rPr>
              <a:t>writetable(C, filename)</a:t>
            </a: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r>
              <a:rPr b="0" lang="en-US" sz="1800" spc="-1" strike="noStrike">
                <a:solidFill>
                  <a:srgbClr val="262626"/>
                </a:solidFill>
                <a:latin typeface="Arial Rounded MT Bold"/>
              </a:rPr>
              <a:t>For netCDF</a:t>
            </a:r>
            <a:endParaRPr b="0" lang="en-GB" sz="1800" spc="-1" strike="noStrike">
              <a:latin typeface="Arial"/>
            </a:endParaRPr>
          </a:p>
          <a:p>
            <a:pPr algn="just">
              <a:lnSpc>
                <a:spcPct val="100000"/>
              </a:lnSpc>
              <a:buNone/>
            </a:pPr>
            <a:r>
              <a:rPr b="0" lang="en-US" sz="1800" spc="-1" strike="noStrike">
                <a:solidFill>
                  <a:srgbClr val="262626"/>
                </a:solidFill>
                <a:latin typeface="Courier New"/>
              </a:rPr>
              <a:t>ncid = netcdf.create(filename,cmode)</a:t>
            </a:r>
            <a:endParaRPr b="0" lang="en-GB" sz="1800" spc="-1" strike="noStrike">
              <a:latin typeface="Arial"/>
            </a:endParaRPr>
          </a:p>
          <a:p>
            <a:pPr algn="just">
              <a:lnSpc>
                <a:spcPct val="100000"/>
              </a:lnSpc>
              <a:buNone/>
            </a:pPr>
            <a:r>
              <a:rPr b="0" lang="en-GB" sz="1800" spc="-1" strike="noStrike">
                <a:solidFill>
                  <a:srgbClr val="000000"/>
                </a:solidFill>
                <a:latin typeface="Courier New"/>
              </a:rPr>
              <a:t>varid = netcdf.inqVarID(ncid,'temperature');</a:t>
            </a:r>
            <a:endParaRPr b="0" lang="en-GB" sz="1800" spc="-1" strike="noStrike">
              <a:latin typeface="Arial"/>
            </a:endParaRPr>
          </a:p>
          <a:p>
            <a:pPr algn="just">
              <a:lnSpc>
                <a:spcPct val="100000"/>
              </a:lnSpc>
              <a:buNone/>
            </a:pPr>
            <a:r>
              <a:rPr b="0" lang="en-GB" sz="1800" spc="-1" strike="noStrike">
                <a:solidFill>
                  <a:srgbClr val="000000"/>
                </a:solidFill>
                <a:latin typeface="Courier New"/>
              </a:rPr>
              <a:t>data = [100:109];</a:t>
            </a:r>
            <a:endParaRPr b="0" lang="en-GB" sz="1800" spc="-1" strike="noStrike">
              <a:latin typeface="Arial"/>
            </a:endParaRPr>
          </a:p>
          <a:p>
            <a:pPr algn="just">
              <a:lnSpc>
                <a:spcPct val="100000"/>
              </a:lnSpc>
              <a:buNone/>
            </a:pPr>
            <a:r>
              <a:rPr b="0" lang="en-GB" sz="1800" spc="-1" strike="noStrike">
                <a:solidFill>
                  <a:srgbClr val="000000"/>
                </a:solidFill>
                <a:latin typeface="Courier New"/>
              </a:rPr>
              <a:t>netcdf.putVar(ncid,varid,0,10,data);</a:t>
            </a:r>
            <a:endParaRPr b="0" lang="en-GB" sz="1800" spc="-1" strike="noStrike">
              <a:latin typeface="Arial"/>
            </a:endParaRPr>
          </a:p>
          <a:p>
            <a:pPr algn="just">
              <a:lnSpc>
                <a:spcPct val="100000"/>
              </a:lnSpc>
              <a:buNone/>
            </a:pPr>
            <a:r>
              <a:rPr b="0" lang="en-GB" sz="1800" spc="-1" strike="noStrike">
                <a:solidFill>
                  <a:srgbClr val="000000"/>
                </a:solidFill>
                <a:latin typeface="Courier New"/>
              </a:rPr>
              <a:t>netcdf.close(ncid);</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54"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55"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Measurement uncertainty</a:t>
            </a:r>
            <a:endParaRPr b="0" lang="en-GB" sz="4400" spc="-1" strike="noStrike">
              <a:latin typeface="Arial"/>
            </a:endParaRPr>
          </a:p>
        </p:txBody>
      </p:sp>
      <p:sp>
        <p:nvSpPr>
          <p:cNvPr id="56" name="CustomShape 1"/>
          <p:cNvSpPr/>
          <p:nvPr/>
        </p:nvSpPr>
        <p:spPr>
          <a:xfrm>
            <a:off x="4199040" y="2147400"/>
            <a:ext cx="3809520" cy="4100760"/>
          </a:xfrm>
          <a:prstGeom prst="rect">
            <a:avLst/>
          </a:prstGeom>
          <a:noFill/>
          <a:ln w="0">
            <a:noFill/>
          </a:ln>
        </p:spPr>
        <p:style>
          <a:lnRef idx="0"/>
          <a:fillRef idx="0"/>
          <a:effectRef idx="0"/>
          <a:fontRef idx="minor"/>
        </p:style>
      </p:sp>
      <p:sp>
        <p:nvSpPr>
          <p:cNvPr id="57" name="TextBox 27"/>
          <p:cNvSpPr/>
          <p:nvPr/>
        </p:nvSpPr>
        <p:spPr>
          <a:xfrm>
            <a:off x="282600" y="846000"/>
            <a:ext cx="11336040" cy="587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900" spc="-1" strike="noStrike">
                <a:solidFill>
                  <a:srgbClr val="262626"/>
                </a:solidFill>
                <a:latin typeface="Calibri"/>
              </a:rPr>
              <a:t>Upon data acquisition, we need to be confident that the reported value represents the physical quantity of interest.</a:t>
            </a:r>
            <a:endParaRPr b="0" lang="en-GB" sz="1900" spc="-1" strike="noStrike">
              <a:latin typeface="Arial"/>
            </a:endParaRPr>
          </a:p>
          <a:p>
            <a:pPr>
              <a:lnSpc>
                <a:spcPct val="100000"/>
              </a:lnSpc>
              <a:buNone/>
            </a:pPr>
            <a:endParaRPr b="0" lang="en-GB" sz="1900" spc="-1" strike="noStrike">
              <a:latin typeface="Arial"/>
            </a:endParaRPr>
          </a:p>
          <a:p>
            <a:pPr>
              <a:lnSpc>
                <a:spcPct val="100000"/>
              </a:lnSpc>
              <a:buNone/>
            </a:pPr>
            <a:r>
              <a:rPr b="0" lang="en-US" sz="1900" spc="-1" strike="noStrike">
                <a:solidFill>
                  <a:srgbClr val="c0504d"/>
                </a:solidFill>
                <a:latin typeface="Calibri"/>
              </a:rPr>
              <a:t>Quality assurance </a:t>
            </a:r>
            <a:r>
              <a:rPr b="0" lang="en-US" sz="1900" spc="-1" strike="noStrike">
                <a:solidFill>
                  <a:srgbClr val="262626"/>
                </a:solidFill>
                <a:latin typeface="Calibri"/>
              </a:rPr>
              <a:t>represents the systems in place to assure measurements are as accurate and as precise as possible. QA is a planned and systematic means for ensuring that the defined standards, practices, procedures, and methods are applied.</a:t>
            </a:r>
            <a:endParaRPr b="0" lang="en-GB" sz="1900" spc="-1" strike="noStrike">
              <a:latin typeface="Arial"/>
            </a:endParaRPr>
          </a:p>
          <a:p>
            <a:pPr>
              <a:lnSpc>
                <a:spcPct val="100000"/>
              </a:lnSpc>
              <a:buNone/>
            </a:pPr>
            <a:endParaRPr b="0" lang="en-GB" sz="1900" spc="-1" strike="noStrike">
              <a:latin typeface="Arial"/>
            </a:endParaRPr>
          </a:p>
          <a:p>
            <a:pPr>
              <a:lnSpc>
                <a:spcPct val="100000"/>
              </a:lnSpc>
              <a:buNone/>
            </a:pPr>
            <a:r>
              <a:rPr b="0" lang="en-US" sz="1900" spc="-1" strike="noStrike">
                <a:solidFill>
                  <a:srgbClr val="262626"/>
                </a:solidFill>
                <a:latin typeface="Calibri"/>
              </a:rPr>
              <a:t>In lab environments, this is partly achieved through </a:t>
            </a:r>
            <a:r>
              <a:rPr b="0" lang="en-US" sz="1900" spc="-1" strike="noStrike">
                <a:solidFill>
                  <a:srgbClr val="c0504d"/>
                </a:solidFill>
                <a:latin typeface="Calibri"/>
              </a:rPr>
              <a:t>quality control</a:t>
            </a:r>
            <a:r>
              <a:rPr b="0" lang="en-US" sz="1900" spc="-1" strike="noStrike">
                <a:solidFill>
                  <a:srgbClr val="262626"/>
                </a:solidFill>
                <a:latin typeface="Calibri"/>
              </a:rPr>
              <a:t> measures such as using regular calibration and analysis with standards. This guards against </a:t>
            </a:r>
            <a:r>
              <a:rPr b="0" lang="en-US" sz="1900" spc="-1" strike="noStrike">
                <a:solidFill>
                  <a:srgbClr val="c0504d"/>
                </a:solidFill>
                <a:latin typeface="Calibri"/>
              </a:rPr>
              <a:t>systematic errors</a:t>
            </a:r>
            <a:r>
              <a:rPr b="0" lang="en-US" sz="1900" spc="-1" strike="noStrike">
                <a:solidFill>
                  <a:srgbClr val="262626"/>
                </a:solidFill>
                <a:latin typeface="Calibri"/>
              </a:rPr>
              <a:t> that may generate </a:t>
            </a:r>
            <a:r>
              <a:rPr b="0" lang="en-US" sz="1900" spc="-1" strike="noStrike">
                <a:solidFill>
                  <a:srgbClr val="c0504d"/>
                </a:solidFill>
                <a:latin typeface="Calibri"/>
              </a:rPr>
              <a:t>bias.</a:t>
            </a:r>
            <a:endParaRPr b="0" lang="en-GB" sz="1900" spc="-1" strike="noStrike">
              <a:latin typeface="Arial"/>
            </a:endParaRPr>
          </a:p>
          <a:p>
            <a:pPr>
              <a:lnSpc>
                <a:spcPct val="100000"/>
              </a:lnSpc>
              <a:buNone/>
            </a:pPr>
            <a:endParaRPr b="0" lang="en-GB" sz="1900" spc="-1" strike="noStrike">
              <a:latin typeface="Arial"/>
            </a:endParaRPr>
          </a:p>
          <a:p>
            <a:pPr>
              <a:lnSpc>
                <a:spcPct val="100000"/>
              </a:lnSpc>
              <a:buNone/>
            </a:pPr>
            <a:r>
              <a:rPr b="0" lang="en-US" sz="1900" spc="-1" strike="noStrike">
                <a:solidFill>
                  <a:srgbClr val="c0504d"/>
                </a:solidFill>
                <a:latin typeface="Calibri"/>
              </a:rPr>
              <a:t>Random errors</a:t>
            </a:r>
            <a:r>
              <a:rPr b="0" lang="en-US" sz="1900" spc="-1" strike="noStrike">
                <a:solidFill>
                  <a:srgbClr val="262626"/>
                </a:solidFill>
                <a:latin typeface="Calibri"/>
              </a:rPr>
              <a:t> arise from unpredictable variations which influence the measurement procedure, and are associated with the actual measurement e.g. xrf – water content, organic content.</a:t>
            </a:r>
            <a:endParaRPr b="0" lang="en-GB" sz="1900" spc="-1" strike="noStrike">
              <a:latin typeface="Arial"/>
            </a:endParaRPr>
          </a:p>
          <a:p>
            <a:pPr>
              <a:lnSpc>
                <a:spcPct val="100000"/>
              </a:lnSpc>
              <a:buNone/>
            </a:pPr>
            <a:endParaRPr b="0" lang="en-GB" sz="1900" spc="-1" strike="noStrike">
              <a:latin typeface="Arial"/>
            </a:endParaRPr>
          </a:p>
          <a:p>
            <a:pPr>
              <a:lnSpc>
                <a:spcPct val="100000"/>
              </a:lnSpc>
              <a:buNone/>
            </a:pPr>
            <a:r>
              <a:rPr b="0" lang="en-US" sz="1900" spc="-1" strike="noStrike">
                <a:solidFill>
                  <a:srgbClr val="262626"/>
                </a:solidFill>
                <a:latin typeface="Calibri"/>
              </a:rPr>
              <a:t>Lab-based procedures should be designed to account for these sources of error in their methodologies.</a:t>
            </a:r>
            <a:endParaRPr b="0" lang="en-GB" sz="1900" spc="-1" strike="noStrike">
              <a:latin typeface="Arial"/>
            </a:endParaRPr>
          </a:p>
          <a:p>
            <a:pPr>
              <a:lnSpc>
                <a:spcPct val="100000"/>
              </a:lnSpc>
              <a:buNone/>
            </a:pPr>
            <a:endParaRPr b="0" lang="en-GB" sz="1900" spc="-1" strike="noStrike">
              <a:latin typeface="Arial"/>
            </a:endParaRPr>
          </a:p>
          <a:p>
            <a:pPr>
              <a:lnSpc>
                <a:spcPct val="100000"/>
              </a:lnSpc>
              <a:buNone/>
            </a:pPr>
            <a:r>
              <a:rPr b="0" lang="en-US" sz="1900" spc="-1" strike="noStrike">
                <a:solidFill>
                  <a:srgbClr val="262626"/>
                </a:solidFill>
                <a:latin typeface="Calibri"/>
              </a:rPr>
              <a:t>This is particularly important when the distance between measurements may be large e.g. core sampling where error detection may be more problematic (more later)</a:t>
            </a: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59"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60"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Measurement uncertainty</a:t>
            </a:r>
            <a:endParaRPr b="0" lang="en-GB" sz="4400" spc="-1" strike="noStrike">
              <a:latin typeface="Arial"/>
            </a:endParaRPr>
          </a:p>
        </p:txBody>
      </p:sp>
      <p:sp>
        <p:nvSpPr>
          <p:cNvPr id="61" name="CustomShape 1"/>
          <p:cNvSpPr/>
          <p:nvPr/>
        </p:nvSpPr>
        <p:spPr>
          <a:xfrm>
            <a:off x="4199040" y="2147400"/>
            <a:ext cx="3809520" cy="4100760"/>
          </a:xfrm>
          <a:prstGeom prst="rect">
            <a:avLst/>
          </a:prstGeom>
          <a:noFill/>
          <a:ln w="0">
            <a:noFill/>
          </a:ln>
        </p:spPr>
        <p:style>
          <a:lnRef idx="0"/>
          <a:fillRef idx="0"/>
          <a:effectRef idx="0"/>
          <a:fontRef idx="minor"/>
        </p:style>
      </p:sp>
      <p:sp>
        <p:nvSpPr>
          <p:cNvPr id="62" name="TextBox 27"/>
          <p:cNvSpPr/>
          <p:nvPr/>
        </p:nvSpPr>
        <p:spPr>
          <a:xfrm>
            <a:off x="282600" y="1246680"/>
            <a:ext cx="11336040" cy="5578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262626"/>
                </a:solidFill>
                <a:latin typeface="Calibri"/>
              </a:rPr>
              <a:t>However, what about when a sensor/measurement device is deployed? </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c0504d"/>
                </a:solidFill>
                <a:latin typeface="Calibri"/>
              </a:rPr>
              <a:t>Systematic errors </a:t>
            </a:r>
            <a:r>
              <a:rPr b="0" lang="en-US" sz="2000" spc="-1" strike="noStrike">
                <a:solidFill>
                  <a:srgbClr val="262626"/>
                </a:solidFill>
                <a:latin typeface="Calibri"/>
              </a:rPr>
              <a:t>can be evaluated and accounted for by sensor (re-)calibration e.g. sensor drift.</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But what about random errors? These are difficult to control and account for outside of a lab e.g. environmental interference.</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Deployed sensors typically sample at high frequency/resolution so we can often use other sources of information to identify and ‘flag’ spurious measurements.</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Therefore, we may opt for a </a:t>
            </a:r>
            <a:r>
              <a:rPr b="0" lang="en-US" sz="2000" spc="-1" strike="noStrike">
                <a:solidFill>
                  <a:srgbClr val="1f497d"/>
                </a:solidFill>
                <a:latin typeface="Calibri"/>
              </a:rPr>
              <a:t>Type A</a:t>
            </a:r>
            <a:r>
              <a:rPr b="0" lang="en-US" sz="2000" spc="-1" strike="noStrike">
                <a:solidFill>
                  <a:srgbClr val="262626"/>
                </a:solidFill>
                <a:latin typeface="Calibri"/>
              </a:rPr>
              <a:t> and/or </a:t>
            </a:r>
            <a:r>
              <a:rPr b="0" lang="en-US" sz="2000" spc="-1" strike="noStrike">
                <a:solidFill>
                  <a:srgbClr val="4f6228"/>
                </a:solidFill>
                <a:latin typeface="Calibri"/>
              </a:rPr>
              <a:t>Type B</a:t>
            </a:r>
            <a:r>
              <a:rPr b="0" lang="en-US" sz="2000" spc="-1" strike="noStrike">
                <a:solidFill>
                  <a:srgbClr val="262626"/>
                </a:solidFill>
                <a:latin typeface="Calibri"/>
              </a:rPr>
              <a:t> evaluation:</a:t>
            </a:r>
            <a:endParaRPr b="0" lang="en-GB" sz="2000" spc="-1" strike="noStrike">
              <a:latin typeface="Arial"/>
            </a:endParaRPr>
          </a:p>
          <a:p>
            <a:pPr marL="285840" indent="-285840">
              <a:lnSpc>
                <a:spcPct val="100000"/>
              </a:lnSpc>
              <a:buClr>
                <a:srgbClr val="1f497d"/>
              </a:buClr>
              <a:buFont typeface="Arial"/>
              <a:buChar char="•"/>
            </a:pPr>
            <a:r>
              <a:rPr b="0" lang="en-US" sz="2000" spc="-1" strike="noStrike">
                <a:solidFill>
                  <a:srgbClr val="1f497d"/>
                </a:solidFill>
                <a:latin typeface="Calibri"/>
              </a:rPr>
              <a:t>Statistical analysis of repeat measurements, or calibrations</a:t>
            </a:r>
            <a:endParaRPr b="0" lang="en-GB" sz="2000" spc="-1" strike="noStrike">
              <a:latin typeface="Arial"/>
            </a:endParaRPr>
          </a:p>
          <a:p>
            <a:pPr marL="285840" indent="-285840">
              <a:lnSpc>
                <a:spcPct val="100000"/>
              </a:lnSpc>
              <a:buClr>
                <a:srgbClr val="4f6228"/>
              </a:buClr>
              <a:buFont typeface="Arial"/>
              <a:buChar char="•"/>
            </a:pPr>
            <a:r>
              <a:rPr b="0" lang="en-US" sz="2000" spc="-1" strike="noStrike">
                <a:solidFill>
                  <a:srgbClr val="4f6228"/>
                </a:solidFill>
                <a:latin typeface="Calibri"/>
              </a:rPr>
              <a:t>Previous measurement data;</a:t>
            </a:r>
            <a:endParaRPr b="0" lang="en-GB" sz="2000" spc="-1" strike="noStrike">
              <a:latin typeface="Arial"/>
            </a:endParaRPr>
          </a:p>
          <a:p>
            <a:pPr marL="285840" indent="-285840">
              <a:lnSpc>
                <a:spcPct val="100000"/>
              </a:lnSpc>
              <a:buClr>
                <a:srgbClr val="4f6228"/>
              </a:buClr>
              <a:buFont typeface="Arial"/>
              <a:buChar char="•"/>
            </a:pPr>
            <a:r>
              <a:rPr b="0" lang="en-US" sz="2000" spc="-1" strike="noStrike">
                <a:solidFill>
                  <a:srgbClr val="4f6228"/>
                </a:solidFill>
                <a:latin typeface="Calibri"/>
              </a:rPr>
              <a:t>Experience with, or general knowledge of, the behavior and property of relevant materials and instruments; </a:t>
            </a:r>
            <a:endParaRPr b="0" lang="en-GB" sz="2000" spc="-1" strike="noStrike">
              <a:latin typeface="Arial"/>
            </a:endParaRPr>
          </a:p>
          <a:p>
            <a:pPr marL="285840" indent="-285840">
              <a:lnSpc>
                <a:spcPct val="100000"/>
              </a:lnSpc>
              <a:buClr>
                <a:srgbClr val="4f6228"/>
              </a:buClr>
              <a:buFont typeface="Arial"/>
              <a:buChar char="•"/>
            </a:pPr>
            <a:r>
              <a:rPr b="0" lang="en-US" sz="2000" spc="-1" strike="noStrike">
                <a:solidFill>
                  <a:srgbClr val="4f6228"/>
                </a:solidFill>
                <a:latin typeface="Calibri"/>
              </a:rPr>
              <a:t>Manufacturer's specifications.</a:t>
            </a:r>
            <a:endParaRPr b="0" lang="en-GB" sz="2000" spc="-1" strike="noStrike">
              <a:latin typeface="Arial"/>
            </a:endParaRPr>
          </a:p>
          <a:p>
            <a:pPr>
              <a:lnSpc>
                <a:spcPct val="100000"/>
              </a:lnSpc>
              <a:buNone/>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64"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65"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Handling datasets</a:t>
            </a:r>
            <a:endParaRPr b="0" lang="en-GB" sz="4400" spc="-1" strike="noStrike">
              <a:latin typeface="Arial"/>
            </a:endParaRPr>
          </a:p>
        </p:txBody>
      </p:sp>
      <p:sp>
        <p:nvSpPr>
          <p:cNvPr id="66" name="TextBox 23"/>
          <p:cNvSpPr/>
          <p:nvPr/>
        </p:nvSpPr>
        <p:spPr>
          <a:xfrm>
            <a:off x="7920" y="983880"/>
            <a:ext cx="12183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c00000"/>
                </a:solidFill>
                <a:latin typeface="Arial Rounded MT Bold"/>
              </a:rPr>
              <a:t>Importing files</a:t>
            </a:r>
            <a:endParaRPr b="0" lang="en-GB" sz="1800" spc="-1" strike="noStrike">
              <a:latin typeface="Arial"/>
            </a:endParaRPr>
          </a:p>
        </p:txBody>
      </p:sp>
      <p:sp>
        <p:nvSpPr>
          <p:cNvPr id="67" name="TextBox 27"/>
          <p:cNvSpPr/>
          <p:nvPr/>
        </p:nvSpPr>
        <p:spPr>
          <a:xfrm>
            <a:off x="324360" y="1537920"/>
            <a:ext cx="5677200" cy="5273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262626"/>
                </a:solidFill>
                <a:latin typeface="Calibri"/>
              </a:rPr>
              <a:t>Often, files will be ASCII format e.g., DAT, .CSV, and .TXT.</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Delimited using comma, spaces, tabs, etc.</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However, some may use proprietary formats e.g. xlsx</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We will explore how to handle these common data formats and to assess the quality of the data within</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262626"/>
                </a:solidFill>
                <a:latin typeface="Calibri"/>
              </a:rPr>
              <a:t>netCDF is an increasingly popular format for scientific variables</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1" lang="en-US" sz="2000" spc="-1" strike="noStrike">
                <a:solidFill>
                  <a:srgbClr val="c0504d"/>
                </a:solidFill>
                <a:latin typeface="Calibri"/>
              </a:rPr>
              <a:t>All of these can be easily imported into MATLAB</a:t>
            </a:r>
            <a:endParaRPr b="0" lang="en-GB" sz="2000" spc="-1" strike="noStrike">
              <a:latin typeface="Arial"/>
            </a:endParaRPr>
          </a:p>
        </p:txBody>
      </p:sp>
      <p:sp>
        <p:nvSpPr>
          <p:cNvPr id="68" name="TextBox 8"/>
          <p:cNvSpPr/>
          <p:nvPr/>
        </p:nvSpPr>
        <p:spPr>
          <a:xfrm>
            <a:off x="6012720" y="1514880"/>
            <a:ext cx="5677200" cy="3655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262626"/>
                </a:solidFill>
                <a:latin typeface="Arial Rounded MT Bold"/>
              </a:rPr>
              <a:t>For ascii</a:t>
            </a:r>
            <a:endParaRPr b="0" lang="en-GB" sz="1800" spc="-1" strike="noStrike">
              <a:latin typeface="Arial"/>
            </a:endParaRPr>
          </a:p>
          <a:p>
            <a:pPr algn="ctr">
              <a:lnSpc>
                <a:spcPct val="100000"/>
              </a:lnSpc>
              <a:buNone/>
            </a:pPr>
            <a:r>
              <a:rPr b="0" lang="en-US" sz="1800" spc="-1" strike="noStrike">
                <a:solidFill>
                  <a:srgbClr val="262626"/>
                </a:solidFill>
                <a:latin typeface="Courier New"/>
              </a:rPr>
              <a:t>C = textscan(fileID,formatSpec) </a:t>
            </a: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r>
              <a:rPr b="0" lang="en-US" sz="1800" spc="-1" strike="noStrike">
                <a:solidFill>
                  <a:srgbClr val="262626"/>
                </a:solidFill>
                <a:latin typeface="Arial Rounded MT Bold"/>
              </a:rPr>
              <a:t>For ascii, xslx</a:t>
            </a:r>
            <a:endParaRPr b="0" lang="en-GB" sz="1800" spc="-1" strike="noStrike">
              <a:latin typeface="Arial"/>
            </a:endParaRPr>
          </a:p>
          <a:p>
            <a:pPr algn="ctr">
              <a:lnSpc>
                <a:spcPct val="100000"/>
              </a:lnSpc>
              <a:buNone/>
            </a:pPr>
            <a:r>
              <a:rPr b="0" lang="en-US" sz="1800" spc="-1" strike="noStrike">
                <a:solidFill>
                  <a:srgbClr val="262626"/>
                </a:solidFill>
                <a:latin typeface="Courier New"/>
              </a:rPr>
              <a:t>C = readtable(filename)</a:t>
            </a: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endParaRPr b="0" lang="en-GB" sz="1800" spc="-1" strike="noStrike">
              <a:latin typeface="Arial"/>
            </a:endParaRPr>
          </a:p>
          <a:p>
            <a:pPr algn="ctr">
              <a:lnSpc>
                <a:spcPct val="100000"/>
              </a:lnSpc>
              <a:buNone/>
            </a:pPr>
            <a:r>
              <a:rPr b="0" lang="en-US" sz="1800" spc="-1" strike="noStrike">
                <a:solidFill>
                  <a:srgbClr val="262626"/>
                </a:solidFill>
                <a:latin typeface="Arial Rounded MT Bold"/>
              </a:rPr>
              <a:t>For netCDF</a:t>
            </a:r>
            <a:endParaRPr b="0" lang="en-GB" sz="1800" spc="-1" strike="noStrike">
              <a:latin typeface="Arial"/>
            </a:endParaRPr>
          </a:p>
          <a:p>
            <a:pPr algn="ctr">
              <a:lnSpc>
                <a:spcPct val="100000"/>
              </a:lnSpc>
              <a:buNone/>
            </a:pPr>
            <a:r>
              <a:rPr b="0" lang="en-US" sz="1800" spc="-1" strike="noStrike">
                <a:solidFill>
                  <a:srgbClr val="262626"/>
                </a:solidFill>
                <a:latin typeface="Courier New"/>
              </a:rPr>
              <a:t>C = netcdf.open('example.nc')</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70"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71"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graphicFrame>
        <p:nvGraphicFramePr>
          <p:cNvPr id="72" name="Table 3"/>
          <p:cNvGraphicFramePr/>
          <p:nvPr/>
        </p:nvGraphicFramePr>
        <p:xfrm>
          <a:off x="1150920" y="1889280"/>
          <a:ext cx="10054440" cy="2966400"/>
        </p:xfrm>
        <a:graphic>
          <a:graphicData uri="http://schemas.openxmlformats.org/drawingml/2006/table">
            <a:tbl>
              <a:tblPr/>
              <a:tblGrid>
                <a:gridCol w="2781000"/>
                <a:gridCol w="7273440"/>
              </a:tblGrid>
              <a:tr h="622440">
                <a:tc>
                  <a:txBody>
                    <a:bodyPr anchor="t">
                      <a:noAutofit/>
                    </a:bodyPr>
                    <a:p>
                      <a:pPr algn="ctr">
                        <a:lnSpc>
                          <a:spcPct val="100000"/>
                        </a:lnSpc>
                        <a:buNone/>
                      </a:pPr>
                      <a:r>
                        <a:rPr b="1" lang="en-GB" sz="1800" spc="-1" strike="noStrike">
                          <a:solidFill>
                            <a:srgbClr val="000000"/>
                          </a:solidFill>
                          <a:latin typeface="Calibri"/>
                        </a:rPr>
                        <a:t>Flag (numeric value)</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chor="t">
                      <a:noAutofit/>
                    </a:bodyPr>
                    <a:p>
                      <a:pPr algn="ctr">
                        <a:lnSpc>
                          <a:spcPct val="100000"/>
                        </a:lnSpc>
                        <a:buNone/>
                      </a:pPr>
                      <a:r>
                        <a:rPr b="1" lang="en-GB" sz="1800" spc="-1" strike="noStrike">
                          <a:solidFill>
                            <a:srgbClr val="000000"/>
                          </a:solidFill>
                          <a:latin typeface="Calibri"/>
                        </a:rPr>
                        <a:t>Description</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chor="t">
                      <a:noAutofit/>
                    </a:bodyPr>
                    <a:p>
                      <a:pPr algn="ctr">
                        <a:lnSpc>
                          <a:spcPct val="100000"/>
                        </a:lnSpc>
                        <a:buNone/>
                      </a:pPr>
                      <a:r>
                        <a:rPr b="0" lang="en-GB" sz="1800" spc="-1" strike="noStrike">
                          <a:solidFill>
                            <a:srgbClr val="000000"/>
                          </a:solidFill>
                          <a:latin typeface="Calibri"/>
                        </a:rPr>
                        <a:t>Pass = 1</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chor="t">
                      <a:noAutofit/>
                    </a:bodyPr>
                    <a:p>
                      <a:pPr>
                        <a:lnSpc>
                          <a:spcPct val="100000"/>
                        </a:lnSpc>
                        <a:buNone/>
                      </a:pPr>
                      <a:r>
                        <a:rPr b="0" lang="en-GB" sz="1800" spc="-1" strike="noStrike">
                          <a:solidFill>
                            <a:srgbClr val="000000"/>
                          </a:solidFill>
                          <a:latin typeface="Calibri"/>
                        </a:rPr>
                        <a:t>Data have passed QC tests</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chor="t">
                      <a:noAutofit/>
                    </a:bodyPr>
                    <a:p>
                      <a:pPr algn="ctr">
                        <a:lnSpc>
                          <a:spcPct val="100000"/>
                        </a:lnSpc>
                        <a:buNone/>
                      </a:pPr>
                      <a:r>
                        <a:rPr b="0" lang="en-GB" sz="1800" spc="-1" strike="noStrike">
                          <a:solidFill>
                            <a:srgbClr val="000000"/>
                          </a:solidFill>
                          <a:latin typeface="Calibri"/>
                        </a:rPr>
                        <a:t>Not evaluated = 2</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chor="t">
                      <a:noAutofit/>
                    </a:bodyPr>
                    <a:p>
                      <a:pPr>
                        <a:lnSpc>
                          <a:spcPct val="100000"/>
                        </a:lnSpc>
                        <a:buNone/>
                      </a:pPr>
                      <a:r>
                        <a:rPr b="0" lang="en-GB" sz="1800" spc="-1" strike="noStrike">
                          <a:solidFill>
                            <a:srgbClr val="000000"/>
                          </a:solidFill>
                          <a:latin typeface="Calibri"/>
                        </a:rPr>
                        <a:t>Data have not been evaluated</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622440">
                <a:tc>
                  <a:txBody>
                    <a:bodyPr anchor="t">
                      <a:noAutofit/>
                    </a:bodyPr>
                    <a:p>
                      <a:pPr algn="ctr">
                        <a:lnSpc>
                          <a:spcPct val="100000"/>
                        </a:lnSpc>
                        <a:buNone/>
                      </a:pPr>
                      <a:r>
                        <a:rPr b="0" lang="en-GB" sz="1800" spc="-1" strike="noStrike">
                          <a:solidFill>
                            <a:srgbClr val="000000"/>
                          </a:solidFill>
                          <a:latin typeface="Calibri"/>
                        </a:rPr>
                        <a:t>Suspect or high interest = 3</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chor="t">
                      <a:noAutofit/>
                    </a:bodyPr>
                    <a:p>
                      <a:pPr>
                        <a:lnSpc>
                          <a:spcPct val="100000"/>
                        </a:lnSpc>
                        <a:buNone/>
                      </a:pPr>
                      <a:r>
                        <a:rPr b="0" lang="en-GB" sz="1800" spc="-1" strike="noStrike">
                          <a:solidFill>
                            <a:srgbClr val="000000"/>
                          </a:solidFill>
                          <a:latin typeface="Calibri"/>
                        </a:rPr>
                        <a:t>Data are considered suspect or high interest. </a:t>
                      </a:r>
                      <a:endParaRPr b="0" lang="en-GB" sz="1800" spc="-1" strike="noStrike">
                        <a:latin typeface="Arial"/>
                      </a:endParaRPr>
                    </a:p>
                    <a:p>
                      <a:pPr>
                        <a:lnSpc>
                          <a:spcPct val="100000"/>
                        </a:lnSpc>
                        <a:buNone/>
                      </a:pPr>
                      <a:r>
                        <a:rPr b="0" lang="en-GB" sz="1800" spc="-1" strike="noStrike">
                          <a:solidFill>
                            <a:srgbClr val="000000"/>
                          </a:solidFill>
                          <a:latin typeface="Calibri"/>
                        </a:rPr>
                        <a:t>Flagged to draw attention to users</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622440">
                <a:tc>
                  <a:txBody>
                    <a:bodyPr anchor="t">
                      <a:noAutofit/>
                    </a:bodyPr>
                    <a:p>
                      <a:pPr algn="ctr">
                        <a:lnSpc>
                          <a:spcPct val="100000"/>
                        </a:lnSpc>
                        <a:buNone/>
                      </a:pPr>
                      <a:r>
                        <a:rPr b="0" lang="en-GB" sz="1800" spc="-1" strike="noStrike">
                          <a:solidFill>
                            <a:srgbClr val="000000"/>
                          </a:solidFill>
                          <a:latin typeface="Calibri"/>
                        </a:rPr>
                        <a:t>Fail = 4</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chor="t">
                      <a:noAutofit/>
                    </a:bodyPr>
                    <a:p>
                      <a:pPr>
                        <a:lnSpc>
                          <a:spcPct val="100000"/>
                        </a:lnSpc>
                        <a:buNone/>
                      </a:pPr>
                      <a:r>
                        <a:rPr b="0" lang="en-GB" sz="1800" spc="-1" strike="noStrike">
                          <a:solidFill>
                            <a:srgbClr val="000000"/>
                          </a:solidFill>
                          <a:latin typeface="Calibri"/>
                        </a:rPr>
                        <a:t>Data have failed one or more QC check. Not of acceptable quality</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chor="t">
                      <a:noAutofit/>
                    </a:bodyPr>
                    <a:p>
                      <a:pPr algn="ctr">
                        <a:lnSpc>
                          <a:spcPct val="100000"/>
                        </a:lnSpc>
                        <a:buNone/>
                      </a:pPr>
                      <a:r>
                        <a:rPr b="0" lang="en-GB" sz="1800" spc="-1" strike="noStrike">
                          <a:solidFill>
                            <a:srgbClr val="000000"/>
                          </a:solidFill>
                          <a:latin typeface="Calibri"/>
                        </a:rPr>
                        <a:t>Value changed = 5</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chor="t">
                      <a:noAutofit/>
                    </a:bodyPr>
                    <a:p>
                      <a:pPr>
                        <a:lnSpc>
                          <a:spcPct val="100000"/>
                        </a:lnSpc>
                        <a:buNone/>
                      </a:pPr>
                      <a:r>
                        <a:rPr b="0" lang="en-GB" sz="1800" spc="-1" strike="noStrike">
                          <a:solidFill>
                            <a:srgbClr val="000000"/>
                          </a:solidFill>
                          <a:latin typeface="Calibri"/>
                        </a:rPr>
                        <a:t>Data have been adjusted following correction</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r h="370800">
                <a:tc>
                  <a:txBody>
                    <a:bodyPr anchor="t">
                      <a:noAutofit/>
                    </a:bodyPr>
                    <a:p>
                      <a:pPr algn="ctr">
                        <a:lnSpc>
                          <a:spcPct val="100000"/>
                        </a:lnSpc>
                        <a:buNone/>
                      </a:pPr>
                      <a:r>
                        <a:rPr b="0" lang="en-GB" sz="1800" spc="-1" strike="noStrike">
                          <a:solidFill>
                            <a:srgbClr val="000000"/>
                          </a:solidFill>
                          <a:latin typeface="Calibri"/>
                        </a:rPr>
                        <a:t>Interpolated = 8</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nchor="t">
                      <a:noAutofit/>
                    </a:bodyPr>
                    <a:p>
                      <a:pPr>
                        <a:lnSpc>
                          <a:spcPct val="100000"/>
                        </a:lnSpc>
                        <a:buNone/>
                      </a:pPr>
                      <a:r>
                        <a:rPr b="0" lang="en-GB" sz="1800" spc="-1" strike="noStrike">
                          <a:solidFill>
                            <a:srgbClr val="000000"/>
                          </a:solidFill>
                          <a:latin typeface="Calibri"/>
                        </a:rPr>
                        <a:t>Missing/bad data have been infilled by interpolation methods</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370800">
                <a:tc>
                  <a:txBody>
                    <a:bodyPr anchor="t">
                      <a:noAutofit/>
                    </a:bodyPr>
                    <a:p>
                      <a:pPr algn="ctr">
                        <a:lnSpc>
                          <a:spcPct val="100000"/>
                        </a:lnSpc>
                        <a:buNone/>
                      </a:pPr>
                      <a:r>
                        <a:rPr b="0" lang="en-GB" sz="1800" spc="-1" strike="noStrike">
                          <a:solidFill>
                            <a:srgbClr val="000000"/>
                          </a:solidFill>
                          <a:latin typeface="Calibri"/>
                        </a:rPr>
                        <a:t>Missing data = 9</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nchor="t">
                      <a:noAutofit/>
                    </a:bodyPr>
                    <a:p>
                      <a:pPr>
                        <a:lnSpc>
                          <a:spcPct val="100000"/>
                        </a:lnSpc>
                        <a:buNone/>
                      </a:pPr>
                      <a:r>
                        <a:rPr b="0" lang="en-GB" sz="1800" spc="-1" strike="noStrike">
                          <a:solidFill>
                            <a:srgbClr val="000000"/>
                          </a:solidFill>
                          <a:latin typeface="Calibri"/>
                        </a:rPr>
                        <a:t>Data are missing</a:t>
                      </a:r>
                      <a:endParaRPr b="0" lang="en-GB"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r>
            </a:tbl>
          </a:graphicData>
        </a:graphic>
      </p:graphicFrame>
      <p:sp>
        <p:nvSpPr>
          <p:cNvPr id="73" name="TextBox 6"/>
          <p:cNvSpPr/>
          <p:nvPr/>
        </p:nvSpPr>
        <p:spPr>
          <a:xfrm>
            <a:off x="7920" y="983880"/>
            <a:ext cx="12183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c00000"/>
                </a:solidFill>
                <a:latin typeface="Arial Rounded MT Bold"/>
              </a:rPr>
              <a:t>Assessing data quality and flagging issues: some examples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75"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76"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77" name="TextBox 6"/>
          <p:cNvSpPr/>
          <p:nvPr/>
        </p:nvSpPr>
        <p:spPr>
          <a:xfrm>
            <a:off x="4680000" y="877320"/>
            <a:ext cx="28317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c0504d"/>
                </a:solidFill>
                <a:latin typeface="Arial Rounded MT Bold"/>
              </a:rPr>
              <a:t>Timing or gap tests</a:t>
            </a:r>
            <a:endParaRPr b="0" lang="en-GB" sz="1800" spc="-1" strike="noStrike">
              <a:latin typeface="Arial"/>
            </a:endParaRPr>
          </a:p>
        </p:txBody>
      </p:sp>
      <p:sp>
        <p:nvSpPr>
          <p:cNvPr id="78" name="TextBox 7"/>
          <p:cNvSpPr/>
          <p:nvPr/>
        </p:nvSpPr>
        <p:spPr>
          <a:xfrm>
            <a:off x="490320" y="1313640"/>
            <a:ext cx="11147040" cy="5394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A test to determine whether the most recent data point was measured at the expected time</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In some cases, data may not report at regular intervals so this should be considered</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The gap check is not a solution for all timing errors. </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Data could be measured or received earlier than expected. </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This test does not address all clock drift/jump/synchronization issues</a:t>
            </a:r>
            <a:r>
              <a:rPr b="0" lang="en-US" sz="2400" spc="-1" strike="noStrike">
                <a:solidFill>
                  <a:srgbClr val="000000"/>
                </a:solidFill>
                <a:latin typeface="Calibri"/>
              </a:rPr>
              <a:t>.</a:t>
            </a:r>
            <a:endParaRPr b="0" lang="en-GB" sz="2400" spc="-1" strike="noStrike">
              <a:latin typeface="Arial"/>
            </a:endParaRPr>
          </a:p>
          <a:p>
            <a:pPr>
              <a:lnSpc>
                <a:spcPct val="100000"/>
              </a:lnSpc>
              <a:buNone/>
            </a:pPr>
            <a:endParaRPr b="0" lang="en-GB" sz="2400" spc="-1" strike="noStrike">
              <a:latin typeface="Arial"/>
            </a:endParaRPr>
          </a:p>
          <a:p>
            <a:pPr>
              <a:lnSpc>
                <a:spcPct val="100000"/>
              </a:lnSpc>
              <a:buNone/>
            </a:pPr>
            <a:endParaRPr b="0" lang="en-GB" sz="2400" spc="-1" strike="noStrike">
              <a:latin typeface="Arial"/>
            </a:endParaRPr>
          </a:p>
          <a:p>
            <a:pPr>
              <a:lnSpc>
                <a:spcPct val="100000"/>
              </a:lnSpc>
              <a:buNone/>
            </a:pPr>
            <a:r>
              <a:rPr b="1" lang="en-GB" sz="2400" spc="-1" strike="noStrike">
                <a:solidFill>
                  <a:srgbClr val="000000"/>
                </a:solidFill>
                <a:latin typeface="Calibri"/>
              </a:rPr>
              <a:t>Example Flags </a:t>
            </a:r>
            <a:r>
              <a:rPr b="0" lang="en-GB" sz="2400" spc="-1" strike="noStrike">
                <a:solidFill>
                  <a:srgbClr val="000000"/>
                </a:solidFill>
                <a:latin typeface="Calibri"/>
              </a:rPr>
              <a:t>	</a:t>
            </a:r>
            <a:r>
              <a:rPr b="0" lang="en-GB" sz="2400" spc="-1" strike="noStrike">
                <a:solidFill>
                  <a:srgbClr val="000000"/>
                </a:solidFill>
                <a:latin typeface="Calibri"/>
              </a:rPr>
              <a:t>	</a:t>
            </a:r>
            <a:r>
              <a:rPr b="1" lang="en-GB" sz="2400" spc="-1" strike="noStrike">
                <a:solidFill>
                  <a:srgbClr val="000000"/>
                </a:solidFill>
                <a:latin typeface="Calibri"/>
              </a:rPr>
              <a:t>Condition </a:t>
            </a:r>
            <a:r>
              <a:rPr b="0" lang="en-GB" sz="2400" spc="-1" strike="noStrike">
                <a:solidFill>
                  <a:srgbClr val="000000"/>
                </a:solidFill>
                <a:latin typeface="Calibri"/>
              </a:rPr>
              <a:t>	</a:t>
            </a:r>
            <a:r>
              <a:rPr b="0" lang="en-GB" sz="2400" spc="-1" strike="noStrike">
                <a:solidFill>
                  <a:srgbClr val="000000"/>
                </a:solidFill>
                <a:latin typeface="Calibri"/>
              </a:rPr>
              <a:t>	</a:t>
            </a:r>
            <a:endParaRPr b="0" lang="en-GB" sz="2400" spc="-1" strike="noStrike">
              <a:latin typeface="Arial"/>
            </a:endParaRPr>
          </a:p>
          <a:p>
            <a:pPr>
              <a:lnSpc>
                <a:spcPct val="100000"/>
              </a:lnSpc>
              <a:buNone/>
            </a:pPr>
            <a:r>
              <a:rPr b="0" lang="en-US" sz="2400" spc="-1" strike="noStrike">
                <a:solidFill>
                  <a:srgbClr val="000000"/>
                </a:solidFill>
                <a:latin typeface="Calibri"/>
              </a:rPr>
              <a:t>Fail = 4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Reported value does not arrive on time</a:t>
            </a:r>
            <a:endParaRPr b="0" lang="en-GB" sz="2400" spc="-1" strike="noStrike">
              <a:latin typeface="Arial"/>
            </a:endParaRPr>
          </a:p>
          <a:p>
            <a:pPr>
              <a:lnSpc>
                <a:spcPct val="100000"/>
              </a:lnSpc>
              <a:buNone/>
            </a:pPr>
            <a:r>
              <a:rPr b="0" lang="en-US" sz="2400" spc="-1" strike="noStrike">
                <a:solidFill>
                  <a:srgbClr val="000000"/>
                </a:solidFill>
                <a:latin typeface="Calibri"/>
              </a:rPr>
              <a:t>Pass = 1</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Test meets the condition</a:t>
            </a:r>
            <a:endParaRPr b="0" lang="en-GB" sz="2400" spc="-1" strike="noStrike">
              <a:latin typeface="Arial"/>
            </a:endParaRPr>
          </a:p>
          <a:p>
            <a:pPr>
              <a:lnSpc>
                <a:spcPct val="100000"/>
              </a:lnSpc>
              <a:buNone/>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80"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81"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82" name="TextBox 6"/>
          <p:cNvSpPr/>
          <p:nvPr/>
        </p:nvSpPr>
        <p:spPr>
          <a:xfrm>
            <a:off x="4908240" y="877320"/>
            <a:ext cx="2375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c0504d"/>
                </a:solidFill>
                <a:latin typeface="Arial Rounded MT Bold"/>
              </a:rPr>
              <a:t>Gross range test</a:t>
            </a:r>
            <a:endParaRPr b="0" lang="en-GB" sz="1800" spc="-1" strike="noStrike">
              <a:latin typeface="Arial"/>
            </a:endParaRPr>
          </a:p>
        </p:txBody>
      </p:sp>
      <p:sp>
        <p:nvSpPr>
          <p:cNvPr id="83" name="TextBox 7"/>
          <p:cNvSpPr/>
          <p:nvPr/>
        </p:nvSpPr>
        <p:spPr>
          <a:xfrm>
            <a:off x="457200" y="1398240"/>
            <a:ext cx="645876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All measurements are made by sensors that have a </a:t>
            </a:r>
            <a:r>
              <a:rPr b="0" lang="en-US" sz="1800" spc="-1" strike="noStrike">
                <a:solidFill>
                  <a:srgbClr val="c00000"/>
                </a:solidFill>
                <a:latin typeface="Calibri"/>
              </a:rPr>
              <a:t>limited output range</a:t>
            </a:r>
            <a:r>
              <a:rPr b="0" lang="en-US" sz="1800" spc="-1" strike="noStrike">
                <a:solidFill>
                  <a:srgbClr val="000000"/>
                </a:solidFill>
                <a:latin typeface="Calibri"/>
              </a:rPr>
              <a:t>, and this can form the most rudimentary gross range check.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No values less than a minimum value or greater than the maximum value that the sensor can output are acceptable.</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Additionally, the operator can select a smaller span based upon local knowledge or a desire to draw attention to extreme values. </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0" lang="en-US" sz="1800" spc="-1" strike="noStrike">
                <a:solidFill>
                  <a:srgbClr val="000000"/>
                </a:solidFill>
                <a:latin typeface="Calibri"/>
              </a:rPr>
              <a:t>For example, we know that measurements of many environmental variables must be non-negative, such as water depth, and concentrations of major anions and cations in environmental samples.</a:t>
            </a:r>
            <a:endParaRPr b="0" lang="en-GB" sz="1800" spc="-1" strike="noStrike">
              <a:latin typeface="Arial"/>
            </a:endParaRPr>
          </a:p>
          <a:p>
            <a:pPr>
              <a:lnSpc>
                <a:spcPct val="100000"/>
              </a:lnSpc>
              <a:buNone/>
            </a:pPr>
            <a:endParaRPr b="0" lang="en-GB" sz="1800" spc="-1" strike="noStrike">
              <a:latin typeface="Arial"/>
            </a:endParaRPr>
          </a:p>
          <a:p>
            <a:pPr>
              <a:lnSpc>
                <a:spcPct val="100000"/>
              </a:lnSpc>
              <a:buNone/>
            </a:pPr>
            <a:r>
              <a:rPr b="1" lang="en-GB" sz="1800" spc="-1" strike="noStrike">
                <a:solidFill>
                  <a:srgbClr val="000000"/>
                </a:solidFill>
                <a:latin typeface="Calibri"/>
              </a:rPr>
              <a:t>Example Flags </a:t>
            </a:r>
            <a:r>
              <a:rPr b="0" lang="en-GB" sz="1800" spc="-1" strike="noStrike">
                <a:solidFill>
                  <a:srgbClr val="000000"/>
                </a:solidFill>
                <a:latin typeface="Calibri"/>
              </a:rPr>
              <a:t>	</a:t>
            </a:r>
            <a:r>
              <a:rPr b="1" lang="en-GB" sz="1800" spc="-1" strike="noStrike">
                <a:solidFill>
                  <a:srgbClr val="000000"/>
                </a:solidFill>
                <a:latin typeface="Calibri"/>
              </a:rPr>
              <a:t>Condition </a:t>
            </a:r>
            <a:r>
              <a:rPr b="0" lang="en-GB" sz="1800" spc="-1" strike="noStrike">
                <a:solidFill>
                  <a:srgbClr val="000000"/>
                </a:solidFill>
                <a:latin typeface="Calibri"/>
              </a:rPr>
              <a:t>	</a:t>
            </a:r>
            <a:r>
              <a:rPr b="0" lang="en-GB" sz="1800" spc="-1" strike="noStrike">
                <a:solidFill>
                  <a:srgbClr val="000000"/>
                </a:solidFill>
                <a:latin typeface="Calibri"/>
              </a:rPr>
              <a:t>	</a:t>
            </a:r>
            <a:endParaRPr b="0" lang="en-GB" sz="1800" spc="-1" strike="noStrike">
              <a:latin typeface="Arial"/>
            </a:endParaRPr>
          </a:p>
          <a:p>
            <a:pPr>
              <a:lnSpc>
                <a:spcPct val="100000"/>
              </a:lnSpc>
              <a:buNone/>
            </a:pPr>
            <a:r>
              <a:rPr b="0" lang="en-US" sz="1800" spc="-1" strike="noStrike">
                <a:solidFill>
                  <a:srgbClr val="000000"/>
                </a:solidFill>
                <a:latin typeface="Calibri"/>
              </a:rPr>
              <a:t>Fail = 4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Reported value is outside of sensor span. </a:t>
            </a:r>
            <a:endParaRPr b="0" lang="en-GB" sz="1800" spc="-1" strike="noStrike">
              <a:latin typeface="Arial"/>
            </a:endParaRPr>
          </a:p>
          <a:p>
            <a:pPr>
              <a:lnSpc>
                <a:spcPct val="100000"/>
              </a:lnSpc>
              <a:buNone/>
            </a:pPr>
            <a:r>
              <a:rPr b="0" lang="en-US" sz="1800" spc="-1" strike="noStrike">
                <a:solidFill>
                  <a:srgbClr val="000000"/>
                </a:solidFill>
                <a:latin typeface="Calibri"/>
              </a:rPr>
              <a:t>Suspect = 3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Reported value is outside of operator-selected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span.</a:t>
            </a:r>
            <a:endParaRPr b="0" lang="en-GB" sz="1800" spc="-1" strike="noStrike">
              <a:latin typeface="Arial"/>
            </a:endParaRPr>
          </a:p>
          <a:p>
            <a:pPr>
              <a:lnSpc>
                <a:spcPct val="100000"/>
              </a:lnSpc>
              <a:buNone/>
            </a:pPr>
            <a:r>
              <a:rPr b="0" lang="en-US" sz="1800" spc="-1" strike="noStrike">
                <a:solidFill>
                  <a:srgbClr val="000000"/>
                </a:solidFill>
                <a:latin typeface="Calibri"/>
              </a:rPr>
              <a:t>Pass = 1</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Within measurement range</a:t>
            </a:r>
            <a:endParaRPr b="0" lang="en-GB" sz="1800" spc="-1" strike="noStrike">
              <a:latin typeface="Arial"/>
            </a:endParaRPr>
          </a:p>
        </p:txBody>
      </p:sp>
      <p:pic>
        <p:nvPicPr>
          <p:cNvPr id="84" name="Picture 2" descr="A picture containing water, outdoor, sky, yellow&#10;&#10;Description automatically generated"/>
          <p:cNvPicPr/>
          <p:nvPr/>
        </p:nvPicPr>
        <p:blipFill>
          <a:blip r:embed="rId1"/>
          <a:stretch/>
        </p:blipFill>
        <p:spPr>
          <a:xfrm>
            <a:off x="7524360" y="1504080"/>
            <a:ext cx="3809520" cy="4447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86"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87"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88" name="TextBox 6"/>
          <p:cNvSpPr/>
          <p:nvPr/>
        </p:nvSpPr>
        <p:spPr>
          <a:xfrm>
            <a:off x="2764800" y="925560"/>
            <a:ext cx="2375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c0504d"/>
                </a:solidFill>
                <a:latin typeface="Arial Rounded MT Bold"/>
              </a:rPr>
              <a:t>Seasonality test</a:t>
            </a:r>
            <a:endParaRPr b="0" lang="en-GB" sz="1800" spc="-1" strike="noStrike">
              <a:latin typeface="Arial"/>
            </a:endParaRPr>
          </a:p>
        </p:txBody>
      </p:sp>
      <p:sp>
        <p:nvSpPr>
          <p:cNvPr id="89" name="TextBox 7"/>
          <p:cNvSpPr/>
          <p:nvPr/>
        </p:nvSpPr>
        <p:spPr>
          <a:xfrm>
            <a:off x="457200" y="1398240"/>
            <a:ext cx="6990480" cy="588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This is a variation of the gross range check and uses thresholds that are </a:t>
            </a:r>
            <a:r>
              <a:rPr b="0" lang="en-US" sz="2000" spc="-1" strike="noStrike">
                <a:solidFill>
                  <a:srgbClr val="c00000"/>
                </a:solidFill>
                <a:latin typeface="Calibri"/>
              </a:rPr>
              <a:t>applied over differing intervals </a:t>
            </a:r>
            <a:r>
              <a:rPr b="0" lang="en-US" sz="2000" spc="-1" strike="noStrike">
                <a:solidFill>
                  <a:srgbClr val="000000"/>
                </a:solidFill>
                <a:latin typeface="Calibri"/>
              </a:rPr>
              <a:t>(e.g. monthly, seasonal) to identify whether measurements are within a </a:t>
            </a:r>
            <a:r>
              <a:rPr b="0" lang="en-US" sz="2000" spc="-1" strike="noStrike">
                <a:solidFill>
                  <a:srgbClr val="c00000"/>
                </a:solidFill>
                <a:latin typeface="Calibri"/>
              </a:rPr>
              <a:t>physically</a:t>
            </a:r>
            <a:r>
              <a:rPr b="0" lang="en-US" sz="2000" spc="-1" strike="noStrike">
                <a:solidFill>
                  <a:srgbClr val="000000"/>
                </a:solidFill>
                <a:latin typeface="Calibri"/>
              </a:rPr>
              <a:t> reasonable range</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US" sz="2000" spc="-1" strike="noStrike">
                <a:solidFill>
                  <a:srgbClr val="000000"/>
                </a:solidFill>
                <a:latin typeface="Calibri"/>
              </a:rPr>
              <a:t>The upper and lower thresholds may be set based on user-knowledge or use secondary variables to identify a likely range. For example, in Winter a physically probable temperature range may be -20 to +10 °C, whereas in Summer this may shift to -5 to +30 °C.</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1" lang="en-GB" sz="2000" spc="-1" strike="noStrike">
                <a:solidFill>
                  <a:srgbClr val="000000"/>
                </a:solidFill>
                <a:latin typeface="Calibri"/>
              </a:rPr>
              <a:t>Flags </a:t>
            </a:r>
            <a:r>
              <a:rPr b="0" lang="en-GB" sz="2000" spc="-1" strike="noStrike">
                <a:solidFill>
                  <a:srgbClr val="000000"/>
                </a:solidFill>
                <a:latin typeface="Calibri"/>
              </a:rPr>
              <a:t>	</a:t>
            </a:r>
            <a:r>
              <a:rPr b="0" lang="en-GB" sz="2000" spc="-1" strike="noStrike">
                <a:solidFill>
                  <a:srgbClr val="000000"/>
                </a:solidFill>
                <a:latin typeface="Calibri"/>
              </a:rPr>
              <a:t>	</a:t>
            </a:r>
            <a:r>
              <a:rPr b="1" lang="en-GB" sz="2000" spc="-1" strike="noStrike">
                <a:solidFill>
                  <a:srgbClr val="000000"/>
                </a:solidFill>
                <a:latin typeface="Calibri"/>
              </a:rPr>
              <a:t>Condition </a:t>
            </a:r>
            <a:r>
              <a:rPr b="0" lang="en-GB" sz="2000" spc="-1" strike="noStrike">
                <a:solidFill>
                  <a:srgbClr val="000000"/>
                </a:solidFill>
                <a:latin typeface="Calibri"/>
              </a:rPr>
              <a:t>	</a:t>
            </a:r>
            <a:r>
              <a:rPr b="0" lang="en-GB" sz="2000" spc="-1" strike="noStrike">
                <a:solidFill>
                  <a:srgbClr val="000000"/>
                </a:solidFill>
                <a:latin typeface="Calibri"/>
              </a:rPr>
              <a:t>	</a:t>
            </a:r>
            <a:endParaRPr b="0" lang="en-GB" sz="2000" spc="-1" strike="noStrike">
              <a:latin typeface="Arial"/>
            </a:endParaRPr>
          </a:p>
          <a:p>
            <a:pPr>
              <a:lnSpc>
                <a:spcPct val="100000"/>
              </a:lnSpc>
              <a:buNone/>
            </a:pPr>
            <a:r>
              <a:rPr b="0" lang="en-US" sz="2000" spc="-1" strike="noStrike">
                <a:solidFill>
                  <a:srgbClr val="000000"/>
                </a:solidFill>
                <a:latin typeface="Calibri"/>
              </a:rPr>
              <a:t>Suspect = 3 </a:t>
            </a:r>
            <a:r>
              <a:rPr b="0" lang="en-US" sz="2000" spc="-1" strike="noStrike">
                <a:solidFill>
                  <a:srgbClr val="000000"/>
                </a:solidFill>
                <a:latin typeface="Calibri"/>
              </a:rPr>
              <a:t>	</a:t>
            </a:r>
            <a:r>
              <a:rPr b="0" lang="en-US" sz="2000" spc="-1" strike="noStrike">
                <a:solidFill>
                  <a:srgbClr val="000000"/>
                </a:solidFill>
                <a:latin typeface="Calibri"/>
              </a:rPr>
              <a:t>Reported value is outside of operator-selected span.</a:t>
            </a:r>
            <a:endParaRPr b="0" lang="en-GB" sz="2000" spc="-1" strike="noStrike">
              <a:latin typeface="Arial"/>
            </a:endParaRPr>
          </a:p>
          <a:p>
            <a:pPr>
              <a:lnSpc>
                <a:spcPct val="100000"/>
              </a:lnSpc>
              <a:buNone/>
            </a:pPr>
            <a:r>
              <a:rPr b="0" lang="en-US" sz="2000" spc="-1" strike="noStrike">
                <a:solidFill>
                  <a:srgbClr val="000000"/>
                </a:solidFill>
                <a:latin typeface="Calibri"/>
              </a:rPr>
              <a:t>Pass = 1</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Within measurement range</a:t>
            </a:r>
            <a:endParaRPr b="0" lang="en-GB" sz="2000" spc="-1" strike="noStrike">
              <a:latin typeface="Arial"/>
            </a:endParaRPr>
          </a:p>
          <a:p>
            <a:pPr>
              <a:lnSpc>
                <a:spcPct val="100000"/>
              </a:lnSpc>
              <a:buNone/>
            </a:pPr>
            <a:endParaRPr b="0" lang="en-GB" sz="2000" spc="-1" strike="noStrike">
              <a:latin typeface="Arial"/>
            </a:endParaRPr>
          </a:p>
        </p:txBody>
      </p:sp>
      <p:pic>
        <p:nvPicPr>
          <p:cNvPr id="90" name="Picture 2" descr="Chart, line chart, scatter chart&#10;&#10;Description automatically generated"/>
          <p:cNvPicPr/>
          <p:nvPr/>
        </p:nvPicPr>
        <p:blipFill>
          <a:blip r:embed="rId1"/>
          <a:stretch/>
        </p:blipFill>
        <p:spPr>
          <a:xfrm>
            <a:off x="7673760" y="2278080"/>
            <a:ext cx="4160160" cy="2705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Rectangle 40"/>
          <p:cNvSpPr/>
          <p:nvPr/>
        </p:nvSpPr>
        <p:spPr>
          <a:xfrm>
            <a:off x="0" y="0"/>
            <a:ext cx="12191760" cy="68576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92" name="Rectangle 42"/>
          <p:cNvSpPr/>
          <p:nvPr/>
        </p:nvSpPr>
        <p:spPr>
          <a:xfrm>
            <a:off x="0" y="0"/>
            <a:ext cx="12191760" cy="6857640"/>
          </a:xfrm>
          <a:prstGeom prst="rect">
            <a:avLst/>
          </a:prstGeom>
          <a:solidFill>
            <a:srgbClr val="82766a">
              <a:alpha val="15000"/>
            </a:srgbClr>
          </a:solidFill>
          <a:ln w="12700">
            <a:noFill/>
          </a:ln>
        </p:spPr>
        <p:style>
          <a:lnRef idx="2">
            <a:schemeClr val="accent1">
              <a:shade val="50000"/>
            </a:schemeClr>
          </a:lnRef>
          <a:fillRef idx="1">
            <a:schemeClr val="accent1"/>
          </a:fillRef>
          <a:effectRef idx="0">
            <a:schemeClr val="accent1"/>
          </a:effectRef>
          <a:fontRef idx="minor"/>
        </p:style>
      </p:sp>
      <p:sp>
        <p:nvSpPr>
          <p:cNvPr id="93" name="CustomShape 1"/>
          <p:cNvSpPr/>
          <p:nvPr/>
        </p:nvSpPr>
        <p:spPr>
          <a:xfrm>
            <a:off x="7920" y="52920"/>
            <a:ext cx="12183840" cy="768600"/>
          </a:xfrm>
          <a:prstGeom prst="rect">
            <a:avLst/>
          </a:prstGeom>
          <a:noFill/>
          <a:ln w="19050">
            <a:solidFill>
              <a:srgbClr val="ffffff">
                <a:lumMod val="65000"/>
              </a:srgbClr>
            </a:solidFill>
            <a:prstDash val="dash"/>
            <a:round/>
          </a:ln>
        </p:spPr>
        <p:style>
          <a:lnRef idx="0"/>
          <a:fillRef idx="0"/>
          <a:effectRef idx="0"/>
          <a:fontRef idx="minor"/>
        </p:style>
        <p:txBody>
          <a:bodyPr anchor="ctr">
            <a:normAutofit/>
          </a:bodyPr>
          <a:p>
            <a:pPr marL="6480" indent="-6480" algn="ctr">
              <a:lnSpc>
                <a:spcPct val="90000"/>
              </a:lnSpc>
              <a:spcAft>
                <a:spcPts val="26"/>
              </a:spcAft>
              <a:buNone/>
              <a:tabLst>
                <a:tab algn="l" pos="0"/>
              </a:tabLst>
            </a:pPr>
            <a:r>
              <a:rPr b="0" lang="en-US" sz="4400" spc="-1" strike="noStrike">
                <a:solidFill>
                  <a:srgbClr val="1f497d"/>
                </a:solidFill>
                <a:latin typeface="Arial Rounded MT Bold"/>
              </a:rPr>
              <a:t>Running quality control</a:t>
            </a:r>
            <a:endParaRPr b="0" lang="en-GB" sz="4400" spc="-1" strike="noStrike">
              <a:latin typeface="Arial"/>
            </a:endParaRPr>
          </a:p>
        </p:txBody>
      </p:sp>
      <p:sp>
        <p:nvSpPr>
          <p:cNvPr id="94" name="TextBox 6"/>
          <p:cNvSpPr/>
          <p:nvPr/>
        </p:nvSpPr>
        <p:spPr>
          <a:xfrm>
            <a:off x="2494080" y="1004760"/>
            <a:ext cx="3129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c0504d"/>
                </a:solidFill>
                <a:latin typeface="Arial Rounded MT Bold"/>
              </a:rPr>
              <a:t>Attenuated Signal Test </a:t>
            </a:r>
            <a:endParaRPr b="0" lang="en-GB" sz="1800" spc="-1" strike="noStrike">
              <a:latin typeface="Arial"/>
            </a:endParaRPr>
          </a:p>
        </p:txBody>
      </p:sp>
      <p:sp>
        <p:nvSpPr>
          <p:cNvPr id="95" name="TextBox 7"/>
          <p:cNvSpPr/>
          <p:nvPr/>
        </p:nvSpPr>
        <p:spPr>
          <a:xfrm>
            <a:off x="457200" y="1481400"/>
            <a:ext cx="7203600" cy="588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000" spc="-1" strike="noStrike">
                <a:solidFill>
                  <a:srgbClr val="000000"/>
                </a:solidFill>
                <a:latin typeface="Calibri"/>
              </a:rPr>
              <a:t>In some instances, external factors can affect the performance of the sensor. This may result in an attenuated signal which is not representative of conditions. An example of this would be the production of a nearly flat line.</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GB" sz="2000" spc="-1" strike="noStrike">
                <a:solidFill>
                  <a:srgbClr val="000000"/>
                </a:solidFill>
                <a:latin typeface="Calibri"/>
              </a:rPr>
              <a:t>This response may be indicative of the sensor not sampling the desired material e.g. located too far away from object, or sensor out of water</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0" lang="en-GB" sz="2000" spc="-1" strike="noStrike">
                <a:solidFill>
                  <a:srgbClr val="000000"/>
                </a:solidFill>
                <a:latin typeface="Calibri"/>
              </a:rPr>
              <a:t>Alternatively, in environments where we might expect cyclical signals (e.g. tides), these may be severely dampened. If these are dampened or non-existent, this may be indicative of an error.</a:t>
            </a:r>
            <a:endParaRPr b="0" lang="en-GB" sz="2000" spc="-1" strike="noStrike">
              <a:latin typeface="Arial"/>
            </a:endParaRPr>
          </a:p>
          <a:p>
            <a:pPr>
              <a:lnSpc>
                <a:spcPct val="100000"/>
              </a:lnSpc>
              <a:buNone/>
            </a:pPr>
            <a:endParaRPr b="0" lang="en-GB" sz="2000" spc="-1" strike="noStrike">
              <a:latin typeface="Arial"/>
            </a:endParaRPr>
          </a:p>
          <a:p>
            <a:pPr>
              <a:lnSpc>
                <a:spcPct val="100000"/>
              </a:lnSpc>
              <a:buNone/>
            </a:pPr>
            <a:r>
              <a:rPr b="1" lang="en-GB" sz="2000" spc="-1" strike="noStrike">
                <a:solidFill>
                  <a:srgbClr val="000000"/>
                </a:solidFill>
                <a:latin typeface="Calibri"/>
              </a:rPr>
              <a:t>Flags </a:t>
            </a:r>
            <a:r>
              <a:rPr b="0" lang="en-GB" sz="2000" spc="-1" strike="noStrike">
                <a:solidFill>
                  <a:srgbClr val="000000"/>
                </a:solidFill>
                <a:latin typeface="Calibri"/>
              </a:rPr>
              <a:t>	</a:t>
            </a:r>
            <a:r>
              <a:rPr b="0" lang="en-GB" sz="2000" spc="-1" strike="noStrike">
                <a:solidFill>
                  <a:srgbClr val="000000"/>
                </a:solidFill>
                <a:latin typeface="Calibri"/>
              </a:rPr>
              <a:t>	</a:t>
            </a:r>
            <a:r>
              <a:rPr b="1" lang="en-GB" sz="2000" spc="-1" strike="noStrike">
                <a:solidFill>
                  <a:srgbClr val="000000"/>
                </a:solidFill>
                <a:latin typeface="Calibri"/>
              </a:rPr>
              <a:t>Condition </a:t>
            </a:r>
            <a:r>
              <a:rPr b="0" lang="en-GB" sz="2000" spc="-1" strike="noStrike">
                <a:solidFill>
                  <a:srgbClr val="000000"/>
                </a:solidFill>
                <a:latin typeface="Calibri"/>
              </a:rPr>
              <a:t>	</a:t>
            </a:r>
            <a:r>
              <a:rPr b="0" lang="en-GB" sz="2000" spc="-1" strike="noStrike">
                <a:solidFill>
                  <a:srgbClr val="000000"/>
                </a:solidFill>
                <a:latin typeface="Calibri"/>
              </a:rPr>
              <a:t>	</a:t>
            </a:r>
            <a:endParaRPr b="0" lang="en-GB" sz="2000" spc="-1" strike="noStrike">
              <a:latin typeface="Arial"/>
            </a:endParaRPr>
          </a:p>
          <a:p>
            <a:pPr>
              <a:lnSpc>
                <a:spcPct val="100000"/>
              </a:lnSpc>
              <a:buNone/>
            </a:pPr>
            <a:r>
              <a:rPr b="0" lang="en-US" sz="2000" spc="-1" strike="noStrike">
                <a:solidFill>
                  <a:srgbClr val="000000"/>
                </a:solidFill>
                <a:latin typeface="Calibri"/>
              </a:rPr>
              <a:t>Suspect = 3 </a:t>
            </a:r>
            <a:r>
              <a:rPr b="0" lang="en-US" sz="2000" spc="-1" strike="noStrike">
                <a:solidFill>
                  <a:srgbClr val="000000"/>
                </a:solidFill>
                <a:latin typeface="Calibri"/>
              </a:rPr>
              <a:t>	</a:t>
            </a:r>
            <a:r>
              <a:rPr b="0" lang="en-US" sz="2000" spc="-1" strike="noStrike">
                <a:solidFill>
                  <a:srgbClr val="000000"/>
                </a:solidFill>
                <a:latin typeface="Calibri"/>
              </a:rPr>
              <a:t>Reported value appears to be attenuated.</a:t>
            </a:r>
            <a:endParaRPr b="0" lang="en-GB" sz="2000" spc="-1" strike="noStrike">
              <a:latin typeface="Arial"/>
            </a:endParaRPr>
          </a:p>
          <a:p>
            <a:pPr>
              <a:lnSpc>
                <a:spcPct val="100000"/>
              </a:lnSpc>
              <a:buNone/>
            </a:pPr>
            <a:r>
              <a:rPr b="0" lang="en-US" sz="2000" spc="-1" strike="noStrike">
                <a:solidFill>
                  <a:srgbClr val="000000"/>
                </a:solidFill>
                <a:latin typeface="Calibri"/>
              </a:rPr>
              <a:t>Pass = 1</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Sufficient change between </a:t>
            </a:r>
            <a:endParaRPr b="0" lang="en-GB" sz="2000" spc="-1" strike="noStrike">
              <a:latin typeface="Arial"/>
            </a:endParaRPr>
          </a:p>
        </p:txBody>
      </p:sp>
      <p:pic>
        <p:nvPicPr>
          <p:cNvPr id="96" name="Picture 8" descr="Chart, line chart&#10;&#10;Description automatically generated"/>
          <p:cNvPicPr/>
          <p:nvPr/>
        </p:nvPicPr>
        <p:blipFill>
          <a:blip r:embed="rId1"/>
          <a:stretch/>
        </p:blipFill>
        <p:spPr>
          <a:xfrm>
            <a:off x="7771320" y="2103840"/>
            <a:ext cx="4160160" cy="3120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1992</TotalTime>
  <Application>LibreOffice/7.3.5.2$Linux_X86_64 LibreOffice_project/30$Build-2</Application>
  <AppVersion>15.0000</AppVersion>
  <Words>1855</Words>
  <Paragraphs>230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2020-10-12T15:03:28Z</dcterms:created>
  <dc:creator>Matthew Perks</dc:creator>
  <dc:description/>
  <dc:language>en-GB</dc:language>
  <cp:lastModifiedBy/>
  <dcterms:modified xsi:type="dcterms:W3CDTF">2022-09-08T16:07:27Z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Widescreen</vt:lpwstr>
  </property>
  <property fmtid="{D5CDD505-2E9C-101B-9397-08002B2CF9AE}" pid="4" name="Slides">
    <vt:i4>15</vt:i4>
  </property>
</Properties>
</file>