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9849" y="45401"/>
            <a:ext cx="629230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8" y="1033232"/>
            <a:ext cx="11120122" cy="414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944" y="533933"/>
            <a:ext cx="3634104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926" y="3581400"/>
            <a:ext cx="2168148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1F487C"/>
                </a:solidFill>
                <a:latin typeface="Arial Rounded MT Bold"/>
                <a:cs typeface="Arial Rounded MT Bold"/>
              </a:rPr>
              <a:t>Dr. </a:t>
            </a:r>
            <a:r>
              <a:rPr lang="en-GB"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Seb Pitman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12636"/>
            <a:ext cx="3611879" cy="6845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85" y="5072688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229" y="5072688"/>
            <a:ext cx="53498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</a:t>
            </a:r>
            <a:r>
              <a:rPr sz="2000" dirty="0">
                <a:latin typeface="Calibri"/>
                <a:cs typeface="Calibri"/>
              </a:rPr>
              <a:t>change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greater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expected  </a:t>
            </a:r>
            <a:r>
              <a:rPr sz="2000" spc="-5" dirty="0">
                <a:latin typeface="Calibri"/>
                <a:cs typeface="Calibri"/>
              </a:rPr>
              <a:t>Change below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85" y="911714"/>
            <a:ext cx="7199630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6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(1)</a:t>
            </a:r>
            <a:endParaRPr sz="1800">
              <a:latin typeface="Arial Rounded MT Bold"/>
              <a:cs typeface="Arial Rounded MT Bold"/>
            </a:endParaRPr>
          </a:p>
          <a:p>
            <a:pPr marL="12700" marR="154940" algn="just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inspects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 series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rate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change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that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exceeds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threshold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identified 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operator. </a:t>
            </a:r>
            <a:r>
              <a:rPr sz="2000" spc="-5" dirty="0">
                <a:latin typeface="Calibri"/>
                <a:cs typeface="Calibri"/>
              </a:rPr>
              <a:t>This could </a:t>
            </a:r>
            <a:r>
              <a:rPr sz="2000" dirty="0">
                <a:latin typeface="Calibri"/>
                <a:cs typeface="Calibri"/>
              </a:rPr>
              <a:t>be an </a:t>
            </a:r>
            <a:r>
              <a:rPr sz="2000" spc="-5" dirty="0">
                <a:latin typeface="Calibri"/>
                <a:cs typeface="Calibri"/>
              </a:rPr>
              <a:t>absolute  value, </a:t>
            </a:r>
            <a:r>
              <a:rPr sz="2000" spc="-10" dirty="0">
                <a:latin typeface="Calibri"/>
                <a:cs typeface="Calibri"/>
              </a:rPr>
              <a:t>percentage </a:t>
            </a:r>
            <a:r>
              <a:rPr sz="2000" spc="-5" dirty="0">
                <a:latin typeface="Calibri"/>
                <a:cs typeface="Calibri"/>
              </a:rPr>
              <a:t>change, or </a:t>
            </a:r>
            <a:r>
              <a:rPr sz="2000" spc="-10" dirty="0">
                <a:latin typeface="Calibri"/>
                <a:cs typeface="Calibri"/>
              </a:rPr>
              <a:t>standard deviation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 balance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found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threshold set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spc="-50" dirty="0">
                <a:latin typeface="Calibri"/>
                <a:cs typeface="Calibri"/>
              </a:rPr>
              <a:t>low, </a:t>
            </a:r>
            <a:r>
              <a:rPr sz="2000" spc="-5" dirty="0">
                <a:latin typeface="Calibri"/>
                <a:cs typeface="Calibri"/>
              </a:rPr>
              <a:t>which  triggers </a:t>
            </a:r>
            <a:r>
              <a:rPr sz="2000" spc="-10" dirty="0">
                <a:latin typeface="Calibri"/>
                <a:cs typeface="Calibri"/>
              </a:rPr>
              <a:t>too many false </a:t>
            </a:r>
            <a:r>
              <a:rPr sz="2000" spc="-5" dirty="0">
                <a:latin typeface="Calibri"/>
                <a:cs typeface="Calibri"/>
              </a:rPr>
              <a:t>alarms, </a:t>
            </a:r>
            <a:r>
              <a:rPr sz="2000" dirty="0">
                <a:latin typeface="Calibri"/>
                <a:cs typeface="Calibri"/>
              </a:rPr>
              <a:t>and one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dirty="0">
                <a:latin typeface="Calibri"/>
                <a:cs typeface="Calibri"/>
              </a:rPr>
              <a:t>high, making the </a:t>
            </a:r>
            <a:r>
              <a:rPr sz="2000" spc="-15" dirty="0">
                <a:latin typeface="Calibri"/>
                <a:cs typeface="Calibri"/>
              </a:rPr>
              <a:t>test  ineffective.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Determining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excessive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change </a:t>
            </a:r>
            <a:r>
              <a:rPr sz="2000" spc="-5" dirty="0">
                <a:latin typeface="Calibri"/>
                <a:cs typeface="Calibri"/>
              </a:rPr>
              <a:t>is based on user-experience  and/or sensor</a:t>
            </a:r>
            <a:r>
              <a:rPr sz="2000" spc="-15" dirty="0">
                <a:latin typeface="Calibri"/>
                <a:cs typeface="Calibri"/>
              </a:rPr>
              <a:t> sensitivity.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395" y="5530969"/>
            <a:ext cx="1083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995" y="5530969"/>
            <a:ext cx="240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Very </a:t>
            </a:r>
            <a:r>
              <a:rPr sz="1800" spc="-10" dirty="0">
                <a:latin typeface="Calibri"/>
                <a:cs typeface="Calibri"/>
              </a:rPr>
              <a:t>large </a:t>
            </a:r>
            <a:r>
              <a:rPr sz="1800" spc="-15" dirty="0">
                <a:latin typeface="Calibri"/>
                <a:cs typeface="Calibri"/>
              </a:rPr>
              <a:t>spike </a:t>
            </a:r>
            <a:r>
              <a:rPr sz="1800" spc="-10" dirty="0">
                <a:latin typeface="Calibri"/>
                <a:cs typeface="Calibri"/>
              </a:rPr>
              <a:t>reported.  </a:t>
            </a:r>
            <a:r>
              <a:rPr sz="1800" spc="-15" dirty="0">
                <a:latin typeface="Calibri"/>
                <a:cs typeface="Calibri"/>
              </a:rPr>
              <a:t>Elevated spike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8" y="911649"/>
            <a:ext cx="8539480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3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(2)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are relatively easy 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228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consisting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than one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point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difficult </a:t>
            </a:r>
            <a:r>
              <a:rPr sz="1800" spc="-10" dirty="0">
                <a:latin typeface="Calibri"/>
                <a:cs typeface="Calibri"/>
              </a:rPr>
              <a:t>to capture,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their onset </a:t>
            </a:r>
            <a:r>
              <a:rPr sz="1800" spc="-15" dirty="0">
                <a:latin typeface="Calibri"/>
                <a:cs typeface="Calibri"/>
              </a:rPr>
              <a:t>may  </a:t>
            </a:r>
            <a:r>
              <a:rPr sz="1800" dirty="0">
                <a:latin typeface="Calibri"/>
                <a:cs typeface="Calibri"/>
              </a:rPr>
              <a:t>be flagged </a:t>
            </a:r>
            <a:r>
              <a:rPr sz="1800" spc="-5" dirty="0">
                <a:latin typeface="Calibri"/>
                <a:cs typeface="Calibri"/>
              </a:rPr>
              <a:t>by the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Adjacent points (n-1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n+1)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averaged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spike reference.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absolute value </a:t>
            </a:r>
            <a:r>
              <a:rPr sz="1800" spc="-5" dirty="0">
                <a:latin typeface="Calibri"/>
                <a:cs typeface="Calibri"/>
              </a:rPr>
              <a:t>of  the </a:t>
            </a:r>
            <a:r>
              <a:rPr sz="1800" spc="-15" dirty="0">
                <a:latin typeface="Calibri"/>
                <a:cs typeface="Calibri"/>
              </a:rPr>
              <a:t>spike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tested </a:t>
            </a:r>
            <a:r>
              <a:rPr sz="1800" spc="-10" dirty="0">
                <a:latin typeface="Calibri"/>
                <a:cs typeface="Calibri"/>
              </a:rPr>
              <a:t>to capture </a:t>
            </a:r>
            <a:r>
              <a:rPr sz="1800" spc="-5" dirty="0">
                <a:latin typeface="Calibri"/>
                <a:cs typeface="Calibri"/>
              </a:rPr>
              <a:t>positive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negative spikes. Large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easier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outliers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flag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failures. </a:t>
            </a:r>
            <a:r>
              <a:rPr sz="1800" spc="-5" dirty="0">
                <a:latin typeface="Calibri"/>
                <a:cs typeface="Calibri"/>
              </a:rPr>
              <a:t>Smaller </a:t>
            </a:r>
            <a:r>
              <a:rPr sz="1800" spc="-15" dirty="0">
                <a:latin typeface="Calibri"/>
                <a:cs typeface="Calibri"/>
              </a:rPr>
              <a:t>spikes 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flagged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2476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thresholds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fixed </a:t>
            </a:r>
            <a:r>
              <a:rPr sz="1800" spc="-5" dirty="0">
                <a:latin typeface="Calibri"/>
                <a:cs typeface="Calibri"/>
              </a:rPr>
              <a:t>values or dynamically </a:t>
            </a:r>
            <a:r>
              <a:rPr sz="1800" spc="-10" dirty="0">
                <a:latin typeface="Calibri"/>
                <a:cs typeface="Calibri"/>
              </a:rPr>
              <a:t>established </a:t>
            </a:r>
            <a:r>
              <a:rPr sz="1800" spc="-15" dirty="0">
                <a:latin typeface="Calibri"/>
                <a:cs typeface="Calibri"/>
              </a:rPr>
              <a:t>(for </a:t>
            </a:r>
            <a:r>
              <a:rPr sz="1800" spc="-10" dirty="0">
                <a:latin typeface="Calibri"/>
                <a:cs typeface="Calibri"/>
              </a:rPr>
              <a:t>example,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multiple of  the </a:t>
            </a:r>
            <a:r>
              <a:rPr sz="1800" spc="-10" dirty="0">
                <a:latin typeface="Calibri"/>
                <a:cs typeface="Calibri"/>
              </a:rPr>
              <a:t>standard deviation over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operator-selected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3487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 example, we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20" dirty="0">
                <a:latin typeface="Calibri"/>
                <a:cs typeface="Calibri"/>
              </a:rPr>
              <a:t>state </a:t>
            </a:r>
            <a:r>
              <a:rPr sz="1800" spc="-5" dirty="0">
                <a:latin typeface="Calibri"/>
                <a:cs typeface="Calibri"/>
              </a:rPr>
              <a:t>that the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 between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15" dirty="0">
                <a:latin typeface="Calibri"/>
                <a:cs typeface="Calibri"/>
              </a:rPr>
              <a:t>temperature  </a:t>
            </a:r>
            <a:r>
              <a:rPr sz="1800" spc="-5" dirty="0">
                <a:latin typeface="Calibri"/>
                <a:cs typeface="Calibri"/>
              </a:rPr>
              <a:t>measurements 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less than 3σ </a:t>
            </a:r>
            <a:r>
              <a:rPr sz="1800" spc="-10" dirty="0">
                <a:latin typeface="Calibri"/>
                <a:cs typeface="Calibri"/>
              </a:rPr>
              <a:t>over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24-hours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8328660" y="1246632"/>
            <a:ext cx="2819386" cy="1618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809529"/>
            <a:ext cx="11024235" cy="54425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81475">
              <a:lnSpc>
                <a:spcPct val="100000"/>
              </a:lnSpc>
              <a:spcBef>
                <a:spcPts val="905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29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(3)</a:t>
            </a:r>
            <a:endParaRPr sz="1800">
              <a:latin typeface="Arial Rounded MT Bold"/>
              <a:cs typeface="Arial Rounded MT Bold"/>
            </a:endParaRPr>
          </a:p>
          <a:p>
            <a:pPr marL="12700" marR="4938395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latin typeface="Calibri"/>
                <a:cs typeface="Calibri"/>
              </a:rPr>
              <a:t>BUT… </a:t>
            </a:r>
            <a:r>
              <a:rPr sz="1800" spc="-10" dirty="0">
                <a:latin typeface="Calibri"/>
                <a:cs typeface="Calibri"/>
              </a:rPr>
              <a:t>What </a:t>
            </a:r>
            <a:r>
              <a:rPr sz="1800" dirty="0">
                <a:latin typeface="Calibri"/>
                <a:cs typeface="Calibri"/>
              </a:rPr>
              <a:t>happens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not dealing with single </a:t>
            </a:r>
            <a:r>
              <a:rPr sz="1800" spc="-10" dirty="0">
                <a:latin typeface="Calibri"/>
                <a:cs typeface="Calibri"/>
              </a:rPr>
              <a:t>spikes? </a:t>
            </a:r>
            <a:r>
              <a:rPr sz="1800" dirty="0">
                <a:latin typeface="Calibri"/>
                <a:cs typeface="Calibri"/>
              </a:rPr>
              <a:t>But  </a:t>
            </a:r>
            <a:r>
              <a:rPr sz="1800" spc="-5" dirty="0">
                <a:latin typeface="Calibri"/>
                <a:cs typeface="Calibri"/>
              </a:rPr>
              <a:t>perhaps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lasting across several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698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approach </a:t>
            </a:r>
            <a:r>
              <a:rPr sz="1800" spc="-5" dirty="0">
                <a:latin typeface="Calibri"/>
                <a:cs typeface="Calibri"/>
              </a:rPr>
              <a:t>of (1)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10" dirty="0">
                <a:latin typeface="Calibri"/>
                <a:cs typeface="Calibri"/>
              </a:rPr>
              <a:t>(2),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low </a:t>
            </a:r>
            <a:r>
              <a:rPr sz="1800" spc="-5" dirty="0">
                <a:latin typeface="Calibri"/>
                <a:cs typeface="Calibri"/>
              </a:rPr>
              <a:t>in  erroneous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5" dirty="0">
                <a:latin typeface="Calibri"/>
                <a:cs typeface="Calibri"/>
              </a:rPr>
              <a:t>the initial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4882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these cases,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z-score to </a:t>
            </a:r>
            <a:r>
              <a:rPr sz="1800" dirty="0">
                <a:latin typeface="Calibri"/>
                <a:cs typeface="Calibri"/>
              </a:rPr>
              <a:t>assess </a:t>
            </a:r>
            <a:r>
              <a:rPr sz="1800" spc="-5" dirty="0">
                <a:latin typeface="Calibri"/>
                <a:cs typeface="Calibri"/>
              </a:rPr>
              <a:t>the significance of  changes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detect </a:t>
            </a:r>
            <a:r>
              <a:rPr sz="1800" spc="-5" dirty="0">
                <a:latin typeface="Calibri"/>
                <a:cs typeface="Calibri"/>
              </a:rPr>
              <a:t>spurious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Whilst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μ and σ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calculated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entire dataset </a:t>
            </a:r>
            <a:r>
              <a:rPr sz="1800" spc="-5" dirty="0">
                <a:latin typeface="Calibri"/>
                <a:cs typeface="Calibri"/>
              </a:rPr>
              <a:t>with values </a:t>
            </a:r>
            <a:r>
              <a:rPr sz="1800" spc="-10" dirty="0">
                <a:latin typeface="Calibri"/>
                <a:cs typeface="Calibri"/>
              </a:rPr>
              <a:t>exceeding </a:t>
            </a:r>
            <a:r>
              <a:rPr sz="1800" dirty="0">
                <a:latin typeface="Calibri"/>
                <a:cs typeface="Calibri"/>
              </a:rPr>
              <a:t>a Z </a:t>
            </a:r>
            <a:r>
              <a:rPr sz="1800" spc="-15" dirty="0">
                <a:latin typeface="Calibri"/>
                <a:cs typeface="Calibri"/>
              </a:rPr>
              <a:t>score </a:t>
            </a:r>
            <a:r>
              <a:rPr sz="1800" spc="-5" dirty="0">
                <a:latin typeface="Calibri"/>
                <a:cs typeface="Calibri"/>
              </a:rPr>
              <a:t>being </a:t>
            </a:r>
            <a:r>
              <a:rPr sz="1800" spc="-10" dirty="0">
                <a:latin typeface="Calibri"/>
                <a:cs typeface="Calibri"/>
              </a:rPr>
              <a:t>removed, </a:t>
            </a:r>
            <a:r>
              <a:rPr sz="1800" spc="-5" dirty="0">
                <a:latin typeface="Calibri"/>
                <a:cs typeface="Calibri"/>
              </a:rPr>
              <a:t>this is not  very useful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geoscience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(e.g. </a:t>
            </a:r>
            <a:r>
              <a:rPr sz="1800" spc="-15" dirty="0">
                <a:latin typeface="Calibri"/>
                <a:cs typeface="Calibri"/>
              </a:rPr>
              <a:t>periodicity, </a:t>
            </a:r>
            <a:r>
              <a:rPr sz="1800" spc="-5" dirty="0">
                <a:latin typeface="Calibri"/>
                <a:cs typeface="Calibri"/>
              </a:rPr>
              <a:t>non-linear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dynamics)</a:t>
            </a:r>
            <a:endParaRPr sz="1800">
              <a:latin typeface="Calibri"/>
              <a:cs typeface="Calibri"/>
            </a:endParaRPr>
          </a:p>
          <a:p>
            <a:pPr marL="12700" marR="1151255">
              <a:lnSpc>
                <a:spcPct val="200000"/>
              </a:lnSpc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want to calculate </a:t>
            </a:r>
            <a:r>
              <a:rPr sz="1800" spc="-5" dirty="0">
                <a:latin typeface="Calibri"/>
                <a:cs typeface="Calibri"/>
              </a:rPr>
              <a:t>this dynamically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global </a:t>
            </a:r>
            <a:r>
              <a:rPr sz="1800" dirty="0">
                <a:latin typeface="Calibri"/>
                <a:cs typeface="Calibri"/>
              </a:rPr>
              <a:t>mean and </a:t>
            </a:r>
            <a:r>
              <a:rPr sz="1800" spc="-10" dirty="0">
                <a:latin typeface="Calibri"/>
                <a:cs typeface="Calibri"/>
              </a:rPr>
              <a:t>standard </a:t>
            </a:r>
            <a:r>
              <a:rPr sz="1800" spc="-5" dirty="0">
                <a:latin typeface="Calibri"/>
                <a:cs typeface="Calibri"/>
              </a:rPr>
              <a:t>deviation  </a:t>
            </a: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terms:</a:t>
            </a:r>
            <a:endParaRPr sz="1800">
              <a:latin typeface="Calibri"/>
              <a:cs typeface="Calibri"/>
            </a:endParaRPr>
          </a:p>
          <a:p>
            <a:pPr marL="12700" marR="51581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lag </a:t>
            </a:r>
            <a:r>
              <a:rPr sz="1800" spc="-5" dirty="0">
                <a:latin typeface="Calibri"/>
                <a:cs typeface="Calibri"/>
              </a:rPr>
              <a:t>or moving window which will </a:t>
            </a:r>
            <a:r>
              <a:rPr sz="1800" dirty="0">
                <a:latin typeface="Calibri"/>
                <a:cs typeface="Calibri"/>
              </a:rPr>
              <a:t>be 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smooth the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threshold </a:t>
            </a:r>
            <a:r>
              <a:rPr sz="1800" b="1" dirty="0">
                <a:solidFill>
                  <a:srgbClr val="C0504D"/>
                </a:solidFill>
                <a:latin typeface="Calibri"/>
                <a:cs typeface="Calibri"/>
              </a:rPr>
              <a:t>Z </a:t>
            </a:r>
            <a:r>
              <a:rPr sz="1800" spc="-10" dirty="0">
                <a:latin typeface="Calibri"/>
                <a:cs typeface="Calibri"/>
              </a:rPr>
              <a:t>value at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influence </a:t>
            </a:r>
            <a:r>
              <a:rPr sz="1800" spc="-10" dirty="0">
                <a:latin typeface="Calibri"/>
                <a:cs typeface="Calibri"/>
              </a:rPr>
              <a:t>indicating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effect </a:t>
            </a:r>
            <a:r>
              <a:rPr sz="1800" spc="-5" dirty="0">
                <a:latin typeface="Calibri"/>
                <a:cs typeface="Calibri"/>
              </a:rPr>
              <a:t>of new signals on </a:t>
            </a:r>
            <a:r>
              <a:rPr sz="1800" dirty="0">
                <a:latin typeface="Calibri"/>
                <a:cs typeface="Calibri"/>
              </a:rPr>
              <a:t>μ 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606" y="905690"/>
            <a:ext cx="675767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Neighbour</a:t>
            </a:r>
            <a:r>
              <a:rPr sz="1800" spc="-8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1551940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instances,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deploy multiple  </a:t>
            </a:r>
            <a:r>
              <a:rPr sz="1800" spc="-10" dirty="0">
                <a:latin typeface="Calibri"/>
                <a:cs typeface="Calibri"/>
              </a:rPr>
              <a:t>sensors at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location to provide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additional  check on the sensor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8180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Are duplicate sensors offering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acceptable  uncertainty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06" y="3610714"/>
            <a:ext cx="760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206" y="3610714"/>
            <a:ext cx="3587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Significant deviation between </a:t>
            </a:r>
            <a:r>
              <a:rPr sz="1800" spc="-10" dirty="0">
                <a:latin typeface="Calibri"/>
                <a:cs typeface="Calibri"/>
              </a:rPr>
              <a:t>sensors.  </a:t>
            </a:r>
            <a:r>
              <a:rPr sz="1800" spc="-5" dirty="0">
                <a:latin typeface="Calibri"/>
                <a:cs typeface="Calibri"/>
              </a:rPr>
              <a:t>Within measurement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6711" y="1357883"/>
            <a:ext cx="6275831" cy="225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4347" y="3713988"/>
            <a:ext cx="4472495" cy="3043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0168" y="6027420"/>
            <a:ext cx="2486025" cy="306705"/>
          </a:xfrm>
          <a:custGeom>
            <a:avLst/>
            <a:gdLst/>
            <a:ahLst/>
            <a:cxnLst/>
            <a:rect l="l" t="t" r="r" b="b"/>
            <a:pathLst>
              <a:path w="2486025" h="306704">
                <a:moveTo>
                  <a:pt x="0" y="0"/>
                </a:moveTo>
                <a:lnTo>
                  <a:pt x="2485644" y="0"/>
                </a:lnTo>
                <a:lnTo>
                  <a:pt x="2485644" y="306323"/>
                </a:lnTo>
                <a:lnTo>
                  <a:pt x="0" y="306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36" y="766244"/>
            <a:ext cx="6584315" cy="414527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792980">
              <a:lnSpc>
                <a:spcPct val="100000"/>
              </a:lnSpc>
              <a:spcBef>
                <a:spcPts val="1195"/>
              </a:spcBef>
            </a:pP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Multivariate</a:t>
            </a:r>
            <a:r>
              <a:rPr sz="1800" spc="-5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226695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multiple measurements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same </a:t>
            </a:r>
            <a:r>
              <a:rPr sz="1800" spc="-5" dirty="0">
                <a:latin typeface="Calibri"/>
                <a:cs typeface="Calibri"/>
              </a:rPr>
              <a:t>point in  space/time 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develop </a:t>
            </a:r>
            <a:r>
              <a:rPr sz="1800" spc="-10" dirty="0">
                <a:latin typeface="Calibri"/>
                <a:cs typeface="Calibri"/>
              </a:rPr>
              <a:t>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two 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variables. </a:t>
            </a:r>
            <a:r>
              <a:rPr sz="1800" spc="-10" dirty="0">
                <a:latin typeface="Calibri"/>
                <a:cs typeface="Calibri"/>
              </a:rPr>
              <a:t>For example, 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total  </a:t>
            </a:r>
            <a:r>
              <a:rPr sz="1800" spc="-5" dirty="0">
                <a:latin typeface="Calibri"/>
                <a:cs typeface="Calibri"/>
              </a:rPr>
              <a:t>dissolved solids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conductivity, </a:t>
            </a:r>
            <a:r>
              <a:rPr sz="1800" spc="-5" dirty="0">
                <a:latin typeface="Calibri"/>
                <a:cs typeface="Calibri"/>
              </a:rPr>
              <a:t>or bulk density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particle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6546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By analysing the </a:t>
            </a:r>
            <a:r>
              <a:rPr sz="1800" spc="-10" dirty="0">
                <a:latin typeface="Calibri"/>
                <a:cs typeface="Calibri"/>
              </a:rPr>
              <a:t>covariance,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times 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relationship </a:t>
            </a:r>
            <a:r>
              <a:rPr sz="1800" spc="-5" dirty="0">
                <a:latin typeface="Calibri"/>
                <a:cs typeface="Calibri"/>
              </a:rPr>
              <a:t>between these variables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weakens.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8858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5" dirty="0">
                <a:latin typeface="Calibri"/>
                <a:cs typeface="Calibri"/>
              </a:rPr>
              <a:t>deviation in the </a:t>
            </a:r>
            <a:r>
              <a:rPr sz="1800" spc="-10" dirty="0">
                <a:latin typeface="Calibri"/>
                <a:cs typeface="Calibri"/>
              </a:rPr>
              <a:t>expected differences exceeds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threshold  (percent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absolute), we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5" dirty="0">
                <a:latin typeface="Calibri"/>
                <a:cs typeface="Calibri"/>
              </a:rPr>
              <a:t>flag this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609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reliably </a:t>
            </a:r>
            <a:r>
              <a:rPr sz="1800" spc="-5" dirty="0">
                <a:latin typeface="Calibri"/>
                <a:cs typeface="Calibri"/>
              </a:rPr>
              <a:t>applied when the </a:t>
            </a:r>
            <a:r>
              <a:rPr sz="1800" spc="-10" dirty="0">
                <a:latin typeface="Calibri"/>
                <a:cs typeface="Calibri"/>
              </a:rPr>
              <a:t>covariance </a:t>
            </a:r>
            <a:r>
              <a:rPr sz="1800" spc="-5" dirty="0">
                <a:latin typeface="Calibri"/>
                <a:cs typeface="Calibri"/>
              </a:rPr>
              <a:t>between variables  is high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physically stable </a:t>
            </a:r>
            <a:r>
              <a:rPr sz="1800" spc="-5" dirty="0">
                <a:latin typeface="Calibri"/>
                <a:cs typeface="Calibri"/>
              </a:rPr>
              <a:t>(a high </a:t>
            </a:r>
            <a:r>
              <a:rPr sz="1800" spc="-10" dirty="0">
                <a:latin typeface="Calibri"/>
                <a:cs typeface="Calibri"/>
              </a:rPr>
              <a:t>correlation coefficient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36" y="5159936"/>
            <a:ext cx="1083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636" y="5159936"/>
            <a:ext cx="3940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Measured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&gt;&gt;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predicted  </a:t>
            </a:r>
            <a:r>
              <a:rPr sz="1800" spc="-5" dirty="0">
                <a:latin typeface="Calibri"/>
                <a:cs typeface="Calibri"/>
              </a:rPr>
              <a:t>Measured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&gt;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predicted.  </a:t>
            </a: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6719" y="877824"/>
            <a:ext cx="3342131" cy="583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431" y="45401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70" dirty="0"/>
              <a:t> </a:t>
            </a:r>
            <a:r>
              <a:rPr spc="-5" dirty="0"/>
              <a:t>export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616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readily </a:t>
            </a:r>
            <a:r>
              <a:rPr sz="1800" spc="-5" dirty="0">
                <a:latin typeface="Calibri"/>
                <a:cs typeface="Calibri"/>
              </a:rPr>
              <a:t>processed </a:t>
            </a:r>
            <a:r>
              <a:rPr sz="1800" spc="-10" dirty="0">
                <a:latin typeface="Calibri"/>
                <a:cs typeface="Calibri"/>
              </a:rPr>
              <a:t>we can  </a:t>
            </a:r>
            <a:r>
              <a:rPr sz="1800" spc="-5" dirty="0">
                <a:latin typeface="Calibri"/>
                <a:cs typeface="Calibri"/>
              </a:rPr>
              <a:t>consider how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export the flagged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6775" y="1431942"/>
            <a:ext cx="57511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writecell(C,'C_tab.txt','Delimiter','tab')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2022" y="2529222"/>
            <a:ext cx="31597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ascii,</a:t>
            </a:r>
            <a:r>
              <a:rPr sz="1800" spc="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xslx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writetable(C,</a:t>
            </a:r>
            <a:r>
              <a:rPr sz="18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filename)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3306" y="4175142"/>
            <a:ext cx="603186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netCDF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ncid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netcdf.create(filename,cmode)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netcdf.inqVarID(ncid,'temperature');  data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[100:109];</a:t>
            </a:r>
            <a:endParaRPr sz="1800">
              <a:latin typeface="Courier New"/>
              <a:cs typeface="Courier New"/>
            </a:endParaRPr>
          </a:p>
          <a:p>
            <a:pPr marL="12700" marR="10960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netcdf.putVar(ncid,varid,0,10,data);  netcdf.close(ncid);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575" y="45401"/>
            <a:ext cx="697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Measurement</a:t>
            </a:r>
            <a:r>
              <a:rPr spc="-40" dirty="0"/>
              <a:t> </a:t>
            </a:r>
            <a:r>
              <a:rPr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373" y="1186342"/>
            <a:ext cx="11152505" cy="520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36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Upon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acquisition,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confident that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reported value represents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physical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quantity of 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interest.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Quality assurance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represents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systems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place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assure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 are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accurate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precise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possible.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QA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planned and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systematic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means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ensuring that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defined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standards,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practices,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procedures,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methods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applied.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7734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lab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environments,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is partly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achieved through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quality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control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measures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such 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using regular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calibration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analysis with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standards.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This guards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against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systematic 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that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generate</a:t>
            </a:r>
            <a:r>
              <a:rPr sz="20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bias.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3194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Random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arise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unpredictable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variations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which influence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 procedure,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  associated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actual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xrf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– 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water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content,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organic</a:t>
            </a:r>
            <a:r>
              <a:rPr sz="20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Lab-based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procedures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should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designed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sources of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error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their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methodologies.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3568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This is particularly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important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distance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between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large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core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sampling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where error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detection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more problematic (more</a:t>
            </a:r>
            <a:r>
              <a:rPr sz="20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later)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575" y="45401"/>
            <a:ext cx="697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Measurement</a:t>
            </a:r>
            <a:r>
              <a:rPr spc="-40" dirty="0"/>
              <a:t> </a:t>
            </a:r>
            <a:r>
              <a:rPr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373" y="1263067"/>
            <a:ext cx="10385425" cy="490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However,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about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sensor/measurement device is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deployed?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Systematic 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evaluated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accounted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 sensor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(re-)calibration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sensor</a:t>
            </a:r>
            <a:r>
              <a:rPr sz="20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drift.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8735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But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about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random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errors?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difficult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control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outside of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lab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environmental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interference.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Deployed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sensors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typically sample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high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frequency/resolution so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often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other sources of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information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‘flag’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spurious</a:t>
            </a:r>
            <a:r>
              <a:rPr sz="20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Therefore,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opt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and/or </a:t>
            </a:r>
            <a:r>
              <a:rPr sz="2000" spc="-25" dirty="0">
                <a:solidFill>
                  <a:srgbClr val="4F6128"/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Statistical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analysis of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repeat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measurements, or</a:t>
            </a:r>
            <a:r>
              <a:rPr sz="2000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calibrations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Previous measurement</a:t>
            </a:r>
            <a:r>
              <a:rPr sz="2000" spc="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data;</a:t>
            </a:r>
            <a:endParaRPr sz="2000">
              <a:latin typeface="Calibri"/>
              <a:cs typeface="Calibri"/>
            </a:endParaRPr>
          </a:p>
          <a:p>
            <a:pPr marL="299085" marR="34861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Experience with, or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general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knowledge </a:t>
            </a:r>
            <a:r>
              <a:rPr sz="2000" spc="-45" dirty="0">
                <a:solidFill>
                  <a:srgbClr val="4F6128"/>
                </a:solidFill>
                <a:latin typeface="Calibri"/>
                <a:cs typeface="Calibri"/>
              </a:rPr>
              <a:t>of,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behavior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property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4F6128"/>
                </a:solidFill>
                <a:latin typeface="Calibri"/>
                <a:cs typeface="Calibri"/>
              </a:rPr>
              <a:t>relevant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materials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and 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instruments;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Manufacturer's</a:t>
            </a:r>
            <a:r>
              <a:rPr sz="2000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specifications.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131" y="45401"/>
            <a:ext cx="4933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55" dirty="0"/>
              <a:t> </a:t>
            </a:r>
            <a:r>
              <a:rPr spc="-15" dirty="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210" y="1004586"/>
            <a:ext cx="162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Importing</a:t>
            </a:r>
            <a:r>
              <a:rPr sz="1800" spc="-8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files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5" y="1554011"/>
            <a:ext cx="551688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Often, files will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ASCII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format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e.g., </a:t>
            </a:r>
            <a:r>
              <a:rPr sz="2000" spc="-100" dirty="0">
                <a:solidFill>
                  <a:srgbClr val="252525"/>
                </a:solidFill>
                <a:latin typeface="Calibri"/>
                <a:cs typeface="Calibri"/>
              </a:rPr>
              <a:t>DAT, </a:t>
            </a:r>
            <a:r>
              <a:rPr sz="2000" spc="-45" dirty="0">
                <a:solidFill>
                  <a:srgbClr val="252525"/>
                </a:solidFill>
                <a:latin typeface="Calibri"/>
                <a:cs typeface="Calibri"/>
              </a:rPr>
              <a:t>.CSV,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10" dirty="0">
                <a:solidFill>
                  <a:srgbClr val="252525"/>
                </a:solidFill>
                <a:latin typeface="Calibri"/>
                <a:cs typeface="Calibri"/>
              </a:rPr>
              <a:t>.TXT.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Delimited using comma, spaces,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tabs,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However,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some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proprietary formats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xlsx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0820">
              <a:lnSpc>
                <a:spcPct val="100000"/>
              </a:lnSpc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explore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how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handle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common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formats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assess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quality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netCDF is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increasingly popular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format 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scientific  variables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All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of these </a:t>
            </a:r>
            <a:r>
              <a:rPr sz="2000" b="1" spc="-10" dirty="0">
                <a:solidFill>
                  <a:srgbClr val="C0504D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easily imported </a:t>
            </a:r>
            <a:r>
              <a:rPr sz="2000" b="1" spc="-15" dirty="0">
                <a:solidFill>
                  <a:srgbClr val="C0504D"/>
                </a:solidFill>
                <a:latin typeface="Calibri"/>
                <a:cs typeface="Calibri"/>
              </a:rPr>
              <a:t>into</a:t>
            </a:r>
            <a:r>
              <a:rPr sz="2000" b="1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C0504D"/>
                </a:solidFill>
                <a:latin typeface="Calibri"/>
                <a:cs typeface="Calibri"/>
              </a:rPr>
              <a:t>MATLAB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4215" y="1526458"/>
            <a:ext cx="42525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textscan(fileID,formatSpec)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1255" y="2898058"/>
            <a:ext cx="31597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ascii,</a:t>
            </a:r>
            <a:r>
              <a:rPr sz="1800" spc="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xslx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readtable(filename)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375" y="4543978"/>
            <a:ext cx="397764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netCDF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netcdf.open('example.nc')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4498" y="1883101"/>
          <a:ext cx="10055225" cy="3235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Flag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(numeric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value)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passed QC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tests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Suspect or high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interest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26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considered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suspect or high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interest.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Flagged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draw attention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failed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check.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acceptable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adjusted following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correction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Interpolated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Missing/bad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infilled 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interpolation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Missing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missing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27367" y="1004261"/>
            <a:ext cx="654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Assessing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quality and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flagging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issues: some</a:t>
            </a:r>
            <a:r>
              <a:rPr sz="1800" spc="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examples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92" y="756483"/>
            <a:ext cx="9526270" cy="34004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4430395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Timing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or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gap</a:t>
            </a:r>
            <a:r>
              <a:rPr sz="1800" spc="-40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test to </a:t>
            </a:r>
            <a:r>
              <a:rPr sz="2000" spc="-5" dirty="0">
                <a:latin typeface="Calibri"/>
                <a:cs typeface="Calibri"/>
              </a:rPr>
              <a:t>determine whether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most recent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point was </a:t>
            </a:r>
            <a:r>
              <a:rPr sz="2000" spc="-5" dirty="0">
                <a:latin typeface="Calibri"/>
                <a:cs typeface="Calibri"/>
              </a:rPr>
              <a:t>measured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12700" marR="903605">
              <a:lnSpc>
                <a:spcPct val="200000"/>
              </a:lnSpc>
            </a:pPr>
            <a:r>
              <a:rPr sz="2000" spc="-5" dirty="0">
                <a:latin typeface="Calibri"/>
                <a:cs typeface="Calibri"/>
              </a:rPr>
              <a:t>In some cases, </a:t>
            </a:r>
            <a:r>
              <a:rPr sz="2000" spc="-15" dirty="0">
                <a:latin typeface="Calibri"/>
                <a:cs typeface="Calibri"/>
              </a:rPr>
              <a:t>data may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report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regular </a:t>
            </a:r>
            <a:r>
              <a:rPr sz="2000" spc="-10" dirty="0">
                <a:latin typeface="Calibri"/>
                <a:cs typeface="Calibri"/>
              </a:rPr>
              <a:t>intervals </a:t>
            </a:r>
            <a:r>
              <a:rPr sz="2000" spc="-5" dirty="0">
                <a:latin typeface="Calibri"/>
                <a:cs typeface="Calibri"/>
              </a:rPr>
              <a:t>so this should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considered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gap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not a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all timing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could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measured or </a:t>
            </a:r>
            <a:r>
              <a:rPr sz="2000" spc="-10" dirty="0">
                <a:latin typeface="Calibri"/>
                <a:cs typeface="Calibri"/>
              </a:rPr>
              <a:t>received </a:t>
            </a:r>
            <a:r>
              <a:rPr sz="2000" spc="-5" dirty="0">
                <a:latin typeface="Calibri"/>
                <a:cs typeface="Calibri"/>
              </a:rPr>
              <a:t>earlier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address all clock </a:t>
            </a:r>
            <a:r>
              <a:rPr sz="2000" spc="-10" dirty="0">
                <a:latin typeface="Calibri"/>
                <a:cs typeface="Calibri"/>
              </a:rPr>
              <a:t>drift/jump/synchronization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92" y="4862655"/>
            <a:ext cx="1802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Example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Flags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Fail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2392" y="4862655"/>
            <a:ext cx="4866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Reported value </a:t>
            </a:r>
            <a:r>
              <a:rPr sz="2400" spc="-5" dirty="0">
                <a:latin typeface="Calibri"/>
                <a:cs typeface="Calibri"/>
              </a:rPr>
              <a:t>does not arrive on </a:t>
            </a:r>
            <a:r>
              <a:rPr sz="2400" dirty="0">
                <a:latin typeface="Calibri"/>
                <a:cs typeface="Calibri"/>
              </a:rPr>
              <a:t>time  </a:t>
            </a: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meets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2" y="898070"/>
            <a:ext cx="6309995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Gross </a:t>
            </a: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range</a:t>
            </a:r>
            <a:r>
              <a:rPr sz="1800" spc="-9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Rounded MT Bold"/>
              <a:cs typeface="Arial Rounded MT Bold"/>
            </a:endParaRPr>
          </a:p>
          <a:p>
            <a:pPr marL="12700" marR="179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All measurements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sensors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limited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output 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range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rudimentary </a:t>
            </a:r>
            <a:r>
              <a:rPr sz="1800" spc="-10" dirty="0">
                <a:latin typeface="Calibri"/>
                <a:cs typeface="Calibri"/>
              </a:rPr>
              <a:t>gross range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values less than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minimum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the maximum 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that the sensor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117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Additionally,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operator can </a:t>
            </a: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smaller </a:t>
            </a:r>
            <a:r>
              <a:rPr sz="1800" dirty="0">
                <a:latin typeface="Calibri"/>
                <a:cs typeface="Calibri"/>
              </a:rPr>
              <a:t>span based </a:t>
            </a:r>
            <a:r>
              <a:rPr sz="1800" spc="-5" dirty="0">
                <a:latin typeface="Calibri"/>
                <a:cs typeface="Calibri"/>
              </a:rPr>
              <a:t>upon  </a:t>
            </a:r>
            <a:r>
              <a:rPr sz="1800" spc="-10" dirty="0">
                <a:latin typeface="Calibri"/>
                <a:cs typeface="Calibri"/>
              </a:rPr>
              <a:t>local </a:t>
            </a:r>
            <a:r>
              <a:rPr sz="1800" spc="-5" dirty="0">
                <a:latin typeface="Calibri"/>
                <a:cs typeface="Calibri"/>
              </a:rPr>
              <a:t>knowledge 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desire to </a:t>
            </a:r>
            <a:r>
              <a:rPr sz="1800" spc="-15" dirty="0">
                <a:latin typeface="Calibri"/>
                <a:cs typeface="Calibri"/>
              </a:rPr>
              <a:t>draw attention </a:t>
            </a:r>
            <a:r>
              <a:rPr sz="1800" spc="-10" dirty="0">
                <a:latin typeface="Calibri"/>
                <a:cs typeface="Calibri"/>
              </a:rPr>
              <a:t>to extreme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 example, we </a:t>
            </a:r>
            <a:r>
              <a:rPr sz="1800" spc="-5" dirty="0">
                <a:latin typeface="Calibri"/>
                <a:cs typeface="Calibri"/>
              </a:rPr>
              <a:t>know that measurements of </a:t>
            </a:r>
            <a:r>
              <a:rPr sz="1800" spc="-10" dirty="0">
                <a:latin typeface="Calibri"/>
                <a:cs typeface="Calibri"/>
              </a:rPr>
              <a:t>many environmental  </a:t>
            </a:r>
            <a:r>
              <a:rPr sz="1800" spc="-5" dirty="0">
                <a:latin typeface="Calibri"/>
                <a:cs typeface="Calibri"/>
              </a:rPr>
              <a:t>variables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non-negative,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water </a:t>
            </a:r>
            <a:r>
              <a:rPr sz="1800" spc="-5" dirty="0">
                <a:latin typeface="Calibri"/>
                <a:cs typeface="Calibri"/>
              </a:rPr>
              <a:t>depth,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concentrations </a:t>
            </a:r>
            <a:r>
              <a:rPr sz="1800" spc="-5" dirty="0">
                <a:latin typeface="Calibri"/>
                <a:cs typeface="Calibri"/>
              </a:rPr>
              <a:t>of major anions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cations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environmental  </a:t>
            </a:r>
            <a:r>
              <a:rPr sz="1800" spc="-5" dirty="0">
                <a:latin typeface="Calibri"/>
                <a:cs typeface="Calibri"/>
              </a:rPr>
              <a:t>samples.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2" y="5256557"/>
            <a:ext cx="13544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Example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2" y="6353837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32" y="5256557"/>
            <a:ext cx="43300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Reported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is outside of sensor </a:t>
            </a:r>
            <a:r>
              <a:rPr sz="1800" dirty="0">
                <a:latin typeface="Calibri"/>
                <a:cs typeface="Calibri"/>
              </a:rPr>
              <a:t>span.  </a:t>
            </a:r>
            <a:r>
              <a:rPr sz="1800" spc="-10" dirty="0">
                <a:latin typeface="Calibri"/>
                <a:cs typeface="Calibri"/>
              </a:rPr>
              <a:t>Reported value </a:t>
            </a:r>
            <a:r>
              <a:rPr sz="1800" spc="-5" dirty="0">
                <a:latin typeface="Calibri"/>
                <a:cs typeface="Calibri"/>
              </a:rPr>
              <a:t>is outside of </a:t>
            </a:r>
            <a:r>
              <a:rPr sz="1800" spc="-10" dirty="0">
                <a:latin typeface="Calibri"/>
                <a:cs typeface="Calibri"/>
              </a:rPr>
              <a:t>operator-selected  </a:t>
            </a:r>
            <a:r>
              <a:rPr sz="1800" dirty="0">
                <a:latin typeface="Calibri"/>
                <a:cs typeface="Calibri"/>
              </a:rPr>
              <a:t>span.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Within measurement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3988" y="1504188"/>
            <a:ext cx="3809999" cy="444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85" y="946392"/>
            <a:ext cx="6824980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Seasonality</a:t>
            </a: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Calibri"/>
                <a:cs typeface="Calibri"/>
              </a:rPr>
              <a:t>This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variation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gross range </a:t>
            </a:r>
            <a:r>
              <a:rPr sz="2000" dirty="0">
                <a:latin typeface="Calibri"/>
                <a:cs typeface="Calibri"/>
              </a:rPr>
              <a:t>check and </a:t>
            </a:r>
            <a:r>
              <a:rPr sz="2000" spc="-5" dirty="0">
                <a:latin typeface="Calibri"/>
                <a:cs typeface="Calibri"/>
              </a:rPr>
              <a:t>uses thresholds  that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applied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over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differing intervals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25" dirty="0">
                <a:latin typeface="Calibri"/>
                <a:cs typeface="Calibri"/>
              </a:rPr>
              <a:t>monthly, </a:t>
            </a:r>
            <a:r>
              <a:rPr sz="2000" spc="-5" dirty="0">
                <a:latin typeface="Calibri"/>
                <a:cs typeface="Calibri"/>
              </a:rPr>
              <a:t>seasonal)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identify whether </a:t>
            </a:r>
            <a:r>
              <a:rPr sz="2000" spc="-10" dirty="0">
                <a:latin typeface="Calibri"/>
                <a:cs typeface="Calibri"/>
              </a:rPr>
              <a:t>measurements are </a:t>
            </a:r>
            <a:r>
              <a:rPr sz="2000" spc="-5" dirty="0">
                <a:latin typeface="Calibri"/>
                <a:cs typeface="Calibri"/>
              </a:rPr>
              <a:t>within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physically  </a:t>
            </a:r>
            <a:r>
              <a:rPr sz="2000" spc="-5" dirty="0">
                <a:latin typeface="Calibri"/>
                <a:cs typeface="Calibri"/>
              </a:rPr>
              <a:t>reasonable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3679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 upper and </a:t>
            </a:r>
            <a:r>
              <a:rPr sz="2000" spc="-10" dirty="0">
                <a:latin typeface="Calibri"/>
                <a:cs typeface="Calibri"/>
              </a:rPr>
              <a:t>lower </a:t>
            </a:r>
            <a:r>
              <a:rPr sz="2000" spc="-5" dirty="0">
                <a:latin typeface="Calibri"/>
                <a:cs typeface="Calibri"/>
              </a:rPr>
              <a:t>thresholds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set based on </a:t>
            </a:r>
            <a:r>
              <a:rPr sz="2000" dirty="0">
                <a:latin typeface="Calibri"/>
                <a:cs typeface="Calibri"/>
              </a:rPr>
              <a:t>user-  </a:t>
            </a:r>
            <a:r>
              <a:rPr sz="2000" spc="-5" dirty="0">
                <a:latin typeface="Calibri"/>
                <a:cs typeface="Calibri"/>
              </a:rPr>
              <a:t>knowledge or </a:t>
            </a:r>
            <a:r>
              <a:rPr sz="200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secondary variables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likely </a:t>
            </a:r>
            <a:r>
              <a:rPr sz="2000" spc="-10" dirty="0">
                <a:latin typeface="Calibri"/>
                <a:cs typeface="Calibri"/>
              </a:rPr>
              <a:t>range.  For example,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Winter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physically probable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range 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-20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+10 </a:t>
            </a:r>
            <a:r>
              <a:rPr sz="2000" spc="-5" dirty="0">
                <a:latin typeface="Calibri"/>
                <a:cs typeface="Calibri"/>
              </a:rPr>
              <a:t>°C, whereas in Summer 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shift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-5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+30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°C.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5" y="5072943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29" y="5072943"/>
            <a:ext cx="54197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value </a:t>
            </a:r>
            <a:r>
              <a:rPr sz="2000" spc="-5" dirty="0">
                <a:latin typeface="Calibri"/>
                <a:cs typeface="Calibri"/>
              </a:rPr>
              <a:t>is outside of </a:t>
            </a:r>
            <a:r>
              <a:rPr sz="2000" spc="-10" dirty="0">
                <a:latin typeface="Calibri"/>
                <a:cs typeface="Calibri"/>
              </a:rPr>
              <a:t>operator-selected </a:t>
            </a:r>
            <a:r>
              <a:rPr sz="2000" spc="-5" dirty="0">
                <a:latin typeface="Calibri"/>
                <a:cs typeface="Calibri"/>
              </a:rPr>
              <a:t>span.  </a:t>
            </a:r>
            <a:r>
              <a:rPr sz="2000" dirty="0">
                <a:latin typeface="Calibri"/>
                <a:cs typeface="Calibri"/>
              </a:rPr>
              <a:t>Within </a:t>
            </a:r>
            <a:r>
              <a:rPr sz="2000" spc="-10" dirty="0">
                <a:latin typeface="Calibri"/>
                <a:cs typeface="Calibri"/>
              </a:rPr>
              <a:t>measurement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3340" y="2278379"/>
            <a:ext cx="4160519" cy="27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033232"/>
            <a:ext cx="6732270" cy="414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Attenuated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Signal</a:t>
            </a:r>
            <a:r>
              <a:rPr sz="1800" spc="20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1524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Calibri"/>
                <a:cs typeface="Calibri"/>
              </a:rPr>
              <a:t>In some </a:t>
            </a:r>
            <a:r>
              <a:rPr sz="2000" spc="-10" dirty="0">
                <a:latin typeface="Calibri"/>
                <a:cs typeface="Calibri"/>
              </a:rPr>
              <a:t>instances, external </a:t>
            </a:r>
            <a:r>
              <a:rPr sz="2000" spc="-15" dirty="0">
                <a:latin typeface="Calibri"/>
                <a:cs typeface="Calibri"/>
              </a:rPr>
              <a:t>factors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affect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performance of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sensor.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attenuated </a:t>
            </a:r>
            <a:r>
              <a:rPr sz="2000" spc="-5" dirty="0">
                <a:latin typeface="Calibri"/>
                <a:cs typeface="Calibri"/>
              </a:rPr>
              <a:t>signal which is </a:t>
            </a:r>
            <a:r>
              <a:rPr sz="2000" dirty="0">
                <a:latin typeface="Calibri"/>
                <a:cs typeface="Calibri"/>
              </a:rPr>
              <a:t>not  </a:t>
            </a:r>
            <a:r>
              <a:rPr sz="2000" spc="-15" dirty="0">
                <a:latin typeface="Calibri"/>
                <a:cs typeface="Calibri"/>
              </a:rPr>
              <a:t>representative </a:t>
            </a:r>
            <a:r>
              <a:rPr sz="2000" spc="-5" dirty="0">
                <a:latin typeface="Calibri"/>
                <a:cs typeface="Calibri"/>
              </a:rPr>
              <a:t>of conditions.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example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dirty="0">
                <a:latin typeface="Calibri"/>
                <a:cs typeface="Calibri"/>
              </a:rPr>
              <a:t>be the  </a:t>
            </a:r>
            <a:r>
              <a:rPr sz="2000" spc="-5" dirty="0">
                <a:latin typeface="Calibri"/>
                <a:cs typeface="Calibri"/>
              </a:rPr>
              <a:t>production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nearly </a:t>
            </a:r>
            <a:r>
              <a:rPr sz="2000" spc="-10" dirty="0">
                <a:latin typeface="Calibri"/>
                <a:cs typeface="Calibri"/>
              </a:rPr>
              <a:t>flat </a:t>
            </a:r>
            <a:r>
              <a:rPr sz="2000" spc="-5" dirty="0">
                <a:latin typeface="Calibri"/>
                <a:cs typeface="Calibri"/>
              </a:rPr>
              <a:t>line.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952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response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indicative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sensor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desired material </a:t>
            </a: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spc="-10" dirty="0">
                <a:latin typeface="Calibri"/>
                <a:cs typeface="Calibri"/>
              </a:rPr>
              <a:t>located too </a:t>
            </a:r>
            <a:r>
              <a:rPr sz="2000" spc="-15" dirty="0">
                <a:latin typeface="Calibri"/>
                <a:cs typeface="Calibri"/>
              </a:rPr>
              <a:t>far </a:t>
            </a:r>
            <a:r>
              <a:rPr sz="2000" spc="-20" dirty="0">
                <a:latin typeface="Calibri"/>
                <a:cs typeface="Calibri"/>
              </a:rPr>
              <a:t>away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object, </a:t>
            </a:r>
            <a:r>
              <a:rPr sz="2000" spc="-5" dirty="0">
                <a:latin typeface="Calibri"/>
                <a:cs typeface="Calibri"/>
              </a:rPr>
              <a:t>or sensor  </a:t>
            </a:r>
            <a:r>
              <a:rPr sz="2000" dirty="0">
                <a:latin typeface="Calibri"/>
                <a:cs typeface="Calibri"/>
              </a:rPr>
              <a:t>out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Alternatively,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environments where we might expect </a:t>
            </a:r>
            <a:r>
              <a:rPr sz="2000" spc="-5" dirty="0">
                <a:latin typeface="Calibri"/>
                <a:cs typeface="Calibri"/>
              </a:rPr>
              <a:t>cyclical  signals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tides), these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severely </a:t>
            </a:r>
            <a:r>
              <a:rPr sz="2000" spc="-5" dirty="0">
                <a:latin typeface="Calibri"/>
                <a:cs typeface="Calibri"/>
              </a:rPr>
              <a:t>dampened. If these </a:t>
            </a:r>
            <a:r>
              <a:rPr sz="2000" spc="-10" dirty="0">
                <a:latin typeface="Calibri"/>
                <a:cs typeface="Calibri"/>
              </a:rPr>
              <a:t>are  </a:t>
            </a:r>
            <a:r>
              <a:rPr sz="2000" spc="-5" dirty="0">
                <a:latin typeface="Calibri"/>
                <a:cs typeface="Calibri"/>
              </a:rPr>
              <a:t>dampened or </a:t>
            </a:r>
            <a:r>
              <a:rPr sz="2000" spc="-10" dirty="0">
                <a:latin typeface="Calibri"/>
                <a:cs typeface="Calibri"/>
              </a:rPr>
              <a:t>non-existent,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indicative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4" y="5460715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27" y="5460715"/>
            <a:ext cx="43268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value </a:t>
            </a:r>
            <a:r>
              <a:rPr sz="2000" spc="-5" dirty="0">
                <a:latin typeface="Calibri"/>
                <a:cs typeface="Calibri"/>
              </a:rPr>
              <a:t>appears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attenuated.  </a:t>
            </a:r>
            <a:r>
              <a:rPr sz="2000" spc="-5" dirty="0">
                <a:latin typeface="Calibri"/>
                <a:cs typeface="Calibri"/>
              </a:rPr>
              <a:t>Sufficient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0876" y="2104644"/>
            <a:ext cx="4160507" cy="3119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1764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Office Theme</vt:lpstr>
      <vt:lpstr>Data analysis  for      Geoscience</vt:lpstr>
      <vt:lpstr>Measurement uncertainty</vt:lpstr>
      <vt:lpstr>Measurement uncertainty</vt:lpstr>
      <vt:lpstr>Handling datasets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Data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Seb Pitman</cp:lastModifiedBy>
  <cp:revision>1</cp:revision>
  <dcterms:created xsi:type="dcterms:W3CDTF">2023-09-07T11:54:05Z</dcterms:created>
  <dcterms:modified xsi:type="dcterms:W3CDTF">2023-09-11T13:25:57Z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