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8" d="100"/>
          <a:sy n="148" d="100"/>
        </p:scale>
        <p:origin x="2886" y="21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1F487C"/>
                </a:solidFill>
                <a:latin typeface="Arial Rounded MT Bold"/>
                <a:cs typeface="Arial Rounded MT 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C00000"/>
                </a:solidFill>
                <a:latin typeface="Arial Rounded MT Bold"/>
                <a:cs typeface="Arial Rounded MT Bold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1F487C"/>
                </a:solidFill>
                <a:latin typeface="Arial Rounded MT Bold"/>
                <a:cs typeface="Arial Rounded MT 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49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8382" y="54102"/>
            <a:ext cx="12184380" cy="768350"/>
          </a:xfrm>
          <a:custGeom>
            <a:avLst/>
            <a:gdLst/>
            <a:ahLst/>
            <a:cxnLst/>
            <a:rect l="l" t="t" r="r" b="b"/>
            <a:pathLst>
              <a:path w="12184380" h="768350">
                <a:moveTo>
                  <a:pt x="0" y="0"/>
                </a:moveTo>
                <a:lnTo>
                  <a:pt x="12184380" y="0"/>
                </a:lnTo>
                <a:lnTo>
                  <a:pt x="12184380" y="768096"/>
                </a:lnTo>
                <a:lnTo>
                  <a:pt x="0" y="768096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A6A6A6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1F487C"/>
                </a:solidFill>
                <a:latin typeface="Arial Rounded MT Bold"/>
                <a:cs typeface="Arial Rounded MT 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49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7713" y="40472"/>
            <a:ext cx="4616572" cy="696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1F487C"/>
                </a:solidFill>
                <a:latin typeface="Arial Rounded MT Bold"/>
                <a:cs typeface="Arial Rounded MT 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97499" y="1327604"/>
            <a:ext cx="10255885" cy="4185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C00000"/>
                </a:solidFill>
                <a:latin typeface="Arial Rounded MT Bold"/>
                <a:cs typeface="Arial Rounded MT Bold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3.jpg"/><Relationship Id="rId4" Type="http://schemas.openxmlformats.org/officeDocument/2006/relationships/image" Target="../media/image22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g"/><Relationship Id="rId3" Type="http://schemas.openxmlformats.org/officeDocument/2006/relationships/image" Target="../media/image7.jpg"/><Relationship Id="rId7" Type="http://schemas.openxmlformats.org/officeDocument/2006/relationships/image" Target="../media/image11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jpg"/><Relationship Id="rId11" Type="http://schemas.openxmlformats.org/officeDocument/2006/relationships/image" Target="../media/image15.jpg"/><Relationship Id="rId5" Type="http://schemas.openxmlformats.org/officeDocument/2006/relationships/image" Target="../media/image9.jpg"/><Relationship Id="rId10" Type="http://schemas.openxmlformats.org/officeDocument/2006/relationships/image" Target="../media/image14.jpg"/><Relationship Id="rId4" Type="http://schemas.openxmlformats.org/officeDocument/2006/relationships/image" Target="../media/image8.jpg"/><Relationship Id="rId9" Type="http://schemas.openxmlformats.org/officeDocument/2006/relationships/image" Target="../media/image13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85825" y="533563"/>
            <a:ext cx="3634104" cy="1899285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12065" marR="5080" algn="ctr">
              <a:lnSpc>
                <a:spcPct val="89700"/>
              </a:lnSpc>
              <a:spcBef>
                <a:spcPts val="645"/>
              </a:spcBef>
            </a:pPr>
            <a:r>
              <a:rPr spc="-30" dirty="0">
                <a:solidFill>
                  <a:srgbClr val="C00000"/>
                </a:solidFill>
              </a:rPr>
              <a:t>Data</a:t>
            </a:r>
            <a:r>
              <a:rPr spc="-85" dirty="0">
                <a:solidFill>
                  <a:srgbClr val="C00000"/>
                </a:solidFill>
              </a:rPr>
              <a:t> </a:t>
            </a:r>
            <a:r>
              <a:rPr spc="-10" dirty="0">
                <a:solidFill>
                  <a:srgbClr val="C00000"/>
                </a:solidFill>
              </a:rPr>
              <a:t>analysis  </a:t>
            </a:r>
            <a:r>
              <a:rPr spc="-20" dirty="0">
                <a:solidFill>
                  <a:srgbClr val="C00000"/>
                </a:solidFill>
              </a:rPr>
              <a:t>for      </a:t>
            </a:r>
            <a:r>
              <a:rPr spc="-5" dirty="0">
                <a:solidFill>
                  <a:srgbClr val="C00000"/>
                </a:solidFill>
              </a:rPr>
              <a:t>Geoscience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76800" y="3584611"/>
            <a:ext cx="2362199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1F487C"/>
                </a:solidFill>
                <a:latin typeface="Arial Rounded MT Bold"/>
                <a:cs typeface="Arial Rounded MT Bold"/>
              </a:rPr>
              <a:t>GEO8026</a:t>
            </a:r>
            <a:endParaRPr sz="2400" dirty="0">
              <a:latin typeface="Arial Rounded MT Bold"/>
              <a:cs typeface="Arial Rounded MT Bold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000" dirty="0">
              <a:latin typeface="Arial Rounded MT Bold"/>
              <a:cs typeface="Arial Rounded MT Bold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-76199"/>
            <a:ext cx="3695700" cy="6934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80119" y="-76200"/>
            <a:ext cx="3611878" cy="6934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" y="54102"/>
            <a:ext cx="12192000" cy="769620"/>
          </a:xfrm>
          <a:custGeom>
            <a:avLst/>
            <a:gdLst/>
            <a:ahLst/>
            <a:cxnLst/>
            <a:rect l="l" t="t" r="r" b="b"/>
            <a:pathLst>
              <a:path w="12192000" h="769619">
                <a:moveTo>
                  <a:pt x="0" y="0"/>
                </a:moveTo>
                <a:lnTo>
                  <a:pt x="12192000" y="0"/>
                </a:lnTo>
                <a:lnTo>
                  <a:pt x="12192000" y="769620"/>
                </a:lnTo>
                <a:lnTo>
                  <a:pt x="0" y="769620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A6A6A6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53293" y="41192"/>
            <a:ext cx="428371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5" dirty="0"/>
              <a:t>MATLAB</a:t>
            </a:r>
            <a:r>
              <a:rPr spc="-80" dirty="0"/>
              <a:t> </a:t>
            </a:r>
            <a:r>
              <a:rPr spc="-5" dirty="0"/>
              <a:t>primer</a:t>
            </a:r>
          </a:p>
        </p:txBody>
      </p:sp>
      <p:sp>
        <p:nvSpPr>
          <p:cNvPr id="4" name="object 4"/>
          <p:cNvSpPr/>
          <p:nvPr/>
        </p:nvSpPr>
        <p:spPr>
          <a:xfrm>
            <a:off x="358140" y="1150620"/>
            <a:ext cx="11475718" cy="49987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222619" y="2099527"/>
            <a:ext cx="4044315" cy="57277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2150"/>
              </a:lnSpc>
              <a:spcBef>
                <a:spcPts val="180"/>
              </a:spcBef>
            </a:pPr>
            <a:r>
              <a:rPr sz="1800" spc="-5" dirty="0">
                <a:solidFill>
                  <a:srgbClr val="C0504D"/>
                </a:solidFill>
                <a:latin typeface="Arial Rounded MT Bold"/>
                <a:cs typeface="Arial Rounded MT Bold"/>
              </a:rPr>
              <a:t>Editor: </a:t>
            </a:r>
            <a:r>
              <a:rPr sz="1800" spc="-15" dirty="0">
                <a:latin typeface="Arial Rounded MT Bold"/>
                <a:cs typeface="Arial Rounded MT Bold"/>
              </a:rPr>
              <a:t>scripts, </a:t>
            </a:r>
            <a:r>
              <a:rPr sz="1800" spc="-10" dirty="0">
                <a:latin typeface="Arial Rounded MT Bold"/>
                <a:cs typeface="Arial Rounded MT Bold"/>
              </a:rPr>
              <a:t>functions, </a:t>
            </a:r>
            <a:r>
              <a:rPr sz="1800" spc="-5" dirty="0">
                <a:latin typeface="Arial Rounded MT Bold"/>
                <a:cs typeface="Arial Rounded MT Bold"/>
              </a:rPr>
              <a:t>and </a:t>
            </a:r>
            <a:r>
              <a:rPr sz="1800" spc="-25" dirty="0">
                <a:latin typeface="Arial Rounded MT Bold"/>
                <a:cs typeface="Arial Rounded MT Bold"/>
              </a:rPr>
              <a:t>arrays  </a:t>
            </a:r>
            <a:r>
              <a:rPr sz="1800" spc="-5" dirty="0">
                <a:latin typeface="Arial Rounded MT Bold"/>
                <a:cs typeface="Arial Rounded MT Bold"/>
              </a:rPr>
              <a:t>can </a:t>
            </a:r>
            <a:r>
              <a:rPr sz="1800" dirty="0">
                <a:latin typeface="Arial Rounded MT Bold"/>
                <a:cs typeface="Arial Rounded MT Bold"/>
              </a:rPr>
              <a:t>be</a:t>
            </a:r>
            <a:r>
              <a:rPr sz="1800" spc="5" dirty="0">
                <a:latin typeface="Arial Rounded MT Bold"/>
                <a:cs typeface="Arial Rounded MT Bold"/>
              </a:rPr>
              <a:t> </a:t>
            </a:r>
            <a:r>
              <a:rPr sz="1800" spc="-5" dirty="0">
                <a:latin typeface="Arial Rounded MT Bold"/>
                <a:cs typeface="Arial Rounded MT Bold"/>
              </a:rPr>
              <a:t>edited</a:t>
            </a:r>
            <a:endParaRPr sz="1800">
              <a:latin typeface="Arial Rounded MT Bold"/>
              <a:cs typeface="Arial Rounded MT Bold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487631" y="2097926"/>
            <a:ext cx="218440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C0504D"/>
                </a:solidFill>
                <a:latin typeface="Arial Rounded MT Bold"/>
                <a:cs typeface="Arial Rounded MT Bold"/>
              </a:rPr>
              <a:t>Workspace:</a:t>
            </a:r>
            <a:endParaRPr sz="1800">
              <a:latin typeface="Arial Rounded MT Bold"/>
              <a:cs typeface="Arial Rounded MT Bold"/>
            </a:endParaRPr>
          </a:p>
          <a:p>
            <a:pPr marL="12700" marR="5080">
              <a:lnSpc>
                <a:spcPts val="2150"/>
              </a:lnSpc>
              <a:spcBef>
                <a:spcPts val="90"/>
              </a:spcBef>
            </a:pPr>
            <a:r>
              <a:rPr sz="1800" spc="-20" dirty="0">
                <a:latin typeface="Arial Rounded MT Bold"/>
                <a:cs typeface="Arial Rounded MT Bold"/>
              </a:rPr>
              <a:t>Array </a:t>
            </a:r>
            <a:r>
              <a:rPr sz="1800" spc="-5" dirty="0">
                <a:latin typeface="Arial Rounded MT Bold"/>
                <a:cs typeface="Arial Rounded MT Bold"/>
              </a:rPr>
              <a:t>and </a:t>
            </a:r>
            <a:r>
              <a:rPr sz="1800" spc="-15" dirty="0">
                <a:latin typeface="Arial Rounded MT Bold"/>
                <a:cs typeface="Arial Rounded MT Bold"/>
              </a:rPr>
              <a:t>variables  </a:t>
            </a:r>
            <a:r>
              <a:rPr sz="1800" spc="-20" dirty="0">
                <a:latin typeface="Arial Rounded MT Bold"/>
                <a:cs typeface="Arial Rounded MT Bold"/>
              </a:rPr>
              <a:t>are </a:t>
            </a:r>
            <a:r>
              <a:rPr sz="1800" spc="-10" dirty="0">
                <a:latin typeface="Arial Rounded MT Bold"/>
                <a:cs typeface="Arial Rounded MT Bold"/>
              </a:rPr>
              <a:t>stored</a:t>
            </a:r>
            <a:r>
              <a:rPr sz="1800" spc="-5" dirty="0">
                <a:latin typeface="Arial Rounded MT Bold"/>
                <a:cs typeface="Arial Rounded MT Bold"/>
              </a:rPr>
              <a:t> </a:t>
            </a:r>
            <a:r>
              <a:rPr sz="1800" spc="-15" dirty="0">
                <a:latin typeface="Arial Rounded MT Bold"/>
                <a:cs typeface="Arial Rounded MT Bold"/>
              </a:rPr>
              <a:t>here</a:t>
            </a:r>
            <a:endParaRPr sz="1800">
              <a:latin typeface="Arial Rounded MT Bold"/>
              <a:cs typeface="Arial Rounded MT Bold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26379" y="4842726"/>
            <a:ext cx="5944235" cy="57277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2150"/>
              </a:lnSpc>
              <a:spcBef>
                <a:spcPts val="180"/>
              </a:spcBef>
            </a:pPr>
            <a:r>
              <a:rPr sz="1800" spc="-5" dirty="0">
                <a:solidFill>
                  <a:srgbClr val="C0504D"/>
                </a:solidFill>
                <a:latin typeface="Arial Rounded MT Bold"/>
                <a:cs typeface="Arial Rounded MT Bold"/>
              </a:rPr>
              <a:t>Command </a:t>
            </a:r>
            <a:r>
              <a:rPr sz="1800" dirty="0">
                <a:solidFill>
                  <a:srgbClr val="C0504D"/>
                </a:solidFill>
                <a:latin typeface="Arial Rounded MT Bold"/>
                <a:cs typeface="Arial Rounded MT Bold"/>
              </a:rPr>
              <a:t>window: </a:t>
            </a:r>
            <a:r>
              <a:rPr sz="1800" spc="-5" dirty="0">
                <a:latin typeface="Arial Rounded MT Bold"/>
                <a:cs typeface="Arial Rounded MT Bold"/>
              </a:rPr>
              <a:t>basic commands can </a:t>
            </a:r>
            <a:r>
              <a:rPr sz="1800" dirty="0">
                <a:latin typeface="Arial Rounded MT Bold"/>
                <a:cs typeface="Arial Rounded MT Bold"/>
              </a:rPr>
              <a:t>be </a:t>
            </a:r>
            <a:r>
              <a:rPr sz="1800" spc="-15" dirty="0">
                <a:latin typeface="Arial Rounded MT Bold"/>
                <a:cs typeface="Arial Rounded MT Bold"/>
              </a:rPr>
              <a:t>executed  </a:t>
            </a:r>
            <a:r>
              <a:rPr sz="1800" spc="-5" dirty="0">
                <a:latin typeface="Arial Rounded MT Bold"/>
                <a:cs typeface="Arial Rounded MT Bold"/>
              </a:rPr>
              <a:t>outside </a:t>
            </a:r>
            <a:r>
              <a:rPr sz="1800" dirty="0">
                <a:latin typeface="Arial Rounded MT Bold"/>
                <a:cs typeface="Arial Rounded MT Bold"/>
              </a:rPr>
              <a:t>of a </a:t>
            </a:r>
            <a:r>
              <a:rPr sz="1800" spc="-5" dirty="0">
                <a:latin typeface="Arial Rounded MT Bold"/>
                <a:cs typeface="Arial Rounded MT Bold"/>
              </a:rPr>
              <a:t>script </a:t>
            </a:r>
            <a:r>
              <a:rPr sz="1800" spc="-35" dirty="0">
                <a:latin typeface="Arial Rounded MT Bold"/>
                <a:cs typeface="Arial Rounded MT Bold"/>
              </a:rPr>
              <a:t>(e.g. </a:t>
            </a:r>
            <a:r>
              <a:rPr sz="1800" dirty="0">
                <a:latin typeface="Arial Rounded MT Bold"/>
                <a:cs typeface="Arial Rounded MT Bold"/>
              </a:rPr>
              <a:t>a =</a:t>
            </a:r>
            <a:r>
              <a:rPr sz="1800" spc="-254" dirty="0">
                <a:latin typeface="Arial Rounded MT Bold"/>
                <a:cs typeface="Arial Rounded MT Bold"/>
              </a:rPr>
              <a:t> </a:t>
            </a:r>
            <a:r>
              <a:rPr sz="1800" spc="-10" dirty="0">
                <a:latin typeface="Arial Rounded MT Bold"/>
                <a:cs typeface="Arial Rounded MT Bold"/>
              </a:rPr>
              <a:t>1+1)</a:t>
            </a:r>
            <a:endParaRPr sz="1800">
              <a:latin typeface="Arial Rounded MT Bold"/>
              <a:cs typeface="Arial Rounded MT Bold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60774" y="1996428"/>
            <a:ext cx="1258570" cy="24930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58445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solidFill>
                  <a:srgbClr val="C0504D"/>
                </a:solidFill>
                <a:latin typeface="Arial Rounded MT Bold"/>
                <a:cs typeface="Arial Rounded MT Bold"/>
              </a:rPr>
              <a:t>Current  </a:t>
            </a:r>
            <a:r>
              <a:rPr sz="1800" spc="-10" dirty="0">
                <a:solidFill>
                  <a:srgbClr val="C0504D"/>
                </a:solidFill>
                <a:latin typeface="Arial Rounded MT Bold"/>
                <a:cs typeface="Arial Rounded MT Bold"/>
              </a:rPr>
              <a:t>folder:  </a:t>
            </a:r>
            <a:r>
              <a:rPr sz="1800" spc="-40" dirty="0">
                <a:latin typeface="Arial Rounded MT Bold"/>
                <a:cs typeface="Arial Rounded MT Bold"/>
              </a:rPr>
              <a:t>Like  </a:t>
            </a:r>
            <a:r>
              <a:rPr sz="1800" dirty="0">
                <a:latin typeface="Arial Rounded MT Bold"/>
                <a:cs typeface="Arial Rounded MT Bold"/>
              </a:rPr>
              <a:t>windows  </a:t>
            </a:r>
            <a:r>
              <a:rPr sz="1800" spc="-15" dirty="0">
                <a:latin typeface="Arial Rounded MT Bold"/>
                <a:cs typeface="Arial Rounded MT Bold"/>
              </a:rPr>
              <a:t>explorer</a:t>
            </a:r>
            <a:endParaRPr sz="1800">
              <a:latin typeface="Arial Rounded MT Bold"/>
              <a:cs typeface="Arial Rounded MT Bold"/>
            </a:endParaRPr>
          </a:p>
          <a:p>
            <a:pPr marL="12700" marR="5080">
              <a:lnSpc>
                <a:spcPct val="99800"/>
              </a:lnSpc>
              <a:spcBef>
                <a:spcPts val="5"/>
              </a:spcBef>
            </a:pPr>
            <a:r>
              <a:rPr sz="1800" spc="-25" dirty="0">
                <a:latin typeface="Arial Rounded MT Bold"/>
                <a:cs typeface="Arial Rounded MT Bold"/>
              </a:rPr>
              <a:t>i.e. </a:t>
            </a:r>
            <a:r>
              <a:rPr sz="1800" spc="-5" dirty="0">
                <a:latin typeface="Arial Rounded MT Bold"/>
                <a:cs typeface="Arial Rounded MT Bold"/>
              </a:rPr>
              <a:t>shows  </a:t>
            </a:r>
            <a:r>
              <a:rPr sz="1800" dirty="0">
                <a:latin typeface="Arial Rounded MT Bold"/>
                <a:cs typeface="Arial Rounded MT Bold"/>
              </a:rPr>
              <a:t>files </a:t>
            </a:r>
            <a:r>
              <a:rPr sz="1800" spc="-5" dirty="0">
                <a:latin typeface="Arial Rounded MT Bold"/>
                <a:cs typeface="Arial Rounded MT Bold"/>
              </a:rPr>
              <a:t>within  the</a:t>
            </a:r>
            <a:r>
              <a:rPr sz="1800" spc="-70" dirty="0">
                <a:latin typeface="Arial Rounded MT Bold"/>
                <a:cs typeface="Arial Rounded MT Bold"/>
              </a:rPr>
              <a:t> </a:t>
            </a:r>
            <a:r>
              <a:rPr sz="1800" spc="-15" dirty="0">
                <a:latin typeface="Arial Rounded MT Bold"/>
                <a:cs typeface="Arial Rounded MT Bold"/>
              </a:rPr>
              <a:t>current  </a:t>
            </a:r>
            <a:r>
              <a:rPr sz="1800" spc="-10" dirty="0">
                <a:latin typeface="Arial Rounded MT Bold"/>
                <a:cs typeface="Arial Rounded MT Bold"/>
              </a:rPr>
              <a:t>directory</a:t>
            </a:r>
            <a:endParaRPr sz="1800">
              <a:latin typeface="Arial Rounded MT Bold"/>
              <a:cs typeface="Arial Rounded MT Bol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49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61" y="54102"/>
            <a:ext cx="12192000" cy="769620"/>
          </a:xfrm>
          <a:custGeom>
            <a:avLst/>
            <a:gdLst/>
            <a:ahLst/>
            <a:cxnLst/>
            <a:rect l="l" t="t" r="r" b="b"/>
            <a:pathLst>
              <a:path w="12192000" h="769619">
                <a:moveTo>
                  <a:pt x="0" y="0"/>
                </a:moveTo>
                <a:lnTo>
                  <a:pt x="12192000" y="0"/>
                </a:lnTo>
                <a:lnTo>
                  <a:pt x="12192000" y="769620"/>
                </a:lnTo>
                <a:lnTo>
                  <a:pt x="0" y="769620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A6A6A6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953293" y="41192"/>
            <a:ext cx="428371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5" dirty="0"/>
              <a:t>MATLAB</a:t>
            </a:r>
            <a:r>
              <a:rPr spc="-80" dirty="0"/>
              <a:t> </a:t>
            </a:r>
            <a:r>
              <a:rPr spc="-5" dirty="0"/>
              <a:t>primer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1040891"/>
            <a:ext cx="12191999" cy="11170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4611" y="2400300"/>
            <a:ext cx="11542776" cy="11719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3814571"/>
            <a:ext cx="12191999" cy="11795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911096" y="5204459"/>
            <a:ext cx="8247887" cy="116281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" y="54102"/>
            <a:ext cx="12192000" cy="769620"/>
          </a:xfrm>
          <a:custGeom>
            <a:avLst/>
            <a:gdLst/>
            <a:ahLst/>
            <a:cxnLst/>
            <a:rect l="l" t="t" r="r" b="b"/>
            <a:pathLst>
              <a:path w="12192000" h="769619">
                <a:moveTo>
                  <a:pt x="0" y="0"/>
                </a:moveTo>
                <a:lnTo>
                  <a:pt x="12192000" y="0"/>
                </a:lnTo>
                <a:lnTo>
                  <a:pt x="12192000" y="769620"/>
                </a:lnTo>
                <a:lnTo>
                  <a:pt x="0" y="769620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A6A6A6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53293" y="41192"/>
            <a:ext cx="428371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5" dirty="0"/>
              <a:t>MATLAB</a:t>
            </a:r>
            <a:r>
              <a:rPr spc="-80" dirty="0"/>
              <a:t> </a:t>
            </a:r>
            <a:r>
              <a:rPr spc="-5" dirty="0"/>
              <a:t>primer</a:t>
            </a:r>
          </a:p>
        </p:txBody>
      </p:sp>
      <p:sp>
        <p:nvSpPr>
          <p:cNvPr id="4" name="object 4"/>
          <p:cNvSpPr/>
          <p:nvPr/>
        </p:nvSpPr>
        <p:spPr>
          <a:xfrm>
            <a:off x="5727192" y="1301496"/>
            <a:ext cx="6128003" cy="29519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97423" y="1327604"/>
            <a:ext cx="4050665" cy="2219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9690"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C00000"/>
                </a:solidFill>
                <a:latin typeface="Arial Rounded MT Bold"/>
                <a:cs typeface="Arial Rounded MT Bold"/>
              </a:rPr>
              <a:t>Scripts</a:t>
            </a:r>
            <a:endParaRPr sz="1800">
              <a:latin typeface="Arial Rounded MT Bold"/>
              <a:cs typeface="Arial Rounded MT Bold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Arial Rounded MT Bold"/>
              <a:cs typeface="Arial Rounded MT Bold"/>
            </a:endParaRPr>
          </a:p>
          <a:p>
            <a:pPr marL="12700" marR="167005">
              <a:lnSpc>
                <a:spcPct val="99700"/>
              </a:lnSpc>
            </a:pPr>
            <a:r>
              <a:rPr sz="1800" dirty="0">
                <a:latin typeface="Arial Rounded MT Bold"/>
                <a:cs typeface="Arial Rounded MT Bold"/>
              </a:rPr>
              <a:t>Allow </a:t>
            </a:r>
            <a:r>
              <a:rPr sz="1800" spc="-10" dirty="0">
                <a:latin typeface="Arial Rounded MT Bold"/>
                <a:cs typeface="Arial Rounded MT Bold"/>
              </a:rPr>
              <a:t>you </a:t>
            </a:r>
            <a:r>
              <a:rPr sz="1800" spc="-5" dirty="0">
                <a:latin typeface="Arial Rounded MT Bold"/>
                <a:cs typeface="Arial Rounded MT Bold"/>
              </a:rPr>
              <a:t>to </a:t>
            </a:r>
            <a:r>
              <a:rPr sz="1800" spc="-10" dirty="0">
                <a:latin typeface="Arial Rounded MT Bold"/>
                <a:cs typeface="Arial Rounded MT Bold"/>
              </a:rPr>
              <a:t>reuse </a:t>
            </a:r>
            <a:r>
              <a:rPr sz="1800" spc="-5" dirty="0">
                <a:latin typeface="Arial Rounded MT Bold"/>
                <a:cs typeface="Arial Rounded MT Bold"/>
              </a:rPr>
              <a:t>sequences </a:t>
            </a:r>
            <a:r>
              <a:rPr sz="1800" spc="5" dirty="0">
                <a:latin typeface="Arial Rounded MT Bold"/>
                <a:cs typeface="Arial Rounded MT Bold"/>
              </a:rPr>
              <a:t>of  </a:t>
            </a:r>
            <a:r>
              <a:rPr sz="1800" spc="-5" dirty="0">
                <a:latin typeface="Arial Rounded MT Bold"/>
                <a:cs typeface="Arial Rounded MT Bold"/>
              </a:rPr>
              <a:t>commands </a:t>
            </a:r>
            <a:r>
              <a:rPr sz="1800" spc="-15" dirty="0">
                <a:latin typeface="Arial Rounded MT Bold"/>
                <a:cs typeface="Arial Rounded MT Bold"/>
              </a:rPr>
              <a:t>by </a:t>
            </a:r>
            <a:r>
              <a:rPr sz="1800" spc="-5" dirty="0">
                <a:latin typeface="Arial Rounded MT Bold"/>
                <a:cs typeface="Arial Rounded MT Bold"/>
              </a:rPr>
              <a:t>storing them </a:t>
            </a:r>
            <a:r>
              <a:rPr sz="1800" dirty="0">
                <a:latin typeface="Arial Rounded MT Bold"/>
                <a:cs typeface="Arial Rounded MT Bold"/>
              </a:rPr>
              <a:t>in </a:t>
            </a:r>
            <a:r>
              <a:rPr sz="1800" spc="-5" dirty="0">
                <a:latin typeface="Arial Rounded MT Bold"/>
                <a:cs typeface="Arial Rounded MT Bold"/>
              </a:rPr>
              <a:t>code  </a:t>
            </a:r>
            <a:r>
              <a:rPr sz="1800" dirty="0">
                <a:latin typeface="Arial Rounded MT Bold"/>
                <a:cs typeface="Arial Rounded MT Bold"/>
              </a:rPr>
              <a:t>files</a:t>
            </a:r>
            <a:endParaRPr sz="1800">
              <a:latin typeface="Arial Rounded MT Bold"/>
              <a:cs typeface="Arial Rounded MT Bold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900">
              <a:latin typeface="Arial Rounded MT Bold"/>
              <a:cs typeface="Arial Rounded MT Bold"/>
            </a:endParaRPr>
          </a:p>
          <a:p>
            <a:pPr marL="12700" marR="5080">
              <a:lnSpc>
                <a:spcPts val="2150"/>
              </a:lnSpc>
            </a:pPr>
            <a:r>
              <a:rPr sz="1800" dirty="0">
                <a:latin typeface="Arial Rounded MT Bold"/>
                <a:cs typeface="Arial Rounded MT Bold"/>
              </a:rPr>
              <a:t>A </a:t>
            </a:r>
            <a:r>
              <a:rPr sz="1800" spc="-5" dirty="0">
                <a:latin typeface="Arial Rounded MT Bold"/>
                <a:cs typeface="Arial Rounded MT Bold"/>
              </a:rPr>
              <a:t>list </a:t>
            </a:r>
            <a:r>
              <a:rPr sz="1800" dirty="0">
                <a:latin typeface="Arial Rounded MT Bold"/>
                <a:cs typeface="Arial Rounded MT Bold"/>
              </a:rPr>
              <a:t>of </a:t>
            </a:r>
            <a:r>
              <a:rPr sz="1800" spc="-5" dirty="0">
                <a:latin typeface="Arial Rounded MT Bold"/>
                <a:cs typeface="Arial Rounded MT Bold"/>
              </a:rPr>
              <a:t>commands </a:t>
            </a:r>
            <a:r>
              <a:rPr sz="1800" spc="-15" dirty="0">
                <a:latin typeface="Arial Rounded MT Bold"/>
                <a:cs typeface="Arial Rounded MT Bold"/>
              </a:rPr>
              <a:t>that </a:t>
            </a:r>
            <a:r>
              <a:rPr sz="1800" spc="-20" dirty="0">
                <a:latin typeface="Arial Rounded MT Bold"/>
                <a:cs typeface="Arial Rounded MT Bold"/>
              </a:rPr>
              <a:t>are </a:t>
            </a:r>
            <a:r>
              <a:rPr sz="1800" spc="-15" dirty="0">
                <a:latin typeface="Arial Rounded MT Bold"/>
                <a:cs typeface="Arial Rounded MT Bold"/>
              </a:rPr>
              <a:t>run </a:t>
            </a:r>
            <a:r>
              <a:rPr sz="1800" spc="-20" dirty="0">
                <a:latin typeface="Arial Rounded MT Bold"/>
                <a:cs typeface="Arial Rounded MT Bold"/>
              </a:rPr>
              <a:t>from  </a:t>
            </a:r>
            <a:r>
              <a:rPr sz="1800" spc="-5" dirty="0">
                <a:latin typeface="Arial Rounded MT Bold"/>
                <a:cs typeface="Arial Rounded MT Bold"/>
              </a:rPr>
              <a:t>the </a:t>
            </a:r>
            <a:r>
              <a:rPr sz="1800" spc="-15" dirty="0">
                <a:latin typeface="Arial Rounded MT Bold"/>
                <a:cs typeface="Arial Rounded MT Bold"/>
              </a:rPr>
              <a:t>current</a:t>
            </a:r>
            <a:r>
              <a:rPr sz="1800" spc="-20" dirty="0">
                <a:latin typeface="Arial Rounded MT Bold"/>
                <a:cs typeface="Arial Rounded MT Bold"/>
              </a:rPr>
              <a:t> </a:t>
            </a:r>
            <a:r>
              <a:rPr sz="1800" spc="-25" dirty="0">
                <a:latin typeface="Arial Rounded MT Bold"/>
                <a:cs typeface="Arial Rounded MT Bold"/>
              </a:rPr>
              <a:t>workspace.</a:t>
            </a:r>
            <a:endParaRPr sz="1800">
              <a:latin typeface="Arial Rounded MT Bold"/>
              <a:cs typeface="Arial Rounded MT Bold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7423" y="3798084"/>
            <a:ext cx="3790950" cy="1121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99800"/>
              </a:lnSpc>
              <a:spcBef>
                <a:spcPts val="105"/>
              </a:spcBef>
            </a:pPr>
            <a:r>
              <a:rPr sz="1800" dirty="0">
                <a:latin typeface="Arial Rounded MT Bold"/>
                <a:cs typeface="Arial Rounded MT Bold"/>
              </a:rPr>
              <a:t>All </a:t>
            </a:r>
            <a:r>
              <a:rPr sz="1800" spc="-15" dirty="0">
                <a:latin typeface="Arial Rounded MT Bold"/>
                <a:cs typeface="Arial Rounded MT Bold"/>
              </a:rPr>
              <a:t>variables </a:t>
            </a:r>
            <a:r>
              <a:rPr sz="1800" spc="-5" dirty="0">
                <a:latin typeface="Arial Rounded MT Bold"/>
                <a:cs typeface="Arial Rounded MT Bold"/>
              </a:rPr>
              <a:t>within the </a:t>
            </a:r>
            <a:r>
              <a:rPr sz="1800" spc="-20" dirty="0">
                <a:latin typeface="Arial Rounded MT Bold"/>
                <a:cs typeface="Arial Rounded MT Bold"/>
              </a:rPr>
              <a:t>workspace  </a:t>
            </a:r>
            <a:r>
              <a:rPr sz="1800" spc="-5" dirty="0">
                <a:latin typeface="Arial Rounded MT Bold"/>
                <a:cs typeface="Arial Rounded MT Bold"/>
              </a:rPr>
              <a:t>can </a:t>
            </a:r>
            <a:r>
              <a:rPr sz="1800" dirty="0">
                <a:latin typeface="Arial Rounded MT Bold"/>
                <a:cs typeface="Arial Rounded MT Bold"/>
              </a:rPr>
              <a:t>be </a:t>
            </a:r>
            <a:r>
              <a:rPr sz="1800" spc="-5" dirty="0">
                <a:latin typeface="Arial Rounded MT Bold"/>
                <a:cs typeface="Arial Rounded MT Bold"/>
              </a:rPr>
              <a:t>called and all </a:t>
            </a:r>
            <a:r>
              <a:rPr sz="1800" spc="-15" dirty="0">
                <a:latin typeface="Arial Rounded MT Bold"/>
                <a:cs typeface="Arial Rounded MT Bold"/>
              </a:rPr>
              <a:t>variables  </a:t>
            </a:r>
            <a:r>
              <a:rPr sz="1800" spc="-20" dirty="0">
                <a:latin typeface="Arial Rounded MT Bold"/>
                <a:cs typeface="Arial Rounded MT Bold"/>
              </a:rPr>
              <a:t>generated are </a:t>
            </a:r>
            <a:r>
              <a:rPr sz="1800" spc="-10" dirty="0">
                <a:latin typeface="Arial Rounded MT Bold"/>
                <a:cs typeface="Arial Rounded MT Bold"/>
              </a:rPr>
              <a:t>stored </a:t>
            </a:r>
            <a:r>
              <a:rPr sz="1800" dirty="0">
                <a:latin typeface="Arial Rounded MT Bold"/>
                <a:cs typeface="Arial Rounded MT Bold"/>
              </a:rPr>
              <a:t>in </a:t>
            </a:r>
            <a:r>
              <a:rPr sz="1800" spc="-5" dirty="0">
                <a:latin typeface="Arial Rounded MT Bold"/>
                <a:cs typeface="Arial Rounded MT Bold"/>
              </a:rPr>
              <a:t>the  </a:t>
            </a:r>
            <a:r>
              <a:rPr sz="1800" spc="-15" dirty="0">
                <a:latin typeface="Arial Rounded MT Bold"/>
                <a:cs typeface="Arial Rounded MT Bold"/>
              </a:rPr>
              <a:t>workspace </a:t>
            </a:r>
            <a:r>
              <a:rPr sz="1800" dirty="0">
                <a:latin typeface="Arial Rounded MT Bold"/>
                <a:cs typeface="Arial Rounded MT Bold"/>
              </a:rPr>
              <a:t>upon</a:t>
            </a:r>
            <a:r>
              <a:rPr sz="1800" spc="-10" dirty="0">
                <a:latin typeface="Arial Rounded MT Bold"/>
                <a:cs typeface="Arial Rounded MT Bold"/>
              </a:rPr>
              <a:t> </a:t>
            </a:r>
            <a:r>
              <a:rPr sz="1800" spc="-5" dirty="0">
                <a:latin typeface="Arial Rounded MT Bold"/>
                <a:cs typeface="Arial Rounded MT Bold"/>
              </a:rPr>
              <a:t>completion</a:t>
            </a:r>
            <a:endParaRPr sz="1800">
              <a:latin typeface="Arial Rounded MT Bold"/>
              <a:cs typeface="Arial Rounded MT Bold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7423" y="5169684"/>
            <a:ext cx="4101465" cy="8470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99700"/>
              </a:lnSpc>
              <a:spcBef>
                <a:spcPts val="105"/>
              </a:spcBef>
            </a:pPr>
            <a:r>
              <a:rPr sz="1800" spc="-5" dirty="0">
                <a:latin typeface="Arial Rounded MT Bold"/>
                <a:cs typeface="Arial Rounded MT Bold"/>
              </a:rPr>
              <a:t>Can </a:t>
            </a:r>
            <a:r>
              <a:rPr sz="1800" dirty="0">
                <a:latin typeface="Arial Rounded MT Bold"/>
                <a:cs typeface="Arial Rounded MT Bold"/>
              </a:rPr>
              <a:t>be </a:t>
            </a:r>
            <a:r>
              <a:rPr sz="1800" spc="-10" dirty="0">
                <a:latin typeface="Arial Rounded MT Bold"/>
                <a:cs typeface="Arial Rounded MT Bold"/>
              </a:rPr>
              <a:t>called/run </a:t>
            </a:r>
            <a:r>
              <a:rPr sz="1800" spc="-20" dirty="0">
                <a:latin typeface="Arial Rounded MT Bold"/>
                <a:cs typeface="Arial Rounded MT Bold"/>
              </a:rPr>
              <a:t>from </a:t>
            </a:r>
            <a:r>
              <a:rPr sz="1800" spc="-5" dirty="0">
                <a:latin typeface="Arial Rounded MT Bold"/>
                <a:cs typeface="Arial Rounded MT Bold"/>
              </a:rPr>
              <a:t>the command  </a:t>
            </a:r>
            <a:r>
              <a:rPr sz="1800" spc="-20" dirty="0">
                <a:latin typeface="Arial Rounded MT Bold"/>
                <a:cs typeface="Arial Rounded MT Bold"/>
              </a:rPr>
              <a:t>window, </a:t>
            </a:r>
            <a:r>
              <a:rPr sz="1800" dirty="0">
                <a:latin typeface="Arial Rounded MT Bold"/>
                <a:cs typeface="Arial Rounded MT Bold"/>
              </a:rPr>
              <a:t>or </a:t>
            </a:r>
            <a:r>
              <a:rPr sz="1800" spc="-20" dirty="0">
                <a:latin typeface="Arial Rounded MT Bold"/>
                <a:cs typeface="Arial Rounded MT Bold"/>
              </a:rPr>
              <a:t>from </a:t>
            </a:r>
            <a:r>
              <a:rPr sz="1800" dirty="0">
                <a:latin typeface="Arial Rounded MT Bold"/>
                <a:cs typeface="Arial Rounded MT Bold"/>
              </a:rPr>
              <a:t>other  </a:t>
            </a:r>
            <a:r>
              <a:rPr sz="1800" spc="-5" dirty="0">
                <a:latin typeface="Arial Rounded MT Bold"/>
                <a:cs typeface="Arial Rounded MT Bold"/>
              </a:rPr>
              <a:t>scripts/functions</a:t>
            </a:r>
            <a:endParaRPr sz="1800">
              <a:latin typeface="Arial Rounded MT Bold"/>
              <a:cs typeface="Arial Rounded MT Bold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73078" y="4485485"/>
            <a:ext cx="25444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C00000"/>
                </a:solidFill>
                <a:latin typeface="Arial Rounded MT Bold"/>
                <a:cs typeface="Arial Rounded MT Bold"/>
              </a:rPr>
              <a:t>An </a:t>
            </a:r>
            <a:r>
              <a:rPr sz="1800" spc="-10" dirty="0">
                <a:solidFill>
                  <a:srgbClr val="C00000"/>
                </a:solidFill>
                <a:latin typeface="Arial Rounded MT Bold"/>
                <a:cs typeface="Arial Rounded MT Bold"/>
              </a:rPr>
              <a:t>example</a:t>
            </a:r>
            <a:r>
              <a:rPr sz="1800" spc="-35" dirty="0">
                <a:solidFill>
                  <a:srgbClr val="C00000"/>
                </a:solidFill>
                <a:latin typeface="Arial Rounded MT Bold"/>
                <a:cs typeface="Arial Rounded MT Bold"/>
              </a:rPr>
              <a:t> </a:t>
            </a:r>
            <a:r>
              <a:rPr sz="1800" spc="-5" dirty="0">
                <a:solidFill>
                  <a:srgbClr val="C00000"/>
                </a:solidFill>
                <a:latin typeface="Arial Rounded MT Bold"/>
                <a:cs typeface="Arial Rounded MT Bold"/>
              </a:rPr>
              <a:t>command:</a:t>
            </a:r>
            <a:endParaRPr sz="1800">
              <a:latin typeface="Arial Rounded MT Bold"/>
              <a:cs typeface="Arial Rounded MT Bold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073078" y="5027952"/>
            <a:ext cx="26562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nsolas"/>
                <a:cs typeface="Consolas"/>
              </a:rPr>
              <a:t>run</a:t>
            </a:r>
            <a:r>
              <a:rPr sz="1800" spc="-70" dirty="0"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'test_script_1.m'</a:t>
            </a:r>
            <a:endParaRPr sz="18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" y="54102"/>
            <a:ext cx="12192000" cy="769620"/>
          </a:xfrm>
          <a:custGeom>
            <a:avLst/>
            <a:gdLst/>
            <a:ahLst/>
            <a:cxnLst/>
            <a:rect l="l" t="t" r="r" b="b"/>
            <a:pathLst>
              <a:path w="12192000" h="769619">
                <a:moveTo>
                  <a:pt x="0" y="0"/>
                </a:moveTo>
                <a:lnTo>
                  <a:pt x="12192000" y="0"/>
                </a:lnTo>
                <a:lnTo>
                  <a:pt x="12192000" y="769620"/>
                </a:lnTo>
                <a:lnTo>
                  <a:pt x="0" y="769620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A6A6A6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53293" y="41192"/>
            <a:ext cx="428371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5" dirty="0"/>
              <a:t>MATLAB</a:t>
            </a:r>
            <a:r>
              <a:rPr spc="-80" dirty="0"/>
              <a:t> </a:t>
            </a:r>
            <a:r>
              <a:rPr spc="-5" dirty="0"/>
              <a:t>primer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97499" y="5444004"/>
            <a:ext cx="4100829" cy="8470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99700"/>
              </a:lnSpc>
              <a:spcBef>
                <a:spcPts val="105"/>
              </a:spcBef>
            </a:pPr>
            <a:r>
              <a:rPr sz="1800" spc="-5" dirty="0">
                <a:latin typeface="Arial Rounded MT Bold"/>
                <a:cs typeface="Arial Rounded MT Bold"/>
              </a:rPr>
              <a:t>Can </a:t>
            </a:r>
            <a:r>
              <a:rPr sz="1800" dirty="0">
                <a:latin typeface="Arial Rounded MT Bold"/>
                <a:cs typeface="Arial Rounded MT Bold"/>
              </a:rPr>
              <a:t>be </a:t>
            </a:r>
            <a:r>
              <a:rPr sz="1800" spc="-10" dirty="0">
                <a:latin typeface="Arial Rounded MT Bold"/>
                <a:cs typeface="Arial Rounded MT Bold"/>
              </a:rPr>
              <a:t>called/run </a:t>
            </a:r>
            <a:r>
              <a:rPr sz="1800" spc="-20" dirty="0">
                <a:latin typeface="Arial Rounded MT Bold"/>
                <a:cs typeface="Arial Rounded MT Bold"/>
              </a:rPr>
              <a:t>from </a:t>
            </a:r>
            <a:r>
              <a:rPr sz="1800" spc="-5" dirty="0">
                <a:latin typeface="Arial Rounded MT Bold"/>
                <a:cs typeface="Arial Rounded MT Bold"/>
              </a:rPr>
              <a:t>the command  </a:t>
            </a:r>
            <a:r>
              <a:rPr sz="1800" spc="-20" dirty="0">
                <a:latin typeface="Arial Rounded MT Bold"/>
                <a:cs typeface="Arial Rounded MT Bold"/>
              </a:rPr>
              <a:t>window, </a:t>
            </a:r>
            <a:r>
              <a:rPr sz="1800" dirty="0">
                <a:latin typeface="Arial Rounded MT Bold"/>
                <a:cs typeface="Arial Rounded MT Bold"/>
              </a:rPr>
              <a:t>or </a:t>
            </a:r>
            <a:r>
              <a:rPr sz="1800" spc="-20" dirty="0">
                <a:latin typeface="Arial Rounded MT Bold"/>
                <a:cs typeface="Arial Rounded MT Bold"/>
              </a:rPr>
              <a:t>from </a:t>
            </a:r>
            <a:r>
              <a:rPr sz="1800" dirty="0">
                <a:latin typeface="Arial Rounded MT Bold"/>
                <a:cs typeface="Arial Rounded MT Bold"/>
              </a:rPr>
              <a:t>other  </a:t>
            </a:r>
            <a:r>
              <a:rPr sz="1800" spc="-5" dirty="0">
                <a:latin typeface="Arial Rounded MT Bold"/>
                <a:cs typeface="Arial Rounded MT Bold"/>
              </a:rPr>
              <a:t>scripts/functions</a:t>
            </a:r>
            <a:endParaRPr sz="1800">
              <a:latin typeface="Arial Rounded MT Bold"/>
              <a:cs typeface="Arial Rounded MT Bold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07490">
              <a:lnSpc>
                <a:spcPct val="100000"/>
              </a:lnSpc>
              <a:spcBef>
                <a:spcPts val="100"/>
              </a:spcBef>
            </a:pPr>
            <a:r>
              <a:rPr dirty="0"/>
              <a:t>Functions</a:t>
            </a: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/>
          </a:p>
          <a:p>
            <a:pPr marL="12700" marR="6371590">
              <a:lnSpc>
                <a:spcPct val="99700"/>
              </a:lnSpc>
            </a:pPr>
            <a:r>
              <a:rPr dirty="0">
                <a:solidFill>
                  <a:srgbClr val="000000"/>
                </a:solidFill>
              </a:rPr>
              <a:t>Allow </a:t>
            </a:r>
            <a:r>
              <a:rPr spc="-10" dirty="0">
                <a:solidFill>
                  <a:srgbClr val="000000"/>
                </a:solidFill>
              </a:rPr>
              <a:t>you </a:t>
            </a:r>
            <a:r>
              <a:rPr spc="-5" dirty="0">
                <a:solidFill>
                  <a:srgbClr val="000000"/>
                </a:solidFill>
              </a:rPr>
              <a:t>to </a:t>
            </a:r>
            <a:r>
              <a:rPr spc="-10" dirty="0">
                <a:solidFill>
                  <a:srgbClr val="000000"/>
                </a:solidFill>
              </a:rPr>
              <a:t>reuse </a:t>
            </a:r>
            <a:r>
              <a:rPr spc="-5" dirty="0">
                <a:solidFill>
                  <a:srgbClr val="000000"/>
                </a:solidFill>
              </a:rPr>
              <a:t>sequences </a:t>
            </a:r>
            <a:r>
              <a:rPr spc="5" dirty="0">
                <a:solidFill>
                  <a:srgbClr val="000000"/>
                </a:solidFill>
              </a:rPr>
              <a:t>of  </a:t>
            </a:r>
            <a:r>
              <a:rPr spc="-5" dirty="0">
                <a:solidFill>
                  <a:srgbClr val="000000"/>
                </a:solidFill>
              </a:rPr>
              <a:t>commands </a:t>
            </a:r>
            <a:r>
              <a:rPr spc="-15" dirty="0">
                <a:solidFill>
                  <a:srgbClr val="000000"/>
                </a:solidFill>
              </a:rPr>
              <a:t>by </a:t>
            </a:r>
            <a:r>
              <a:rPr spc="-5" dirty="0">
                <a:solidFill>
                  <a:srgbClr val="000000"/>
                </a:solidFill>
              </a:rPr>
              <a:t>storing them </a:t>
            </a:r>
            <a:r>
              <a:rPr dirty="0">
                <a:solidFill>
                  <a:srgbClr val="000000"/>
                </a:solidFill>
              </a:rPr>
              <a:t>in </a:t>
            </a:r>
            <a:r>
              <a:rPr spc="-5" dirty="0">
                <a:solidFill>
                  <a:srgbClr val="000000"/>
                </a:solidFill>
              </a:rPr>
              <a:t>code  </a:t>
            </a:r>
            <a:r>
              <a:rPr dirty="0">
                <a:solidFill>
                  <a:srgbClr val="000000"/>
                </a:solidFill>
              </a:rPr>
              <a:t>files</a:t>
            </a: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900"/>
          </a:p>
          <a:p>
            <a:pPr marL="12700" marR="6209665">
              <a:lnSpc>
                <a:spcPts val="2150"/>
              </a:lnSpc>
            </a:pPr>
            <a:r>
              <a:rPr dirty="0">
                <a:solidFill>
                  <a:srgbClr val="000000"/>
                </a:solidFill>
              </a:rPr>
              <a:t>A </a:t>
            </a:r>
            <a:r>
              <a:rPr spc="-5" dirty="0">
                <a:solidFill>
                  <a:srgbClr val="000000"/>
                </a:solidFill>
              </a:rPr>
              <a:t>list </a:t>
            </a:r>
            <a:r>
              <a:rPr dirty="0">
                <a:solidFill>
                  <a:srgbClr val="000000"/>
                </a:solidFill>
              </a:rPr>
              <a:t>of </a:t>
            </a:r>
            <a:r>
              <a:rPr spc="-5" dirty="0">
                <a:solidFill>
                  <a:srgbClr val="000000"/>
                </a:solidFill>
              </a:rPr>
              <a:t>commands </a:t>
            </a:r>
            <a:r>
              <a:rPr spc="-15" dirty="0">
                <a:solidFill>
                  <a:srgbClr val="000000"/>
                </a:solidFill>
              </a:rPr>
              <a:t>that </a:t>
            </a:r>
            <a:r>
              <a:rPr spc="-20" dirty="0">
                <a:solidFill>
                  <a:srgbClr val="000000"/>
                </a:solidFill>
              </a:rPr>
              <a:t>are </a:t>
            </a:r>
            <a:r>
              <a:rPr spc="-15" dirty="0">
                <a:solidFill>
                  <a:srgbClr val="000000"/>
                </a:solidFill>
              </a:rPr>
              <a:t>run </a:t>
            </a:r>
            <a:r>
              <a:rPr spc="-20" dirty="0">
                <a:solidFill>
                  <a:srgbClr val="000000"/>
                </a:solidFill>
              </a:rPr>
              <a:t>from  </a:t>
            </a:r>
            <a:r>
              <a:rPr spc="-5" dirty="0">
                <a:solidFill>
                  <a:srgbClr val="000000"/>
                </a:solidFill>
              </a:rPr>
              <a:t>the </a:t>
            </a:r>
            <a:r>
              <a:rPr spc="-15" dirty="0">
                <a:solidFill>
                  <a:srgbClr val="000000"/>
                </a:solidFill>
              </a:rPr>
              <a:t>current</a:t>
            </a:r>
            <a:r>
              <a:rPr spc="-20" dirty="0">
                <a:solidFill>
                  <a:srgbClr val="000000"/>
                </a:solidFill>
              </a:rPr>
              <a:t> </a:t>
            </a:r>
            <a:r>
              <a:rPr spc="-25" dirty="0">
                <a:solidFill>
                  <a:srgbClr val="000000"/>
                </a:solidFill>
              </a:rPr>
              <a:t>workspace.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50"/>
          </a:p>
          <a:p>
            <a:pPr marL="12700" marR="6291580">
              <a:lnSpc>
                <a:spcPts val="2150"/>
              </a:lnSpc>
            </a:pPr>
            <a:r>
              <a:rPr dirty="0">
                <a:solidFill>
                  <a:srgbClr val="000000"/>
                </a:solidFill>
              </a:rPr>
              <a:t>Only </a:t>
            </a:r>
            <a:r>
              <a:rPr spc="-5" dirty="0">
                <a:solidFill>
                  <a:srgbClr val="000000"/>
                </a:solidFill>
              </a:rPr>
              <a:t>the </a:t>
            </a:r>
            <a:r>
              <a:rPr spc="-15" dirty="0">
                <a:solidFill>
                  <a:srgbClr val="000000"/>
                </a:solidFill>
              </a:rPr>
              <a:t>variables </a:t>
            </a:r>
            <a:r>
              <a:rPr dirty="0">
                <a:solidFill>
                  <a:srgbClr val="000000"/>
                </a:solidFill>
              </a:rPr>
              <a:t>defined </a:t>
            </a:r>
            <a:r>
              <a:rPr spc="-5" dirty="0">
                <a:solidFill>
                  <a:srgbClr val="000000"/>
                </a:solidFill>
              </a:rPr>
              <a:t>as inputs  </a:t>
            </a:r>
            <a:r>
              <a:rPr spc="-20" dirty="0">
                <a:solidFill>
                  <a:srgbClr val="000000"/>
                </a:solidFill>
              </a:rPr>
              <a:t>are available </a:t>
            </a:r>
            <a:r>
              <a:rPr spc="-5" dirty="0">
                <a:solidFill>
                  <a:srgbClr val="000000"/>
                </a:solidFill>
              </a:rPr>
              <a:t>within the</a:t>
            </a:r>
            <a:r>
              <a:rPr spc="25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function</a:t>
            </a:r>
          </a:p>
          <a:p>
            <a:pPr marL="5156200">
              <a:lnSpc>
                <a:spcPts val="1985"/>
              </a:lnSpc>
              <a:spcBef>
                <a:spcPts val="285"/>
              </a:spcBef>
            </a:pPr>
            <a:r>
              <a:rPr dirty="0">
                <a:solidFill>
                  <a:srgbClr val="000000"/>
                </a:solidFill>
              </a:rPr>
              <a:t>Input </a:t>
            </a:r>
            <a:r>
              <a:rPr spc="-5" dirty="0">
                <a:solidFill>
                  <a:srgbClr val="000000"/>
                </a:solidFill>
              </a:rPr>
              <a:t>an </a:t>
            </a:r>
            <a:r>
              <a:rPr dirty="0">
                <a:solidFill>
                  <a:srgbClr val="000000"/>
                </a:solidFill>
              </a:rPr>
              <a:t>output </a:t>
            </a:r>
            <a:r>
              <a:rPr spc="-10" dirty="0">
                <a:solidFill>
                  <a:srgbClr val="000000"/>
                </a:solidFill>
              </a:rPr>
              <a:t>argument </a:t>
            </a:r>
            <a:r>
              <a:rPr dirty="0">
                <a:solidFill>
                  <a:srgbClr val="000000"/>
                </a:solidFill>
              </a:rPr>
              <a:t>naming</a:t>
            </a:r>
            <a:r>
              <a:rPr spc="-90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conventions</a:t>
            </a:r>
          </a:p>
          <a:p>
            <a:pPr marL="12700">
              <a:lnSpc>
                <a:spcPts val="1980"/>
              </a:lnSpc>
            </a:pPr>
            <a:r>
              <a:rPr dirty="0">
                <a:solidFill>
                  <a:srgbClr val="000000"/>
                </a:solidFill>
              </a:rPr>
              <a:t>Only </a:t>
            </a:r>
            <a:r>
              <a:rPr spc="-5" dirty="0">
                <a:solidFill>
                  <a:srgbClr val="000000"/>
                </a:solidFill>
              </a:rPr>
              <a:t>the output </a:t>
            </a:r>
            <a:r>
              <a:rPr spc="-15" dirty="0">
                <a:solidFill>
                  <a:srgbClr val="000000"/>
                </a:solidFill>
              </a:rPr>
              <a:t>variables </a:t>
            </a:r>
            <a:r>
              <a:rPr spc="-20" dirty="0">
                <a:solidFill>
                  <a:srgbClr val="000000"/>
                </a:solidFill>
              </a:rPr>
              <a:t>are</a:t>
            </a:r>
            <a:r>
              <a:rPr spc="-25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added</a:t>
            </a:r>
          </a:p>
          <a:p>
            <a:pPr marL="12700">
              <a:lnSpc>
                <a:spcPts val="2155"/>
              </a:lnSpc>
            </a:pPr>
            <a:r>
              <a:rPr spc="-5" dirty="0">
                <a:solidFill>
                  <a:srgbClr val="000000"/>
                </a:solidFill>
              </a:rPr>
              <a:t>to the </a:t>
            </a:r>
            <a:r>
              <a:rPr spc="-20" dirty="0">
                <a:solidFill>
                  <a:srgbClr val="000000"/>
                </a:solidFill>
              </a:rPr>
              <a:t>Workspace </a:t>
            </a:r>
            <a:r>
              <a:rPr dirty="0">
                <a:solidFill>
                  <a:srgbClr val="000000"/>
                </a:solidFill>
              </a:rPr>
              <a:t>upon</a:t>
            </a:r>
            <a:r>
              <a:rPr spc="10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completion</a:t>
            </a:r>
          </a:p>
          <a:p>
            <a:pPr marL="5156200">
              <a:lnSpc>
                <a:spcPct val="100000"/>
              </a:lnSpc>
              <a:spcBef>
                <a:spcPts val="360"/>
              </a:spcBef>
            </a:pPr>
            <a:r>
              <a:rPr dirty="0"/>
              <a:t>An </a:t>
            </a:r>
            <a:r>
              <a:rPr spc="-10" dirty="0"/>
              <a:t>example</a:t>
            </a:r>
            <a:r>
              <a:rPr spc="-5" dirty="0"/>
              <a:t> command: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741227" y="5756272"/>
            <a:ext cx="59137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nsolas"/>
                <a:cs typeface="Consolas"/>
              </a:rPr>
              <a:t>[varOutA, varOutB] </a:t>
            </a:r>
            <a:r>
              <a:rPr sz="1800" dirty="0">
                <a:latin typeface="Consolas"/>
                <a:cs typeface="Consolas"/>
              </a:rPr>
              <a:t>= </a:t>
            </a:r>
            <a:r>
              <a:rPr sz="1800" spc="-5" dirty="0">
                <a:latin typeface="Consolas"/>
                <a:cs typeface="Consolas"/>
              </a:rPr>
              <a:t>test_fcn_1(varInA,</a:t>
            </a:r>
            <a:r>
              <a:rPr sz="1800" spc="-45" dirty="0"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varInB)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711952" y="1299972"/>
            <a:ext cx="6024371" cy="28849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" y="54102"/>
            <a:ext cx="12184380" cy="768350"/>
          </a:xfrm>
          <a:custGeom>
            <a:avLst/>
            <a:gdLst/>
            <a:ahLst/>
            <a:cxnLst/>
            <a:rect l="l" t="t" r="r" b="b"/>
            <a:pathLst>
              <a:path w="12184380" h="768350">
                <a:moveTo>
                  <a:pt x="0" y="0"/>
                </a:moveTo>
                <a:lnTo>
                  <a:pt x="12184380" y="0"/>
                </a:lnTo>
                <a:lnTo>
                  <a:pt x="12184380" y="768096"/>
                </a:lnTo>
                <a:lnTo>
                  <a:pt x="0" y="768096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A6A6A6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21783" y="40472"/>
            <a:ext cx="1055370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Interfacing </a:t>
            </a:r>
            <a:r>
              <a:rPr spc="-5" dirty="0"/>
              <a:t>with </a:t>
            </a:r>
            <a:r>
              <a:rPr spc="-30" dirty="0"/>
              <a:t>folders </a:t>
            </a:r>
            <a:r>
              <a:rPr dirty="0"/>
              <a:t>and</a:t>
            </a:r>
            <a:r>
              <a:rPr spc="-20" dirty="0"/>
              <a:t> </a:t>
            </a:r>
            <a:r>
              <a:rPr spc="-15" dirty="0"/>
              <a:t>directories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57299" y="1052935"/>
            <a:ext cx="6504940" cy="565658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2700" marR="227965">
              <a:lnSpc>
                <a:spcPts val="1930"/>
              </a:lnSpc>
              <a:spcBef>
                <a:spcPts val="355"/>
              </a:spcBef>
            </a:pPr>
            <a:r>
              <a:rPr sz="1800" spc="-10" dirty="0">
                <a:latin typeface="Arial Rounded MT Bold"/>
                <a:cs typeface="Arial Rounded MT Bold"/>
              </a:rPr>
              <a:t>Over </a:t>
            </a:r>
            <a:r>
              <a:rPr sz="1800" spc="-5" dirty="0">
                <a:latin typeface="Arial Rounded MT Bold"/>
                <a:cs typeface="Arial Rounded MT Bold"/>
              </a:rPr>
              <a:t>the </a:t>
            </a:r>
            <a:r>
              <a:rPr sz="1800" spc="-10" dirty="0">
                <a:latin typeface="Arial Rounded MT Bold"/>
                <a:cs typeface="Arial Rounded MT Bold"/>
              </a:rPr>
              <a:t>course </a:t>
            </a:r>
            <a:r>
              <a:rPr sz="1800" dirty="0">
                <a:latin typeface="Arial Rounded MT Bold"/>
                <a:cs typeface="Arial Rounded MT Bold"/>
              </a:rPr>
              <a:t>of </a:t>
            </a:r>
            <a:r>
              <a:rPr sz="1800" spc="-5" dirty="0">
                <a:latin typeface="Arial Rounded MT Bold"/>
                <a:cs typeface="Arial Rounded MT Bold"/>
              </a:rPr>
              <a:t>this </a:t>
            </a:r>
            <a:r>
              <a:rPr sz="1800" spc="-15" dirty="0">
                <a:latin typeface="Arial Rounded MT Bold"/>
                <a:cs typeface="Arial Rounded MT Bold"/>
              </a:rPr>
              <a:t>module, </a:t>
            </a:r>
            <a:r>
              <a:rPr sz="1800" spc="-10" dirty="0">
                <a:latin typeface="Arial Rounded MT Bold"/>
                <a:cs typeface="Arial Rounded MT Bold"/>
              </a:rPr>
              <a:t>you </a:t>
            </a:r>
            <a:r>
              <a:rPr sz="1800" dirty="0">
                <a:latin typeface="Arial Rounded MT Bold"/>
                <a:cs typeface="Arial Rounded MT Bold"/>
              </a:rPr>
              <a:t>will </a:t>
            </a:r>
            <a:r>
              <a:rPr sz="1800" spc="-20" dirty="0">
                <a:latin typeface="Arial Rounded MT Bold"/>
                <a:cs typeface="Arial Rounded MT Bold"/>
              </a:rPr>
              <a:t>generate </a:t>
            </a:r>
            <a:r>
              <a:rPr sz="1800" spc="-25" dirty="0">
                <a:latin typeface="Arial Rounded MT Bold"/>
                <a:cs typeface="Arial Rounded MT Bold"/>
              </a:rPr>
              <a:t>several  </a:t>
            </a:r>
            <a:r>
              <a:rPr sz="1800" spc="-15" dirty="0">
                <a:latin typeface="Arial Rounded MT Bold"/>
                <a:cs typeface="Arial Rounded MT Bold"/>
              </a:rPr>
              <a:t>scripts, </a:t>
            </a:r>
            <a:r>
              <a:rPr sz="1800" spc="-10" dirty="0">
                <a:latin typeface="Arial Rounded MT Bold"/>
                <a:cs typeface="Arial Rounded MT Bold"/>
              </a:rPr>
              <a:t>functions, </a:t>
            </a:r>
            <a:r>
              <a:rPr sz="1800" spc="-5" dirty="0">
                <a:latin typeface="Arial Rounded MT Bold"/>
                <a:cs typeface="Arial Rounded MT Bold"/>
              </a:rPr>
              <a:t>and use </a:t>
            </a:r>
            <a:r>
              <a:rPr sz="1800" dirty="0">
                <a:latin typeface="Arial Rounded MT Bold"/>
                <a:cs typeface="Arial Rounded MT Bold"/>
              </a:rPr>
              <a:t>a </a:t>
            </a:r>
            <a:r>
              <a:rPr sz="1800" spc="-20" dirty="0">
                <a:latin typeface="Arial Rounded MT Bold"/>
                <a:cs typeface="Arial Rounded MT Bold"/>
              </a:rPr>
              <a:t>range </a:t>
            </a:r>
            <a:r>
              <a:rPr sz="1800" dirty="0">
                <a:latin typeface="Arial Rounded MT Bold"/>
                <a:cs typeface="Arial Rounded MT Bold"/>
              </a:rPr>
              <a:t>of</a:t>
            </a:r>
            <a:r>
              <a:rPr sz="1800" spc="200" dirty="0">
                <a:latin typeface="Arial Rounded MT Bold"/>
                <a:cs typeface="Arial Rounded MT Bold"/>
              </a:rPr>
              <a:t> </a:t>
            </a:r>
            <a:r>
              <a:rPr sz="1800" spc="-20" dirty="0">
                <a:latin typeface="Arial Rounded MT Bold"/>
                <a:cs typeface="Arial Rounded MT Bold"/>
              </a:rPr>
              <a:t>datasets.</a:t>
            </a:r>
            <a:endParaRPr sz="1800">
              <a:latin typeface="Arial Rounded MT Bold"/>
              <a:cs typeface="Arial Rounded MT Bold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500">
              <a:latin typeface="Arial Rounded MT Bold"/>
              <a:cs typeface="Arial Rounded MT Bold"/>
            </a:endParaRPr>
          </a:p>
          <a:p>
            <a:pPr marL="12700">
              <a:lnSpc>
                <a:spcPct val="100000"/>
              </a:lnSpc>
            </a:pPr>
            <a:r>
              <a:rPr sz="1800" spc="-15" dirty="0">
                <a:latin typeface="Arial Rounded MT Bold"/>
                <a:cs typeface="Arial Rounded MT Bold"/>
              </a:rPr>
              <a:t>Organization </a:t>
            </a:r>
            <a:r>
              <a:rPr sz="1800" dirty="0">
                <a:latin typeface="Arial Rounded MT Bold"/>
                <a:cs typeface="Arial Rounded MT Bold"/>
              </a:rPr>
              <a:t>of </a:t>
            </a:r>
            <a:r>
              <a:rPr sz="1800" spc="-10" dirty="0">
                <a:latin typeface="Arial Rounded MT Bold"/>
                <a:cs typeface="Arial Rounded MT Bold"/>
              </a:rPr>
              <a:t>your </a:t>
            </a:r>
            <a:r>
              <a:rPr sz="1800" dirty="0">
                <a:latin typeface="Arial Rounded MT Bold"/>
                <a:cs typeface="Arial Rounded MT Bold"/>
              </a:rPr>
              <a:t>files </a:t>
            </a:r>
            <a:r>
              <a:rPr sz="1800" spc="-5" dirty="0">
                <a:latin typeface="Arial Rounded MT Bold"/>
                <a:cs typeface="Arial Rounded MT Bold"/>
              </a:rPr>
              <a:t>and </a:t>
            </a:r>
            <a:r>
              <a:rPr sz="1800" spc="-15" dirty="0">
                <a:latin typeface="Arial Rounded MT Bold"/>
                <a:cs typeface="Arial Rounded MT Bold"/>
              </a:rPr>
              <a:t>folders </a:t>
            </a:r>
            <a:r>
              <a:rPr sz="1800" dirty="0">
                <a:latin typeface="Arial Rounded MT Bold"/>
                <a:cs typeface="Arial Rounded MT Bold"/>
              </a:rPr>
              <a:t>is</a:t>
            </a:r>
            <a:r>
              <a:rPr sz="1800" spc="-280" dirty="0">
                <a:latin typeface="Arial Rounded MT Bold"/>
                <a:cs typeface="Arial Rounded MT Bold"/>
              </a:rPr>
              <a:t> </a:t>
            </a:r>
            <a:r>
              <a:rPr sz="1800" spc="-5" dirty="0">
                <a:latin typeface="Arial Rounded MT Bold"/>
                <a:cs typeface="Arial Rounded MT Bold"/>
              </a:rPr>
              <a:t>critical.</a:t>
            </a:r>
            <a:endParaRPr sz="1800">
              <a:latin typeface="Arial Rounded MT Bold"/>
              <a:cs typeface="Arial Rounded MT Bold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750">
              <a:latin typeface="Arial Rounded MT Bold"/>
              <a:cs typeface="Arial Rounded MT Bold"/>
            </a:endParaRPr>
          </a:p>
          <a:p>
            <a:pPr marL="12700" marR="388620">
              <a:lnSpc>
                <a:spcPts val="1930"/>
              </a:lnSpc>
            </a:pPr>
            <a:r>
              <a:rPr sz="1800" spc="-25" dirty="0">
                <a:latin typeface="Arial Rounded MT Bold"/>
                <a:cs typeface="Arial Rounded MT Bold"/>
              </a:rPr>
              <a:t>For </a:t>
            </a:r>
            <a:r>
              <a:rPr sz="1800" spc="-30" dirty="0">
                <a:latin typeface="Arial Rounded MT Bold"/>
                <a:cs typeface="Arial Rounded MT Bold"/>
              </a:rPr>
              <a:t>MATLAB </a:t>
            </a:r>
            <a:r>
              <a:rPr sz="1800" spc="-5" dirty="0">
                <a:latin typeface="Arial Rounded MT Bold"/>
                <a:cs typeface="Arial Rounded MT Bold"/>
              </a:rPr>
              <a:t>to call </a:t>
            </a:r>
            <a:r>
              <a:rPr sz="1800" dirty="0">
                <a:latin typeface="Arial Rounded MT Bold"/>
                <a:cs typeface="Arial Rounded MT Bold"/>
              </a:rPr>
              <a:t>a </a:t>
            </a:r>
            <a:r>
              <a:rPr sz="1800" spc="-5" dirty="0">
                <a:latin typeface="Arial Rounded MT Bold"/>
                <a:cs typeface="Arial Rounded MT Bold"/>
              </a:rPr>
              <a:t>script, function, </a:t>
            </a:r>
            <a:r>
              <a:rPr sz="1800" dirty="0">
                <a:latin typeface="Arial Rounded MT Bold"/>
                <a:cs typeface="Arial Rounded MT Bold"/>
              </a:rPr>
              <a:t>or </a:t>
            </a:r>
            <a:r>
              <a:rPr sz="1800" spc="-5" dirty="0">
                <a:latin typeface="Arial Rounded MT Bold"/>
                <a:cs typeface="Arial Rounded MT Bold"/>
              </a:rPr>
              <a:t>access </a:t>
            </a:r>
            <a:r>
              <a:rPr sz="1800" dirty="0">
                <a:latin typeface="Arial Rounded MT Bold"/>
                <a:cs typeface="Arial Rounded MT Bold"/>
              </a:rPr>
              <a:t>a </a:t>
            </a:r>
            <a:r>
              <a:rPr sz="1800" spc="-15" dirty="0">
                <a:latin typeface="Arial Rounded MT Bold"/>
                <a:cs typeface="Arial Rounded MT Bold"/>
              </a:rPr>
              <a:t>file, </a:t>
            </a:r>
            <a:r>
              <a:rPr sz="1800" dirty="0">
                <a:latin typeface="Arial Rounded MT Bold"/>
                <a:cs typeface="Arial Rounded MT Bold"/>
              </a:rPr>
              <a:t>it  </a:t>
            </a:r>
            <a:r>
              <a:rPr sz="1800" spc="-5" dirty="0">
                <a:latin typeface="Arial Rounded MT Bold"/>
                <a:cs typeface="Arial Rounded MT Bold"/>
              </a:rPr>
              <a:t>needs to </a:t>
            </a:r>
            <a:r>
              <a:rPr sz="1800" dirty="0">
                <a:latin typeface="Arial Rounded MT Bold"/>
                <a:cs typeface="Arial Rounded MT Bold"/>
              </a:rPr>
              <a:t>be </a:t>
            </a:r>
            <a:r>
              <a:rPr sz="1800" spc="-5" dirty="0">
                <a:latin typeface="Arial Rounded MT Bold"/>
                <a:cs typeface="Arial Rounded MT Bold"/>
              </a:rPr>
              <a:t>visible </a:t>
            </a:r>
            <a:r>
              <a:rPr sz="1800" dirty="0">
                <a:latin typeface="Arial Rounded MT Bold"/>
                <a:cs typeface="Arial Rounded MT Bold"/>
              </a:rPr>
              <a:t>on </a:t>
            </a:r>
            <a:r>
              <a:rPr sz="1800" spc="-5" dirty="0">
                <a:latin typeface="Arial Rounded MT Bold"/>
                <a:cs typeface="Arial Rounded MT Bold"/>
              </a:rPr>
              <a:t>the </a:t>
            </a:r>
            <a:r>
              <a:rPr sz="1800" spc="-20" dirty="0">
                <a:latin typeface="Arial Rounded MT Bold"/>
                <a:cs typeface="Arial Rounded MT Bold"/>
              </a:rPr>
              <a:t>‘search </a:t>
            </a:r>
            <a:r>
              <a:rPr sz="1800" spc="-10" dirty="0">
                <a:latin typeface="Arial Rounded MT Bold"/>
                <a:cs typeface="Arial Rounded MT Bold"/>
              </a:rPr>
              <a:t>path’.</a:t>
            </a:r>
            <a:endParaRPr sz="1800">
              <a:latin typeface="Arial Rounded MT Bold"/>
              <a:cs typeface="Arial Rounded MT Bold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700">
              <a:latin typeface="Arial Rounded MT Bold"/>
              <a:cs typeface="Arial Rounded MT Bold"/>
            </a:endParaRPr>
          </a:p>
          <a:p>
            <a:pPr marL="12700" marR="5080">
              <a:lnSpc>
                <a:spcPts val="1930"/>
              </a:lnSpc>
            </a:pPr>
            <a:r>
              <a:rPr sz="1800" spc="-55" dirty="0">
                <a:latin typeface="Arial Rounded MT Bold"/>
                <a:cs typeface="Arial Rounded MT Bold"/>
              </a:rPr>
              <a:t>To </a:t>
            </a:r>
            <a:r>
              <a:rPr sz="1800" spc="-5" dirty="0">
                <a:latin typeface="Arial Rounded MT Bold"/>
                <a:cs typeface="Arial Rounded MT Bold"/>
              </a:rPr>
              <a:t>add </a:t>
            </a:r>
            <a:r>
              <a:rPr sz="1800" dirty="0">
                <a:latin typeface="Arial Rounded MT Bold"/>
                <a:cs typeface="Arial Rounded MT Bold"/>
              </a:rPr>
              <a:t>files </a:t>
            </a:r>
            <a:r>
              <a:rPr sz="1800" spc="-5" dirty="0">
                <a:latin typeface="Arial Rounded MT Bold"/>
                <a:cs typeface="Arial Rounded MT Bold"/>
              </a:rPr>
              <a:t>and </a:t>
            </a:r>
            <a:r>
              <a:rPr sz="1800" spc="-15" dirty="0">
                <a:latin typeface="Arial Rounded MT Bold"/>
                <a:cs typeface="Arial Rounded MT Bold"/>
              </a:rPr>
              <a:t>folders </a:t>
            </a:r>
            <a:r>
              <a:rPr sz="1800" spc="-5" dirty="0">
                <a:latin typeface="Arial Rounded MT Bold"/>
                <a:cs typeface="Arial Rounded MT Bold"/>
              </a:rPr>
              <a:t>to the </a:t>
            </a:r>
            <a:r>
              <a:rPr sz="1800" spc="-20" dirty="0">
                <a:latin typeface="Arial Rounded MT Bold"/>
                <a:cs typeface="Arial Rounded MT Bold"/>
              </a:rPr>
              <a:t>search </a:t>
            </a:r>
            <a:r>
              <a:rPr sz="1800" spc="-15" dirty="0">
                <a:latin typeface="Arial Rounded MT Bold"/>
                <a:cs typeface="Arial Rounded MT Bold"/>
              </a:rPr>
              <a:t>path, </a:t>
            </a:r>
            <a:r>
              <a:rPr sz="1800" spc="-10" dirty="0">
                <a:latin typeface="Arial Rounded MT Bold"/>
                <a:cs typeface="Arial Rounded MT Bold"/>
              </a:rPr>
              <a:t>you </a:t>
            </a:r>
            <a:r>
              <a:rPr sz="1800" spc="-5" dirty="0">
                <a:latin typeface="Arial Rounded MT Bold"/>
                <a:cs typeface="Arial Rounded MT Bold"/>
              </a:rPr>
              <a:t>can use the  </a:t>
            </a:r>
            <a:r>
              <a:rPr sz="1800" spc="-10" dirty="0">
                <a:latin typeface="Arial Rounded MT Bold"/>
                <a:cs typeface="Arial Rounded MT Bold"/>
              </a:rPr>
              <a:t>addpath </a:t>
            </a:r>
            <a:r>
              <a:rPr sz="1800" spc="-5" dirty="0">
                <a:latin typeface="Arial Rounded MT Bold"/>
                <a:cs typeface="Arial Rounded MT Bold"/>
              </a:rPr>
              <a:t>function. </a:t>
            </a:r>
            <a:r>
              <a:rPr sz="1800" spc="-20" dirty="0">
                <a:latin typeface="Arial Rounded MT Bold"/>
                <a:cs typeface="Arial Rounded MT Bold"/>
              </a:rPr>
              <a:t>E.g.</a:t>
            </a:r>
            <a:r>
              <a:rPr sz="1800" spc="-25" dirty="0">
                <a:latin typeface="Arial Rounded MT Bold"/>
                <a:cs typeface="Arial Rounded MT Bold"/>
              </a:rPr>
              <a:t> </a:t>
            </a:r>
            <a:r>
              <a:rPr sz="1800" dirty="0">
                <a:latin typeface="Arial Rounded MT Bold"/>
                <a:cs typeface="Arial Rounded MT Bold"/>
              </a:rPr>
              <a:t>:</a:t>
            </a:r>
            <a:endParaRPr sz="1800">
              <a:latin typeface="Arial Rounded MT Bold"/>
              <a:cs typeface="Arial Rounded MT Bold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650">
              <a:latin typeface="Arial Rounded MT Bold"/>
              <a:cs typeface="Arial Rounded MT Bold"/>
            </a:endParaRPr>
          </a:p>
          <a:p>
            <a:pPr marL="12700" marR="97790" indent="-635">
              <a:lnSpc>
                <a:spcPts val="1960"/>
              </a:lnSpc>
              <a:spcBef>
                <a:spcPts val="5"/>
              </a:spcBef>
            </a:pPr>
            <a:r>
              <a:rPr sz="1800" spc="-5" dirty="0">
                <a:latin typeface="Consolas"/>
                <a:cs typeface="Consolas"/>
              </a:rPr>
              <a:t>addpath(genpath('C:\Users\Matt\OneDrive </a:t>
            </a:r>
            <a:r>
              <a:rPr sz="1800" dirty="0">
                <a:latin typeface="Consolas"/>
                <a:cs typeface="Consolas"/>
              </a:rPr>
              <a:t>-</a:t>
            </a:r>
            <a:r>
              <a:rPr sz="1800" spc="-60" dirty="0"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Newcastle  University\GEO8026’));</a:t>
            </a:r>
            <a:endParaRPr sz="18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800">
              <a:latin typeface="Consolas"/>
              <a:cs typeface="Consolas"/>
            </a:endParaRPr>
          </a:p>
          <a:p>
            <a:pPr marL="12700" marR="44450">
              <a:lnSpc>
                <a:spcPts val="1930"/>
              </a:lnSpc>
              <a:spcBef>
                <a:spcPts val="1100"/>
              </a:spcBef>
            </a:pPr>
            <a:r>
              <a:rPr sz="1800" spc="-10" dirty="0">
                <a:latin typeface="Arial Rounded MT Bold"/>
                <a:cs typeface="Arial Rounded MT Bold"/>
              </a:rPr>
              <a:t>This </a:t>
            </a:r>
            <a:r>
              <a:rPr sz="1800" dirty="0">
                <a:latin typeface="Arial Rounded MT Bold"/>
                <a:cs typeface="Arial Rounded MT Bold"/>
              </a:rPr>
              <a:t>will </a:t>
            </a:r>
            <a:r>
              <a:rPr sz="1800" spc="-10" dirty="0">
                <a:latin typeface="Arial Rounded MT Bold"/>
                <a:cs typeface="Arial Rounded MT Bold"/>
              </a:rPr>
              <a:t>enable </a:t>
            </a:r>
            <a:r>
              <a:rPr sz="1800" spc="-30" dirty="0">
                <a:latin typeface="Arial Rounded MT Bold"/>
                <a:cs typeface="Arial Rounded MT Bold"/>
              </a:rPr>
              <a:t>MATLAB </a:t>
            </a:r>
            <a:r>
              <a:rPr sz="1800" spc="-5" dirty="0">
                <a:latin typeface="Arial Rounded MT Bold"/>
                <a:cs typeface="Arial Rounded MT Bold"/>
              </a:rPr>
              <a:t>to call and/or load </a:t>
            </a:r>
            <a:r>
              <a:rPr sz="1800" dirty="0">
                <a:latin typeface="Arial Rounded MT Bold"/>
                <a:cs typeface="Arial Rounded MT Bold"/>
              </a:rPr>
              <a:t>files </a:t>
            </a:r>
            <a:r>
              <a:rPr sz="1800" spc="-5" dirty="0">
                <a:latin typeface="Arial Rounded MT Bold"/>
                <a:cs typeface="Arial Rounded MT Bold"/>
              </a:rPr>
              <a:t>within this  folder and all</a:t>
            </a:r>
            <a:r>
              <a:rPr sz="1800" spc="-20" dirty="0">
                <a:latin typeface="Arial Rounded MT Bold"/>
                <a:cs typeface="Arial Rounded MT Bold"/>
              </a:rPr>
              <a:t> subfolders.</a:t>
            </a:r>
            <a:endParaRPr sz="1800">
              <a:latin typeface="Arial Rounded MT Bold"/>
              <a:cs typeface="Arial Rounded MT Bold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700">
              <a:latin typeface="Arial Rounded MT Bold"/>
              <a:cs typeface="Arial Rounded MT Bold"/>
            </a:endParaRPr>
          </a:p>
          <a:p>
            <a:pPr marL="12700" marR="6985">
              <a:lnSpc>
                <a:spcPts val="1930"/>
              </a:lnSpc>
            </a:pPr>
            <a:r>
              <a:rPr sz="1800" spc="-25" dirty="0">
                <a:latin typeface="Arial Rounded MT Bold"/>
                <a:cs typeface="Arial Rounded MT Bold"/>
              </a:rPr>
              <a:t>Your </a:t>
            </a:r>
            <a:r>
              <a:rPr sz="1800" spc="-10" dirty="0">
                <a:latin typeface="Arial Rounded MT Bold"/>
                <a:cs typeface="Arial Rounded MT Bold"/>
              </a:rPr>
              <a:t>University </a:t>
            </a:r>
            <a:r>
              <a:rPr sz="1800" spc="-5" dirty="0">
                <a:latin typeface="Arial Rounded MT Bold"/>
                <a:cs typeface="Arial Rounded MT Bold"/>
              </a:rPr>
              <a:t>OneDrive </a:t>
            </a:r>
            <a:r>
              <a:rPr sz="1800" dirty="0">
                <a:latin typeface="Arial Rounded MT Bold"/>
                <a:cs typeface="Arial Rounded MT Bold"/>
              </a:rPr>
              <a:t>account is useful </a:t>
            </a:r>
            <a:r>
              <a:rPr sz="1800" spc="-10" dirty="0">
                <a:latin typeface="Arial Rounded MT Bold"/>
                <a:cs typeface="Arial Rounded MT Bold"/>
              </a:rPr>
              <a:t>for </a:t>
            </a:r>
            <a:r>
              <a:rPr sz="1800" dirty="0">
                <a:latin typeface="Arial Rounded MT Bold"/>
                <a:cs typeface="Arial Rounded MT Bold"/>
              </a:rPr>
              <a:t>storing</a:t>
            </a:r>
            <a:r>
              <a:rPr sz="1800" spc="-120" dirty="0">
                <a:latin typeface="Arial Rounded MT Bold"/>
                <a:cs typeface="Arial Rounded MT Bold"/>
              </a:rPr>
              <a:t> </a:t>
            </a:r>
            <a:r>
              <a:rPr sz="1800" spc="-5" dirty="0">
                <a:latin typeface="Arial Rounded MT Bold"/>
                <a:cs typeface="Arial Rounded MT Bold"/>
              </a:rPr>
              <a:t>your  </a:t>
            </a:r>
            <a:r>
              <a:rPr sz="1800" dirty="0">
                <a:latin typeface="Arial Rounded MT Bold"/>
                <a:cs typeface="Arial Rounded MT Bold"/>
              </a:rPr>
              <a:t>files </a:t>
            </a:r>
            <a:r>
              <a:rPr sz="1800" spc="-5" dirty="0">
                <a:latin typeface="Arial Rounded MT Bold"/>
                <a:cs typeface="Arial Rounded MT Bold"/>
              </a:rPr>
              <a:t>(5 </a:t>
            </a:r>
            <a:r>
              <a:rPr sz="1800" dirty="0">
                <a:latin typeface="Arial Rounded MT Bold"/>
                <a:cs typeface="Arial Rounded MT Bold"/>
              </a:rPr>
              <a:t>TB </a:t>
            </a:r>
            <a:r>
              <a:rPr sz="1800" spc="-10" dirty="0">
                <a:latin typeface="Arial Rounded MT Bold"/>
                <a:cs typeface="Arial Rounded MT Bold"/>
              </a:rPr>
              <a:t>personal </a:t>
            </a:r>
            <a:r>
              <a:rPr sz="1800" spc="-20" dirty="0">
                <a:latin typeface="Arial Rounded MT Bold"/>
                <a:cs typeface="Arial Rounded MT Bold"/>
              </a:rPr>
              <a:t>storage</a:t>
            </a:r>
            <a:r>
              <a:rPr sz="1800" spc="-10" dirty="0">
                <a:latin typeface="Arial Rounded MT Bold"/>
                <a:cs typeface="Arial Rounded MT Bold"/>
              </a:rPr>
              <a:t> </a:t>
            </a:r>
            <a:r>
              <a:rPr sz="1800" spc="-5" dirty="0">
                <a:latin typeface="Arial Rounded MT Bold"/>
                <a:cs typeface="Arial Rounded MT Bold"/>
              </a:rPr>
              <a:t>space)</a:t>
            </a:r>
            <a:endParaRPr sz="1800">
              <a:latin typeface="Arial Rounded MT Bold"/>
              <a:cs typeface="Arial Rounded MT Bold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712964" y="1112532"/>
            <a:ext cx="3654539" cy="52059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712964" y="1112519"/>
            <a:ext cx="3655060" cy="5206365"/>
          </a:xfrm>
          <a:custGeom>
            <a:avLst/>
            <a:gdLst/>
            <a:ahLst/>
            <a:cxnLst/>
            <a:rect l="l" t="t" r="r" b="b"/>
            <a:pathLst>
              <a:path w="3655059" h="5206365">
                <a:moveTo>
                  <a:pt x="0" y="0"/>
                </a:moveTo>
                <a:lnTo>
                  <a:pt x="3654552" y="0"/>
                </a:lnTo>
                <a:lnTo>
                  <a:pt x="3654552" y="5205984"/>
                </a:lnTo>
                <a:lnTo>
                  <a:pt x="0" y="5205984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" y="54102"/>
            <a:ext cx="12184380" cy="768350"/>
          </a:xfrm>
          <a:custGeom>
            <a:avLst/>
            <a:gdLst/>
            <a:ahLst/>
            <a:cxnLst/>
            <a:rect l="l" t="t" r="r" b="b"/>
            <a:pathLst>
              <a:path w="12184380" h="768350">
                <a:moveTo>
                  <a:pt x="0" y="0"/>
                </a:moveTo>
                <a:lnTo>
                  <a:pt x="12184380" y="0"/>
                </a:lnTo>
                <a:lnTo>
                  <a:pt x="12184380" y="768096"/>
                </a:lnTo>
                <a:lnTo>
                  <a:pt x="0" y="768096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A6A6A6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42418" y="40472"/>
            <a:ext cx="291338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Data</a:t>
            </a:r>
            <a:r>
              <a:rPr spc="-65" dirty="0"/>
              <a:t> </a:t>
            </a:r>
            <a:r>
              <a:rPr spc="-5" dirty="0"/>
              <a:t>types</a:t>
            </a:r>
          </a:p>
        </p:txBody>
      </p:sp>
      <p:sp>
        <p:nvSpPr>
          <p:cNvPr id="4" name="object 4"/>
          <p:cNvSpPr/>
          <p:nvPr/>
        </p:nvSpPr>
        <p:spPr>
          <a:xfrm>
            <a:off x="650748" y="1040904"/>
            <a:ext cx="4533341" cy="26669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788340" y="915583"/>
            <a:ext cx="5036820" cy="23704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C00000"/>
                </a:solidFill>
                <a:latin typeface="Arial Rounded MT Bold"/>
                <a:cs typeface="Arial Rounded MT Bold"/>
              </a:rPr>
              <a:t>Logical </a:t>
            </a:r>
            <a:r>
              <a:rPr sz="1600" spc="-5" dirty="0">
                <a:solidFill>
                  <a:srgbClr val="252525"/>
                </a:solidFill>
                <a:latin typeface="Arial Rounded MT Bold"/>
                <a:cs typeface="Arial Rounded MT Bold"/>
              </a:rPr>
              <a:t>= </a:t>
            </a:r>
            <a:r>
              <a:rPr sz="1600" spc="-10" dirty="0">
                <a:solidFill>
                  <a:srgbClr val="252525"/>
                </a:solidFill>
                <a:latin typeface="Arial Rounded MT Bold"/>
                <a:cs typeface="Arial Rounded MT Bold"/>
              </a:rPr>
              <a:t>Boolean </a:t>
            </a:r>
            <a:r>
              <a:rPr sz="1600" spc="-5" dirty="0">
                <a:solidFill>
                  <a:srgbClr val="252525"/>
                </a:solidFill>
                <a:latin typeface="Arial Rounded MT Bold"/>
                <a:cs typeface="Arial Rounded MT Bold"/>
              </a:rPr>
              <a:t>= 0 or 1, </a:t>
            </a:r>
            <a:r>
              <a:rPr sz="1600" spc="-15" dirty="0">
                <a:solidFill>
                  <a:srgbClr val="252525"/>
                </a:solidFill>
                <a:latin typeface="Arial Rounded MT Bold"/>
                <a:cs typeface="Arial Rounded MT Bold"/>
              </a:rPr>
              <a:t>false </a:t>
            </a:r>
            <a:r>
              <a:rPr sz="1600" spc="-5" dirty="0">
                <a:solidFill>
                  <a:srgbClr val="252525"/>
                </a:solidFill>
                <a:latin typeface="Arial Rounded MT Bold"/>
                <a:cs typeface="Arial Rounded MT Bold"/>
              </a:rPr>
              <a:t>or</a:t>
            </a:r>
            <a:r>
              <a:rPr sz="1600" spc="60" dirty="0">
                <a:solidFill>
                  <a:srgbClr val="252525"/>
                </a:solidFill>
                <a:latin typeface="Arial Rounded MT Bold"/>
                <a:cs typeface="Arial Rounded MT Bold"/>
              </a:rPr>
              <a:t> </a:t>
            </a:r>
            <a:r>
              <a:rPr sz="1600" spc="-15" dirty="0">
                <a:solidFill>
                  <a:srgbClr val="252525"/>
                </a:solidFill>
                <a:latin typeface="Arial Rounded MT Bold"/>
                <a:cs typeface="Arial Rounded MT Bold"/>
              </a:rPr>
              <a:t>true</a:t>
            </a:r>
            <a:endParaRPr sz="1600">
              <a:latin typeface="Arial Rounded MT Bold"/>
              <a:cs typeface="Arial Rounded MT Bold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500">
              <a:latin typeface="Arial Rounded MT Bold"/>
              <a:cs typeface="Arial Rounded MT Bold"/>
            </a:endParaRPr>
          </a:p>
          <a:p>
            <a:pPr marL="12700" marR="683260">
              <a:lnSpc>
                <a:spcPct val="99000"/>
              </a:lnSpc>
            </a:pPr>
            <a:r>
              <a:rPr sz="1600" spc="-10" dirty="0">
                <a:solidFill>
                  <a:srgbClr val="C00000"/>
                </a:solidFill>
                <a:latin typeface="Arial Rounded MT Bold"/>
                <a:cs typeface="Arial Rounded MT Bold"/>
              </a:rPr>
              <a:t>String </a:t>
            </a:r>
            <a:r>
              <a:rPr sz="1600" spc="-5" dirty="0">
                <a:solidFill>
                  <a:srgbClr val="252525"/>
                </a:solidFill>
                <a:latin typeface="Arial Rounded MT Bold"/>
                <a:cs typeface="Arial Rounded MT Bold"/>
              </a:rPr>
              <a:t>= collection of </a:t>
            </a:r>
            <a:r>
              <a:rPr sz="1600" spc="-20" dirty="0">
                <a:solidFill>
                  <a:srgbClr val="252525"/>
                </a:solidFill>
                <a:latin typeface="Arial Rounded MT Bold"/>
                <a:cs typeface="Arial Rounded MT Bold"/>
              </a:rPr>
              <a:t>characters </a:t>
            </a:r>
            <a:r>
              <a:rPr sz="1600" spc="-10" dirty="0">
                <a:solidFill>
                  <a:srgbClr val="252525"/>
                </a:solidFill>
                <a:latin typeface="Arial Rounded MT Bold"/>
                <a:cs typeface="Arial Rounded MT Bold"/>
              </a:rPr>
              <a:t>(letters)  </a:t>
            </a:r>
            <a:r>
              <a:rPr sz="1600" spc="-15" dirty="0">
                <a:solidFill>
                  <a:srgbClr val="C00000"/>
                </a:solidFill>
                <a:latin typeface="Arial Rounded MT Bold"/>
                <a:cs typeface="Arial Rounded MT Bold"/>
              </a:rPr>
              <a:t>Character </a:t>
            </a:r>
            <a:r>
              <a:rPr sz="1600" spc="-5" dirty="0">
                <a:solidFill>
                  <a:srgbClr val="252525"/>
                </a:solidFill>
                <a:latin typeface="Arial Rounded MT Bold"/>
                <a:cs typeface="Arial Rounded MT Bold"/>
              </a:rPr>
              <a:t>= </a:t>
            </a:r>
            <a:r>
              <a:rPr sz="1600" spc="-15" dirty="0">
                <a:solidFill>
                  <a:srgbClr val="252525"/>
                </a:solidFill>
                <a:latin typeface="Arial Rounded MT Bold"/>
                <a:cs typeface="Arial Rounded MT Bold"/>
              </a:rPr>
              <a:t>each </a:t>
            </a:r>
            <a:r>
              <a:rPr sz="1600" spc="-5" dirty="0">
                <a:solidFill>
                  <a:srgbClr val="252525"/>
                </a:solidFill>
                <a:latin typeface="Arial Rounded MT Bold"/>
                <a:cs typeface="Arial Rounded MT Bold"/>
              </a:rPr>
              <a:t>letter is </a:t>
            </a:r>
            <a:r>
              <a:rPr sz="1600" spc="-20" dirty="0">
                <a:solidFill>
                  <a:srgbClr val="252525"/>
                </a:solidFill>
                <a:latin typeface="Arial Rounded MT Bold"/>
                <a:cs typeface="Arial Rounded MT Bold"/>
              </a:rPr>
              <a:t>treated separately  </a:t>
            </a:r>
            <a:r>
              <a:rPr sz="1600" spc="-5" dirty="0">
                <a:latin typeface="Consolas"/>
                <a:cs typeface="Consolas"/>
              </a:rPr>
              <a:t>s = </a:t>
            </a:r>
            <a:r>
              <a:rPr sz="1600" spc="-10" dirty="0">
                <a:latin typeface="Consolas"/>
                <a:cs typeface="Consolas"/>
              </a:rPr>
              <a:t>"apple"; </a:t>
            </a:r>
            <a:r>
              <a:rPr sz="1600" spc="-5" dirty="0">
                <a:latin typeface="Consolas"/>
                <a:cs typeface="Consolas"/>
              </a:rPr>
              <a:t>f = </a:t>
            </a:r>
            <a:r>
              <a:rPr sz="1600" spc="-10" dirty="0">
                <a:latin typeface="Consolas"/>
                <a:cs typeface="Consolas"/>
              </a:rPr>
              <a:t>s(1) </a:t>
            </a:r>
            <a:r>
              <a:rPr sz="1600" spc="-5" dirty="0">
                <a:latin typeface="Consolas"/>
                <a:cs typeface="Consolas"/>
              </a:rPr>
              <a:t>% f =</a:t>
            </a:r>
            <a:r>
              <a:rPr sz="1600" spc="-60" dirty="0"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"apple"</a:t>
            </a:r>
            <a:endParaRPr sz="16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Consolas"/>
                <a:cs typeface="Consolas"/>
              </a:rPr>
              <a:t>c = </a:t>
            </a:r>
            <a:r>
              <a:rPr sz="1600" spc="-10" dirty="0">
                <a:latin typeface="Consolas"/>
                <a:cs typeface="Consolas"/>
              </a:rPr>
              <a:t>'apple'; </a:t>
            </a:r>
            <a:r>
              <a:rPr sz="1600" spc="-5" dirty="0">
                <a:latin typeface="Consolas"/>
                <a:cs typeface="Consolas"/>
              </a:rPr>
              <a:t>f = </a:t>
            </a:r>
            <a:r>
              <a:rPr sz="1600" spc="-10" dirty="0">
                <a:latin typeface="Consolas"/>
                <a:cs typeface="Consolas"/>
              </a:rPr>
              <a:t>c(1) </a:t>
            </a:r>
            <a:r>
              <a:rPr sz="1600" spc="-5" dirty="0">
                <a:latin typeface="Consolas"/>
                <a:cs typeface="Consolas"/>
              </a:rPr>
              <a:t>% f =</a:t>
            </a:r>
            <a:r>
              <a:rPr sz="1600" spc="-55" dirty="0"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'a'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5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solidFill>
                  <a:srgbClr val="C00000"/>
                </a:solidFill>
                <a:latin typeface="Arial Rounded MT Bold"/>
                <a:cs typeface="Arial Rounded MT Bold"/>
              </a:rPr>
              <a:t>Cell </a:t>
            </a:r>
            <a:r>
              <a:rPr sz="1600" spc="-5" dirty="0">
                <a:solidFill>
                  <a:srgbClr val="252525"/>
                </a:solidFill>
                <a:latin typeface="Arial Rounded MT Bold"/>
                <a:cs typeface="Arial Rounded MT Bold"/>
              </a:rPr>
              <a:t>= </a:t>
            </a:r>
            <a:r>
              <a:rPr sz="1600" spc="-25" dirty="0">
                <a:solidFill>
                  <a:srgbClr val="252525"/>
                </a:solidFill>
                <a:latin typeface="Arial Rounded MT Bold"/>
                <a:cs typeface="Arial Rounded MT Bold"/>
              </a:rPr>
              <a:t>Treated </a:t>
            </a:r>
            <a:r>
              <a:rPr sz="1600" spc="-5" dirty="0">
                <a:solidFill>
                  <a:srgbClr val="252525"/>
                </a:solidFill>
                <a:latin typeface="Arial Rounded MT Bold"/>
                <a:cs typeface="Arial Rounded MT Bold"/>
              </a:rPr>
              <a:t>as </a:t>
            </a:r>
            <a:r>
              <a:rPr sz="1600" spc="-10" dirty="0">
                <a:solidFill>
                  <a:srgbClr val="252525"/>
                </a:solidFill>
                <a:latin typeface="Arial Rounded MT Bold"/>
                <a:cs typeface="Arial Rounded MT Bold"/>
              </a:rPr>
              <a:t>non-numeric </a:t>
            </a:r>
            <a:r>
              <a:rPr sz="1600" spc="-15" dirty="0">
                <a:solidFill>
                  <a:srgbClr val="252525"/>
                </a:solidFill>
                <a:latin typeface="Arial Rounded MT Bold"/>
                <a:cs typeface="Arial Rounded MT Bold"/>
              </a:rPr>
              <a:t>(but </a:t>
            </a:r>
            <a:r>
              <a:rPr sz="1600" spc="-10" dirty="0">
                <a:solidFill>
                  <a:srgbClr val="252525"/>
                </a:solidFill>
                <a:latin typeface="Arial Rounded MT Bold"/>
                <a:cs typeface="Arial Rounded MT Bold"/>
              </a:rPr>
              <a:t>can </a:t>
            </a:r>
            <a:r>
              <a:rPr sz="1600" spc="-5" dirty="0">
                <a:solidFill>
                  <a:srgbClr val="252525"/>
                </a:solidFill>
                <a:latin typeface="Arial Rounded MT Bold"/>
                <a:cs typeface="Arial Rounded MT Bold"/>
              </a:rPr>
              <a:t>be</a:t>
            </a:r>
            <a:r>
              <a:rPr sz="1600" spc="90" dirty="0">
                <a:solidFill>
                  <a:srgbClr val="252525"/>
                </a:solidFill>
                <a:latin typeface="Arial Rounded MT Bold"/>
                <a:cs typeface="Arial Rounded MT Bold"/>
              </a:rPr>
              <a:t> </a:t>
            </a:r>
            <a:r>
              <a:rPr sz="1600" spc="-10" dirty="0">
                <a:solidFill>
                  <a:srgbClr val="252525"/>
                </a:solidFill>
                <a:latin typeface="Arial Rounded MT Bold"/>
                <a:cs typeface="Arial Rounded MT Bold"/>
              </a:rPr>
              <a:t>numeric)</a:t>
            </a:r>
            <a:endParaRPr sz="1600">
              <a:latin typeface="Arial Rounded MT Bold"/>
              <a:cs typeface="Arial Rounded MT Bold"/>
            </a:endParaRPr>
          </a:p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sz="1600" spc="-5" dirty="0">
                <a:solidFill>
                  <a:srgbClr val="252525"/>
                </a:solidFill>
                <a:latin typeface="Consolas"/>
                <a:cs typeface="Consolas"/>
              </a:rPr>
              <a:t>c2 = </a:t>
            </a:r>
            <a:r>
              <a:rPr sz="1600" spc="-10" dirty="0">
                <a:solidFill>
                  <a:srgbClr val="252525"/>
                </a:solidFill>
                <a:latin typeface="Consolas"/>
                <a:cs typeface="Consolas"/>
              </a:rPr>
              <a:t>{</a:t>
            </a:r>
            <a:r>
              <a:rPr sz="1600" spc="-10" dirty="0">
                <a:latin typeface="Consolas"/>
                <a:cs typeface="Consolas"/>
              </a:rPr>
              <a:t>'</a:t>
            </a:r>
            <a:r>
              <a:rPr sz="1600" spc="-10" dirty="0">
                <a:solidFill>
                  <a:srgbClr val="252525"/>
                </a:solidFill>
                <a:latin typeface="Consolas"/>
                <a:cs typeface="Consolas"/>
              </a:rPr>
              <a:t>apple</a:t>
            </a:r>
            <a:r>
              <a:rPr sz="1600" spc="-10" dirty="0">
                <a:latin typeface="Consolas"/>
                <a:cs typeface="Consolas"/>
              </a:rPr>
              <a:t>'</a:t>
            </a:r>
            <a:r>
              <a:rPr sz="1600" spc="-10" dirty="0">
                <a:solidFill>
                  <a:srgbClr val="252525"/>
                </a:solidFill>
                <a:latin typeface="Consolas"/>
                <a:cs typeface="Consolas"/>
              </a:rPr>
              <a:t>,</a:t>
            </a:r>
            <a:r>
              <a:rPr sz="1600" spc="-30" dirty="0">
                <a:solidFill>
                  <a:srgbClr val="252525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252525"/>
                </a:solidFill>
                <a:latin typeface="Consolas"/>
                <a:cs typeface="Consolas"/>
              </a:rPr>
              <a:t>0};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88340" y="3560511"/>
            <a:ext cx="5167630" cy="1504315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sz="1600" spc="-10" dirty="0">
                <a:solidFill>
                  <a:srgbClr val="C00000"/>
                </a:solidFill>
                <a:latin typeface="Arial Rounded MT Bold"/>
                <a:cs typeface="Arial Rounded MT Bold"/>
              </a:rPr>
              <a:t>Numeric </a:t>
            </a:r>
            <a:r>
              <a:rPr sz="1600" spc="-5" dirty="0">
                <a:solidFill>
                  <a:srgbClr val="252525"/>
                </a:solidFill>
                <a:latin typeface="Arial Rounded MT Bold"/>
                <a:cs typeface="Arial Rounded MT Bold"/>
              </a:rPr>
              <a:t>= </a:t>
            </a:r>
            <a:r>
              <a:rPr sz="1600" spc="-10" dirty="0">
                <a:solidFill>
                  <a:srgbClr val="252525"/>
                </a:solidFill>
                <a:latin typeface="Arial Rounded MT Bold"/>
                <a:cs typeface="Arial Rounded MT Bold"/>
              </a:rPr>
              <a:t>only </a:t>
            </a:r>
            <a:r>
              <a:rPr sz="1600" spc="-15" dirty="0">
                <a:solidFill>
                  <a:srgbClr val="252525"/>
                </a:solidFill>
                <a:latin typeface="Arial Rounded MT Bold"/>
                <a:cs typeface="Arial Rounded MT Bold"/>
              </a:rPr>
              <a:t>numbers </a:t>
            </a:r>
            <a:r>
              <a:rPr sz="1600" spc="-5" dirty="0">
                <a:solidFill>
                  <a:srgbClr val="252525"/>
                </a:solidFill>
                <a:latin typeface="Arial Rounded MT Bold"/>
                <a:cs typeface="Arial Rounded MT Bold"/>
              </a:rPr>
              <a:t>(and</a:t>
            </a:r>
            <a:r>
              <a:rPr sz="1600" spc="40" dirty="0">
                <a:solidFill>
                  <a:srgbClr val="252525"/>
                </a:solidFill>
                <a:latin typeface="Arial Rounded MT Bold"/>
                <a:cs typeface="Arial Rounded MT Bold"/>
              </a:rPr>
              <a:t> </a:t>
            </a:r>
            <a:r>
              <a:rPr sz="1600" spc="-10" dirty="0">
                <a:solidFill>
                  <a:srgbClr val="252525"/>
                </a:solidFill>
                <a:latin typeface="Arial Rounded MT Bold"/>
                <a:cs typeface="Arial Rounded MT Bold"/>
              </a:rPr>
              <a:t>NaN).</a:t>
            </a:r>
            <a:endParaRPr sz="1600">
              <a:latin typeface="Arial Rounded MT Bold"/>
              <a:cs typeface="Arial Rounded MT Bold"/>
            </a:endParaRPr>
          </a:p>
          <a:p>
            <a:pPr marL="12700" marR="94615">
              <a:lnSpc>
                <a:spcPct val="121300"/>
              </a:lnSpc>
            </a:pPr>
            <a:r>
              <a:rPr sz="1600" spc="-15" dirty="0">
                <a:solidFill>
                  <a:srgbClr val="252525"/>
                </a:solidFill>
                <a:latin typeface="Arial Rounded MT Bold"/>
                <a:cs typeface="Arial Rounded MT Bold"/>
              </a:rPr>
              <a:t>Double </a:t>
            </a:r>
            <a:r>
              <a:rPr sz="1600" spc="-10" dirty="0">
                <a:solidFill>
                  <a:srgbClr val="252525"/>
                </a:solidFill>
                <a:latin typeface="Arial Rounded MT Bold"/>
                <a:cs typeface="Arial Rounded MT Bold"/>
              </a:rPr>
              <a:t>precision (default, </a:t>
            </a:r>
            <a:r>
              <a:rPr sz="1600" spc="-5" dirty="0">
                <a:solidFill>
                  <a:srgbClr val="252525"/>
                </a:solidFill>
                <a:latin typeface="Arial Rounded MT Bold"/>
                <a:cs typeface="Arial Rounded MT Bold"/>
              </a:rPr>
              <a:t>64 bits) most </a:t>
            </a:r>
            <a:r>
              <a:rPr sz="1600" spc="-10" dirty="0">
                <a:solidFill>
                  <a:srgbClr val="252525"/>
                </a:solidFill>
                <a:latin typeface="Arial Rounded MT Bold"/>
                <a:cs typeface="Arial Rounded MT Bold"/>
              </a:rPr>
              <a:t>widely used  Single precision (32</a:t>
            </a:r>
            <a:r>
              <a:rPr sz="1600" spc="30" dirty="0">
                <a:solidFill>
                  <a:srgbClr val="252525"/>
                </a:solidFill>
                <a:latin typeface="Arial Rounded MT Bold"/>
                <a:cs typeface="Arial Rounded MT Bold"/>
              </a:rPr>
              <a:t> </a:t>
            </a:r>
            <a:r>
              <a:rPr sz="1600" spc="-5" dirty="0">
                <a:solidFill>
                  <a:srgbClr val="252525"/>
                </a:solidFill>
                <a:latin typeface="Arial Rounded MT Bold"/>
                <a:cs typeface="Arial Rounded MT Bold"/>
              </a:rPr>
              <a:t>bits)</a:t>
            </a:r>
            <a:endParaRPr sz="1600">
              <a:latin typeface="Arial Rounded MT Bold"/>
              <a:cs typeface="Arial Rounded MT Bold"/>
            </a:endParaRPr>
          </a:p>
          <a:p>
            <a:pPr marL="12700" marR="5080">
              <a:lnSpc>
                <a:spcPct val="121300"/>
              </a:lnSpc>
            </a:pPr>
            <a:r>
              <a:rPr sz="1600" spc="-5" dirty="0">
                <a:solidFill>
                  <a:srgbClr val="252525"/>
                </a:solidFill>
                <a:latin typeface="Arial Rounded MT Bold"/>
                <a:cs typeface="Arial Rounded MT Bold"/>
              </a:rPr>
              <a:t>int8, </a:t>
            </a:r>
            <a:r>
              <a:rPr sz="1600" spc="-10" dirty="0">
                <a:solidFill>
                  <a:srgbClr val="252525"/>
                </a:solidFill>
                <a:latin typeface="Arial Rounded MT Bold"/>
                <a:cs typeface="Arial Rounded MT Bold"/>
              </a:rPr>
              <a:t>int16, </a:t>
            </a:r>
            <a:r>
              <a:rPr sz="1600" spc="-5" dirty="0">
                <a:solidFill>
                  <a:srgbClr val="252525"/>
                </a:solidFill>
                <a:latin typeface="Arial Rounded MT Bold"/>
                <a:cs typeface="Arial Rounded MT Bold"/>
              </a:rPr>
              <a:t>… = </a:t>
            </a:r>
            <a:r>
              <a:rPr sz="1600" spc="-20" dirty="0">
                <a:solidFill>
                  <a:srgbClr val="252525"/>
                </a:solidFill>
                <a:latin typeface="Arial Rounded MT Bold"/>
                <a:cs typeface="Arial Rounded MT Bold"/>
              </a:rPr>
              <a:t>Variables </a:t>
            </a:r>
            <a:r>
              <a:rPr sz="1600" spc="-5" dirty="0">
                <a:solidFill>
                  <a:srgbClr val="252525"/>
                </a:solidFill>
                <a:latin typeface="Arial Rounded MT Bold"/>
                <a:cs typeface="Arial Rounded MT Bold"/>
              </a:rPr>
              <a:t>with … bit </a:t>
            </a:r>
            <a:r>
              <a:rPr sz="1600" spc="-10" dirty="0">
                <a:solidFill>
                  <a:srgbClr val="252525"/>
                </a:solidFill>
                <a:latin typeface="Arial Rounded MT Bold"/>
                <a:cs typeface="Arial Rounded MT Bold"/>
              </a:rPr>
              <a:t>signed </a:t>
            </a:r>
            <a:r>
              <a:rPr sz="1600" spc="-20" dirty="0">
                <a:solidFill>
                  <a:srgbClr val="252525"/>
                </a:solidFill>
                <a:latin typeface="Arial Rounded MT Bold"/>
                <a:cs typeface="Arial Rounded MT Bold"/>
              </a:rPr>
              <a:t>integers  </a:t>
            </a:r>
            <a:r>
              <a:rPr sz="1600" spc="-10" dirty="0">
                <a:solidFill>
                  <a:srgbClr val="252525"/>
                </a:solidFill>
                <a:latin typeface="Arial Rounded MT Bold"/>
                <a:cs typeface="Arial Rounded MT Bold"/>
              </a:rPr>
              <a:t>uint8, </a:t>
            </a:r>
            <a:r>
              <a:rPr sz="1600" spc="-5" dirty="0">
                <a:solidFill>
                  <a:srgbClr val="252525"/>
                </a:solidFill>
                <a:latin typeface="Arial Rounded MT Bold"/>
                <a:cs typeface="Arial Rounded MT Bold"/>
              </a:rPr>
              <a:t>… = </a:t>
            </a:r>
            <a:r>
              <a:rPr sz="1600" spc="-20" dirty="0">
                <a:solidFill>
                  <a:srgbClr val="252525"/>
                </a:solidFill>
                <a:latin typeface="Arial Rounded MT Bold"/>
                <a:cs typeface="Arial Rounded MT Bold"/>
              </a:rPr>
              <a:t>Variables </a:t>
            </a:r>
            <a:r>
              <a:rPr sz="1600" spc="-5" dirty="0">
                <a:solidFill>
                  <a:srgbClr val="252525"/>
                </a:solidFill>
                <a:latin typeface="Arial Rounded MT Bold"/>
                <a:cs typeface="Arial Rounded MT Bold"/>
              </a:rPr>
              <a:t>with … bit </a:t>
            </a:r>
            <a:r>
              <a:rPr sz="1600" spc="-20" dirty="0">
                <a:solidFill>
                  <a:srgbClr val="252525"/>
                </a:solidFill>
                <a:latin typeface="Arial Rounded MT Bold"/>
                <a:cs typeface="Arial Rounded MT Bold"/>
              </a:rPr>
              <a:t>non-negative</a:t>
            </a:r>
            <a:r>
              <a:rPr sz="1600" spc="105" dirty="0">
                <a:solidFill>
                  <a:srgbClr val="252525"/>
                </a:solidFill>
                <a:latin typeface="Arial Rounded MT Bold"/>
                <a:cs typeface="Arial Rounded MT Bold"/>
              </a:rPr>
              <a:t> </a:t>
            </a:r>
            <a:r>
              <a:rPr sz="1600" spc="-20" dirty="0">
                <a:solidFill>
                  <a:srgbClr val="252525"/>
                </a:solidFill>
                <a:latin typeface="Arial Rounded MT Bold"/>
                <a:cs typeface="Arial Rounded MT Bold"/>
              </a:rPr>
              <a:t>integers</a:t>
            </a:r>
            <a:endParaRPr sz="1600">
              <a:latin typeface="Arial Rounded MT Bold"/>
              <a:cs typeface="Arial Rounded MT Bold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88340" y="5387171"/>
            <a:ext cx="39592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35" dirty="0">
                <a:solidFill>
                  <a:srgbClr val="C00000"/>
                </a:solidFill>
                <a:latin typeface="Arial Rounded MT Bold"/>
                <a:cs typeface="Arial Rounded MT Bold"/>
              </a:rPr>
              <a:t>Table </a:t>
            </a:r>
            <a:r>
              <a:rPr sz="1600" spc="-5" dirty="0">
                <a:solidFill>
                  <a:srgbClr val="252525"/>
                </a:solidFill>
                <a:latin typeface="Arial Rounded MT Bold"/>
                <a:cs typeface="Arial Rounded MT Bold"/>
              </a:rPr>
              <a:t>= </a:t>
            </a:r>
            <a:r>
              <a:rPr sz="1600" spc="-15" dirty="0">
                <a:solidFill>
                  <a:srgbClr val="252525"/>
                </a:solidFill>
                <a:latin typeface="Arial Rounded MT Bold"/>
                <a:cs typeface="Arial Rounded MT Bold"/>
              </a:rPr>
              <a:t>mixed </a:t>
            </a:r>
            <a:r>
              <a:rPr sz="1600" spc="-10" dirty="0">
                <a:solidFill>
                  <a:srgbClr val="252525"/>
                </a:solidFill>
                <a:latin typeface="Arial Rounded MT Bold"/>
                <a:cs typeface="Arial Rounded MT Bold"/>
              </a:rPr>
              <a:t>input (numeric and</a:t>
            </a:r>
            <a:r>
              <a:rPr sz="1600" spc="120" dirty="0">
                <a:solidFill>
                  <a:srgbClr val="252525"/>
                </a:solidFill>
                <a:latin typeface="Arial Rounded MT Bold"/>
                <a:cs typeface="Arial Rounded MT Bold"/>
              </a:rPr>
              <a:t> </a:t>
            </a:r>
            <a:r>
              <a:rPr sz="1600" spc="-10" dirty="0">
                <a:solidFill>
                  <a:srgbClr val="252525"/>
                </a:solidFill>
                <a:latin typeface="Arial Rounded MT Bold"/>
                <a:cs typeface="Arial Rounded MT Bold"/>
              </a:rPr>
              <a:t>string)</a:t>
            </a:r>
            <a:endParaRPr sz="1600">
              <a:latin typeface="Arial Rounded MT Bold"/>
              <a:cs typeface="Arial Rounded MT Bold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788340" y="5980045"/>
            <a:ext cx="5960110" cy="487045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2700" marR="5080">
              <a:lnSpc>
                <a:spcPts val="1720"/>
              </a:lnSpc>
              <a:spcBef>
                <a:spcPts val="320"/>
              </a:spcBef>
            </a:pPr>
            <a:r>
              <a:rPr sz="1600" spc="-15" dirty="0">
                <a:solidFill>
                  <a:srgbClr val="C00000"/>
                </a:solidFill>
                <a:latin typeface="Arial Rounded MT Bold"/>
                <a:cs typeface="Arial Rounded MT Bold"/>
              </a:rPr>
              <a:t>Structure </a:t>
            </a:r>
            <a:r>
              <a:rPr sz="1600" spc="-5" dirty="0">
                <a:solidFill>
                  <a:srgbClr val="252525"/>
                </a:solidFill>
                <a:latin typeface="Arial Rounded MT Bold"/>
                <a:cs typeface="Arial Rounded MT Bold"/>
              </a:rPr>
              <a:t>= </a:t>
            </a:r>
            <a:r>
              <a:rPr sz="1600" spc="-25" dirty="0">
                <a:solidFill>
                  <a:srgbClr val="252525"/>
                </a:solidFill>
                <a:latin typeface="Arial Rounded MT Bold"/>
                <a:cs typeface="Arial Rounded MT Bold"/>
              </a:rPr>
              <a:t>groups </a:t>
            </a:r>
            <a:r>
              <a:rPr sz="1600" spc="-20" dirty="0">
                <a:solidFill>
                  <a:srgbClr val="252525"/>
                </a:solidFill>
                <a:latin typeface="Arial Rounded MT Bold"/>
                <a:cs typeface="Arial Rounded MT Bold"/>
              </a:rPr>
              <a:t>related </a:t>
            </a:r>
            <a:r>
              <a:rPr sz="1600" spc="-15" dirty="0">
                <a:solidFill>
                  <a:srgbClr val="252525"/>
                </a:solidFill>
                <a:latin typeface="Arial Rounded MT Bold"/>
                <a:cs typeface="Arial Rounded MT Bold"/>
              </a:rPr>
              <a:t>data </a:t>
            </a:r>
            <a:r>
              <a:rPr sz="1600" spc="-10" dirty="0">
                <a:solidFill>
                  <a:srgbClr val="252525"/>
                </a:solidFill>
                <a:latin typeface="Arial Rounded MT Bold"/>
                <a:cs typeface="Arial Rounded MT Bold"/>
              </a:rPr>
              <a:t>using </a:t>
            </a:r>
            <a:r>
              <a:rPr sz="1600" spc="-15" dirty="0">
                <a:solidFill>
                  <a:srgbClr val="252525"/>
                </a:solidFill>
                <a:latin typeface="Arial Rounded MT Bold"/>
                <a:cs typeface="Arial Rounded MT Bold"/>
              </a:rPr>
              <a:t>data containers </a:t>
            </a:r>
            <a:r>
              <a:rPr sz="1600" spc="-10" dirty="0">
                <a:solidFill>
                  <a:srgbClr val="252525"/>
                </a:solidFill>
                <a:latin typeface="Arial Rounded MT Bold"/>
                <a:cs typeface="Arial Rounded MT Bold"/>
              </a:rPr>
              <a:t>called  </a:t>
            </a:r>
            <a:r>
              <a:rPr sz="1600" dirty="0">
                <a:solidFill>
                  <a:srgbClr val="252525"/>
                </a:solidFill>
                <a:latin typeface="Arial Rounded MT Bold"/>
                <a:cs typeface="Arial Rounded MT Bold"/>
              </a:rPr>
              <a:t>fields</a:t>
            </a:r>
            <a:endParaRPr sz="1600">
              <a:latin typeface="Arial Rounded MT Bold"/>
              <a:cs typeface="Arial Rounded MT Bold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0579" y="4405243"/>
            <a:ext cx="19621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1F487C"/>
                </a:solidFill>
                <a:latin typeface="Arial Rounded MT Bold"/>
                <a:cs typeface="Arial Rounded MT Bold"/>
              </a:rPr>
              <a:t>Useful</a:t>
            </a:r>
            <a:r>
              <a:rPr sz="1800" spc="-45" dirty="0">
                <a:solidFill>
                  <a:srgbClr val="1F487C"/>
                </a:solidFill>
                <a:latin typeface="Arial Rounded MT Bold"/>
                <a:cs typeface="Arial Rounded MT Bold"/>
              </a:rPr>
              <a:t> </a:t>
            </a:r>
            <a:r>
              <a:rPr sz="1800" spc="-5" dirty="0">
                <a:solidFill>
                  <a:srgbClr val="1F487C"/>
                </a:solidFill>
                <a:latin typeface="Arial Rounded MT Bold"/>
                <a:cs typeface="Arial Rounded MT Bold"/>
              </a:rPr>
              <a:t>command:</a:t>
            </a:r>
            <a:endParaRPr sz="1800">
              <a:latin typeface="Arial Rounded MT Bold"/>
              <a:cs typeface="Arial Rounded MT Bold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60475" y="4947711"/>
            <a:ext cx="5257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nsolas"/>
                <a:cs typeface="Consolas"/>
              </a:rPr>
              <a:t>whos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90579" y="5503895"/>
            <a:ext cx="4793615" cy="57277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2150"/>
              </a:lnSpc>
              <a:spcBef>
                <a:spcPts val="180"/>
              </a:spcBef>
            </a:pPr>
            <a:r>
              <a:rPr sz="1800" spc="-5" dirty="0">
                <a:latin typeface="Arial Rounded MT Bold"/>
                <a:cs typeface="Arial Rounded MT Bold"/>
              </a:rPr>
              <a:t>List the </a:t>
            </a:r>
            <a:r>
              <a:rPr sz="1800" spc="-15" dirty="0">
                <a:latin typeface="Arial Rounded MT Bold"/>
                <a:cs typeface="Arial Rounded MT Bold"/>
              </a:rPr>
              <a:t>variables </a:t>
            </a:r>
            <a:r>
              <a:rPr sz="1800" spc="-5" dirty="0">
                <a:latin typeface="Arial Rounded MT Bold"/>
                <a:cs typeface="Arial Rounded MT Bold"/>
              </a:rPr>
              <a:t>within the </a:t>
            </a:r>
            <a:r>
              <a:rPr sz="1800" spc="-15" dirty="0">
                <a:latin typeface="Arial Rounded MT Bold"/>
                <a:cs typeface="Arial Rounded MT Bold"/>
              </a:rPr>
              <a:t>workspace </a:t>
            </a:r>
            <a:r>
              <a:rPr sz="1800" spc="-5" dirty="0">
                <a:latin typeface="Arial Rounded MT Bold"/>
                <a:cs typeface="Arial Rounded MT Bold"/>
              </a:rPr>
              <a:t>and  </a:t>
            </a:r>
            <a:r>
              <a:rPr sz="1800" dirty="0">
                <a:latin typeface="Arial Rounded MT Bold"/>
                <a:cs typeface="Arial Rounded MT Bold"/>
              </a:rPr>
              <a:t>identifies </a:t>
            </a:r>
            <a:r>
              <a:rPr sz="1800" spc="-5" dirty="0">
                <a:latin typeface="Arial Rounded MT Bold"/>
                <a:cs typeface="Arial Rounded MT Bold"/>
              </a:rPr>
              <a:t>the </a:t>
            </a:r>
            <a:r>
              <a:rPr sz="1800" spc="-15" dirty="0">
                <a:latin typeface="Arial Rounded MT Bold"/>
                <a:cs typeface="Arial Rounded MT Bold"/>
              </a:rPr>
              <a:t>data</a:t>
            </a:r>
            <a:r>
              <a:rPr sz="1800" spc="-25" dirty="0">
                <a:latin typeface="Arial Rounded MT Bold"/>
                <a:cs typeface="Arial Rounded MT Bold"/>
              </a:rPr>
              <a:t> </a:t>
            </a:r>
            <a:r>
              <a:rPr sz="1800" spc="-5" dirty="0">
                <a:latin typeface="Arial Rounded MT Bold"/>
                <a:cs typeface="Arial Rounded MT Bold"/>
              </a:rPr>
              <a:t>type</a:t>
            </a:r>
            <a:endParaRPr sz="1800">
              <a:latin typeface="Arial Rounded MT Bold"/>
              <a:cs typeface="Arial Rounded MT Bold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" y="54102"/>
            <a:ext cx="12184380" cy="768350"/>
          </a:xfrm>
          <a:custGeom>
            <a:avLst/>
            <a:gdLst/>
            <a:ahLst/>
            <a:cxnLst/>
            <a:rect l="l" t="t" r="r" b="b"/>
            <a:pathLst>
              <a:path w="12184380" h="768350">
                <a:moveTo>
                  <a:pt x="0" y="0"/>
                </a:moveTo>
                <a:lnTo>
                  <a:pt x="12184380" y="0"/>
                </a:lnTo>
                <a:lnTo>
                  <a:pt x="12184380" y="768096"/>
                </a:lnTo>
                <a:lnTo>
                  <a:pt x="0" y="768096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A6A6A6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34176" y="40472"/>
            <a:ext cx="733044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Logic </a:t>
            </a:r>
            <a:r>
              <a:rPr dirty="0"/>
              <a:t>&amp; </a:t>
            </a:r>
            <a:r>
              <a:rPr spc="-30" dirty="0"/>
              <a:t>relation</a:t>
            </a:r>
            <a:r>
              <a:rPr spc="-70" dirty="0"/>
              <a:t> </a:t>
            </a:r>
            <a:r>
              <a:rPr spc="-25" dirty="0"/>
              <a:t>operations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009503" y="1078411"/>
            <a:ext cx="63652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Rounded MT Bold"/>
                <a:cs typeface="Arial Rounded MT Bold"/>
              </a:rPr>
              <a:t>Used to assess whether </a:t>
            </a:r>
            <a:r>
              <a:rPr sz="1800" dirty="0">
                <a:latin typeface="Arial Rounded MT Bold"/>
                <a:cs typeface="Arial Rounded MT Bold"/>
              </a:rPr>
              <a:t>a </a:t>
            </a:r>
            <a:r>
              <a:rPr sz="1800" spc="-5" dirty="0">
                <a:latin typeface="Arial Rounded MT Bold"/>
                <a:cs typeface="Arial Rounded MT Bold"/>
              </a:rPr>
              <a:t>command meets </a:t>
            </a:r>
            <a:r>
              <a:rPr sz="1800" dirty="0">
                <a:latin typeface="Arial Rounded MT Bold"/>
                <a:cs typeface="Arial Rounded MT Bold"/>
              </a:rPr>
              <a:t>a</a:t>
            </a:r>
            <a:r>
              <a:rPr sz="1800" spc="-20" dirty="0">
                <a:latin typeface="Arial Rounded MT Bold"/>
                <a:cs typeface="Arial Rounded MT Bold"/>
              </a:rPr>
              <a:t> </a:t>
            </a:r>
            <a:r>
              <a:rPr sz="1800" spc="-10" dirty="0">
                <a:latin typeface="Arial Rounded MT Bold"/>
                <a:cs typeface="Arial Rounded MT Bold"/>
              </a:rPr>
              <a:t>requirement</a:t>
            </a:r>
            <a:endParaRPr sz="1800">
              <a:latin typeface="Arial Rounded MT Bold"/>
              <a:cs typeface="Arial Rounded MT Bold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76915" y="1724663"/>
            <a:ext cx="133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C00000"/>
                </a:solidFill>
                <a:latin typeface="Arial Rounded MT Bold"/>
                <a:cs typeface="Arial Rounded MT Bold"/>
              </a:rPr>
              <a:t>~</a:t>
            </a:r>
            <a:endParaRPr sz="1800">
              <a:latin typeface="Arial Rounded MT Bold"/>
              <a:cs typeface="Arial Rounded MT Bold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76915" y="1998984"/>
            <a:ext cx="347980" cy="131762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80"/>
              </a:spcBef>
            </a:pPr>
            <a:r>
              <a:rPr sz="1800" dirty="0">
                <a:solidFill>
                  <a:srgbClr val="C00000"/>
                </a:solidFill>
                <a:latin typeface="Arial Rounded MT Bold"/>
                <a:cs typeface="Arial Rounded MT Bold"/>
              </a:rPr>
              <a:t>&amp;</a:t>
            </a:r>
            <a:endParaRPr sz="1800">
              <a:latin typeface="Arial Rounded MT Bold"/>
              <a:cs typeface="Arial Rounded MT Bold"/>
            </a:endParaRPr>
          </a:p>
          <a:p>
            <a:pPr>
              <a:lnSpc>
                <a:spcPct val="117700"/>
              </a:lnSpc>
              <a:spcBef>
                <a:spcPts val="5"/>
              </a:spcBef>
            </a:pPr>
            <a:r>
              <a:rPr sz="1800" dirty="0">
                <a:solidFill>
                  <a:srgbClr val="C00000"/>
                </a:solidFill>
                <a:latin typeface="Arial Rounded MT Bold"/>
                <a:cs typeface="Arial Rounded MT Bold"/>
              </a:rPr>
              <a:t>|  &amp;&amp;</a:t>
            </a:r>
            <a:endParaRPr sz="1800">
              <a:latin typeface="Arial Rounded MT Bold"/>
              <a:cs typeface="Arial Rounded MT Bold"/>
            </a:endParaRPr>
          </a:p>
          <a:p>
            <a:pPr>
              <a:lnSpc>
                <a:spcPct val="100000"/>
              </a:lnSpc>
              <a:spcBef>
                <a:spcPts val="380"/>
              </a:spcBef>
            </a:pPr>
            <a:r>
              <a:rPr sz="1800" spc="-5" dirty="0">
                <a:solidFill>
                  <a:srgbClr val="C00000"/>
                </a:solidFill>
                <a:latin typeface="Arial Rounded MT Bold"/>
                <a:cs typeface="Arial Rounded MT Bold"/>
              </a:rPr>
              <a:t>||</a:t>
            </a:r>
            <a:endParaRPr sz="1800">
              <a:latin typeface="Arial Rounded MT Bold"/>
              <a:cs typeface="Arial Rounded MT Bold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678615" y="1675971"/>
            <a:ext cx="5464810" cy="1640839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1800" spc="-40" dirty="0">
                <a:latin typeface="Arial Rounded MT Bold"/>
                <a:cs typeface="Arial Rounded MT Bold"/>
              </a:rPr>
              <a:t>NOT: </a:t>
            </a:r>
            <a:r>
              <a:rPr sz="1800" spc="-5" dirty="0">
                <a:latin typeface="Arial Rounded MT Bold"/>
                <a:cs typeface="Arial Rounded MT Bold"/>
              </a:rPr>
              <a:t>Does</a:t>
            </a:r>
            <a:r>
              <a:rPr sz="1800" spc="15" dirty="0">
                <a:latin typeface="Arial Rounded MT Bold"/>
                <a:cs typeface="Arial Rounded MT Bold"/>
              </a:rPr>
              <a:t> </a:t>
            </a:r>
            <a:r>
              <a:rPr sz="1800" dirty="0">
                <a:latin typeface="Arial Rounded MT Bold"/>
                <a:cs typeface="Arial Rounded MT Bold"/>
              </a:rPr>
              <a:t>not</a:t>
            </a:r>
            <a:endParaRPr sz="1800">
              <a:latin typeface="Arial Rounded MT Bold"/>
              <a:cs typeface="Arial Rounded MT Bold"/>
            </a:endParaRPr>
          </a:p>
          <a:p>
            <a:pPr marL="12700" marR="2148205">
              <a:lnSpc>
                <a:spcPct val="117700"/>
              </a:lnSpc>
              <a:spcBef>
                <a:spcPts val="5"/>
              </a:spcBef>
            </a:pPr>
            <a:r>
              <a:rPr sz="1800" spc="-5" dirty="0">
                <a:latin typeface="Arial Rounded MT Bold"/>
                <a:cs typeface="Arial Rounded MT Bold"/>
              </a:rPr>
              <a:t>AND: used to </a:t>
            </a:r>
            <a:r>
              <a:rPr sz="1800" dirty="0">
                <a:latin typeface="Arial Rounded MT Bold"/>
                <a:cs typeface="Arial Rounded MT Bold"/>
              </a:rPr>
              <a:t>link </a:t>
            </a:r>
            <a:r>
              <a:rPr sz="1800" spc="-10" dirty="0">
                <a:latin typeface="Arial Rounded MT Bold"/>
                <a:cs typeface="Arial Rounded MT Bold"/>
              </a:rPr>
              <a:t>expressions  </a:t>
            </a:r>
            <a:r>
              <a:rPr sz="1800" dirty="0">
                <a:latin typeface="Arial Rounded MT Bold"/>
                <a:cs typeface="Arial Rounded MT Bold"/>
              </a:rPr>
              <a:t>OR: </a:t>
            </a:r>
            <a:r>
              <a:rPr sz="1800" spc="-5" dirty="0">
                <a:latin typeface="Arial Rounded MT Bold"/>
                <a:cs typeface="Arial Rounded MT Bold"/>
              </a:rPr>
              <a:t>used to </a:t>
            </a:r>
            <a:r>
              <a:rPr sz="1800" dirty="0">
                <a:latin typeface="Arial Rounded MT Bold"/>
                <a:cs typeface="Arial Rounded MT Bold"/>
              </a:rPr>
              <a:t>link</a:t>
            </a:r>
            <a:r>
              <a:rPr sz="1800" spc="-55" dirty="0">
                <a:latin typeface="Arial Rounded MT Bold"/>
                <a:cs typeface="Arial Rounded MT Bold"/>
              </a:rPr>
              <a:t> </a:t>
            </a:r>
            <a:r>
              <a:rPr sz="1800" spc="-10" dirty="0">
                <a:latin typeface="Arial Rounded MT Bold"/>
                <a:cs typeface="Arial Rounded MT Bold"/>
              </a:rPr>
              <a:t>expressions</a:t>
            </a:r>
            <a:endParaRPr sz="1800">
              <a:latin typeface="Arial Rounded MT Bold"/>
              <a:cs typeface="Arial Rounded MT Bold"/>
            </a:endParaRPr>
          </a:p>
          <a:p>
            <a:pPr marL="12700" marR="5080">
              <a:lnSpc>
                <a:spcPct val="117700"/>
              </a:lnSpc>
            </a:pPr>
            <a:r>
              <a:rPr sz="1800" spc="-5" dirty="0">
                <a:latin typeface="Arial Rounded MT Bold"/>
                <a:cs typeface="Arial Rounded MT Bold"/>
              </a:rPr>
              <a:t>Short-circuit </a:t>
            </a:r>
            <a:r>
              <a:rPr sz="1800" dirty="0">
                <a:latin typeface="Arial Rounded MT Bold"/>
                <a:cs typeface="Arial Rounded MT Bold"/>
              </a:rPr>
              <a:t>&amp;: </a:t>
            </a:r>
            <a:r>
              <a:rPr sz="1800" spc="-5" dirty="0">
                <a:latin typeface="Arial Rounded MT Bold"/>
                <a:cs typeface="Arial Rounded MT Bold"/>
              </a:rPr>
              <a:t>Used </a:t>
            </a:r>
            <a:r>
              <a:rPr sz="1800" dirty="0">
                <a:latin typeface="Arial Rounded MT Bold"/>
                <a:cs typeface="Arial Rounded MT Bold"/>
              </a:rPr>
              <a:t>on </a:t>
            </a:r>
            <a:r>
              <a:rPr sz="1800" spc="-10" dirty="0">
                <a:latin typeface="Arial Rounded MT Bold"/>
                <a:cs typeface="Arial Rounded MT Bold"/>
              </a:rPr>
              <a:t>two </a:t>
            </a:r>
            <a:r>
              <a:rPr sz="1800" spc="-5" dirty="0">
                <a:latin typeface="Arial Rounded MT Bold"/>
                <a:cs typeface="Arial Rounded MT Bold"/>
              </a:rPr>
              <a:t>scalar </a:t>
            </a:r>
            <a:r>
              <a:rPr sz="1800" spc="-10" dirty="0">
                <a:latin typeface="Arial Rounded MT Bold"/>
                <a:cs typeface="Arial Rounded MT Bold"/>
              </a:rPr>
              <a:t>expressions  </a:t>
            </a:r>
            <a:r>
              <a:rPr sz="1800" spc="-5" dirty="0">
                <a:latin typeface="Arial Rounded MT Bold"/>
                <a:cs typeface="Arial Rounded MT Bold"/>
              </a:rPr>
              <a:t>Short-circuit </a:t>
            </a:r>
            <a:r>
              <a:rPr sz="1800" dirty="0">
                <a:latin typeface="Arial Rounded MT Bold"/>
                <a:cs typeface="Arial Rounded MT Bold"/>
              </a:rPr>
              <a:t>OR: </a:t>
            </a:r>
            <a:r>
              <a:rPr sz="1800" spc="-5" dirty="0">
                <a:latin typeface="Arial Rounded MT Bold"/>
                <a:cs typeface="Arial Rounded MT Bold"/>
              </a:rPr>
              <a:t>Used </a:t>
            </a:r>
            <a:r>
              <a:rPr sz="1800" dirty="0">
                <a:latin typeface="Arial Rounded MT Bold"/>
                <a:cs typeface="Arial Rounded MT Bold"/>
              </a:rPr>
              <a:t>on </a:t>
            </a:r>
            <a:r>
              <a:rPr sz="1800" spc="-10" dirty="0">
                <a:latin typeface="Arial Rounded MT Bold"/>
                <a:cs typeface="Arial Rounded MT Bold"/>
              </a:rPr>
              <a:t>two </a:t>
            </a:r>
            <a:r>
              <a:rPr sz="1800" spc="-5" dirty="0">
                <a:latin typeface="Arial Rounded MT Bold"/>
                <a:cs typeface="Arial Rounded MT Bold"/>
              </a:rPr>
              <a:t>scalar</a:t>
            </a:r>
            <a:r>
              <a:rPr sz="1800" spc="-60" dirty="0">
                <a:latin typeface="Arial Rounded MT Bold"/>
                <a:cs typeface="Arial Rounded MT Bold"/>
              </a:rPr>
              <a:t> </a:t>
            </a:r>
            <a:r>
              <a:rPr sz="1800" spc="-10" dirty="0">
                <a:latin typeface="Arial Rounded MT Bold"/>
                <a:cs typeface="Arial Rounded MT Bold"/>
              </a:rPr>
              <a:t>expressions</a:t>
            </a:r>
            <a:endParaRPr sz="1800">
              <a:latin typeface="Arial Rounded MT Bold"/>
              <a:cs typeface="Arial Rounded MT Bold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99420" y="3694967"/>
            <a:ext cx="63652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Rounded MT Bold"/>
                <a:cs typeface="Arial Rounded MT Bold"/>
              </a:rPr>
              <a:t>Used to assess whether </a:t>
            </a:r>
            <a:r>
              <a:rPr sz="1800" dirty="0">
                <a:latin typeface="Arial Rounded MT Bold"/>
                <a:cs typeface="Arial Rounded MT Bold"/>
              </a:rPr>
              <a:t>a </a:t>
            </a:r>
            <a:r>
              <a:rPr sz="1800" spc="-5" dirty="0">
                <a:latin typeface="Arial Rounded MT Bold"/>
                <a:cs typeface="Arial Rounded MT Bold"/>
              </a:rPr>
              <a:t>command meets </a:t>
            </a:r>
            <a:r>
              <a:rPr sz="1800" dirty="0">
                <a:latin typeface="Arial Rounded MT Bold"/>
                <a:cs typeface="Arial Rounded MT Bold"/>
              </a:rPr>
              <a:t>a</a:t>
            </a:r>
            <a:r>
              <a:rPr sz="1800" spc="-25" dirty="0">
                <a:latin typeface="Arial Rounded MT Bold"/>
                <a:cs typeface="Arial Rounded MT Bold"/>
              </a:rPr>
              <a:t> </a:t>
            </a:r>
            <a:r>
              <a:rPr sz="1800" spc="-10" dirty="0">
                <a:latin typeface="Arial Rounded MT Bold"/>
                <a:cs typeface="Arial Rounded MT Bold"/>
              </a:rPr>
              <a:t>requirement</a:t>
            </a:r>
            <a:endParaRPr sz="1800">
              <a:latin typeface="Arial Rounded MT Bold"/>
              <a:cs typeface="Arial Rounded MT Bold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777144" y="4292527"/>
            <a:ext cx="266065" cy="131762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80"/>
              </a:spcBef>
            </a:pPr>
            <a:r>
              <a:rPr sz="1800" spc="-10" dirty="0">
                <a:solidFill>
                  <a:srgbClr val="C00000"/>
                </a:solidFill>
                <a:latin typeface="Arial Rounded MT Bold"/>
                <a:cs typeface="Arial Rounded MT Bold"/>
              </a:rPr>
              <a:t>==</a:t>
            </a:r>
            <a:endParaRPr sz="1800">
              <a:latin typeface="Arial Rounded MT Bold"/>
              <a:cs typeface="Arial Rounded MT Bold"/>
            </a:endParaRPr>
          </a:p>
          <a:p>
            <a:pPr>
              <a:lnSpc>
                <a:spcPct val="100000"/>
              </a:lnSpc>
              <a:spcBef>
                <a:spcPts val="385"/>
              </a:spcBef>
            </a:pPr>
            <a:r>
              <a:rPr sz="1800" spc="-10" dirty="0">
                <a:solidFill>
                  <a:srgbClr val="C00000"/>
                </a:solidFill>
                <a:latin typeface="Arial Rounded MT Bold"/>
                <a:cs typeface="Arial Rounded MT Bold"/>
              </a:rPr>
              <a:t>~=</a:t>
            </a:r>
            <a:endParaRPr sz="1800">
              <a:latin typeface="Arial Rounded MT Bold"/>
              <a:cs typeface="Arial Rounded MT Bold"/>
            </a:endParaRPr>
          </a:p>
          <a:p>
            <a:pPr>
              <a:lnSpc>
                <a:spcPct val="100000"/>
              </a:lnSpc>
              <a:spcBef>
                <a:spcPts val="385"/>
              </a:spcBef>
            </a:pPr>
            <a:r>
              <a:rPr sz="1800" dirty="0">
                <a:solidFill>
                  <a:srgbClr val="C00000"/>
                </a:solidFill>
                <a:latin typeface="Arial Rounded MT Bold"/>
                <a:cs typeface="Arial Rounded MT Bold"/>
              </a:rPr>
              <a:t>&lt;</a:t>
            </a:r>
            <a:endParaRPr sz="1800">
              <a:latin typeface="Arial Rounded MT Bold"/>
              <a:cs typeface="Arial Rounded MT Bold"/>
            </a:endParaRPr>
          </a:p>
          <a:p>
            <a:pPr>
              <a:lnSpc>
                <a:spcPct val="100000"/>
              </a:lnSpc>
              <a:spcBef>
                <a:spcPts val="380"/>
              </a:spcBef>
            </a:pPr>
            <a:r>
              <a:rPr sz="1800" spc="-10" dirty="0">
                <a:solidFill>
                  <a:srgbClr val="C00000"/>
                </a:solidFill>
                <a:latin typeface="Arial Rounded MT Bold"/>
                <a:cs typeface="Arial Rounded MT Bold"/>
              </a:rPr>
              <a:t>&lt;=</a:t>
            </a:r>
            <a:endParaRPr sz="1800">
              <a:latin typeface="Arial Rounded MT Bold"/>
              <a:cs typeface="Arial Rounded MT Bold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777144" y="5633266"/>
            <a:ext cx="133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C00000"/>
                </a:solidFill>
                <a:latin typeface="Arial Rounded MT Bold"/>
                <a:cs typeface="Arial Rounded MT Bold"/>
              </a:rPr>
              <a:t>&gt;</a:t>
            </a:r>
            <a:endParaRPr sz="1800">
              <a:latin typeface="Arial Rounded MT Bold"/>
              <a:cs typeface="Arial Rounded MT Bold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777144" y="5956278"/>
            <a:ext cx="2660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C00000"/>
                </a:solidFill>
                <a:latin typeface="Arial Rounded MT Bold"/>
                <a:cs typeface="Arial Rounded MT Bold"/>
              </a:rPr>
              <a:t>&gt;=</a:t>
            </a:r>
            <a:endParaRPr sz="1800">
              <a:latin typeface="Arial Rounded MT Bold"/>
              <a:cs typeface="Arial Rounded MT Bold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678844" y="4292527"/>
            <a:ext cx="2377440" cy="19640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016635">
              <a:lnSpc>
                <a:spcPct val="117800"/>
              </a:lnSpc>
              <a:spcBef>
                <a:spcPts val="95"/>
              </a:spcBef>
            </a:pPr>
            <a:r>
              <a:rPr sz="1800" spc="-5" dirty="0">
                <a:latin typeface="Arial Rounded MT Bold"/>
                <a:cs typeface="Arial Rounded MT Bold"/>
              </a:rPr>
              <a:t>Equal to  </a:t>
            </a:r>
            <a:r>
              <a:rPr sz="1800" dirty="0">
                <a:latin typeface="Arial Rounded MT Bold"/>
                <a:cs typeface="Arial Rounded MT Bold"/>
              </a:rPr>
              <a:t>Not </a:t>
            </a:r>
            <a:r>
              <a:rPr sz="1800" spc="-5" dirty="0">
                <a:latin typeface="Arial Rounded MT Bold"/>
                <a:cs typeface="Arial Rounded MT Bold"/>
              </a:rPr>
              <a:t>equal</a:t>
            </a:r>
            <a:r>
              <a:rPr sz="1800" spc="-100" dirty="0">
                <a:latin typeface="Arial Rounded MT Bold"/>
                <a:cs typeface="Arial Rounded MT Bold"/>
              </a:rPr>
              <a:t> </a:t>
            </a:r>
            <a:r>
              <a:rPr sz="1800" spc="-5" dirty="0">
                <a:latin typeface="Arial Rounded MT Bold"/>
                <a:cs typeface="Arial Rounded MT Bold"/>
              </a:rPr>
              <a:t>to  Less</a:t>
            </a:r>
            <a:r>
              <a:rPr sz="1800" spc="-15" dirty="0">
                <a:latin typeface="Arial Rounded MT Bold"/>
                <a:cs typeface="Arial Rounded MT Bold"/>
              </a:rPr>
              <a:t> </a:t>
            </a:r>
            <a:r>
              <a:rPr sz="1800" spc="-5" dirty="0">
                <a:latin typeface="Arial Rounded MT Bold"/>
                <a:cs typeface="Arial Rounded MT Bold"/>
              </a:rPr>
              <a:t>than</a:t>
            </a:r>
            <a:endParaRPr sz="1800">
              <a:latin typeface="Arial Rounded MT Bold"/>
              <a:cs typeface="Arial Rounded MT Bold"/>
            </a:endParaRPr>
          </a:p>
          <a:p>
            <a:pPr marL="12700" marR="41910">
              <a:lnSpc>
                <a:spcPct val="117700"/>
              </a:lnSpc>
              <a:spcBef>
                <a:spcPts val="5"/>
              </a:spcBef>
            </a:pPr>
            <a:r>
              <a:rPr sz="1800" spc="-5" dirty="0">
                <a:latin typeface="Arial Rounded MT Bold"/>
                <a:cs typeface="Arial Rounded MT Bold"/>
              </a:rPr>
              <a:t>Less than </a:t>
            </a:r>
            <a:r>
              <a:rPr sz="1800" dirty="0">
                <a:latin typeface="Arial Rounded MT Bold"/>
                <a:cs typeface="Arial Rounded MT Bold"/>
              </a:rPr>
              <a:t>or </a:t>
            </a:r>
            <a:r>
              <a:rPr sz="1800" spc="-5" dirty="0">
                <a:latin typeface="Arial Rounded MT Bold"/>
                <a:cs typeface="Arial Rounded MT Bold"/>
              </a:rPr>
              <a:t>equal</a:t>
            </a:r>
            <a:r>
              <a:rPr sz="1800" spc="-70" dirty="0">
                <a:latin typeface="Arial Rounded MT Bold"/>
                <a:cs typeface="Arial Rounded MT Bold"/>
              </a:rPr>
              <a:t> </a:t>
            </a:r>
            <a:r>
              <a:rPr sz="1800" spc="-5" dirty="0">
                <a:latin typeface="Arial Rounded MT Bold"/>
                <a:cs typeface="Arial Rounded MT Bold"/>
              </a:rPr>
              <a:t>to  </a:t>
            </a:r>
            <a:r>
              <a:rPr sz="1800" spc="-15" dirty="0">
                <a:latin typeface="Arial Rounded MT Bold"/>
                <a:cs typeface="Arial Rounded MT Bold"/>
              </a:rPr>
              <a:t>More </a:t>
            </a:r>
            <a:r>
              <a:rPr sz="1800" spc="-5" dirty="0">
                <a:latin typeface="Arial Rounded MT Bold"/>
                <a:cs typeface="Arial Rounded MT Bold"/>
              </a:rPr>
              <a:t>than</a:t>
            </a:r>
            <a:endParaRPr sz="1800">
              <a:latin typeface="Arial Rounded MT Bold"/>
              <a:cs typeface="Arial Rounded MT Bold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1800" spc="-15" dirty="0">
                <a:latin typeface="Arial Rounded MT Bold"/>
                <a:cs typeface="Arial Rounded MT Bold"/>
              </a:rPr>
              <a:t>More </a:t>
            </a:r>
            <a:r>
              <a:rPr sz="1800" spc="-5" dirty="0">
                <a:latin typeface="Arial Rounded MT Bold"/>
                <a:cs typeface="Arial Rounded MT Bold"/>
              </a:rPr>
              <a:t>than </a:t>
            </a:r>
            <a:r>
              <a:rPr sz="1800" dirty="0">
                <a:latin typeface="Arial Rounded MT Bold"/>
                <a:cs typeface="Arial Rounded MT Bold"/>
              </a:rPr>
              <a:t>or </a:t>
            </a:r>
            <a:r>
              <a:rPr sz="1800" spc="-5" dirty="0">
                <a:latin typeface="Arial Rounded MT Bold"/>
                <a:cs typeface="Arial Rounded MT Bold"/>
              </a:rPr>
              <a:t>equal</a:t>
            </a:r>
            <a:r>
              <a:rPr sz="1800" spc="-65" dirty="0">
                <a:latin typeface="Arial Rounded MT Bold"/>
                <a:cs typeface="Arial Rounded MT Bold"/>
              </a:rPr>
              <a:t> </a:t>
            </a:r>
            <a:r>
              <a:rPr sz="1800" spc="-5" dirty="0">
                <a:latin typeface="Arial Rounded MT Bold"/>
                <a:cs typeface="Arial Rounded MT Bold"/>
              </a:rPr>
              <a:t>to</a:t>
            </a:r>
            <a:endParaRPr sz="1800">
              <a:latin typeface="Arial Rounded MT Bold"/>
              <a:cs typeface="Arial Rounded MT Bold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39779" y="1844527"/>
            <a:ext cx="208724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1" spc="5" dirty="0">
                <a:solidFill>
                  <a:srgbClr val="1F487C"/>
                </a:solidFill>
                <a:latin typeface="Arial Rounded MT Bold"/>
                <a:cs typeface="Arial Rounded MT Bold"/>
              </a:rPr>
              <a:t>Lo</a:t>
            </a:r>
            <a:r>
              <a:rPr sz="6000" b="1" dirty="0">
                <a:solidFill>
                  <a:srgbClr val="1F487C"/>
                </a:solidFill>
                <a:latin typeface="Arial Rounded MT Bold"/>
                <a:cs typeface="Arial Rounded MT Bold"/>
              </a:rPr>
              <a:t>gic</a:t>
            </a:r>
            <a:endParaRPr sz="6000">
              <a:latin typeface="Arial Rounded MT Bold"/>
              <a:cs typeface="Arial Rounded MT Bold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88779" y="4385768"/>
            <a:ext cx="304800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1" spc="-135" dirty="0">
                <a:solidFill>
                  <a:srgbClr val="1F487C"/>
                </a:solidFill>
                <a:latin typeface="Arial Rounded MT Bold"/>
                <a:cs typeface="Arial Rounded MT Bold"/>
              </a:rPr>
              <a:t>R</a:t>
            </a:r>
            <a:r>
              <a:rPr sz="6000" b="1" spc="5" dirty="0">
                <a:solidFill>
                  <a:srgbClr val="1F487C"/>
                </a:solidFill>
                <a:latin typeface="Arial Rounded MT Bold"/>
                <a:cs typeface="Arial Rounded MT Bold"/>
              </a:rPr>
              <a:t>e</a:t>
            </a:r>
            <a:r>
              <a:rPr sz="6000" b="1" spc="-15" dirty="0">
                <a:solidFill>
                  <a:srgbClr val="1F487C"/>
                </a:solidFill>
                <a:latin typeface="Arial Rounded MT Bold"/>
                <a:cs typeface="Arial Rounded MT Bold"/>
              </a:rPr>
              <a:t>l</a:t>
            </a:r>
            <a:r>
              <a:rPr sz="6000" b="1" spc="-165" dirty="0">
                <a:solidFill>
                  <a:srgbClr val="1F487C"/>
                </a:solidFill>
                <a:latin typeface="Arial Rounded MT Bold"/>
                <a:cs typeface="Arial Rounded MT Bold"/>
              </a:rPr>
              <a:t>a</a:t>
            </a:r>
            <a:r>
              <a:rPr sz="6000" b="1" spc="-5" dirty="0">
                <a:solidFill>
                  <a:srgbClr val="1F487C"/>
                </a:solidFill>
                <a:latin typeface="Arial Rounded MT Bold"/>
                <a:cs typeface="Arial Rounded MT Bold"/>
              </a:rPr>
              <a:t>t</a:t>
            </a:r>
            <a:r>
              <a:rPr sz="6000" b="1" dirty="0">
                <a:solidFill>
                  <a:srgbClr val="1F487C"/>
                </a:solidFill>
                <a:latin typeface="Arial Rounded MT Bold"/>
                <a:cs typeface="Arial Rounded MT Bold"/>
              </a:rPr>
              <a:t>i</a:t>
            </a:r>
            <a:r>
              <a:rPr sz="6000" b="1" spc="-5" dirty="0">
                <a:solidFill>
                  <a:srgbClr val="1F487C"/>
                </a:solidFill>
                <a:latin typeface="Arial Rounded MT Bold"/>
                <a:cs typeface="Arial Rounded MT Bold"/>
              </a:rPr>
              <a:t>on</a:t>
            </a:r>
            <a:endParaRPr sz="6000">
              <a:latin typeface="Arial Rounded MT Bold"/>
              <a:cs typeface="Arial Rounded MT Bold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" y="54102"/>
            <a:ext cx="12184380" cy="768350"/>
          </a:xfrm>
          <a:custGeom>
            <a:avLst/>
            <a:gdLst/>
            <a:ahLst/>
            <a:cxnLst/>
            <a:rect l="l" t="t" r="r" b="b"/>
            <a:pathLst>
              <a:path w="12184380" h="768350">
                <a:moveTo>
                  <a:pt x="0" y="0"/>
                </a:moveTo>
                <a:lnTo>
                  <a:pt x="12184380" y="0"/>
                </a:lnTo>
                <a:lnTo>
                  <a:pt x="12184380" y="768096"/>
                </a:lnTo>
                <a:lnTo>
                  <a:pt x="0" y="768096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A6A6A6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22766" y="40472"/>
            <a:ext cx="395351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Array</a:t>
            </a:r>
            <a:r>
              <a:rPr spc="-105" dirty="0"/>
              <a:t> </a:t>
            </a:r>
            <a:r>
              <a:rPr spc="-10" dirty="0"/>
              <a:t>indexing</a:t>
            </a:r>
          </a:p>
        </p:txBody>
      </p:sp>
      <p:sp>
        <p:nvSpPr>
          <p:cNvPr id="4" name="object 4"/>
          <p:cNvSpPr/>
          <p:nvPr/>
        </p:nvSpPr>
        <p:spPr>
          <a:xfrm>
            <a:off x="908303" y="1327404"/>
            <a:ext cx="10375391" cy="41010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8303" y="1327403"/>
            <a:ext cx="10375900" cy="4101465"/>
          </a:xfrm>
          <a:custGeom>
            <a:avLst/>
            <a:gdLst/>
            <a:ahLst/>
            <a:cxnLst/>
            <a:rect l="l" t="t" r="r" b="b"/>
            <a:pathLst>
              <a:path w="10375900" h="4101465">
                <a:moveTo>
                  <a:pt x="0" y="0"/>
                </a:moveTo>
                <a:lnTo>
                  <a:pt x="10375392" y="0"/>
                </a:lnTo>
                <a:lnTo>
                  <a:pt x="10375392" y="4101084"/>
                </a:lnTo>
                <a:lnTo>
                  <a:pt x="0" y="4101084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180935" y="5796119"/>
            <a:ext cx="1704975" cy="671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18159" marR="5080" indent="-506095">
              <a:lnSpc>
                <a:spcPct val="117700"/>
              </a:lnSpc>
              <a:spcBef>
                <a:spcPts val="100"/>
              </a:spcBef>
            </a:pPr>
            <a:r>
              <a:rPr sz="1800" spc="-10" dirty="0">
                <a:latin typeface="Arial Rounded MT Bold"/>
                <a:cs typeface="Arial Rounded MT Bold"/>
              </a:rPr>
              <a:t>Matrix</a:t>
            </a:r>
            <a:r>
              <a:rPr sz="1800" spc="-90" dirty="0">
                <a:latin typeface="Arial Rounded MT Bold"/>
                <a:cs typeface="Arial Rounded MT Bold"/>
              </a:rPr>
              <a:t> </a:t>
            </a:r>
            <a:r>
              <a:rPr sz="1800" spc="-5" dirty="0">
                <a:latin typeface="Arial Rounded MT Bold"/>
                <a:cs typeface="Arial Rounded MT Bold"/>
              </a:rPr>
              <a:t>indexing  A(1,2)</a:t>
            </a:r>
            <a:endParaRPr sz="1800">
              <a:latin typeface="Arial Rounded MT Bold"/>
              <a:cs typeface="Arial Rounded MT Bold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599337" y="5835210"/>
            <a:ext cx="1733550" cy="671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635" marR="5080" indent="-623570">
              <a:lnSpc>
                <a:spcPct val="117700"/>
              </a:lnSpc>
              <a:spcBef>
                <a:spcPts val="100"/>
              </a:spcBef>
            </a:pPr>
            <a:r>
              <a:rPr sz="1800" spc="-5" dirty="0">
                <a:latin typeface="Arial Rounded MT Bold"/>
                <a:cs typeface="Arial Rounded MT Bold"/>
              </a:rPr>
              <a:t>Linear</a:t>
            </a:r>
            <a:r>
              <a:rPr sz="1800" spc="-75" dirty="0">
                <a:latin typeface="Arial Rounded MT Bold"/>
                <a:cs typeface="Arial Rounded MT Bold"/>
              </a:rPr>
              <a:t> </a:t>
            </a:r>
            <a:r>
              <a:rPr sz="1800" spc="-5" dirty="0">
                <a:latin typeface="Arial Rounded MT Bold"/>
                <a:cs typeface="Arial Rounded MT Bold"/>
              </a:rPr>
              <a:t>indexing  A(4)</a:t>
            </a:r>
            <a:endParaRPr sz="1800">
              <a:latin typeface="Arial Rounded MT Bold"/>
              <a:cs typeface="Arial Rounded MT Bold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0714" y="40472"/>
            <a:ext cx="579818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Condition</a:t>
            </a:r>
            <a:r>
              <a:rPr spc="-55" dirty="0"/>
              <a:t> </a:t>
            </a:r>
            <a:r>
              <a:rPr spc="-10" dirty="0"/>
              <a:t>statements</a:t>
            </a:r>
          </a:p>
        </p:txBody>
      </p:sp>
      <p:sp>
        <p:nvSpPr>
          <p:cNvPr id="3" name="object 3"/>
          <p:cNvSpPr/>
          <p:nvPr/>
        </p:nvSpPr>
        <p:spPr>
          <a:xfrm>
            <a:off x="391680" y="1748027"/>
            <a:ext cx="4294618" cy="3809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91668" y="1748027"/>
            <a:ext cx="4295140" cy="3810000"/>
          </a:xfrm>
          <a:custGeom>
            <a:avLst/>
            <a:gdLst/>
            <a:ahLst/>
            <a:cxnLst/>
            <a:rect l="l" t="t" r="r" b="b"/>
            <a:pathLst>
              <a:path w="4295140" h="3810000">
                <a:moveTo>
                  <a:pt x="0" y="0"/>
                </a:moveTo>
                <a:lnTo>
                  <a:pt x="4294632" y="0"/>
                </a:lnTo>
                <a:lnTo>
                  <a:pt x="4294632" y="3810000"/>
                </a:lnTo>
                <a:lnTo>
                  <a:pt x="0" y="381000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213603" y="1447800"/>
            <a:ext cx="6647687" cy="44089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213603" y="1447800"/>
            <a:ext cx="6647815" cy="4409440"/>
          </a:xfrm>
          <a:custGeom>
            <a:avLst/>
            <a:gdLst/>
            <a:ahLst/>
            <a:cxnLst/>
            <a:rect l="l" t="t" r="r" b="b"/>
            <a:pathLst>
              <a:path w="6647815" h="4409440">
                <a:moveTo>
                  <a:pt x="0" y="0"/>
                </a:moveTo>
                <a:lnTo>
                  <a:pt x="6647688" y="0"/>
                </a:lnTo>
                <a:lnTo>
                  <a:pt x="6647688" y="4408932"/>
                </a:lnTo>
                <a:lnTo>
                  <a:pt x="0" y="4408932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" y="54102"/>
            <a:ext cx="12184380" cy="768350"/>
          </a:xfrm>
          <a:custGeom>
            <a:avLst/>
            <a:gdLst/>
            <a:ahLst/>
            <a:cxnLst/>
            <a:rect l="l" t="t" r="r" b="b"/>
            <a:pathLst>
              <a:path w="12184380" h="768350">
                <a:moveTo>
                  <a:pt x="0" y="0"/>
                </a:moveTo>
                <a:lnTo>
                  <a:pt x="12184380" y="0"/>
                </a:lnTo>
                <a:lnTo>
                  <a:pt x="12184380" y="768096"/>
                </a:lnTo>
                <a:lnTo>
                  <a:pt x="0" y="768096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A6A6A6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43420" y="40472"/>
            <a:ext cx="571373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Loops </a:t>
            </a:r>
            <a:r>
              <a:rPr spc="-15" dirty="0"/>
              <a:t>(for </a:t>
            </a:r>
            <a:r>
              <a:rPr dirty="0"/>
              <a:t>and</a:t>
            </a:r>
            <a:r>
              <a:rPr spc="-90" dirty="0"/>
              <a:t> </a:t>
            </a:r>
            <a:r>
              <a:rPr spc="-5" dirty="0"/>
              <a:t>while)</a:t>
            </a:r>
          </a:p>
        </p:txBody>
      </p:sp>
      <p:sp>
        <p:nvSpPr>
          <p:cNvPr id="4" name="object 4"/>
          <p:cNvSpPr/>
          <p:nvPr/>
        </p:nvSpPr>
        <p:spPr>
          <a:xfrm>
            <a:off x="338327" y="1351788"/>
            <a:ext cx="6114275" cy="27812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38327" y="1351788"/>
            <a:ext cx="6114415" cy="2781300"/>
          </a:xfrm>
          <a:custGeom>
            <a:avLst/>
            <a:gdLst/>
            <a:ahLst/>
            <a:cxnLst/>
            <a:rect l="l" t="t" r="r" b="b"/>
            <a:pathLst>
              <a:path w="6114415" h="2781300">
                <a:moveTo>
                  <a:pt x="0" y="0"/>
                </a:moveTo>
                <a:lnTo>
                  <a:pt x="6114288" y="0"/>
                </a:lnTo>
                <a:lnTo>
                  <a:pt x="6114288" y="2781300"/>
                </a:lnTo>
                <a:lnTo>
                  <a:pt x="0" y="278130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311140" y="3067811"/>
            <a:ext cx="6733031" cy="36484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311140" y="3067811"/>
            <a:ext cx="6733540" cy="3648710"/>
          </a:xfrm>
          <a:custGeom>
            <a:avLst/>
            <a:gdLst/>
            <a:ahLst/>
            <a:cxnLst/>
            <a:rect l="l" t="t" r="r" b="b"/>
            <a:pathLst>
              <a:path w="6733540" h="3648709">
                <a:moveTo>
                  <a:pt x="0" y="0"/>
                </a:moveTo>
                <a:lnTo>
                  <a:pt x="6733031" y="0"/>
                </a:lnTo>
                <a:lnTo>
                  <a:pt x="6733031" y="3648455"/>
                </a:lnTo>
                <a:lnTo>
                  <a:pt x="0" y="3648455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879539" y="928724"/>
            <a:ext cx="9328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1F487C"/>
                </a:solidFill>
                <a:latin typeface="Arial Rounded MT Bold"/>
                <a:cs typeface="Arial Rounded MT Bold"/>
              </a:rPr>
              <a:t>For</a:t>
            </a:r>
            <a:r>
              <a:rPr sz="1800" spc="-75" dirty="0">
                <a:solidFill>
                  <a:srgbClr val="1F487C"/>
                </a:solidFill>
                <a:latin typeface="Arial Rounded MT Bold"/>
                <a:cs typeface="Arial Rounded MT Bold"/>
              </a:rPr>
              <a:t> </a:t>
            </a:r>
            <a:r>
              <a:rPr sz="1800" dirty="0">
                <a:solidFill>
                  <a:srgbClr val="1F487C"/>
                </a:solidFill>
                <a:latin typeface="Arial Rounded MT Bold"/>
                <a:cs typeface="Arial Rounded MT Bold"/>
              </a:rPr>
              <a:t>loop</a:t>
            </a:r>
            <a:endParaRPr sz="1800">
              <a:latin typeface="Arial Rounded MT Bold"/>
              <a:cs typeface="Arial Rounded MT Bold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213006" y="2597732"/>
            <a:ext cx="11772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F487C"/>
                </a:solidFill>
                <a:latin typeface="Arial Rounded MT Bold"/>
                <a:cs typeface="Arial Rounded MT Bold"/>
              </a:rPr>
              <a:t>While</a:t>
            </a:r>
            <a:r>
              <a:rPr sz="1800" spc="-100" dirty="0">
                <a:solidFill>
                  <a:srgbClr val="1F487C"/>
                </a:solidFill>
                <a:latin typeface="Arial Rounded MT Bold"/>
                <a:cs typeface="Arial Rounded MT Bold"/>
              </a:rPr>
              <a:t> </a:t>
            </a:r>
            <a:r>
              <a:rPr sz="1800" dirty="0">
                <a:solidFill>
                  <a:srgbClr val="1F487C"/>
                </a:solidFill>
                <a:latin typeface="Arial Rounded MT Bold"/>
                <a:cs typeface="Arial Rounded MT Bold"/>
              </a:rPr>
              <a:t>loop</a:t>
            </a:r>
            <a:endParaRPr sz="1800">
              <a:latin typeface="Arial Rounded MT Bold"/>
              <a:cs typeface="Arial Rounded MT 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" y="54102"/>
            <a:ext cx="12184380" cy="768350"/>
          </a:xfrm>
          <a:custGeom>
            <a:avLst/>
            <a:gdLst/>
            <a:ahLst/>
            <a:cxnLst/>
            <a:rect l="l" t="t" r="r" b="b"/>
            <a:pathLst>
              <a:path w="12184380" h="768350">
                <a:moveTo>
                  <a:pt x="0" y="0"/>
                </a:moveTo>
                <a:lnTo>
                  <a:pt x="12184380" y="0"/>
                </a:lnTo>
                <a:lnTo>
                  <a:pt x="12184380" y="768096"/>
                </a:lnTo>
                <a:lnTo>
                  <a:pt x="0" y="768096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A6A6A6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79054" y="40472"/>
            <a:ext cx="544068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Course</a:t>
            </a:r>
            <a:r>
              <a:rPr spc="-75" dirty="0"/>
              <a:t> </a:t>
            </a:r>
            <a:r>
              <a:rPr spc="-15" dirty="0"/>
              <a:t>Introduction</a:t>
            </a:r>
          </a:p>
        </p:txBody>
      </p:sp>
      <p:sp>
        <p:nvSpPr>
          <p:cNvPr id="4" name="object 4"/>
          <p:cNvSpPr/>
          <p:nvPr/>
        </p:nvSpPr>
        <p:spPr>
          <a:xfrm>
            <a:off x="588263" y="4913376"/>
            <a:ext cx="3610355" cy="12664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88263" y="4913376"/>
            <a:ext cx="3610610" cy="1266825"/>
          </a:xfrm>
          <a:custGeom>
            <a:avLst/>
            <a:gdLst/>
            <a:ahLst/>
            <a:cxnLst/>
            <a:rect l="l" t="t" r="r" b="b"/>
            <a:pathLst>
              <a:path w="3610610" h="1266825">
                <a:moveTo>
                  <a:pt x="0" y="0"/>
                </a:moveTo>
                <a:lnTo>
                  <a:pt x="3610355" y="0"/>
                </a:lnTo>
                <a:lnTo>
                  <a:pt x="3610355" y="1266444"/>
                </a:lnTo>
                <a:lnTo>
                  <a:pt x="0" y="1266444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56031" y="1900427"/>
            <a:ext cx="3977640" cy="10225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56031" y="1900427"/>
            <a:ext cx="3977640" cy="1022985"/>
          </a:xfrm>
          <a:custGeom>
            <a:avLst/>
            <a:gdLst/>
            <a:ahLst/>
            <a:cxnLst/>
            <a:rect l="l" t="t" r="r" b="b"/>
            <a:pathLst>
              <a:path w="3977640" h="1022985">
                <a:moveTo>
                  <a:pt x="0" y="0"/>
                </a:moveTo>
                <a:lnTo>
                  <a:pt x="3977640" y="0"/>
                </a:lnTo>
                <a:lnTo>
                  <a:pt x="3977640" y="1022603"/>
                </a:lnTo>
                <a:lnTo>
                  <a:pt x="0" y="1022603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862014" y="1010084"/>
            <a:ext cx="9177586" cy="4777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2030095" algn="ctr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C00000"/>
                </a:solidFill>
                <a:latin typeface="Arial Rounded MT Bold"/>
                <a:cs typeface="Arial Rounded MT Bold"/>
              </a:rPr>
              <a:t>Part </a:t>
            </a:r>
            <a:r>
              <a:rPr sz="1800" b="1" dirty="0">
                <a:solidFill>
                  <a:srgbClr val="C00000"/>
                </a:solidFill>
                <a:latin typeface="Arial Rounded MT Bold"/>
                <a:cs typeface="Arial Rounded MT Bold"/>
              </a:rPr>
              <a:t>1: </a:t>
            </a:r>
            <a:r>
              <a:rPr sz="1800" b="1" spc="-5" dirty="0">
                <a:solidFill>
                  <a:srgbClr val="C00000"/>
                </a:solidFill>
                <a:latin typeface="Arial"/>
                <a:cs typeface="Arial"/>
              </a:rPr>
              <a:t>Data processing and </a:t>
            </a:r>
            <a:r>
              <a:rPr sz="1800" b="1" spc="-10" dirty="0">
                <a:solidFill>
                  <a:srgbClr val="C00000"/>
                </a:solidFill>
                <a:latin typeface="Arial"/>
                <a:cs typeface="Arial"/>
              </a:rPr>
              <a:t>analysis </a:t>
            </a:r>
            <a:r>
              <a:rPr sz="1800" b="1" spc="5" dirty="0">
                <a:solidFill>
                  <a:srgbClr val="C00000"/>
                </a:solidFill>
                <a:latin typeface="Arial"/>
                <a:cs typeface="Arial"/>
              </a:rPr>
              <a:t>with</a:t>
            </a:r>
            <a:r>
              <a:rPr sz="1800" b="1" spc="-8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b="1" spc="-35" dirty="0">
                <a:solidFill>
                  <a:srgbClr val="C00000"/>
                </a:solidFill>
                <a:latin typeface="Arial"/>
                <a:cs typeface="Arial"/>
              </a:rPr>
              <a:t>MATLAB</a:t>
            </a:r>
            <a:endParaRPr sz="1800" dirty="0">
              <a:latin typeface="Arial"/>
              <a:cs typeface="Arial"/>
            </a:endParaRPr>
          </a:p>
          <a:p>
            <a:pPr marL="2190115" marR="2626995">
              <a:lnSpc>
                <a:spcPct val="200000"/>
              </a:lnSpc>
              <a:spcBef>
                <a:spcPts val="40"/>
              </a:spcBef>
            </a:pPr>
            <a:r>
              <a:rPr sz="1800" dirty="0">
                <a:solidFill>
                  <a:srgbClr val="252525"/>
                </a:solidFill>
                <a:latin typeface="Arial Rounded MT Bold"/>
                <a:cs typeface="Arial Rounded MT Bold"/>
              </a:rPr>
              <a:t>Module </a:t>
            </a:r>
            <a:r>
              <a:rPr sz="1800" spc="-10" dirty="0">
                <a:solidFill>
                  <a:srgbClr val="252525"/>
                </a:solidFill>
                <a:latin typeface="Arial Rounded MT Bold"/>
                <a:cs typeface="Arial Rounded MT Bold"/>
              </a:rPr>
              <a:t>delivered </a:t>
            </a:r>
            <a:r>
              <a:rPr sz="1800" spc="-15" dirty="0">
                <a:solidFill>
                  <a:srgbClr val="252525"/>
                </a:solidFill>
                <a:latin typeface="Arial Rounded MT Bold"/>
                <a:cs typeface="Arial Rounded MT Bold"/>
              </a:rPr>
              <a:t>over two-weeks  </a:t>
            </a:r>
            <a:r>
              <a:rPr sz="1800" spc="-5" dirty="0">
                <a:solidFill>
                  <a:srgbClr val="252525"/>
                </a:solidFill>
                <a:latin typeface="Arial Rounded MT Bold"/>
                <a:cs typeface="Arial Rounded MT Bold"/>
              </a:rPr>
              <a:t>Consisting </a:t>
            </a:r>
            <a:r>
              <a:rPr sz="1800" dirty="0">
                <a:solidFill>
                  <a:srgbClr val="252525"/>
                </a:solidFill>
                <a:latin typeface="Arial Rounded MT Bold"/>
                <a:cs typeface="Arial Rounded MT Bold"/>
              </a:rPr>
              <a:t>of </a:t>
            </a:r>
            <a:r>
              <a:rPr sz="1800" spc="-5" dirty="0">
                <a:solidFill>
                  <a:srgbClr val="252525"/>
                </a:solidFill>
                <a:latin typeface="Arial Rounded MT Bold"/>
                <a:cs typeface="Arial Rounded MT Bold"/>
              </a:rPr>
              <a:t>five </a:t>
            </a:r>
            <a:r>
              <a:rPr sz="1800" dirty="0">
                <a:solidFill>
                  <a:srgbClr val="252525"/>
                </a:solidFill>
                <a:latin typeface="Arial Rounded MT Bold"/>
                <a:cs typeface="Arial Rounded MT Bold"/>
              </a:rPr>
              <a:t>7-hour</a:t>
            </a:r>
            <a:r>
              <a:rPr sz="1800" spc="-300" dirty="0">
                <a:solidFill>
                  <a:srgbClr val="252525"/>
                </a:solidFill>
                <a:latin typeface="Arial Rounded MT Bold"/>
                <a:cs typeface="Arial Rounded MT Bold"/>
              </a:rPr>
              <a:t> </a:t>
            </a:r>
            <a:r>
              <a:rPr sz="1800" spc="-25" dirty="0">
                <a:solidFill>
                  <a:srgbClr val="252525"/>
                </a:solidFill>
                <a:latin typeface="Arial Rounded MT Bold"/>
                <a:cs typeface="Arial Rounded MT Bold"/>
              </a:rPr>
              <a:t>blocks:</a:t>
            </a:r>
            <a:endParaRPr sz="1800" dirty="0">
              <a:latin typeface="Arial Rounded MT Bold"/>
              <a:cs typeface="Arial Rounded MT Bold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900" dirty="0">
              <a:latin typeface="Arial Rounded MT Bold"/>
              <a:cs typeface="Arial Rounded MT Bold"/>
            </a:endParaRPr>
          </a:p>
          <a:p>
            <a:pPr marL="2190115" marR="5080">
              <a:lnSpc>
                <a:spcPts val="2150"/>
              </a:lnSpc>
            </a:pPr>
            <a:r>
              <a:rPr sz="1800" dirty="0">
                <a:solidFill>
                  <a:srgbClr val="252525"/>
                </a:solidFill>
                <a:latin typeface="Arial Rounded MT Bold"/>
                <a:cs typeface="Arial Rounded MT Bold"/>
              </a:rPr>
              <a:t>1-hour </a:t>
            </a:r>
            <a:r>
              <a:rPr sz="1800" spc="-20" dirty="0">
                <a:solidFill>
                  <a:srgbClr val="252525"/>
                </a:solidFill>
                <a:latin typeface="Arial Rounded MT Bold"/>
                <a:cs typeface="Arial Rounded MT Bold"/>
              </a:rPr>
              <a:t>lecture, </a:t>
            </a:r>
            <a:r>
              <a:rPr sz="1800" spc="-5" dirty="0">
                <a:solidFill>
                  <a:srgbClr val="252525"/>
                </a:solidFill>
                <a:latin typeface="Arial Rounded MT Bold"/>
                <a:cs typeface="Arial Rounded MT Bold"/>
              </a:rPr>
              <a:t>2-hour </a:t>
            </a:r>
            <a:r>
              <a:rPr sz="1800" spc="-10" dirty="0">
                <a:solidFill>
                  <a:srgbClr val="252525"/>
                </a:solidFill>
                <a:latin typeface="Arial Rounded MT Bold"/>
                <a:cs typeface="Arial Rounded MT Bold"/>
              </a:rPr>
              <a:t>practical, </a:t>
            </a:r>
            <a:r>
              <a:rPr sz="1800" spc="-5" dirty="0">
                <a:solidFill>
                  <a:srgbClr val="252525"/>
                </a:solidFill>
                <a:latin typeface="Arial Rounded MT Bold"/>
                <a:cs typeface="Arial Rounded MT Bold"/>
              </a:rPr>
              <a:t>3-hr guided independent  </a:t>
            </a:r>
            <a:r>
              <a:rPr sz="1800" spc="-25" dirty="0">
                <a:solidFill>
                  <a:srgbClr val="252525"/>
                </a:solidFill>
                <a:latin typeface="Arial Rounded MT Bold"/>
                <a:cs typeface="Arial Rounded MT Bold"/>
              </a:rPr>
              <a:t>study, </a:t>
            </a:r>
            <a:r>
              <a:rPr sz="1800" dirty="0">
                <a:solidFill>
                  <a:srgbClr val="252525"/>
                </a:solidFill>
                <a:latin typeface="Arial Rounded MT Bold"/>
                <a:cs typeface="Arial Rounded MT Bold"/>
              </a:rPr>
              <a:t>1-hour</a:t>
            </a:r>
            <a:r>
              <a:rPr sz="1800" spc="-15" dirty="0">
                <a:solidFill>
                  <a:srgbClr val="252525"/>
                </a:solidFill>
                <a:latin typeface="Arial Rounded MT Bold"/>
                <a:cs typeface="Arial Rounded MT Bold"/>
              </a:rPr>
              <a:t> </a:t>
            </a:r>
            <a:r>
              <a:rPr sz="1800" spc="-10" dirty="0">
                <a:solidFill>
                  <a:srgbClr val="252525"/>
                </a:solidFill>
                <a:latin typeface="Arial Rounded MT Bold"/>
                <a:cs typeface="Arial Rounded MT Bold"/>
              </a:rPr>
              <a:t>drop-in</a:t>
            </a:r>
            <a:endParaRPr sz="1800" dirty="0">
              <a:latin typeface="Arial Rounded MT Bold"/>
              <a:cs typeface="Arial Rounded MT Bold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800" dirty="0">
              <a:latin typeface="Arial Rounded MT Bold"/>
              <a:cs typeface="Arial Rounded MT Bold"/>
            </a:endParaRPr>
          </a:p>
          <a:p>
            <a:pPr marL="2190115">
              <a:lnSpc>
                <a:spcPct val="100000"/>
              </a:lnSpc>
            </a:pPr>
            <a:r>
              <a:rPr sz="1800" spc="-5" dirty="0">
                <a:solidFill>
                  <a:srgbClr val="252525"/>
                </a:solidFill>
                <a:latin typeface="Arial Rounded MT Bold"/>
                <a:cs typeface="Arial Rounded MT Bold"/>
              </a:rPr>
              <a:t>Assessment: </a:t>
            </a:r>
            <a:r>
              <a:rPr sz="1800" spc="-10" dirty="0">
                <a:solidFill>
                  <a:srgbClr val="252525"/>
                </a:solidFill>
                <a:latin typeface="Arial Rounded MT Bold"/>
                <a:cs typeface="Arial Rounded MT Bold"/>
              </a:rPr>
              <a:t>1500-word</a:t>
            </a:r>
            <a:r>
              <a:rPr sz="1800" spc="10" dirty="0">
                <a:solidFill>
                  <a:srgbClr val="252525"/>
                </a:solidFill>
                <a:latin typeface="Arial Rounded MT Bold"/>
                <a:cs typeface="Arial Rounded MT Bold"/>
              </a:rPr>
              <a:t> </a:t>
            </a:r>
            <a:r>
              <a:rPr sz="1800" spc="-5" dirty="0">
                <a:solidFill>
                  <a:srgbClr val="252525"/>
                </a:solidFill>
                <a:latin typeface="Arial Rounded MT Bold"/>
                <a:cs typeface="Arial Rounded MT Bold"/>
              </a:rPr>
              <a:t>portfolio</a:t>
            </a:r>
            <a:endParaRPr sz="1800" dirty="0">
              <a:latin typeface="Arial Rounded MT Bold"/>
              <a:cs typeface="Arial Rounded MT Bold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800" dirty="0">
              <a:latin typeface="Arial Rounded MT Bold"/>
              <a:cs typeface="Arial Rounded MT Bold"/>
            </a:endParaRPr>
          </a:p>
          <a:p>
            <a:pPr marR="2037080" algn="ctr">
              <a:lnSpc>
                <a:spcPct val="100000"/>
              </a:lnSpc>
              <a:spcBef>
                <a:spcPts val="5"/>
              </a:spcBef>
            </a:pPr>
            <a:r>
              <a:rPr sz="1800" b="1" spc="-10" dirty="0">
                <a:solidFill>
                  <a:srgbClr val="C00000"/>
                </a:solidFill>
                <a:latin typeface="Arial Rounded MT Bold"/>
                <a:cs typeface="Arial Rounded MT Bold"/>
              </a:rPr>
              <a:t>Part </a:t>
            </a:r>
            <a:r>
              <a:rPr sz="1800" b="1" dirty="0">
                <a:solidFill>
                  <a:srgbClr val="C00000"/>
                </a:solidFill>
                <a:latin typeface="Arial Rounded MT Bold"/>
                <a:cs typeface="Arial Rounded MT Bold"/>
              </a:rPr>
              <a:t>2: </a:t>
            </a:r>
            <a:r>
              <a:rPr sz="1800" b="1" spc="-5" dirty="0">
                <a:solidFill>
                  <a:srgbClr val="C00000"/>
                </a:solidFill>
                <a:latin typeface="Arial"/>
                <a:cs typeface="Arial"/>
              </a:rPr>
              <a:t>Statistical methods and graphical techniques </a:t>
            </a:r>
            <a:r>
              <a:rPr sz="1800" b="1" spc="5" dirty="0">
                <a:solidFill>
                  <a:srgbClr val="C00000"/>
                </a:solidFill>
                <a:latin typeface="Arial"/>
                <a:cs typeface="Arial"/>
              </a:rPr>
              <a:t>with</a:t>
            </a:r>
            <a:r>
              <a:rPr sz="1800" b="1" spc="-12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C00000"/>
                </a:solidFill>
                <a:latin typeface="Arial"/>
                <a:cs typeface="Arial"/>
              </a:rPr>
              <a:t>R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450" dirty="0">
              <a:latin typeface="Arial"/>
              <a:cs typeface="Arial"/>
            </a:endParaRPr>
          </a:p>
          <a:p>
            <a:pPr marL="2190115" marR="1086485">
              <a:lnSpc>
                <a:spcPct val="200000"/>
              </a:lnSpc>
            </a:pPr>
            <a:r>
              <a:rPr lang="en-GB" sz="1800" spc="-10" dirty="0">
                <a:solidFill>
                  <a:srgbClr val="252525"/>
                </a:solidFill>
                <a:latin typeface="Arial Rounded MT Bold"/>
                <a:cs typeface="Arial Rounded MT Bold"/>
              </a:rPr>
              <a:t>Two</a:t>
            </a:r>
            <a:r>
              <a:rPr sz="1800" spc="-10" dirty="0">
                <a:solidFill>
                  <a:srgbClr val="252525"/>
                </a:solidFill>
                <a:latin typeface="Arial Rounded MT Bold"/>
                <a:cs typeface="Arial Rounded MT Bold"/>
              </a:rPr>
              <a:t>-week </a:t>
            </a:r>
            <a:r>
              <a:rPr sz="1800" dirty="0">
                <a:solidFill>
                  <a:srgbClr val="252525"/>
                </a:solidFill>
                <a:latin typeface="Arial Rounded MT Bold"/>
                <a:cs typeface="Arial Rounded MT Bold"/>
              </a:rPr>
              <a:t>long module </a:t>
            </a:r>
            <a:r>
              <a:rPr sz="1800" spc="-5" dirty="0">
                <a:solidFill>
                  <a:srgbClr val="252525"/>
                </a:solidFill>
                <a:latin typeface="Arial Rounded MT Bold"/>
                <a:cs typeface="Arial Rounded MT Bold"/>
              </a:rPr>
              <a:t>consisting </a:t>
            </a:r>
            <a:r>
              <a:rPr sz="1800" dirty="0">
                <a:solidFill>
                  <a:srgbClr val="252525"/>
                </a:solidFill>
                <a:latin typeface="Arial Rounded MT Bold"/>
                <a:cs typeface="Arial Rounded MT Bold"/>
              </a:rPr>
              <a:t>of </a:t>
            </a:r>
            <a:r>
              <a:rPr lang="en-GB" sz="1800" spc="-15" dirty="0">
                <a:solidFill>
                  <a:srgbClr val="252525"/>
                </a:solidFill>
                <a:latin typeface="Arial Rounded MT Bold"/>
                <a:cs typeface="Arial Rounded MT Bold"/>
              </a:rPr>
              <a:t>10</a:t>
            </a:r>
            <a:r>
              <a:rPr sz="1800" spc="-15" dirty="0" err="1">
                <a:solidFill>
                  <a:srgbClr val="252525"/>
                </a:solidFill>
                <a:latin typeface="Arial Rounded MT Bold"/>
                <a:cs typeface="Arial Rounded MT Bold"/>
              </a:rPr>
              <a:t>hrs</a:t>
            </a:r>
            <a:r>
              <a:rPr sz="1800" spc="-15" dirty="0">
                <a:solidFill>
                  <a:srgbClr val="252525"/>
                </a:solidFill>
                <a:latin typeface="Arial Rounded MT Bold"/>
                <a:cs typeface="Arial Rounded MT Bold"/>
              </a:rPr>
              <a:t>/week  </a:t>
            </a:r>
            <a:r>
              <a:rPr sz="1800" spc="-5" dirty="0">
                <a:solidFill>
                  <a:srgbClr val="252525"/>
                </a:solidFill>
                <a:latin typeface="Arial Rounded MT Bold"/>
                <a:cs typeface="Arial Rounded MT Bold"/>
              </a:rPr>
              <a:t>Assessment: </a:t>
            </a:r>
            <a:r>
              <a:rPr sz="1800" spc="-10" dirty="0">
                <a:solidFill>
                  <a:srgbClr val="252525"/>
                </a:solidFill>
                <a:latin typeface="Arial Rounded MT Bold"/>
                <a:cs typeface="Arial Rounded MT Bold"/>
              </a:rPr>
              <a:t>1500-word</a:t>
            </a:r>
            <a:r>
              <a:rPr sz="1800" spc="15" dirty="0">
                <a:solidFill>
                  <a:srgbClr val="252525"/>
                </a:solidFill>
                <a:latin typeface="Arial Rounded MT Bold"/>
                <a:cs typeface="Arial Rounded MT Bold"/>
              </a:rPr>
              <a:t> </a:t>
            </a:r>
            <a:r>
              <a:rPr sz="1800" spc="-5" dirty="0">
                <a:solidFill>
                  <a:srgbClr val="252525"/>
                </a:solidFill>
                <a:latin typeface="Arial Rounded MT Bold"/>
                <a:cs typeface="Arial Rounded MT Bold"/>
              </a:rPr>
              <a:t>portfolio</a:t>
            </a:r>
            <a:endParaRPr sz="1800" dirty="0">
              <a:latin typeface="Arial Rounded MT Bold"/>
              <a:cs typeface="Arial Rounded MT Bol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" y="54102"/>
            <a:ext cx="12184380" cy="768350"/>
          </a:xfrm>
          <a:custGeom>
            <a:avLst/>
            <a:gdLst/>
            <a:ahLst/>
            <a:cxnLst/>
            <a:rect l="l" t="t" r="r" b="b"/>
            <a:pathLst>
              <a:path w="12184380" h="768350">
                <a:moveTo>
                  <a:pt x="0" y="0"/>
                </a:moveTo>
                <a:lnTo>
                  <a:pt x="12184380" y="0"/>
                </a:lnTo>
                <a:lnTo>
                  <a:pt x="12184380" y="768096"/>
                </a:lnTo>
                <a:lnTo>
                  <a:pt x="0" y="768096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A6A6A6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91931" y="40472"/>
            <a:ext cx="361378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Vectorization</a:t>
            </a:r>
          </a:p>
        </p:txBody>
      </p:sp>
      <p:sp>
        <p:nvSpPr>
          <p:cNvPr id="4" name="object 4"/>
          <p:cNvSpPr/>
          <p:nvPr/>
        </p:nvSpPr>
        <p:spPr>
          <a:xfrm>
            <a:off x="338327" y="1351788"/>
            <a:ext cx="6114275" cy="27812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38327" y="1351788"/>
            <a:ext cx="6114415" cy="2781300"/>
          </a:xfrm>
          <a:custGeom>
            <a:avLst/>
            <a:gdLst/>
            <a:ahLst/>
            <a:cxnLst/>
            <a:rect l="l" t="t" r="r" b="b"/>
            <a:pathLst>
              <a:path w="6114415" h="2781300">
                <a:moveTo>
                  <a:pt x="0" y="0"/>
                </a:moveTo>
                <a:lnTo>
                  <a:pt x="6114288" y="0"/>
                </a:lnTo>
                <a:lnTo>
                  <a:pt x="6114288" y="2781300"/>
                </a:lnTo>
                <a:lnTo>
                  <a:pt x="0" y="278130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879539" y="928724"/>
            <a:ext cx="9328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1F487C"/>
                </a:solidFill>
                <a:latin typeface="Arial Rounded MT Bold"/>
                <a:cs typeface="Arial Rounded MT Bold"/>
              </a:rPr>
              <a:t>For</a:t>
            </a:r>
            <a:r>
              <a:rPr sz="1800" spc="-75" dirty="0">
                <a:solidFill>
                  <a:srgbClr val="1F487C"/>
                </a:solidFill>
                <a:latin typeface="Arial Rounded MT Bold"/>
                <a:cs typeface="Arial Rounded MT Bold"/>
              </a:rPr>
              <a:t> </a:t>
            </a:r>
            <a:r>
              <a:rPr sz="1800" dirty="0">
                <a:solidFill>
                  <a:srgbClr val="1F487C"/>
                </a:solidFill>
                <a:latin typeface="Arial Rounded MT Bold"/>
                <a:cs typeface="Arial Rounded MT Bold"/>
              </a:rPr>
              <a:t>loop</a:t>
            </a:r>
            <a:endParaRPr sz="1800">
              <a:latin typeface="Arial Rounded MT Bold"/>
              <a:cs typeface="Arial Rounded MT Bold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452616" y="4533900"/>
            <a:ext cx="4972811" cy="18486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452615" y="4533900"/>
            <a:ext cx="4973320" cy="1849120"/>
          </a:xfrm>
          <a:custGeom>
            <a:avLst/>
            <a:gdLst/>
            <a:ahLst/>
            <a:cxnLst/>
            <a:rect l="l" t="t" r="r" b="b"/>
            <a:pathLst>
              <a:path w="4973320" h="1849120">
                <a:moveTo>
                  <a:pt x="0" y="0"/>
                </a:moveTo>
                <a:lnTo>
                  <a:pt x="4972812" y="0"/>
                </a:lnTo>
                <a:lnTo>
                  <a:pt x="4972812" y="1848612"/>
                </a:lnTo>
                <a:lnTo>
                  <a:pt x="0" y="1848612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821618" y="4064683"/>
            <a:ext cx="20974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solidFill>
                  <a:srgbClr val="1F487C"/>
                </a:solidFill>
                <a:latin typeface="Arial Rounded MT Bold"/>
                <a:cs typeface="Arial Rounded MT Bold"/>
              </a:rPr>
              <a:t>Vectorised</a:t>
            </a:r>
            <a:r>
              <a:rPr sz="1800" spc="-40" dirty="0">
                <a:solidFill>
                  <a:srgbClr val="1F487C"/>
                </a:solidFill>
                <a:latin typeface="Arial Rounded MT Bold"/>
                <a:cs typeface="Arial Rounded MT Bold"/>
              </a:rPr>
              <a:t> </a:t>
            </a:r>
            <a:r>
              <a:rPr sz="1800" spc="-15" dirty="0">
                <a:solidFill>
                  <a:srgbClr val="1F487C"/>
                </a:solidFill>
                <a:latin typeface="Arial Rounded MT Bold"/>
                <a:cs typeface="Arial Rounded MT Bold"/>
              </a:rPr>
              <a:t>version</a:t>
            </a:r>
            <a:endParaRPr sz="1800">
              <a:latin typeface="Arial Rounded MT Bold"/>
              <a:cs typeface="Arial Rounded MT Bold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197351" y="4108704"/>
            <a:ext cx="3153155" cy="154990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244595" y="4133088"/>
            <a:ext cx="3058795" cy="1455420"/>
          </a:xfrm>
          <a:custGeom>
            <a:avLst/>
            <a:gdLst/>
            <a:ahLst/>
            <a:cxnLst/>
            <a:rect l="l" t="t" r="r" b="b"/>
            <a:pathLst>
              <a:path w="3058795" h="1455420">
                <a:moveTo>
                  <a:pt x="363855" y="0"/>
                </a:moveTo>
                <a:lnTo>
                  <a:pt x="0" y="0"/>
                </a:lnTo>
                <a:lnTo>
                  <a:pt x="0" y="897597"/>
                </a:lnTo>
                <a:lnTo>
                  <a:pt x="2928" y="944750"/>
                </a:lnTo>
                <a:lnTo>
                  <a:pt x="11479" y="990154"/>
                </a:lnTo>
                <a:lnTo>
                  <a:pt x="25301" y="1033459"/>
                </a:lnTo>
                <a:lnTo>
                  <a:pt x="44040" y="1074310"/>
                </a:lnTo>
                <a:lnTo>
                  <a:pt x="67346" y="1112357"/>
                </a:lnTo>
                <a:lnTo>
                  <a:pt x="94865" y="1147246"/>
                </a:lnTo>
                <a:lnTo>
                  <a:pt x="126245" y="1178627"/>
                </a:lnTo>
                <a:lnTo>
                  <a:pt x="161135" y="1206146"/>
                </a:lnTo>
                <a:lnTo>
                  <a:pt x="199181" y="1229451"/>
                </a:lnTo>
                <a:lnTo>
                  <a:pt x="240033" y="1248191"/>
                </a:lnTo>
                <a:lnTo>
                  <a:pt x="283337" y="1262012"/>
                </a:lnTo>
                <a:lnTo>
                  <a:pt x="328741" y="1270563"/>
                </a:lnTo>
                <a:lnTo>
                  <a:pt x="375894" y="1273492"/>
                </a:lnTo>
                <a:lnTo>
                  <a:pt x="2694813" y="1273492"/>
                </a:lnTo>
                <a:lnTo>
                  <a:pt x="2694813" y="1455420"/>
                </a:lnTo>
                <a:lnTo>
                  <a:pt x="3058668" y="1091565"/>
                </a:lnTo>
                <a:lnTo>
                  <a:pt x="2876740" y="909637"/>
                </a:lnTo>
                <a:lnTo>
                  <a:pt x="369239" y="909637"/>
                </a:lnTo>
                <a:lnTo>
                  <a:pt x="363855" y="904252"/>
                </a:lnTo>
                <a:lnTo>
                  <a:pt x="363855" y="0"/>
                </a:lnTo>
                <a:close/>
              </a:path>
              <a:path w="3058795" h="1455420">
                <a:moveTo>
                  <a:pt x="2694813" y="727710"/>
                </a:moveTo>
                <a:lnTo>
                  <a:pt x="2694813" y="909637"/>
                </a:lnTo>
                <a:lnTo>
                  <a:pt x="2876740" y="909637"/>
                </a:lnTo>
                <a:lnTo>
                  <a:pt x="2694813" y="72771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244595" y="4133088"/>
            <a:ext cx="3058795" cy="1455420"/>
          </a:xfrm>
          <a:custGeom>
            <a:avLst/>
            <a:gdLst/>
            <a:ahLst/>
            <a:cxnLst/>
            <a:rect l="l" t="t" r="r" b="b"/>
            <a:pathLst>
              <a:path w="3058795" h="1455420">
                <a:moveTo>
                  <a:pt x="0" y="0"/>
                </a:moveTo>
                <a:lnTo>
                  <a:pt x="0" y="897597"/>
                </a:lnTo>
                <a:lnTo>
                  <a:pt x="2928" y="944750"/>
                </a:lnTo>
                <a:lnTo>
                  <a:pt x="11479" y="990154"/>
                </a:lnTo>
                <a:lnTo>
                  <a:pt x="25301" y="1033459"/>
                </a:lnTo>
                <a:lnTo>
                  <a:pt x="44040" y="1074310"/>
                </a:lnTo>
                <a:lnTo>
                  <a:pt x="67346" y="1112357"/>
                </a:lnTo>
                <a:lnTo>
                  <a:pt x="94865" y="1147246"/>
                </a:lnTo>
                <a:lnTo>
                  <a:pt x="126245" y="1178627"/>
                </a:lnTo>
                <a:lnTo>
                  <a:pt x="161135" y="1206146"/>
                </a:lnTo>
                <a:lnTo>
                  <a:pt x="199181" y="1229451"/>
                </a:lnTo>
                <a:lnTo>
                  <a:pt x="240033" y="1248191"/>
                </a:lnTo>
                <a:lnTo>
                  <a:pt x="283337" y="1262012"/>
                </a:lnTo>
                <a:lnTo>
                  <a:pt x="328741" y="1270563"/>
                </a:lnTo>
                <a:lnTo>
                  <a:pt x="375894" y="1273492"/>
                </a:lnTo>
                <a:lnTo>
                  <a:pt x="2694813" y="1273492"/>
                </a:lnTo>
                <a:lnTo>
                  <a:pt x="2694813" y="1455420"/>
                </a:lnTo>
                <a:lnTo>
                  <a:pt x="3058668" y="1091565"/>
                </a:lnTo>
                <a:lnTo>
                  <a:pt x="2694813" y="727710"/>
                </a:lnTo>
                <a:lnTo>
                  <a:pt x="2694813" y="909637"/>
                </a:lnTo>
                <a:lnTo>
                  <a:pt x="375894" y="909637"/>
                </a:lnTo>
                <a:lnTo>
                  <a:pt x="369239" y="909637"/>
                </a:lnTo>
                <a:lnTo>
                  <a:pt x="363855" y="904252"/>
                </a:lnTo>
                <a:lnTo>
                  <a:pt x="363855" y="897597"/>
                </a:lnTo>
                <a:lnTo>
                  <a:pt x="363855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9126776" y="955004"/>
            <a:ext cx="8083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1F487C"/>
                </a:solidFill>
                <a:latin typeface="Arial Rounded MT Bold"/>
                <a:cs typeface="Arial Rounded MT Bold"/>
              </a:rPr>
              <a:t>Cellfun</a:t>
            </a:r>
            <a:endParaRPr sz="1800">
              <a:latin typeface="Arial Rounded MT Bold"/>
              <a:cs typeface="Arial Rounded MT Bold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451824" y="1505244"/>
            <a:ext cx="3972560" cy="8470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99700"/>
              </a:lnSpc>
              <a:spcBef>
                <a:spcPts val="105"/>
              </a:spcBef>
            </a:pPr>
            <a:r>
              <a:rPr sz="1800" spc="-10" dirty="0">
                <a:latin typeface="Arial Rounded MT Bold"/>
                <a:cs typeface="Arial Rounded MT Bold"/>
              </a:rPr>
              <a:t>Advanced </a:t>
            </a:r>
            <a:r>
              <a:rPr sz="1800" spc="-20" dirty="0">
                <a:latin typeface="Arial Rounded MT Bold"/>
                <a:cs typeface="Arial Rounded MT Bold"/>
              </a:rPr>
              <a:t>way </a:t>
            </a:r>
            <a:r>
              <a:rPr sz="1800" dirty="0">
                <a:latin typeface="Arial Rounded MT Bold"/>
                <a:cs typeface="Arial Rounded MT Bold"/>
              </a:rPr>
              <a:t>of </a:t>
            </a:r>
            <a:r>
              <a:rPr sz="1800" spc="-5" dirty="0">
                <a:latin typeface="Arial Rounded MT Bold"/>
                <a:cs typeface="Arial Rounded MT Bold"/>
              </a:rPr>
              <a:t>calling </a:t>
            </a:r>
            <a:r>
              <a:rPr sz="1800" spc="-15" dirty="0">
                <a:latin typeface="Arial Rounded MT Bold"/>
                <a:cs typeface="Arial Rounded MT Bold"/>
              </a:rPr>
              <a:t>operations  </a:t>
            </a:r>
            <a:r>
              <a:rPr sz="1800" dirty="0">
                <a:latin typeface="Arial Rounded MT Bold"/>
                <a:cs typeface="Arial Rounded MT Bold"/>
              </a:rPr>
              <a:t>on </a:t>
            </a:r>
            <a:r>
              <a:rPr sz="1800" spc="-15" dirty="0">
                <a:latin typeface="Arial Rounded MT Bold"/>
                <a:cs typeface="Arial Rounded MT Bold"/>
              </a:rPr>
              <a:t>each </a:t>
            </a:r>
            <a:r>
              <a:rPr sz="1800" spc="-5" dirty="0">
                <a:latin typeface="Arial Rounded MT Bold"/>
                <a:cs typeface="Arial Rounded MT Bold"/>
              </a:rPr>
              <a:t>cell </a:t>
            </a:r>
            <a:r>
              <a:rPr sz="1800" dirty="0">
                <a:latin typeface="Arial Rounded MT Bold"/>
                <a:cs typeface="Arial Rounded MT Bold"/>
              </a:rPr>
              <a:t>using anonymous  functions</a:t>
            </a:r>
            <a:endParaRPr sz="1800">
              <a:latin typeface="Arial Rounded MT Bold"/>
              <a:cs typeface="Arial Rounded MT Bold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" y="54102"/>
            <a:ext cx="8749665" cy="768350"/>
          </a:xfrm>
          <a:custGeom>
            <a:avLst/>
            <a:gdLst/>
            <a:ahLst/>
            <a:cxnLst/>
            <a:rect l="l" t="t" r="r" b="b"/>
            <a:pathLst>
              <a:path w="8749665" h="768350">
                <a:moveTo>
                  <a:pt x="0" y="0"/>
                </a:moveTo>
                <a:lnTo>
                  <a:pt x="8749284" y="0"/>
                </a:lnTo>
                <a:lnTo>
                  <a:pt x="8749284" y="768096"/>
                </a:lnTo>
                <a:lnTo>
                  <a:pt x="0" y="768096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A6A6A6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8761" y="40472"/>
            <a:ext cx="260794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Sum</a:t>
            </a:r>
            <a:r>
              <a:rPr spc="5" dirty="0"/>
              <a:t>m</a:t>
            </a:r>
            <a:r>
              <a:rPr dirty="0"/>
              <a:t>a</a:t>
            </a:r>
            <a:r>
              <a:rPr spc="-10" dirty="0"/>
              <a:t>r</a:t>
            </a:r>
            <a:r>
              <a:rPr dirty="0"/>
              <a:t>y</a:t>
            </a:r>
          </a:p>
        </p:txBody>
      </p:sp>
      <p:sp>
        <p:nvSpPr>
          <p:cNvPr id="4" name="object 4"/>
          <p:cNvSpPr/>
          <p:nvPr/>
        </p:nvSpPr>
        <p:spPr>
          <a:xfrm>
            <a:off x="8580119" y="0"/>
            <a:ext cx="3611878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42419" y="1266332"/>
            <a:ext cx="5353685" cy="4824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15" dirty="0">
                <a:latin typeface="Arial Rounded MT Bold"/>
                <a:cs typeface="Arial Rounded MT Bold"/>
              </a:rPr>
              <a:t>Overview </a:t>
            </a:r>
            <a:r>
              <a:rPr sz="1800" dirty="0">
                <a:latin typeface="Arial Rounded MT Bold"/>
                <a:cs typeface="Arial Rounded MT Bold"/>
              </a:rPr>
              <a:t>of </a:t>
            </a:r>
            <a:r>
              <a:rPr sz="1800" spc="-5" dirty="0">
                <a:latin typeface="Arial Rounded MT Bold"/>
                <a:cs typeface="Arial Rounded MT Bold"/>
              </a:rPr>
              <a:t>the </a:t>
            </a:r>
            <a:r>
              <a:rPr sz="1800" dirty="0">
                <a:latin typeface="Arial Rounded MT Bold"/>
                <a:cs typeface="Arial Rounded MT Bold"/>
              </a:rPr>
              <a:t>importance of </a:t>
            </a:r>
            <a:r>
              <a:rPr sz="1800" spc="-10" dirty="0">
                <a:latin typeface="Arial Rounded MT Bold"/>
                <a:cs typeface="Arial Rounded MT Bold"/>
              </a:rPr>
              <a:t>source</a:t>
            </a:r>
            <a:r>
              <a:rPr sz="1800" spc="335" dirty="0">
                <a:latin typeface="Arial Rounded MT Bold"/>
                <a:cs typeface="Arial Rounded MT Bold"/>
              </a:rPr>
              <a:t> </a:t>
            </a:r>
            <a:r>
              <a:rPr sz="1800" spc="-15" dirty="0">
                <a:latin typeface="Arial Rounded MT Bold"/>
                <a:cs typeface="Arial Rounded MT Bold"/>
              </a:rPr>
              <a:t>control</a:t>
            </a:r>
            <a:endParaRPr sz="1800">
              <a:latin typeface="Arial Rounded MT Bold"/>
              <a:cs typeface="Arial Rounded MT Bold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2500">
              <a:latin typeface="Arial Rounded MT Bold"/>
              <a:cs typeface="Arial Rounded MT Bold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10" dirty="0">
                <a:latin typeface="Arial Rounded MT Bold"/>
                <a:cs typeface="Arial Rounded MT Bold"/>
              </a:rPr>
              <a:t>Introduction </a:t>
            </a:r>
            <a:r>
              <a:rPr sz="1800" spc="-5" dirty="0">
                <a:latin typeface="Arial Rounded MT Bold"/>
                <a:cs typeface="Arial Rounded MT Bold"/>
              </a:rPr>
              <a:t>to </a:t>
            </a:r>
            <a:r>
              <a:rPr sz="1800" dirty="0">
                <a:latin typeface="Arial Rounded MT Bold"/>
                <a:cs typeface="Arial Rounded MT Bold"/>
              </a:rPr>
              <a:t>the GUI of</a:t>
            </a:r>
            <a:r>
              <a:rPr sz="1800" spc="145" dirty="0">
                <a:latin typeface="Arial Rounded MT Bold"/>
                <a:cs typeface="Arial Rounded MT Bold"/>
              </a:rPr>
              <a:t> </a:t>
            </a:r>
            <a:r>
              <a:rPr sz="1800" spc="-30" dirty="0">
                <a:latin typeface="Arial Rounded MT Bold"/>
                <a:cs typeface="Arial Rounded MT Bold"/>
              </a:rPr>
              <a:t>MATLAB</a:t>
            </a:r>
            <a:endParaRPr sz="1800">
              <a:latin typeface="Arial Rounded MT Bold"/>
              <a:cs typeface="Arial Rounded MT Bold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2500">
              <a:latin typeface="Arial Rounded MT Bold"/>
              <a:cs typeface="Arial Rounded MT Bold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Arial Rounded MT Bold"/>
                <a:cs typeface="Arial Rounded MT Bold"/>
              </a:rPr>
              <a:t>Interfacing with </a:t>
            </a:r>
            <a:r>
              <a:rPr sz="1800" dirty="0">
                <a:latin typeface="Arial Rounded MT Bold"/>
                <a:cs typeface="Arial Rounded MT Bold"/>
              </a:rPr>
              <a:t>files </a:t>
            </a:r>
            <a:r>
              <a:rPr sz="1800" spc="-5" dirty="0">
                <a:latin typeface="Arial Rounded MT Bold"/>
                <a:cs typeface="Arial Rounded MT Bold"/>
              </a:rPr>
              <a:t>and</a:t>
            </a:r>
            <a:r>
              <a:rPr sz="1800" spc="-30" dirty="0">
                <a:latin typeface="Arial Rounded MT Bold"/>
                <a:cs typeface="Arial Rounded MT Bold"/>
              </a:rPr>
              <a:t> </a:t>
            </a:r>
            <a:r>
              <a:rPr sz="1800" spc="-15" dirty="0">
                <a:latin typeface="Arial Rounded MT Bold"/>
                <a:cs typeface="Arial Rounded MT Bold"/>
              </a:rPr>
              <a:t>folders</a:t>
            </a:r>
            <a:endParaRPr sz="1800">
              <a:latin typeface="Arial Rounded MT Bold"/>
              <a:cs typeface="Arial Rounded MT Bold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2500">
              <a:latin typeface="Arial Rounded MT Bold"/>
              <a:cs typeface="Arial Rounded MT Bold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15" dirty="0">
                <a:latin typeface="Arial Rounded MT Bold"/>
                <a:cs typeface="Arial Rounded MT Bold"/>
              </a:rPr>
              <a:t>Data</a:t>
            </a:r>
            <a:r>
              <a:rPr sz="1800" spc="10" dirty="0">
                <a:latin typeface="Arial Rounded MT Bold"/>
                <a:cs typeface="Arial Rounded MT Bold"/>
              </a:rPr>
              <a:t> </a:t>
            </a:r>
            <a:r>
              <a:rPr sz="1800" spc="-5" dirty="0">
                <a:latin typeface="Arial Rounded MT Bold"/>
                <a:cs typeface="Arial Rounded MT Bold"/>
              </a:rPr>
              <a:t>types</a:t>
            </a:r>
            <a:endParaRPr sz="1800">
              <a:latin typeface="Arial Rounded MT Bold"/>
              <a:cs typeface="Arial Rounded MT Bold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2500">
              <a:latin typeface="Arial Rounded MT Bold"/>
              <a:cs typeface="Arial Rounded MT Bold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Arial Rounded MT Bold"/>
                <a:cs typeface="Arial Rounded MT Bold"/>
              </a:rPr>
              <a:t>Logic and </a:t>
            </a:r>
            <a:r>
              <a:rPr sz="1800" spc="-15" dirty="0">
                <a:latin typeface="Arial Rounded MT Bold"/>
                <a:cs typeface="Arial Rounded MT Bold"/>
              </a:rPr>
              <a:t>relation</a:t>
            </a:r>
            <a:r>
              <a:rPr sz="1800" spc="-30" dirty="0">
                <a:latin typeface="Arial Rounded MT Bold"/>
                <a:cs typeface="Arial Rounded MT Bold"/>
              </a:rPr>
              <a:t> </a:t>
            </a:r>
            <a:r>
              <a:rPr sz="1800" spc="-10" dirty="0">
                <a:latin typeface="Arial Rounded MT Bold"/>
                <a:cs typeface="Arial Rounded MT Bold"/>
              </a:rPr>
              <a:t>operations</a:t>
            </a:r>
            <a:endParaRPr sz="1800">
              <a:latin typeface="Arial Rounded MT Bold"/>
              <a:cs typeface="Arial Rounded MT Bold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2500">
              <a:latin typeface="Arial Rounded MT Bold"/>
              <a:cs typeface="Arial Rounded MT Bold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20" dirty="0">
                <a:latin typeface="Arial Rounded MT Bold"/>
                <a:cs typeface="Arial Rounded MT Bold"/>
              </a:rPr>
              <a:t>Array</a:t>
            </a:r>
            <a:r>
              <a:rPr sz="1800" spc="-5" dirty="0">
                <a:latin typeface="Arial Rounded MT Bold"/>
                <a:cs typeface="Arial Rounded MT Bold"/>
              </a:rPr>
              <a:t> indexing</a:t>
            </a:r>
            <a:endParaRPr sz="1800">
              <a:latin typeface="Arial Rounded MT Bold"/>
              <a:cs typeface="Arial Rounded MT Bold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2500">
              <a:latin typeface="Arial Rounded MT Bold"/>
              <a:cs typeface="Arial Rounded MT Bold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Arial Rounded MT Bold"/>
                <a:cs typeface="Arial Rounded MT Bold"/>
              </a:rPr>
              <a:t>Condition</a:t>
            </a:r>
            <a:r>
              <a:rPr sz="1800" spc="-35" dirty="0">
                <a:latin typeface="Arial Rounded MT Bold"/>
                <a:cs typeface="Arial Rounded MT Bold"/>
              </a:rPr>
              <a:t> </a:t>
            </a:r>
            <a:r>
              <a:rPr sz="1800" spc="-10" dirty="0">
                <a:latin typeface="Arial Rounded MT Bold"/>
                <a:cs typeface="Arial Rounded MT Bold"/>
              </a:rPr>
              <a:t>statements</a:t>
            </a:r>
            <a:endParaRPr sz="1800">
              <a:latin typeface="Arial Rounded MT Bold"/>
              <a:cs typeface="Arial Rounded MT Bold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2500">
              <a:latin typeface="Arial Rounded MT Bold"/>
              <a:cs typeface="Arial Rounded MT Bold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Arial Rounded MT Bold"/>
                <a:cs typeface="Arial Rounded MT Bold"/>
              </a:rPr>
              <a:t>Loops and</a:t>
            </a:r>
            <a:r>
              <a:rPr sz="1800" spc="-35" dirty="0">
                <a:latin typeface="Arial Rounded MT Bold"/>
                <a:cs typeface="Arial Rounded MT Bold"/>
              </a:rPr>
              <a:t> </a:t>
            </a:r>
            <a:r>
              <a:rPr sz="1800" spc="-10" dirty="0">
                <a:latin typeface="Arial Rounded MT Bold"/>
                <a:cs typeface="Arial Rounded MT Bold"/>
              </a:rPr>
              <a:t>vectorisation</a:t>
            </a:r>
            <a:endParaRPr sz="1800">
              <a:latin typeface="Arial Rounded MT Bold"/>
              <a:cs typeface="Arial Rounded MT Bold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" y="54102"/>
            <a:ext cx="8749665" cy="768350"/>
          </a:xfrm>
          <a:custGeom>
            <a:avLst/>
            <a:gdLst/>
            <a:ahLst/>
            <a:cxnLst/>
            <a:rect l="l" t="t" r="r" b="b"/>
            <a:pathLst>
              <a:path w="8749665" h="768350">
                <a:moveTo>
                  <a:pt x="0" y="0"/>
                </a:moveTo>
                <a:lnTo>
                  <a:pt x="8749284" y="0"/>
                </a:lnTo>
                <a:lnTo>
                  <a:pt x="8749284" y="768096"/>
                </a:lnTo>
                <a:lnTo>
                  <a:pt x="0" y="768096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A6A6A6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10862" y="40472"/>
            <a:ext cx="354012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Next</a:t>
            </a:r>
            <a:r>
              <a:rPr spc="-90" dirty="0"/>
              <a:t> </a:t>
            </a:r>
            <a:r>
              <a:rPr spc="-5" dirty="0"/>
              <a:t>Session</a:t>
            </a:r>
          </a:p>
        </p:txBody>
      </p:sp>
      <p:sp>
        <p:nvSpPr>
          <p:cNvPr id="4" name="object 4"/>
          <p:cNvSpPr/>
          <p:nvPr/>
        </p:nvSpPr>
        <p:spPr>
          <a:xfrm>
            <a:off x="8580119" y="0"/>
            <a:ext cx="3611878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42419" y="1255664"/>
            <a:ext cx="4173854" cy="48507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8567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C00000"/>
                </a:solidFill>
                <a:latin typeface="Arial Rounded MT Bold"/>
                <a:cs typeface="Arial Rounded MT Bold"/>
              </a:rPr>
              <a:t>Practical</a:t>
            </a:r>
            <a:r>
              <a:rPr sz="2400" spc="-65" dirty="0">
                <a:solidFill>
                  <a:srgbClr val="C00000"/>
                </a:solidFill>
                <a:latin typeface="Arial Rounded MT Bold"/>
                <a:cs typeface="Arial Rounded MT Bold"/>
              </a:rPr>
              <a:t> </a:t>
            </a:r>
            <a:r>
              <a:rPr sz="2400" dirty="0">
                <a:solidFill>
                  <a:srgbClr val="C00000"/>
                </a:solidFill>
                <a:latin typeface="Arial Rounded MT Bold"/>
                <a:cs typeface="Arial Rounded MT Bold"/>
              </a:rPr>
              <a:t>A1:</a:t>
            </a:r>
            <a:endParaRPr sz="2400">
              <a:latin typeface="Arial Rounded MT Bold"/>
              <a:cs typeface="Arial Rounded MT Bold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000">
              <a:latin typeface="Arial Rounded MT Bold"/>
              <a:cs typeface="Arial Rounded MT Bold"/>
            </a:endParaRPr>
          </a:p>
          <a:p>
            <a:pPr marL="12700">
              <a:lnSpc>
                <a:spcPct val="100000"/>
              </a:lnSpc>
            </a:pPr>
            <a:r>
              <a:rPr sz="2400" spc="-10" dirty="0">
                <a:solidFill>
                  <a:srgbClr val="1F487C"/>
                </a:solidFill>
                <a:latin typeface="Arial Rounded MT Bold"/>
                <a:cs typeface="Arial Rounded MT Bold"/>
              </a:rPr>
              <a:t>Themes:</a:t>
            </a:r>
            <a:endParaRPr sz="2400">
              <a:latin typeface="Arial Rounded MT Bold"/>
              <a:cs typeface="Arial Rounded MT Bold"/>
            </a:endParaRPr>
          </a:p>
          <a:p>
            <a:pPr marL="12700" marR="5080">
              <a:lnSpc>
                <a:spcPct val="110800"/>
              </a:lnSpc>
            </a:pPr>
            <a:r>
              <a:rPr sz="2400" dirty="0">
                <a:latin typeface="Arial Rounded MT Bold"/>
                <a:cs typeface="Arial Rounded MT Bold"/>
              </a:rPr>
              <a:t>01: </a:t>
            </a:r>
            <a:r>
              <a:rPr sz="2400" spc="-5" dirty="0">
                <a:latin typeface="Arial Rounded MT Bold"/>
                <a:cs typeface="Arial Rounded MT Bold"/>
              </a:rPr>
              <a:t>Managing code </a:t>
            </a:r>
            <a:r>
              <a:rPr sz="2400" dirty="0">
                <a:latin typeface="Arial Rounded MT Bold"/>
                <a:cs typeface="Arial Rounded MT Bold"/>
              </a:rPr>
              <a:t>and</a:t>
            </a:r>
            <a:r>
              <a:rPr sz="2400" spc="-140" dirty="0">
                <a:latin typeface="Arial Rounded MT Bold"/>
                <a:cs typeface="Arial Rounded MT Bold"/>
              </a:rPr>
              <a:t> </a:t>
            </a:r>
            <a:r>
              <a:rPr sz="2400" spc="-15" dirty="0">
                <a:latin typeface="Arial Rounded MT Bold"/>
                <a:cs typeface="Arial Rounded MT Bold"/>
              </a:rPr>
              <a:t>data  </a:t>
            </a:r>
            <a:r>
              <a:rPr sz="2400" dirty="0">
                <a:latin typeface="Arial Rounded MT Bold"/>
                <a:cs typeface="Arial Rounded MT Bold"/>
              </a:rPr>
              <a:t>02: </a:t>
            </a:r>
            <a:r>
              <a:rPr sz="2400" spc="-45" dirty="0">
                <a:latin typeface="Arial Rounded MT Bold"/>
                <a:cs typeface="Arial Rounded MT Bold"/>
              </a:rPr>
              <a:t>MATLAB</a:t>
            </a:r>
            <a:r>
              <a:rPr sz="2400" spc="-35" dirty="0">
                <a:latin typeface="Arial Rounded MT Bold"/>
                <a:cs typeface="Arial Rounded MT Bold"/>
              </a:rPr>
              <a:t> </a:t>
            </a:r>
            <a:r>
              <a:rPr sz="2400" spc="-5" dirty="0">
                <a:latin typeface="Arial Rounded MT Bold"/>
                <a:cs typeface="Arial Rounded MT Bold"/>
              </a:rPr>
              <a:t>primer</a:t>
            </a:r>
            <a:endParaRPr sz="2400">
              <a:latin typeface="Arial Rounded MT Bold"/>
              <a:cs typeface="Arial Rounded MT Bold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2400" dirty="0">
                <a:latin typeface="Arial Rounded MT Bold"/>
                <a:cs typeface="Arial Rounded MT Bold"/>
              </a:rPr>
              <a:t>03: </a:t>
            </a:r>
            <a:r>
              <a:rPr sz="2400" spc="-45" dirty="0">
                <a:latin typeface="Arial Rounded MT Bold"/>
                <a:cs typeface="Arial Rounded MT Bold"/>
              </a:rPr>
              <a:t>MATLAB</a:t>
            </a:r>
            <a:r>
              <a:rPr sz="2400" spc="-40" dirty="0">
                <a:latin typeface="Arial Rounded MT Bold"/>
                <a:cs typeface="Arial Rounded MT Bold"/>
              </a:rPr>
              <a:t> </a:t>
            </a:r>
            <a:r>
              <a:rPr sz="2400" spc="-15" dirty="0">
                <a:latin typeface="Arial Rounded MT Bold"/>
                <a:cs typeface="Arial Rounded MT Bold"/>
              </a:rPr>
              <a:t>challenges</a:t>
            </a:r>
            <a:endParaRPr sz="2400">
              <a:latin typeface="Arial Rounded MT Bold"/>
              <a:cs typeface="Arial Rounded MT Bold"/>
            </a:endParaRPr>
          </a:p>
          <a:p>
            <a:pPr>
              <a:lnSpc>
                <a:spcPct val="100000"/>
              </a:lnSpc>
            </a:pPr>
            <a:endParaRPr sz="2800">
              <a:latin typeface="Arial Rounded MT Bold"/>
              <a:cs typeface="Arial Rounded MT Bold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950">
              <a:latin typeface="Arial Rounded MT Bold"/>
              <a:cs typeface="Arial Rounded MT Bold"/>
            </a:endParaRPr>
          </a:p>
          <a:p>
            <a:pPr marL="12700">
              <a:lnSpc>
                <a:spcPct val="100000"/>
              </a:lnSpc>
            </a:pPr>
            <a:r>
              <a:rPr sz="2400" spc="-15" dirty="0">
                <a:solidFill>
                  <a:srgbClr val="1F487C"/>
                </a:solidFill>
                <a:latin typeface="Arial Rounded MT Bold"/>
                <a:cs typeface="Arial Rounded MT Bold"/>
              </a:rPr>
              <a:t>Room: </a:t>
            </a:r>
            <a:r>
              <a:rPr sz="2400" spc="-5" dirty="0">
                <a:latin typeface="Arial Rounded MT Bold"/>
                <a:cs typeface="Arial Rounded MT Bold"/>
              </a:rPr>
              <a:t>HDB</a:t>
            </a:r>
            <a:r>
              <a:rPr sz="2400" spc="-15" dirty="0">
                <a:latin typeface="Arial Rounded MT Bold"/>
                <a:cs typeface="Arial Rounded MT Bold"/>
              </a:rPr>
              <a:t> </a:t>
            </a:r>
            <a:r>
              <a:rPr sz="2400" dirty="0">
                <a:latin typeface="Arial Rounded MT Bold"/>
                <a:cs typeface="Arial Rounded MT Bold"/>
              </a:rPr>
              <a:t>3.101</a:t>
            </a:r>
            <a:endParaRPr sz="2400">
              <a:latin typeface="Arial Rounded MT Bold"/>
              <a:cs typeface="Arial Rounded MT Bold"/>
            </a:endParaRPr>
          </a:p>
          <a:p>
            <a:pPr>
              <a:lnSpc>
                <a:spcPct val="100000"/>
              </a:lnSpc>
            </a:pPr>
            <a:endParaRPr sz="2800">
              <a:latin typeface="Arial Rounded MT Bold"/>
              <a:cs typeface="Arial Rounded MT Bold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950">
              <a:latin typeface="Arial Rounded MT Bold"/>
              <a:cs typeface="Arial Rounded MT Bold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10" dirty="0">
                <a:solidFill>
                  <a:srgbClr val="1F487C"/>
                </a:solidFill>
                <a:latin typeface="Arial Rounded MT Bold"/>
                <a:cs typeface="Arial Rounded MT Bold"/>
              </a:rPr>
              <a:t>Time: </a:t>
            </a:r>
            <a:r>
              <a:rPr sz="2400" dirty="0">
                <a:latin typeface="Arial Rounded MT Bold"/>
                <a:cs typeface="Arial Rounded MT Bold"/>
              </a:rPr>
              <a:t>10:00 –</a:t>
            </a:r>
            <a:r>
              <a:rPr sz="2400" spc="-40" dirty="0">
                <a:latin typeface="Arial Rounded MT Bold"/>
                <a:cs typeface="Arial Rounded MT Bold"/>
              </a:rPr>
              <a:t> </a:t>
            </a:r>
            <a:r>
              <a:rPr sz="2400" dirty="0">
                <a:latin typeface="Arial Rounded MT Bold"/>
                <a:cs typeface="Arial Rounded MT Bold"/>
              </a:rPr>
              <a:t>12:00</a:t>
            </a:r>
            <a:endParaRPr sz="2400">
              <a:latin typeface="Arial Rounded MT Bold"/>
              <a:cs typeface="Arial Rounded MT 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Part </a:t>
            </a:r>
            <a:r>
              <a:rPr spc="-5" dirty="0"/>
              <a:t>1:</a:t>
            </a:r>
            <a:r>
              <a:rPr spc="-55" dirty="0"/>
              <a:t> </a:t>
            </a:r>
            <a:r>
              <a:rPr spc="-25" dirty="0"/>
              <a:t>Timetable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31FDC2-4840-E674-1A64-C445EF6997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1789"/>
          <a:stretch/>
        </p:blipFill>
        <p:spPr>
          <a:xfrm>
            <a:off x="2209800" y="990600"/>
            <a:ext cx="7639674" cy="52292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Part </a:t>
            </a:r>
            <a:r>
              <a:rPr spc="-5" dirty="0"/>
              <a:t>1:</a:t>
            </a:r>
            <a:r>
              <a:rPr spc="-55" dirty="0"/>
              <a:t> </a:t>
            </a:r>
            <a:r>
              <a:rPr spc="-25" dirty="0"/>
              <a:t>Timetable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E47506F-E21F-0F56-CC6F-383CB64D8D42}"/>
              </a:ext>
            </a:extLst>
          </p:cNvPr>
          <p:cNvGrpSpPr/>
          <p:nvPr/>
        </p:nvGrpSpPr>
        <p:grpSpPr>
          <a:xfrm>
            <a:off x="2362200" y="1219200"/>
            <a:ext cx="7467600" cy="5029200"/>
            <a:chOff x="2514599" y="1247775"/>
            <a:chExt cx="5524501" cy="382905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16D0593-5708-6CF2-BECA-8EED89D15E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58212"/>
            <a:stretch/>
          </p:blipFill>
          <p:spPr>
            <a:xfrm>
              <a:off x="2514600" y="2362200"/>
              <a:ext cx="5524500" cy="2714625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CF8F576-9235-D097-1303-9C3EA95F59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82845"/>
            <a:stretch/>
          </p:blipFill>
          <p:spPr>
            <a:xfrm>
              <a:off x="2514599" y="1247775"/>
              <a:ext cx="5524500" cy="111442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42374" y="40472"/>
            <a:ext cx="971232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Characteristics </a:t>
            </a:r>
            <a:r>
              <a:rPr dirty="0"/>
              <a:t>of </a:t>
            </a:r>
            <a:r>
              <a:rPr spc="-5" dirty="0"/>
              <a:t>Geoscience</a:t>
            </a:r>
            <a:r>
              <a:rPr spc="-715" dirty="0"/>
              <a:t> </a:t>
            </a:r>
            <a:r>
              <a:rPr spc="-30" dirty="0"/>
              <a:t>Data</a:t>
            </a:r>
          </a:p>
        </p:txBody>
      </p:sp>
      <p:sp>
        <p:nvSpPr>
          <p:cNvPr id="3" name="object 3"/>
          <p:cNvSpPr/>
          <p:nvPr/>
        </p:nvSpPr>
        <p:spPr>
          <a:xfrm>
            <a:off x="301752" y="1037844"/>
            <a:ext cx="1904999" cy="25237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1752" y="1037844"/>
            <a:ext cx="1905000" cy="2524125"/>
          </a:xfrm>
          <a:custGeom>
            <a:avLst/>
            <a:gdLst/>
            <a:ahLst/>
            <a:cxnLst/>
            <a:rect l="l" t="t" r="r" b="b"/>
            <a:pathLst>
              <a:path w="1905000" h="2524125">
                <a:moveTo>
                  <a:pt x="0" y="0"/>
                </a:moveTo>
                <a:lnTo>
                  <a:pt x="1905000" y="0"/>
                </a:lnTo>
                <a:lnTo>
                  <a:pt x="1905000" y="2523744"/>
                </a:lnTo>
                <a:lnTo>
                  <a:pt x="0" y="2523744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766060" y="1033272"/>
            <a:ext cx="1904999" cy="25237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766060" y="1033272"/>
            <a:ext cx="1905000" cy="2524125"/>
          </a:xfrm>
          <a:custGeom>
            <a:avLst/>
            <a:gdLst/>
            <a:ahLst/>
            <a:cxnLst/>
            <a:rect l="l" t="t" r="r" b="b"/>
            <a:pathLst>
              <a:path w="1905000" h="2524125">
                <a:moveTo>
                  <a:pt x="0" y="0"/>
                </a:moveTo>
                <a:lnTo>
                  <a:pt x="1905000" y="0"/>
                </a:lnTo>
                <a:lnTo>
                  <a:pt x="1905000" y="2523744"/>
                </a:lnTo>
                <a:lnTo>
                  <a:pt x="0" y="2523744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230367" y="1037844"/>
            <a:ext cx="1903475" cy="25237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230367" y="1037844"/>
            <a:ext cx="1903730" cy="2524125"/>
          </a:xfrm>
          <a:custGeom>
            <a:avLst/>
            <a:gdLst/>
            <a:ahLst/>
            <a:cxnLst/>
            <a:rect l="l" t="t" r="r" b="b"/>
            <a:pathLst>
              <a:path w="1903729" h="2524125">
                <a:moveTo>
                  <a:pt x="0" y="0"/>
                </a:moveTo>
                <a:lnTo>
                  <a:pt x="1903476" y="0"/>
                </a:lnTo>
                <a:lnTo>
                  <a:pt x="1903476" y="2523744"/>
                </a:lnTo>
                <a:lnTo>
                  <a:pt x="0" y="2523744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601711" y="1037844"/>
            <a:ext cx="1904987" cy="25237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601711" y="1037844"/>
            <a:ext cx="1905000" cy="2524125"/>
          </a:xfrm>
          <a:custGeom>
            <a:avLst/>
            <a:gdLst/>
            <a:ahLst/>
            <a:cxnLst/>
            <a:rect l="l" t="t" r="r" b="b"/>
            <a:pathLst>
              <a:path w="1905000" h="2524125">
                <a:moveTo>
                  <a:pt x="0" y="0"/>
                </a:moveTo>
                <a:lnTo>
                  <a:pt x="1905000" y="0"/>
                </a:lnTo>
                <a:lnTo>
                  <a:pt x="1905000" y="2523744"/>
                </a:lnTo>
                <a:lnTo>
                  <a:pt x="0" y="2523744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939528" y="1037844"/>
            <a:ext cx="1904999" cy="252374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939528" y="1037844"/>
            <a:ext cx="1905000" cy="2524125"/>
          </a:xfrm>
          <a:custGeom>
            <a:avLst/>
            <a:gdLst/>
            <a:ahLst/>
            <a:cxnLst/>
            <a:rect l="l" t="t" r="r" b="b"/>
            <a:pathLst>
              <a:path w="1905000" h="2524125">
                <a:moveTo>
                  <a:pt x="0" y="0"/>
                </a:moveTo>
                <a:lnTo>
                  <a:pt x="1905000" y="0"/>
                </a:lnTo>
                <a:lnTo>
                  <a:pt x="1905000" y="2523744"/>
                </a:lnTo>
                <a:lnTo>
                  <a:pt x="0" y="2523744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01752" y="3948684"/>
            <a:ext cx="1904999" cy="25237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01752" y="3948684"/>
            <a:ext cx="1905000" cy="2524125"/>
          </a:xfrm>
          <a:custGeom>
            <a:avLst/>
            <a:gdLst/>
            <a:ahLst/>
            <a:cxnLst/>
            <a:rect l="l" t="t" r="r" b="b"/>
            <a:pathLst>
              <a:path w="1905000" h="2524125">
                <a:moveTo>
                  <a:pt x="0" y="0"/>
                </a:moveTo>
                <a:lnTo>
                  <a:pt x="1905000" y="0"/>
                </a:lnTo>
                <a:lnTo>
                  <a:pt x="1905000" y="2523744"/>
                </a:lnTo>
                <a:lnTo>
                  <a:pt x="0" y="2523744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766060" y="3948684"/>
            <a:ext cx="1904999" cy="25237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766060" y="3948684"/>
            <a:ext cx="1905000" cy="2524125"/>
          </a:xfrm>
          <a:custGeom>
            <a:avLst/>
            <a:gdLst/>
            <a:ahLst/>
            <a:cxnLst/>
            <a:rect l="l" t="t" r="r" b="b"/>
            <a:pathLst>
              <a:path w="1905000" h="2524125">
                <a:moveTo>
                  <a:pt x="0" y="0"/>
                </a:moveTo>
                <a:lnTo>
                  <a:pt x="1905000" y="0"/>
                </a:lnTo>
                <a:lnTo>
                  <a:pt x="1905000" y="2523744"/>
                </a:lnTo>
                <a:lnTo>
                  <a:pt x="0" y="2523744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230367" y="3948684"/>
            <a:ext cx="1903475" cy="252374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230367" y="3948684"/>
            <a:ext cx="1903730" cy="2524125"/>
          </a:xfrm>
          <a:custGeom>
            <a:avLst/>
            <a:gdLst/>
            <a:ahLst/>
            <a:cxnLst/>
            <a:rect l="l" t="t" r="r" b="b"/>
            <a:pathLst>
              <a:path w="1903729" h="2524125">
                <a:moveTo>
                  <a:pt x="0" y="0"/>
                </a:moveTo>
                <a:lnTo>
                  <a:pt x="1903476" y="0"/>
                </a:lnTo>
                <a:lnTo>
                  <a:pt x="1903476" y="2523744"/>
                </a:lnTo>
                <a:lnTo>
                  <a:pt x="0" y="2523744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601711" y="3948684"/>
            <a:ext cx="1904987" cy="25237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601711" y="3948684"/>
            <a:ext cx="1905000" cy="2524125"/>
          </a:xfrm>
          <a:custGeom>
            <a:avLst/>
            <a:gdLst/>
            <a:ahLst/>
            <a:cxnLst/>
            <a:rect l="l" t="t" r="r" b="b"/>
            <a:pathLst>
              <a:path w="1905000" h="2524125">
                <a:moveTo>
                  <a:pt x="0" y="0"/>
                </a:moveTo>
                <a:lnTo>
                  <a:pt x="1905000" y="0"/>
                </a:lnTo>
                <a:lnTo>
                  <a:pt x="1905000" y="2523744"/>
                </a:lnTo>
                <a:lnTo>
                  <a:pt x="0" y="2523744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939528" y="3948684"/>
            <a:ext cx="1904999" cy="252374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939528" y="3948684"/>
            <a:ext cx="1905000" cy="2524125"/>
          </a:xfrm>
          <a:custGeom>
            <a:avLst/>
            <a:gdLst/>
            <a:ahLst/>
            <a:cxnLst/>
            <a:rect l="l" t="t" r="r" b="b"/>
            <a:pathLst>
              <a:path w="1905000" h="2524125">
                <a:moveTo>
                  <a:pt x="0" y="0"/>
                </a:moveTo>
                <a:lnTo>
                  <a:pt x="1905000" y="0"/>
                </a:lnTo>
                <a:lnTo>
                  <a:pt x="1905000" y="2523744"/>
                </a:lnTo>
                <a:lnTo>
                  <a:pt x="0" y="2523744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4878" y="40472"/>
            <a:ext cx="926846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What </a:t>
            </a:r>
            <a:r>
              <a:rPr spc="-40" dirty="0"/>
              <a:t>are </a:t>
            </a:r>
            <a:r>
              <a:rPr spc="-15" dirty="0"/>
              <a:t>your </a:t>
            </a:r>
            <a:r>
              <a:rPr spc="-5" dirty="0"/>
              <a:t>topic(s) </a:t>
            </a:r>
            <a:r>
              <a:rPr dirty="0"/>
              <a:t>of</a:t>
            </a:r>
            <a:r>
              <a:rPr spc="495" dirty="0"/>
              <a:t> </a:t>
            </a:r>
            <a:r>
              <a:rPr spc="-15" dirty="0"/>
              <a:t>interest?</a:t>
            </a:r>
          </a:p>
        </p:txBody>
      </p:sp>
      <p:sp>
        <p:nvSpPr>
          <p:cNvPr id="3" name="object 3"/>
          <p:cNvSpPr/>
          <p:nvPr/>
        </p:nvSpPr>
        <p:spPr>
          <a:xfrm>
            <a:off x="2316492" y="1452384"/>
            <a:ext cx="7557502" cy="42504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16479" y="1452372"/>
            <a:ext cx="7557770" cy="4250690"/>
          </a:xfrm>
          <a:custGeom>
            <a:avLst/>
            <a:gdLst/>
            <a:ahLst/>
            <a:cxnLst/>
            <a:rect l="l" t="t" r="r" b="b"/>
            <a:pathLst>
              <a:path w="7557770" h="4250690">
                <a:moveTo>
                  <a:pt x="0" y="0"/>
                </a:moveTo>
                <a:lnTo>
                  <a:pt x="7557516" y="0"/>
                </a:lnTo>
                <a:lnTo>
                  <a:pt x="7557516" y="4250436"/>
                </a:lnTo>
                <a:lnTo>
                  <a:pt x="0" y="425043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6668" y="40472"/>
            <a:ext cx="1012634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What data </a:t>
            </a:r>
            <a:r>
              <a:rPr spc="-35" dirty="0"/>
              <a:t>are </a:t>
            </a:r>
            <a:r>
              <a:rPr spc="-20" dirty="0"/>
              <a:t>you </a:t>
            </a:r>
            <a:r>
              <a:rPr spc="-5" dirty="0"/>
              <a:t>planning </a:t>
            </a:r>
            <a:r>
              <a:rPr dirty="0"/>
              <a:t>on</a:t>
            </a:r>
            <a:r>
              <a:rPr spc="45" dirty="0"/>
              <a:t> </a:t>
            </a:r>
            <a:r>
              <a:rPr spc="-5" dirty="0"/>
              <a:t>using?</a:t>
            </a:r>
          </a:p>
        </p:txBody>
      </p:sp>
      <p:sp>
        <p:nvSpPr>
          <p:cNvPr id="3" name="object 3"/>
          <p:cNvSpPr/>
          <p:nvPr/>
        </p:nvSpPr>
        <p:spPr>
          <a:xfrm>
            <a:off x="2316492" y="1452384"/>
            <a:ext cx="7557502" cy="42504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16479" y="1452372"/>
            <a:ext cx="7557770" cy="4250690"/>
          </a:xfrm>
          <a:custGeom>
            <a:avLst/>
            <a:gdLst/>
            <a:ahLst/>
            <a:cxnLst/>
            <a:rect l="l" t="t" r="r" b="b"/>
            <a:pathLst>
              <a:path w="7557770" h="4250690">
                <a:moveTo>
                  <a:pt x="0" y="0"/>
                </a:moveTo>
                <a:lnTo>
                  <a:pt x="7557516" y="0"/>
                </a:lnTo>
                <a:lnTo>
                  <a:pt x="7557516" y="4250436"/>
                </a:lnTo>
                <a:lnTo>
                  <a:pt x="0" y="425043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595" y="40472"/>
            <a:ext cx="1128014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What </a:t>
            </a:r>
            <a:r>
              <a:rPr dirty="0"/>
              <a:t>methods </a:t>
            </a:r>
            <a:r>
              <a:rPr spc="-35" dirty="0"/>
              <a:t>are </a:t>
            </a:r>
            <a:r>
              <a:rPr spc="-20" dirty="0"/>
              <a:t>you </a:t>
            </a:r>
            <a:r>
              <a:rPr spc="-5" dirty="0"/>
              <a:t>planning </a:t>
            </a:r>
            <a:r>
              <a:rPr dirty="0"/>
              <a:t>on</a:t>
            </a:r>
            <a:r>
              <a:rPr spc="-20" dirty="0"/>
              <a:t> </a:t>
            </a:r>
            <a:r>
              <a:rPr spc="-5" dirty="0"/>
              <a:t>using?</a:t>
            </a:r>
          </a:p>
        </p:txBody>
      </p:sp>
      <p:sp>
        <p:nvSpPr>
          <p:cNvPr id="3" name="object 3"/>
          <p:cNvSpPr/>
          <p:nvPr/>
        </p:nvSpPr>
        <p:spPr>
          <a:xfrm>
            <a:off x="2316492" y="1452384"/>
            <a:ext cx="7557502" cy="42504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16479" y="1452372"/>
            <a:ext cx="7557770" cy="4250690"/>
          </a:xfrm>
          <a:custGeom>
            <a:avLst/>
            <a:gdLst/>
            <a:ahLst/>
            <a:cxnLst/>
            <a:rect l="l" t="t" r="r" b="b"/>
            <a:pathLst>
              <a:path w="7557770" h="4250690">
                <a:moveTo>
                  <a:pt x="0" y="0"/>
                </a:moveTo>
                <a:lnTo>
                  <a:pt x="7557516" y="0"/>
                </a:lnTo>
                <a:lnTo>
                  <a:pt x="7557516" y="4250436"/>
                </a:lnTo>
                <a:lnTo>
                  <a:pt x="0" y="425043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" y="54102"/>
            <a:ext cx="12184380" cy="768350"/>
          </a:xfrm>
          <a:custGeom>
            <a:avLst/>
            <a:gdLst/>
            <a:ahLst/>
            <a:cxnLst/>
            <a:rect l="l" t="t" r="r" b="b"/>
            <a:pathLst>
              <a:path w="12184380" h="768350">
                <a:moveTo>
                  <a:pt x="0" y="0"/>
                </a:moveTo>
                <a:lnTo>
                  <a:pt x="12184380" y="0"/>
                </a:lnTo>
                <a:lnTo>
                  <a:pt x="12184380" y="768096"/>
                </a:lnTo>
                <a:lnTo>
                  <a:pt x="0" y="768096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A6A6A6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92411" y="40472"/>
            <a:ext cx="761301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Code and </a:t>
            </a:r>
            <a:r>
              <a:rPr spc="-30" dirty="0"/>
              <a:t>data</a:t>
            </a:r>
            <a:r>
              <a:rPr spc="-90" dirty="0"/>
              <a:t> </a:t>
            </a:r>
            <a:r>
              <a:rPr spc="-20" dirty="0"/>
              <a:t>management</a:t>
            </a:r>
          </a:p>
        </p:txBody>
      </p:sp>
      <p:sp>
        <p:nvSpPr>
          <p:cNvPr id="4" name="object 4"/>
          <p:cNvSpPr/>
          <p:nvPr/>
        </p:nvSpPr>
        <p:spPr>
          <a:xfrm>
            <a:off x="294132" y="958596"/>
            <a:ext cx="5212079" cy="29321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4131" y="958596"/>
            <a:ext cx="5212080" cy="2932430"/>
          </a:xfrm>
          <a:custGeom>
            <a:avLst/>
            <a:gdLst/>
            <a:ahLst/>
            <a:cxnLst/>
            <a:rect l="l" t="t" r="r" b="b"/>
            <a:pathLst>
              <a:path w="5212080" h="2932429">
                <a:moveTo>
                  <a:pt x="0" y="0"/>
                </a:moveTo>
                <a:lnTo>
                  <a:pt x="5212080" y="0"/>
                </a:lnTo>
                <a:lnTo>
                  <a:pt x="5212080" y="2932176"/>
                </a:lnTo>
                <a:lnTo>
                  <a:pt x="0" y="29321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096000" y="4479035"/>
            <a:ext cx="5376671" cy="19293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096000" y="4479035"/>
            <a:ext cx="5377180" cy="1929764"/>
          </a:xfrm>
          <a:custGeom>
            <a:avLst/>
            <a:gdLst/>
            <a:ahLst/>
            <a:cxnLst/>
            <a:rect l="l" t="t" r="r" b="b"/>
            <a:pathLst>
              <a:path w="5377180" h="1929764">
                <a:moveTo>
                  <a:pt x="0" y="0"/>
                </a:moveTo>
                <a:lnTo>
                  <a:pt x="5376672" y="0"/>
                </a:lnTo>
                <a:lnTo>
                  <a:pt x="5376672" y="1929383"/>
                </a:lnTo>
                <a:lnTo>
                  <a:pt x="0" y="1929383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72140" y="912535"/>
            <a:ext cx="11659235" cy="5619115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5428615" marR="5080">
              <a:lnSpc>
                <a:spcPts val="1930"/>
              </a:lnSpc>
              <a:spcBef>
                <a:spcPts val="355"/>
              </a:spcBef>
            </a:pPr>
            <a:r>
              <a:rPr sz="1800" spc="-15" dirty="0">
                <a:latin typeface="Arial Rounded MT Bold"/>
                <a:cs typeface="Arial Rounded MT Bold"/>
              </a:rPr>
              <a:t>Generates </a:t>
            </a:r>
            <a:r>
              <a:rPr sz="1800" dirty="0">
                <a:latin typeface="Arial Rounded MT Bold"/>
                <a:cs typeface="Arial Rounded MT Bold"/>
              </a:rPr>
              <a:t>a </a:t>
            </a:r>
            <a:r>
              <a:rPr sz="1800" spc="-25" dirty="0">
                <a:latin typeface="Arial Rounded MT Bold"/>
                <a:cs typeface="Arial Rounded MT Bold"/>
              </a:rPr>
              <a:t>backup </a:t>
            </a:r>
            <a:r>
              <a:rPr sz="1800" spc="-5" dirty="0">
                <a:latin typeface="Arial Rounded MT Bold"/>
                <a:cs typeface="Arial Rounded MT Bold"/>
              </a:rPr>
              <a:t>to the </a:t>
            </a:r>
            <a:r>
              <a:rPr sz="1800" spc="-10" dirty="0">
                <a:latin typeface="Arial Rounded MT Bold"/>
                <a:cs typeface="Arial Rounded MT Bold"/>
              </a:rPr>
              <a:t>cloud which </a:t>
            </a:r>
            <a:r>
              <a:rPr sz="1800" spc="-5" dirty="0">
                <a:latin typeface="Arial Rounded MT Bold"/>
                <a:cs typeface="Arial Rounded MT Bold"/>
              </a:rPr>
              <a:t>can </a:t>
            </a:r>
            <a:r>
              <a:rPr sz="1800" dirty="0">
                <a:latin typeface="Arial Rounded MT Bold"/>
                <a:cs typeface="Arial Rounded MT Bold"/>
              </a:rPr>
              <a:t>be </a:t>
            </a:r>
            <a:r>
              <a:rPr sz="1800" spc="-15" dirty="0">
                <a:latin typeface="Arial Rounded MT Bold"/>
                <a:cs typeface="Arial Rounded MT Bold"/>
              </a:rPr>
              <a:t>private </a:t>
            </a:r>
            <a:r>
              <a:rPr sz="1800" dirty="0">
                <a:latin typeface="Arial Rounded MT Bold"/>
                <a:cs typeface="Arial Rounded MT Bold"/>
              </a:rPr>
              <a:t>or  </a:t>
            </a:r>
            <a:r>
              <a:rPr sz="1800" spc="-5" dirty="0">
                <a:latin typeface="Arial Rounded MT Bold"/>
                <a:cs typeface="Arial Rounded MT Bold"/>
              </a:rPr>
              <a:t>public </a:t>
            </a:r>
            <a:r>
              <a:rPr sz="1800" spc="-10" dirty="0">
                <a:latin typeface="Arial Rounded MT Bold"/>
                <a:cs typeface="Arial Rounded MT Bold"/>
              </a:rPr>
              <a:t>(ensure </a:t>
            </a:r>
            <a:r>
              <a:rPr sz="1800" spc="-15" dirty="0">
                <a:latin typeface="Arial Rounded MT Bold"/>
                <a:cs typeface="Arial Rounded MT Bold"/>
              </a:rPr>
              <a:t>private </a:t>
            </a:r>
            <a:r>
              <a:rPr sz="1800" spc="-10" dirty="0">
                <a:latin typeface="Arial Rounded MT Bold"/>
                <a:cs typeface="Arial Rounded MT Bold"/>
              </a:rPr>
              <a:t>for </a:t>
            </a:r>
            <a:r>
              <a:rPr sz="1800" spc="-5" dirty="0">
                <a:latin typeface="Arial Rounded MT Bold"/>
                <a:cs typeface="Arial Rounded MT Bold"/>
              </a:rPr>
              <a:t>this</a:t>
            </a:r>
            <a:r>
              <a:rPr sz="1800" spc="-30" dirty="0">
                <a:latin typeface="Arial Rounded MT Bold"/>
                <a:cs typeface="Arial Rounded MT Bold"/>
              </a:rPr>
              <a:t> </a:t>
            </a:r>
            <a:r>
              <a:rPr sz="1800" dirty="0">
                <a:latin typeface="Arial Rounded MT Bold"/>
                <a:cs typeface="Arial Rounded MT Bold"/>
              </a:rPr>
              <a:t>module)</a:t>
            </a:r>
            <a:endParaRPr sz="1800">
              <a:latin typeface="Arial Rounded MT Bold"/>
              <a:cs typeface="Arial Rounded MT Bold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700">
              <a:latin typeface="Arial Rounded MT Bold"/>
              <a:cs typeface="Arial Rounded MT Bold"/>
            </a:endParaRPr>
          </a:p>
          <a:p>
            <a:pPr marL="5428615" marR="69850">
              <a:lnSpc>
                <a:spcPts val="1930"/>
              </a:lnSpc>
            </a:pPr>
            <a:r>
              <a:rPr sz="1800" spc="-15" dirty="0">
                <a:latin typeface="Arial Rounded MT Bold"/>
                <a:cs typeface="Arial Rounded MT Bold"/>
              </a:rPr>
              <a:t>Avoids </a:t>
            </a:r>
            <a:r>
              <a:rPr sz="1800" spc="-10" dirty="0">
                <a:latin typeface="Arial Rounded MT Bold"/>
                <a:cs typeface="Arial Rounded MT Bold"/>
              </a:rPr>
              <a:t>having </a:t>
            </a:r>
            <a:r>
              <a:rPr sz="1800" spc="-5" dirty="0">
                <a:latin typeface="Arial Rounded MT Bold"/>
                <a:cs typeface="Arial Rounded MT Bold"/>
              </a:rPr>
              <a:t>to </a:t>
            </a:r>
            <a:r>
              <a:rPr sz="1800" spc="-30" dirty="0">
                <a:latin typeface="Arial Rounded MT Bold"/>
                <a:cs typeface="Arial Rounded MT Bold"/>
              </a:rPr>
              <a:t>keep track </a:t>
            </a:r>
            <a:r>
              <a:rPr sz="1800" dirty="0">
                <a:latin typeface="Arial Rounded MT Bold"/>
                <a:cs typeface="Arial Rounded MT Bold"/>
              </a:rPr>
              <a:t>of </a:t>
            </a:r>
            <a:r>
              <a:rPr sz="1800" spc="-5" dirty="0">
                <a:latin typeface="Arial Rounded MT Bold"/>
                <a:cs typeface="Arial Rounded MT Bold"/>
              </a:rPr>
              <a:t>multiple </a:t>
            </a:r>
            <a:r>
              <a:rPr sz="1800" spc="-10" dirty="0">
                <a:latin typeface="Arial Rounded MT Bold"/>
                <a:cs typeface="Arial Rounded MT Bold"/>
              </a:rPr>
              <a:t>versions </a:t>
            </a:r>
            <a:r>
              <a:rPr sz="1800" dirty="0">
                <a:latin typeface="Arial Rounded MT Bold"/>
                <a:cs typeface="Arial Rounded MT Bold"/>
              </a:rPr>
              <a:t>on </a:t>
            </a:r>
            <a:r>
              <a:rPr sz="1800" spc="-5" dirty="0">
                <a:latin typeface="Arial Rounded MT Bold"/>
                <a:cs typeface="Arial Rounded MT Bold"/>
              </a:rPr>
              <a:t>your  computer </a:t>
            </a:r>
            <a:r>
              <a:rPr sz="1800" spc="-40" dirty="0">
                <a:latin typeface="Arial Rounded MT Bold"/>
                <a:cs typeface="Arial Rounded MT Bold"/>
              </a:rPr>
              <a:t>e.g. </a:t>
            </a:r>
            <a:r>
              <a:rPr sz="1800" spc="-5" dirty="0">
                <a:latin typeface="Arial Rounded MT Bold"/>
                <a:cs typeface="Arial Rounded MT Bold"/>
              </a:rPr>
              <a:t>v1, </a:t>
            </a:r>
            <a:r>
              <a:rPr sz="1800" dirty="0">
                <a:latin typeface="Arial Rounded MT Bold"/>
                <a:cs typeface="Arial Rounded MT Bold"/>
              </a:rPr>
              <a:t>…, </a:t>
            </a:r>
            <a:r>
              <a:rPr sz="1800" spc="-5" dirty="0">
                <a:latin typeface="Arial Rounded MT Bold"/>
                <a:cs typeface="Arial Rounded MT Bold"/>
              </a:rPr>
              <a:t>v9,</a:t>
            </a:r>
            <a:r>
              <a:rPr sz="1800" spc="20" dirty="0">
                <a:latin typeface="Arial Rounded MT Bold"/>
                <a:cs typeface="Arial Rounded MT Bold"/>
              </a:rPr>
              <a:t> </a:t>
            </a:r>
            <a:r>
              <a:rPr sz="1800" spc="-5" dirty="0">
                <a:latin typeface="Arial Rounded MT Bold"/>
                <a:cs typeface="Arial Rounded MT Bold"/>
              </a:rPr>
              <a:t>etc</a:t>
            </a:r>
            <a:endParaRPr sz="1800">
              <a:latin typeface="Arial Rounded MT Bold"/>
              <a:cs typeface="Arial Rounded MT Bold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700">
              <a:latin typeface="Arial Rounded MT Bold"/>
              <a:cs typeface="Arial Rounded MT Bold"/>
            </a:endParaRPr>
          </a:p>
          <a:p>
            <a:pPr marL="5428615" marR="668020">
              <a:lnSpc>
                <a:spcPts val="1930"/>
              </a:lnSpc>
            </a:pPr>
            <a:r>
              <a:rPr sz="1800" dirty="0">
                <a:latin typeface="Arial Rounded MT Bold"/>
                <a:cs typeface="Arial Rounded MT Bold"/>
              </a:rPr>
              <a:t>All </a:t>
            </a:r>
            <a:r>
              <a:rPr sz="1800" spc="-15" dirty="0">
                <a:latin typeface="Arial Rounded MT Bold"/>
                <a:cs typeface="Arial Rounded MT Bold"/>
              </a:rPr>
              <a:t>changes </a:t>
            </a:r>
            <a:r>
              <a:rPr sz="1800" spc="-5" dirty="0">
                <a:latin typeface="Arial Rounded MT Bold"/>
                <a:cs typeface="Arial Rounded MT Bold"/>
              </a:rPr>
              <a:t>to the uploaded </a:t>
            </a:r>
            <a:r>
              <a:rPr sz="1800" dirty="0">
                <a:latin typeface="Arial Rounded MT Bold"/>
                <a:cs typeface="Arial Rounded MT Bold"/>
              </a:rPr>
              <a:t>files </a:t>
            </a:r>
            <a:r>
              <a:rPr sz="1800" spc="-5" dirty="0">
                <a:latin typeface="Arial Rounded MT Bold"/>
                <a:cs typeface="Arial Rounded MT Bold"/>
              </a:rPr>
              <a:t>(commits) can </a:t>
            </a:r>
            <a:r>
              <a:rPr sz="1800" dirty="0">
                <a:latin typeface="Arial Rounded MT Bold"/>
                <a:cs typeface="Arial Rounded MT Bold"/>
              </a:rPr>
              <a:t>be  </a:t>
            </a:r>
            <a:r>
              <a:rPr sz="1800" spc="-15" dirty="0">
                <a:latin typeface="Arial Rounded MT Bold"/>
                <a:cs typeface="Arial Rounded MT Bold"/>
              </a:rPr>
              <a:t>viewed </a:t>
            </a:r>
            <a:r>
              <a:rPr sz="1800" spc="-5" dirty="0">
                <a:latin typeface="Arial Rounded MT Bold"/>
                <a:cs typeface="Arial Rounded MT Bold"/>
              </a:rPr>
              <a:t>and </a:t>
            </a:r>
            <a:r>
              <a:rPr sz="1800" spc="-20" dirty="0">
                <a:latin typeface="Arial Rounded MT Bold"/>
                <a:cs typeface="Arial Rounded MT Bold"/>
              </a:rPr>
              <a:t>changes are</a:t>
            </a:r>
            <a:r>
              <a:rPr sz="1800" spc="35" dirty="0">
                <a:latin typeface="Arial Rounded MT Bold"/>
                <a:cs typeface="Arial Rounded MT Bold"/>
              </a:rPr>
              <a:t> </a:t>
            </a:r>
            <a:r>
              <a:rPr sz="1800" spc="-25" dirty="0">
                <a:latin typeface="Arial Rounded MT Bold"/>
                <a:cs typeface="Arial Rounded MT Bold"/>
              </a:rPr>
              <a:t>reversable</a:t>
            </a:r>
            <a:endParaRPr sz="1800">
              <a:latin typeface="Arial Rounded MT Bold"/>
              <a:cs typeface="Arial Rounded MT Bold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500">
              <a:latin typeface="Arial Rounded MT Bold"/>
              <a:cs typeface="Arial Rounded MT Bold"/>
            </a:endParaRPr>
          </a:p>
          <a:p>
            <a:pPr marL="5428615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Arial Rounded MT Bold"/>
                <a:cs typeface="Arial Rounded MT Bold"/>
              </a:rPr>
              <a:t>Good </a:t>
            </a:r>
            <a:r>
              <a:rPr sz="1800" spc="-10" dirty="0">
                <a:latin typeface="Arial Rounded MT Bold"/>
                <a:cs typeface="Arial Rounded MT Bold"/>
              </a:rPr>
              <a:t>practice </a:t>
            </a:r>
            <a:r>
              <a:rPr sz="1800" spc="-5" dirty="0">
                <a:latin typeface="Arial Rounded MT Bold"/>
                <a:cs typeface="Arial Rounded MT Bold"/>
              </a:rPr>
              <a:t>when </a:t>
            </a:r>
            <a:r>
              <a:rPr sz="1800" spc="-20" dirty="0">
                <a:latin typeface="Arial Rounded MT Bold"/>
                <a:cs typeface="Arial Rounded MT Bold"/>
              </a:rPr>
              <a:t>working </a:t>
            </a:r>
            <a:r>
              <a:rPr sz="1800" spc="-5" dirty="0">
                <a:latin typeface="Arial Rounded MT Bold"/>
                <a:cs typeface="Arial Rounded MT Bold"/>
              </a:rPr>
              <a:t>within </a:t>
            </a:r>
            <a:r>
              <a:rPr sz="1800" dirty="0">
                <a:latin typeface="Arial Rounded MT Bold"/>
                <a:cs typeface="Arial Rounded MT Bold"/>
              </a:rPr>
              <a:t>a </a:t>
            </a:r>
            <a:r>
              <a:rPr sz="1800" spc="-5" dirty="0">
                <a:latin typeface="Arial Rounded MT Bold"/>
                <a:cs typeface="Arial Rounded MT Bold"/>
              </a:rPr>
              <a:t>team</a:t>
            </a:r>
            <a:r>
              <a:rPr sz="1800" spc="-35" dirty="0">
                <a:latin typeface="Arial Rounded MT Bold"/>
                <a:cs typeface="Arial Rounded MT Bold"/>
              </a:rPr>
              <a:t> </a:t>
            </a:r>
            <a:r>
              <a:rPr sz="1800" spc="-10" dirty="0">
                <a:latin typeface="Arial Rounded MT Bold"/>
                <a:cs typeface="Arial Rounded MT Bold"/>
              </a:rPr>
              <a:t>environment</a:t>
            </a:r>
            <a:endParaRPr sz="1800">
              <a:latin typeface="Arial Rounded MT Bold"/>
              <a:cs typeface="Arial Rounded MT Bold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100">
              <a:latin typeface="Arial Rounded MT Bold"/>
              <a:cs typeface="Arial Rounded MT Bold"/>
            </a:endParaRPr>
          </a:p>
          <a:p>
            <a:pPr marL="12700" marR="7200265">
              <a:lnSpc>
                <a:spcPts val="2150"/>
              </a:lnSpc>
              <a:spcBef>
                <a:spcPts val="5"/>
              </a:spcBef>
            </a:pPr>
            <a:r>
              <a:rPr sz="1800" spc="-10" dirty="0">
                <a:latin typeface="Arial Rounded MT Bold"/>
                <a:cs typeface="Arial Rounded MT Bold"/>
              </a:rPr>
              <a:t>Ensure </a:t>
            </a:r>
            <a:r>
              <a:rPr sz="1800" spc="-15" dirty="0">
                <a:latin typeface="Arial Rounded MT Bold"/>
                <a:cs typeface="Arial Rounded MT Bold"/>
              </a:rPr>
              <a:t>that </a:t>
            </a:r>
            <a:r>
              <a:rPr sz="1800" spc="-5" dirty="0">
                <a:latin typeface="Arial Rounded MT Bold"/>
                <a:cs typeface="Arial Rounded MT Bold"/>
              </a:rPr>
              <a:t>your </a:t>
            </a:r>
            <a:r>
              <a:rPr sz="1800" spc="-15" dirty="0">
                <a:latin typeface="Arial Rounded MT Bold"/>
                <a:cs typeface="Arial Rounded MT Bold"/>
              </a:rPr>
              <a:t>data </a:t>
            </a:r>
            <a:r>
              <a:rPr sz="1800" dirty="0">
                <a:latin typeface="Arial Rounded MT Bold"/>
                <a:cs typeface="Arial Rounded MT Bold"/>
              </a:rPr>
              <a:t>is </a:t>
            </a:r>
            <a:r>
              <a:rPr sz="1800" spc="-5" dirty="0">
                <a:latin typeface="Arial Rounded MT Bold"/>
                <a:cs typeface="Arial Rounded MT Bold"/>
              </a:rPr>
              <a:t>hosted </a:t>
            </a:r>
            <a:r>
              <a:rPr sz="1800" dirty="0">
                <a:latin typeface="Arial Rounded MT Bold"/>
                <a:cs typeface="Arial Rounded MT Bold"/>
              </a:rPr>
              <a:t>online </a:t>
            </a:r>
            <a:r>
              <a:rPr sz="1800" spc="-5" dirty="0">
                <a:latin typeface="Arial Rounded MT Bold"/>
                <a:cs typeface="Arial Rounded MT Bold"/>
              </a:rPr>
              <a:t>to  </a:t>
            </a:r>
            <a:r>
              <a:rPr sz="1800" spc="-10" dirty="0">
                <a:latin typeface="Arial Rounded MT Bold"/>
                <a:cs typeface="Arial Rounded MT Bold"/>
              </a:rPr>
              <a:t>ensure </a:t>
            </a:r>
            <a:r>
              <a:rPr sz="1800" spc="-5" dirty="0">
                <a:latin typeface="Arial Rounded MT Bold"/>
                <a:cs typeface="Arial Rounded MT Bold"/>
              </a:rPr>
              <a:t>outputs can </a:t>
            </a:r>
            <a:r>
              <a:rPr sz="1800" dirty="0">
                <a:latin typeface="Arial Rounded MT Bold"/>
                <a:cs typeface="Arial Rounded MT Bold"/>
              </a:rPr>
              <a:t>be</a:t>
            </a:r>
            <a:r>
              <a:rPr sz="1800" spc="-20" dirty="0">
                <a:latin typeface="Arial Rounded MT Bold"/>
                <a:cs typeface="Arial Rounded MT Bold"/>
              </a:rPr>
              <a:t> reproduced</a:t>
            </a:r>
            <a:endParaRPr sz="1800">
              <a:latin typeface="Arial Rounded MT Bold"/>
              <a:cs typeface="Arial Rounded MT Bold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Arial Rounded MT Bold"/>
              <a:cs typeface="Arial Rounded MT Bold"/>
            </a:endParaRPr>
          </a:p>
          <a:p>
            <a:pPr marL="12700" marR="6773545">
              <a:lnSpc>
                <a:spcPts val="2150"/>
              </a:lnSpc>
            </a:pPr>
            <a:r>
              <a:rPr sz="1800" spc="-10" dirty="0">
                <a:latin typeface="Arial Rounded MT Bold"/>
                <a:cs typeface="Arial Rounded MT Bold"/>
              </a:rPr>
              <a:t>This </a:t>
            </a:r>
            <a:r>
              <a:rPr sz="1800" spc="-5" dirty="0">
                <a:latin typeface="Arial Rounded MT Bold"/>
                <a:cs typeface="Arial Rounded MT Bold"/>
              </a:rPr>
              <a:t>should </a:t>
            </a:r>
            <a:r>
              <a:rPr sz="1800" dirty="0">
                <a:latin typeface="Arial Rounded MT Bold"/>
                <a:cs typeface="Arial Rounded MT Bold"/>
              </a:rPr>
              <a:t>be </a:t>
            </a:r>
            <a:r>
              <a:rPr sz="1800" spc="-10" dirty="0">
                <a:latin typeface="Arial Rounded MT Bold"/>
                <a:cs typeface="Arial Rounded MT Bold"/>
              </a:rPr>
              <a:t>publicly accessible </a:t>
            </a:r>
            <a:r>
              <a:rPr sz="1800" spc="-5" dirty="0">
                <a:latin typeface="Arial Rounded MT Bold"/>
                <a:cs typeface="Arial Rounded MT Bold"/>
              </a:rPr>
              <a:t>to </a:t>
            </a:r>
            <a:r>
              <a:rPr sz="1800" spc="-10" dirty="0">
                <a:latin typeface="Arial Rounded MT Bold"/>
                <a:cs typeface="Arial Rounded MT Bold"/>
              </a:rPr>
              <a:t>ensure  </a:t>
            </a:r>
            <a:r>
              <a:rPr sz="1800" spc="-5" dirty="0">
                <a:latin typeface="Arial Rounded MT Bold"/>
                <a:cs typeface="Arial Rounded MT Bold"/>
              </a:rPr>
              <a:t>the code completes</a:t>
            </a:r>
            <a:r>
              <a:rPr sz="1800" spc="-15" dirty="0">
                <a:latin typeface="Arial Rounded MT Bold"/>
                <a:cs typeface="Arial Rounded MT Bold"/>
              </a:rPr>
              <a:t> properly</a:t>
            </a:r>
            <a:endParaRPr sz="1800">
              <a:latin typeface="Arial Rounded MT Bold"/>
              <a:cs typeface="Arial Rounded MT Bold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50">
              <a:latin typeface="Arial Rounded MT Bold"/>
              <a:cs typeface="Arial Rounded MT Bold"/>
            </a:endParaRPr>
          </a:p>
          <a:p>
            <a:pPr marL="12700" marR="7124065">
              <a:lnSpc>
                <a:spcPts val="2150"/>
              </a:lnSpc>
            </a:pPr>
            <a:r>
              <a:rPr sz="1800" spc="-5" dirty="0">
                <a:latin typeface="Arial Rounded MT Bold"/>
                <a:cs typeface="Arial Rounded MT Bold"/>
              </a:rPr>
              <a:t>Needs to </a:t>
            </a:r>
            <a:r>
              <a:rPr sz="1800" dirty="0">
                <a:latin typeface="Arial Rounded MT Bold"/>
                <a:cs typeface="Arial Rounded MT Bold"/>
              </a:rPr>
              <a:t>be </a:t>
            </a:r>
            <a:r>
              <a:rPr sz="1800" spc="-10" dirty="0">
                <a:latin typeface="Arial Rounded MT Bold"/>
                <a:cs typeface="Arial Rounded MT Bold"/>
              </a:rPr>
              <a:t>shared </a:t>
            </a:r>
            <a:r>
              <a:rPr sz="1800" dirty="0">
                <a:latin typeface="Arial Rounded MT Bold"/>
                <a:cs typeface="Arial Rounded MT Bold"/>
              </a:rPr>
              <a:t>during </a:t>
            </a:r>
            <a:r>
              <a:rPr sz="1800" spc="-5" dirty="0">
                <a:latin typeface="Arial Rounded MT Bold"/>
                <a:cs typeface="Arial Rounded MT Bold"/>
              </a:rPr>
              <a:t>submission </a:t>
            </a:r>
            <a:r>
              <a:rPr sz="1800" dirty="0">
                <a:latin typeface="Arial Rounded MT Bold"/>
                <a:cs typeface="Arial Rounded MT Bold"/>
              </a:rPr>
              <a:t>of  </a:t>
            </a:r>
            <a:r>
              <a:rPr sz="1800" spc="-5" dirty="0">
                <a:latin typeface="Arial Rounded MT Bold"/>
                <a:cs typeface="Arial Rounded MT Bold"/>
              </a:rPr>
              <a:t>portfolio</a:t>
            </a:r>
            <a:endParaRPr sz="1800">
              <a:latin typeface="Arial Rounded MT Bold"/>
              <a:cs typeface="Arial Rounded MT 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Words>917</Words>
  <Application>Microsoft Office PowerPoint</Application>
  <PresentationFormat>Widescreen</PresentationFormat>
  <Paragraphs>156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Arial Rounded MT Bold</vt:lpstr>
      <vt:lpstr>Calibri</vt:lpstr>
      <vt:lpstr>Consolas</vt:lpstr>
      <vt:lpstr>Office Theme</vt:lpstr>
      <vt:lpstr>Data analysis  for      Geoscience</vt:lpstr>
      <vt:lpstr>Course Introduction</vt:lpstr>
      <vt:lpstr>Part 1: Timetable</vt:lpstr>
      <vt:lpstr>Part 1: Timetable</vt:lpstr>
      <vt:lpstr>Characteristics of Geoscience Data</vt:lpstr>
      <vt:lpstr>What are your topic(s) of interest?</vt:lpstr>
      <vt:lpstr>What data are you planning on using?</vt:lpstr>
      <vt:lpstr>What methods are you planning on using?</vt:lpstr>
      <vt:lpstr>Code and data management</vt:lpstr>
      <vt:lpstr>MATLAB primer</vt:lpstr>
      <vt:lpstr>MATLAB primer</vt:lpstr>
      <vt:lpstr>MATLAB primer</vt:lpstr>
      <vt:lpstr>MATLAB primer</vt:lpstr>
      <vt:lpstr>Interfacing with folders and directories</vt:lpstr>
      <vt:lpstr>Data types</vt:lpstr>
      <vt:lpstr>Logic &amp; relation operations</vt:lpstr>
      <vt:lpstr>Array indexing</vt:lpstr>
      <vt:lpstr>Condition statements</vt:lpstr>
      <vt:lpstr>Loops (for and while)</vt:lpstr>
      <vt:lpstr>Vectorization</vt:lpstr>
      <vt:lpstr>Summary</vt:lpstr>
      <vt:lpstr>Next Session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Perks</dc:creator>
  <cp:lastModifiedBy>Matthew Perks</cp:lastModifiedBy>
  <cp:revision>3</cp:revision>
  <dcterms:created xsi:type="dcterms:W3CDTF">2023-09-07T11:53:14Z</dcterms:created>
  <dcterms:modified xsi:type="dcterms:W3CDTF">2024-09-16T15:11:46Z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2022-09-12T00:00:00Z</vt:filetime>
  </property>
  <property fmtid="{D5CDD505-2E9C-101B-9397-08002B2CF9AE}" pid="3" name="Creator">
    <vt:lpwstr>Acrobat PDFMaker 17 for PowerPoint</vt:lpwstr>
  </property>
  <property fmtid="{D5CDD505-2E9C-101B-9397-08002B2CF9AE}" pid="4" name="LastSaved">
    <vt:filetime>2023-09-07T00:00:00Z</vt:filetime>
  </property>
</Properties>
</file>