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6214" y="1090428"/>
            <a:ext cx="5210175" cy="4133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00000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2" y="54102"/>
            <a:ext cx="12184380" cy="768350"/>
          </a:xfrm>
          <a:custGeom>
            <a:avLst/>
            <a:gdLst/>
            <a:ahLst/>
            <a:cxnLst/>
            <a:rect l="l" t="t" r="r" b="b"/>
            <a:pathLst>
              <a:path w="12184380" h="768350">
                <a:moveTo>
                  <a:pt x="0" y="0"/>
                </a:moveTo>
                <a:lnTo>
                  <a:pt x="12184380" y="0"/>
                </a:lnTo>
                <a:lnTo>
                  <a:pt x="1218438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8719" y="45401"/>
            <a:ext cx="507456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F48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3861" y="1230364"/>
            <a:ext cx="9004277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2944" y="533933"/>
            <a:ext cx="3634104" cy="1903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065" marR="5080" algn="ctr">
              <a:lnSpc>
                <a:spcPts val="4750"/>
              </a:lnSpc>
              <a:spcBef>
                <a:spcPts val="705"/>
              </a:spcBef>
            </a:pPr>
            <a:r>
              <a:rPr spc="-30" dirty="0">
                <a:solidFill>
                  <a:srgbClr val="C00000"/>
                </a:solidFill>
              </a:rPr>
              <a:t>Data</a:t>
            </a:r>
            <a:r>
              <a:rPr spc="-8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analysis  </a:t>
            </a:r>
            <a:r>
              <a:rPr spc="-20" dirty="0">
                <a:solidFill>
                  <a:srgbClr val="C00000"/>
                </a:solidFill>
              </a:rPr>
              <a:t>for      </a:t>
            </a:r>
            <a:r>
              <a:rPr spc="-5" dirty="0">
                <a:solidFill>
                  <a:srgbClr val="C00000"/>
                </a:solidFill>
              </a:rPr>
              <a:t>Geoscience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3000" y="3586505"/>
            <a:ext cx="228600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87C"/>
                </a:solidFill>
                <a:latin typeface="Arial Rounded MT Bold"/>
                <a:cs typeface="Arial Rounded MT Bold"/>
              </a:rPr>
              <a:t>GEO8026</a:t>
            </a:r>
            <a:endParaRPr sz="24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2400" spc="-105" dirty="0">
                <a:solidFill>
                  <a:srgbClr val="1F487C"/>
                </a:solidFill>
                <a:latin typeface="Arial Rounded MT Bold"/>
                <a:cs typeface="Arial Rounded MT Bold"/>
              </a:rPr>
              <a:t>Dr. </a:t>
            </a:r>
            <a:r>
              <a:rPr lang="en-GB" sz="2400" spc="-15" dirty="0">
                <a:solidFill>
                  <a:srgbClr val="1F487C"/>
                </a:solidFill>
                <a:latin typeface="Arial Rounded MT Bold"/>
                <a:cs typeface="Arial Rounded MT Bold"/>
              </a:rPr>
              <a:t>Seb Pitman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6957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0119" y="12636"/>
            <a:ext cx="3611879" cy="6845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5151" y="45401"/>
            <a:ext cx="4099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n-sample</a:t>
            </a:r>
            <a:r>
              <a:rPr spc="-8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7237476" y="1086611"/>
            <a:ext cx="4623815" cy="346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836" y="1177922"/>
            <a:ext cx="8639175" cy="535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294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When </a:t>
            </a:r>
            <a:r>
              <a:rPr sz="1800" spc="-10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than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samples need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tested, </a:t>
            </a:r>
            <a:r>
              <a:rPr sz="1800" spc="-20" dirty="0">
                <a:latin typeface="Arial Rounded MT Bold"/>
                <a:cs typeface="Arial Rounded MT Bold"/>
              </a:rPr>
              <a:t>rather </a:t>
            </a:r>
            <a:r>
              <a:rPr sz="1800" spc="-5" dirty="0">
                <a:latin typeface="Arial Rounded MT Bold"/>
                <a:cs typeface="Arial Rounded MT Bold"/>
              </a:rPr>
              <a:t>than  using multiples </a:t>
            </a:r>
            <a:r>
              <a:rPr sz="1800" dirty="0">
                <a:latin typeface="Arial Rounded MT Bold"/>
                <a:cs typeface="Arial Rounded MT Bold"/>
              </a:rPr>
              <a:t>of a </a:t>
            </a:r>
            <a:r>
              <a:rPr sz="1800" spc="-5" dirty="0">
                <a:latin typeface="Arial Rounded MT Bold"/>
                <a:cs typeface="Arial Rounded MT Bold"/>
              </a:rPr>
              <a:t>two-sample test </a:t>
            </a:r>
            <a:r>
              <a:rPr sz="1800" dirty="0">
                <a:latin typeface="Arial Rounded MT Bold"/>
                <a:cs typeface="Arial Rounded MT Bold"/>
              </a:rPr>
              <a:t>it is </a:t>
            </a:r>
            <a:r>
              <a:rPr sz="1800" spc="-5" dirty="0">
                <a:latin typeface="Arial Rounded MT Bold"/>
                <a:cs typeface="Arial Rounded MT Bold"/>
              </a:rPr>
              <a:t>better to use an  </a:t>
            </a:r>
            <a:r>
              <a:rPr sz="1800" spc="-20" dirty="0">
                <a:latin typeface="Arial Rounded MT Bold"/>
                <a:cs typeface="Arial Rounded MT Bold"/>
              </a:rPr>
              <a:t>integrated </a:t>
            </a:r>
            <a:r>
              <a:rPr sz="1800" spc="-5" dirty="0">
                <a:latin typeface="Arial Rounded MT Bold"/>
                <a:cs typeface="Arial Rounded MT Bold"/>
              </a:rPr>
              <a:t>multiple testing </a:t>
            </a:r>
            <a:r>
              <a:rPr sz="1800" spc="-20" dirty="0">
                <a:latin typeface="Arial Rounded MT Bold"/>
                <a:cs typeface="Arial Rounded MT Bold"/>
              </a:rPr>
              <a:t>approach </a:t>
            </a:r>
            <a:r>
              <a:rPr sz="1800" spc="-15" dirty="0">
                <a:latin typeface="Arial Rounded MT Bold"/>
                <a:cs typeface="Arial Rounded MT Bold"/>
              </a:rPr>
              <a:t>such </a:t>
            </a:r>
            <a:r>
              <a:rPr sz="1800" spc="-5" dirty="0">
                <a:latin typeface="Arial Rounded MT Bold"/>
                <a:cs typeface="Arial Rounded MT Bold"/>
              </a:rPr>
              <a:t>as</a:t>
            </a:r>
            <a:r>
              <a:rPr sz="1800" spc="60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ANOVA.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[p,tbl,stats]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=</a:t>
            </a:r>
            <a:r>
              <a:rPr sz="1800" spc="2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anova1(x);</a:t>
            </a:r>
            <a:endParaRPr sz="1800">
              <a:latin typeface="Arial Rounded MT Bold"/>
              <a:cs typeface="Arial Rounded MT Bold"/>
            </a:endParaRPr>
          </a:p>
          <a:p>
            <a:pPr marL="12700" marR="1918335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all  samples </a:t>
            </a:r>
            <a:r>
              <a:rPr sz="1800" spc="-10" dirty="0">
                <a:latin typeface="Arial Rounded MT Bold"/>
                <a:cs typeface="Arial Rounded MT Bold"/>
              </a:rPr>
              <a:t>stored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15" dirty="0">
                <a:latin typeface="Arial Rounded MT Bold"/>
                <a:cs typeface="Arial Rounded MT Bold"/>
              </a:rPr>
              <a:t>variable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20" dirty="0">
                <a:latin typeface="Arial Rounded MT Bold"/>
                <a:cs typeface="Arial Rounded MT Bold"/>
              </a:rPr>
              <a:t>are drawn from </a:t>
            </a:r>
            <a:r>
              <a:rPr sz="1800" spc="-5" dirty="0">
                <a:latin typeface="Arial Rounded MT Bold"/>
                <a:cs typeface="Arial Rounded MT Bold"/>
              </a:rPr>
              <a:t>populations with  the same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mean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273300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Where </a:t>
            </a:r>
            <a:r>
              <a:rPr sz="1800" dirty="0">
                <a:latin typeface="Arial Rounded MT Bold"/>
                <a:cs typeface="Arial Rounded MT Bold"/>
              </a:rPr>
              <a:t>x is a </a:t>
            </a:r>
            <a:r>
              <a:rPr sz="1800" spc="-5" dirty="0">
                <a:latin typeface="Arial Rounded MT Bold"/>
                <a:cs typeface="Arial Rounded MT Bold"/>
              </a:rPr>
              <a:t>2D </a:t>
            </a:r>
            <a:r>
              <a:rPr sz="1800" spc="-25" dirty="0">
                <a:latin typeface="Arial Rounded MT Bold"/>
                <a:cs typeface="Arial Rounded MT Bold"/>
              </a:rPr>
              <a:t>array </a:t>
            </a:r>
            <a:r>
              <a:rPr sz="1800" spc="-5" dirty="0">
                <a:latin typeface="Arial Rounded MT Bold"/>
                <a:cs typeface="Arial Rounded MT Bold"/>
              </a:rPr>
              <a:t>with columns </a:t>
            </a:r>
            <a:r>
              <a:rPr sz="1800" spc="-15" dirty="0">
                <a:latin typeface="Arial Rounded MT Bold"/>
                <a:cs typeface="Arial Rounded MT Bold"/>
              </a:rPr>
              <a:t>representing </a:t>
            </a:r>
            <a:r>
              <a:rPr sz="1800" spc="-5" dirty="0">
                <a:latin typeface="Arial Rounded MT Bold"/>
                <a:cs typeface="Arial Rounded MT Bold"/>
              </a:rPr>
              <a:t>different  sample </a:t>
            </a:r>
            <a:r>
              <a:rPr sz="1800" spc="-10" dirty="0">
                <a:latin typeface="Arial Rounded MT Bold"/>
                <a:cs typeface="Arial Rounded MT Bold"/>
              </a:rPr>
              <a:t>types/conditions.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009139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</a:t>
            </a:r>
            <a:r>
              <a:rPr sz="1800" spc="-10" dirty="0">
                <a:latin typeface="Arial Rounded MT Bold"/>
                <a:cs typeface="Arial Rounded MT Bold"/>
              </a:rPr>
              <a:t>value </a:t>
            </a:r>
            <a:r>
              <a:rPr sz="1800" spc="-5" dirty="0">
                <a:latin typeface="Arial Rounded MT Bold"/>
                <a:cs typeface="Arial Rounded MT Bold"/>
              </a:rPr>
              <a:t>under 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all samples </a:t>
            </a:r>
            <a:r>
              <a:rPr sz="1800" spc="-20" dirty="0">
                <a:latin typeface="Arial Rounded MT Bold"/>
                <a:cs typeface="Arial Rounded MT Bold"/>
              </a:rPr>
              <a:t>are drawn  from </a:t>
            </a:r>
            <a:r>
              <a:rPr sz="1800" spc="-5" dirty="0">
                <a:latin typeface="Arial Rounded MT Bold"/>
                <a:cs typeface="Arial Rounded MT Bold"/>
              </a:rPr>
              <a:t>populations with the same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mean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800" dirty="0">
                <a:latin typeface="Arial Rounded MT Bold"/>
                <a:cs typeface="Arial Rounded MT Bold"/>
              </a:rPr>
              <a:t>P ≤ </a:t>
            </a:r>
            <a:r>
              <a:rPr sz="1800" dirty="0">
                <a:latin typeface="Calibri"/>
                <a:cs typeface="Calibri"/>
              </a:rPr>
              <a:t>α </a:t>
            </a:r>
            <a:r>
              <a:rPr sz="1800" dirty="0">
                <a:latin typeface="Arial Rounded MT Bold"/>
                <a:cs typeface="Arial Rounded MT Bold"/>
              </a:rPr>
              <a:t>= At </a:t>
            </a:r>
            <a:r>
              <a:rPr sz="1800" spc="-5" dirty="0">
                <a:latin typeface="Arial Rounded MT Bold"/>
                <a:cs typeface="Arial Rounded MT Bold"/>
              </a:rPr>
              <a:t>least </a:t>
            </a:r>
            <a:r>
              <a:rPr sz="1800" dirty="0">
                <a:latin typeface="Arial Rounded MT Bold"/>
                <a:cs typeface="Arial Rounded MT Bold"/>
              </a:rPr>
              <a:t>one </a:t>
            </a:r>
            <a:r>
              <a:rPr sz="1800" spc="-20" dirty="0">
                <a:latin typeface="Arial Rounded MT Bold"/>
                <a:cs typeface="Arial Rounded MT Bold"/>
              </a:rPr>
              <a:t>group </a:t>
            </a:r>
            <a:r>
              <a:rPr sz="1800" spc="-5" dirty="0">
                <a:latin typeface="Arial Rounded MT Bold"/>
                <a:cs typeface="Arial Rounded MT Bold"/>
              </a:rPr>
              <a:t>mean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r>
              <a:rPr sz="1800" spc="8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different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multcompare(stats)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Uses the post-hoc </a:t>
            </a:r>
            <a:r>
              <a:rPr sz="1800" spc="-45" dirty="0">
                <a:latin typeface="Arial Rounded MT Bold"/>
                <a:cs typeface="Arial Rounded MT Bold"/>
              </a:rPr>
              <a:t>Tukey </a:t>
            </a:r>
            <a:r>
              <a:rPr sz="1800" spc="-5" dirty="0">
                <a:latin typeface="Arial Rounded MT Bold"/>
                <a:cs typeface="Arial Rounded MT Bold"/>
              </a:rPr>
              <a:t>(or other </a:t>
            </a:r>
            <a:r>
              <a:rPr sz="1800" dirty="0">
                <a:latin typeface="Arial Rounded MT Bold"/>
                <a:cs typeface="Arial Rounded MT Bold"/>
              </a:rPr>
              <a:t>specified) </a:t>
            </a:r>
            <a:r>
              <a:rPr sz="1800" spc="-5" dirty="0">
                <a:latin typeface="Arial Rounded MT Bold"/>
                <a:cs typeface="Arial Rounded MT Bold"/>
              </a:rPr>
              <a:t>test to </a:t>
            </a:r>
            <a:r>
              <a:rPr sz="1800" spc="-10" dirty="0">
                <a:latin typeface="Arial Rounded MT Bold"/>
                <a:cs typeface="Arial Rounded MT Bold"/>
              </a:rPr>
              <a:t>interactively </a:t>
            </a:r>
            <a:r>
              <a:rPr sz="1800" spc="-5" dirty="0">
                <a:latin typeface="Arial Rounded MT Bold"/>
                <a:cs typeface="Arial Rounded MT Bold"/>
              </a:rPr>
              <a:t>assess </a:t>
            </a:r>
            <a:r>
              <a:rPr sz="1800" spc="-10" dirty="0">
                <a:latin typeface="Arial Rounded MT Bold"/>
                <a:cs typeface="Arial Rounded MT Bold"/>
              </a:rPr>
              <a:t>which  </a:t>
            </a:r>
            <a:r>
              <a:rPr sz="1800" spc="-20" dirty="0">
                <a:latin typeface="Arial Rounded MT Bold"/>
                <a:cs typeface="Arial Rounded MT Bold"/>
              </a:rPr>
              <a:t>groups have </a:t>
            </a:r>
            <a:r>
              <a:rPr sz="1800" spc="-5" dirty="0">
                <a:latin typeface="Arial Rounded MT Bold"/>
                <a:cs typeface="Arial Rounded MT Bold"/>
              </a:rPr>
              <a:t>means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dirty="0">
                <a:latin typeface="Arial Rounded MT Bold"/>
                <a:cs typeface="Arial Rounded MT Bold"/>
              </a:rPr>
              <a:t>significantly </a:t>
            </a:r>
            <a:r>
              <a:rPr sz="1800" spc="-5" dirty="0">
                <a:latin typeface="Arial Rounded MT Bold"/>
                <a:cs typeface="Arial Rounded MT Bold"/>
              </a:rPr>
              <a:t>different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other</a:t>
            </a:r>
            <a:r>
              <a:rPr sz="1800" spc="80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groups.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711" y="45401"/>
            <a:ext cx="4794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85" dirty="0"/>
              <a:t> </a:t>
            </a:r>
            <a:r>
              <a:rPr spc="-3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56971" y="1568196"/>
            <a:ext cx="6408419" cy="3974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2215" y="903602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Principles: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2215" y="2275202"/>
            <a:ext cx="37592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9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15" dirty="0">
                <a:latin typeface="Arial Rounded MT Bold"/>
                <a:cs typeface="Arial Rounded MT Bold"/>
              </a:rPr>
              <a:t>there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causal and linear </a:t>
            </a:r>
            <a:r>
              <a:rPr sz="1800" spc="-15" dirty="0">
                <a:latin typeface="Arial Rounded MT Bold"/>
                <a:cs typeface="Arial Rounded MT Bold"/>
              </a:rPr>
              <a:t>trend  </a:t>
            </a:r>
            <a:r>
              <a:rPr sz="1800" spc="-10" dirty="0">
                <a:latin typeface="Arial Rounded MT Bold"/>
                <a:cs typeface="Arial Rounded MT Bold"/>
              </a:rPr>
              <a:t>between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(transformed)  variables?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324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Rounded MT Bold"/>
                <a:cs typeface="Arial Rounded MT Bold"/>
              </a:rPr>
              <a:t>R2 = a </a:t>
            </a:r>
            <a:r>
              <a:rPr sz="1800" spc="-20" dirty="0">
                <a:latin typeface="Arial Rounded MT Bold"/>
                <a:cs typeface="Arial Rounded MT Bold"/>
              </a:rPr>
              <a:t>ratio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explained to total  </a:t>
            </a:r>
            <a:r>
              <a:rPr sz="1800" spc="-10" dirty="0">
                <a:latin typeface="Arial Rounded MT Bold"/>
                <a:cs typeface="Arial Rounded MT Bold"/>
              </a:rPr>
              <a:t>variation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</a:t>
            </a:r>
            <a:r>
              <a:rPr sz="1800" spc="-10" dirty="0">
                <a:latin typeface="Arial Rounded MT Bold"/>
                <a:cs typeface="Arial Rounded MT Bold"/>
              </a:rPr>
              <a:t>value </a:t>
            </a:r>
            <a:r>
              <a:rPr sz="1800" dirty="0">
                <a:latin typeface="Arial Rounded MT Bold"/>
                <a:cs typeface="Arial Rounded MT Bold"/>
              </a:rPr>
              <a:t>is &lt; </a:t>
            </a:r>
            <a:r>
              <a:rPr sz="1800" spc="-5" dirty="0">
                <a:latin typeface="Arial Rounded MT Bold"/>
                <a:cs typeface="Arial Rounded MT Bold"/>
              </a:rPr>
              <a:t>0.05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spc="-10" dirty="0">
                <a:latin typeface="Arial Rounded MT Bold"/>
                <a:cs typeface="Arial Rounded MT Bold"/>
              </a:rPr>
              <a:t>reject</a:t>
            </a:r>
            <a:r>
              <a:rPr sz="1800" spc="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tabLst>
                <a:tab pos="2486025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null hypothesis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(i.e.	</a:t>
            </a:r>
            <a:r>
              <a:rPr sz="1800" dirty="0">
                <a:latin typeface="Arial Rounded MT Bold"/>
                <a:cs typeface="Arial Rounded MT Bold"/>
              </a:rPr>
              <a:t>≠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0)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372745">
              <a:lnSpc>
                <a:spcPct val="100000"/>
              </a:lnSpc>
            </a:pPr>
            <a:r>
              <a:rPr sz="1800" spc="-15" dirty="0">
                <a:latin typeface="Arial Rounded MT Bold"/>
                <a:cs typeface="Arial Rounded MT Bold"/>
              </a:rPr>
              <a:t>Normality, </a:t>
            </a:r>
            <a:r>
              <a:rPr sz="1800" spc="-5" dirty="0">
                <a:latin typeface="Arial Rounded MT Bold"/>
                <a:cs typeface="Arial Rounded MT Bold"/>
              </a:rPr>
              <a:t>equal </a:t>
            </a:r>
            <a:r>
              <a:rPr sz="1800" spc="-15" dirty="0">
                <a:latin typeface="Arial Rounded MT Bold"/>
                <a:cs typeface="Arial Rounded MT Bold"/>
              </a:rPr>
              <a:t>variance, </a:t>
            </a:r>
            <a:r>
              <a:rPr sz="1800" spc="-5" dirty="0">
                <a:latin typeface="Arial Rounded MT Bold"/>
                <a:cs typeface="Arial Rounded MT Bold"/>
              </a:rPr>
              <a:t>and  independent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errors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82840" y="1327403"/>
            <a:ext cx="4363199" cy="705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3119" y="4509515"/>
            <a:ext cx="263650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711" y="45401"/>
            <a:ext cx="4794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</a:t>
            </a:r>
            <a:r>
              <a:rPr spc="-85" dirty="0"/>
              <a:t> </a:t>
            </a:r>
            <a:r>
              <a:rPr spc="-3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886967" y="1089660"/>
            <a:ext cx="4009644" cy="5500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0034" y="903602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Principles: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0034" y="2275202"/>
            <a:ext cx="418846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the distributions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homoscedastic?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 dirty="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Are </a:t>
            </a:r>
            <a:r>
              <a:rPr sz="1800" spc="-10" dirty="0">
                <a:latin typeface="Arial Rounded MT Bold"/>
                <a:cs typeface="Arial Rounded MT Bold"/>
              </a:rPr>
              <a:t>transformations</a:t>
            </a:r>
            <a:r>
              <a:rPr sz="1800" spc="-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required?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Arial Rounded MT Bold"/>
              <a:cs typeface="Arial Rounded MT Bold"/>
            </a:endParaRPr>
          </a:p>
          <a:p>
            <a:pPr marL="12700" marR="39687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Common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types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of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transformations 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Independent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 variable:</a:t>
            </a:r>
            <a:endParaRPr sz="1800" dirty="0">
              <a:latin typeface="Arial Rounded MT Bold"/>
              <a:cs typeface="Arial Rounded MT Bold"/>
            </a:endParaRPr>
          </a:p>
          <a:p>
            <a:pPr marL="299085" marR="170180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Square </a:t>
            </a:r>
            <a:r>
              <a:rPr sz="1800" spc="-15" dirty="0">
                <a:latin typeface="Arial Rounded MT Bold"/>
                <a:cs typeface="Arial Rounded MT Bold"/>
              </a:rPr>
              <a:t>root </a:t>
            </a:r>
            <a:r>
              <a:rPr sz="1800" spc="-10" dirty="0">
                <a:latin typeface="Arial Rounded MT Bold"/>
                <a:cs typeface="Arial Rounded MT Bold"/>
              </a:rPr>
              <a:t>transformation </a:t>
            </a:r>
            <a:r>
              <a:rPr sz="1800" dirty="0">
                <a:latin typeface="Arial Rounded MT Bold"/>
                <a:cs typeface="Arial Rounded MT Bold"/>
              </a:rPr>
              <a:t>of the  </a:t>
            </a:r>
            <a:r>
              <a:rPr sz="1800" spc="-5" dirty="0">
                <a:latin typeface="Arial Rounded MT Bold"/>
                <a:cs typeface="Arial Rounded MT Bold"/>
              </a:rPr>
              <a:t>independent</a:t>
            </a:r>
            <a:r>
              <a:rPr sz="1800" spc="-15" dirty="0">
                <a:latin typeface="Arial Rounded MT Bold"/>
                <a:cs typeface="Arial Rounded MT Bold"/>
              </a:rPr>
              <a:t> variable</a:t>
            </a:r>
            <a:endParaRPr sz="1800" dirty="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Inverse </a:t>
            </a:r>
            <a:r>
              <a:rPr sz="1800" spc="-10" dirty="0">
                <a:latin typeface="Arial Rounded MT Bold"/>
                <a:cs typeface="Arial Rounded MT Bold"/>
              </a:rPr>
              <a:t>transformation </a:t>
            </a:r>
            <a:r>
              <a:rPr sz="1800" spc="-5" dirty="0">
                <a:latin typeface="Arial Rounded MT Bold"/>
                <a:cs typeface="Arial Rounded MT Bold"/>
              </a:rPr>
              <a:t>(X' </a:t>
            </a:r>
            <a:r>
              <a:rPr sz="1800" dirty="0">
                <a:latin typeface="Arial Rounded MT Bold"/>
                <a:cs typeface="Arial Rounded MT Bold"/>
              </a:rPr>
              <a:t>= 1 /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X)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Log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transform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 dirty="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Dependent and independent</a:t>
            </a:r>
            <a:r>
              <a:rPr sz="1800" spc="-2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variable:</a:t>
            </a:r>
            <a:endParaRPr sz="1800" dirty="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Log-log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transform</a:t>
            </a:r>
            <a:endParaRPr sz="1800" dirty="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1740" y="1327403"/>
            <a:ext cx="4361675" cy="705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2539" y="45401"/>
            <a:ext cx="3225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</a:t>
            </a:r>
            <a:r>
              <a:rPr spc="5" dirty="0"/>
              <a:t>n</a:t>
            </a:r>
            <a:r>
              <a:rPr spc="-5" dirty="0"/>
              <a:t>ce</a:t>
            </a:r>
            <a:r>
              <a:rPr spc="50" dirty="0"/>
              <a:t>r</a:t>
            </a:r>
            <a:r>
              <a:rPr dirty="0"/>
              <a:t>ta</a:t>
            </a:r>
            <a:r>
              <a:rPr spc="-10" dirty="0"/>
              <a:t>i</a:t>
            </a:r>
            <a:r>
              <a:rPr dirty="0"/>
              <a:t>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423444"/>
            <a:ext cx="565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 Rounded MT Bold"/>
                <a:cs typeface="Arial Rounded MT Bold"/>
              </a:rPr>
              <a:t>Two </a:t>
            </a:r>
            <a:r>
              <a:rPr sz="1800" spc="-15" dirty="0">
                <a:latin typeface="Arial Rounded MT Bold"/>
                <a:cs typeface="Arial Rounded MT Bold"/>
              </a:rPr>
              <a:t>broad </a:t>
            </a:r>
            <a:r>
              <a:rPr sz="1800" spc="-25" dirty="0">
                <a:latin typeface="Arial Rounded MT Bold"/>
                <a:cs typeface="Arial Rounded MT Bold"/>
              </a:rPr>
              <a:t>ways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assessing </a:t>
            </a:r>
            <a:r>
              <a:rPr sz="1800" dirty="0">
                <a:latin typeface="Arial Rounded MT Bold"/>
                <a:cs typeface="Arial Rounded MT Bold"/>
              </a:rPr>
              <a:t>confidence </a:t>
            </a:r>
            <a:r>
              <a:rPr sz="1800" spc="-10" dirty="0">
                <a:latin typeface="Arial Rounded MT Bold"/>
                <a:cs typeface="Arial Rounded MT Bold"/>
              </a:rPr>
              <a:t>intervals:  </a:t>
            </a:r>
            <a:r>
              <a:rPr sz="1800" dirty="0">
                <a:latin typeface="Arial Rounded MT Bold"/>
                <a:cs typeface="Arial Rounded MT Bold"/>
              </a:rPr>
              <a:t>using </a:t>
            </a:r>
            <a:r>
              <a:rPr sz="1800" spc="-10" dirty="0">
                <a:latin typeface="Arial Rounded MT Bold"/>
                <a:cs typeface="Arial Rounded MT Bold"/>
              </a:rPr>
              <a:t>bootstrapping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techniques: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668" y="2795044"/>
            <a:ext cx="5899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Calculation </a:t>
            </a:r>
            <a:r>
              <a:rPr sz="1800" spc="5" dirty="0">
                <a:latin typeface="Arial Rounded MT Bold"/>
                <a:cs typeface="Arial Rounded MT Bold"/>
              </a:rPr>
              <a:t>coefficient </a:t>
            </a:r>
            <a:r>
              <a:rPr sz="1800" spc="-5" dirty="0">
                <a:latin typeface="Arial Rounded MT Bold"/>
                <a:cs typeface="Arial Rounded MT Bold"/>
              </a:rPr>
              <a:t>confidence </a:t>
            </a:r>
            <a:r>
              <a:rPr sz="1800" spc="-10" dirty="0">
                <a:latin typeface="Arial Rounded MT Bold"/>
                <a:cs typeface="Arial Rounded MT Bold"/>
              </a:rPr>
              <a:t>intervals </a:t>
            </a:r>
            <a:r>
              <a:rPr sz="1800" spc="-5" dirty="0">
                <a:latin typeface="Arial Rounded MT Bold"/>
                <a:cs typeface="Arial Rounded MT Bold"/>
              </a:rPr>
              <a:t>using  the 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Wald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method </a:t>
            </a:r>
            <a:r>
              <a:rPr sz="1800" spc="-15" dirty="0">
                <a:latin typeface="Arial Rounded MT Bold"/>
                <a:cs typeface="Arial Rounded MT Bold"/>
              </a:rPr>
              <a:t>which </a:t>
            </a:r>
            <a:r>
              <a:rPr sz="1800" spc="-5" dirty="0">
                <a:latin typeface="Arial Rounded MT Bold"/>
                <a:cs typeface="Arial Rounded MT Bold"/>
              </a:rPr>
              <a:t>assumes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5" dirty="0">
                <a:latin typeface="Arial Rounded MT Bold"/>
                <a:cs typeface="Arial Rounded MT Bold"/>
              </a:rPr>
              <a:t>errors </a:t>
            </a:r>
            <a:r>
              <a:rPr sz="1800" spc="-35" dirty="0">
                <a:latin typeface="Arial Rounded MT Bold"/>
                <a:cs typeface="Arial Rounded MT Bold"/>
              </a:rPr>
              <a:t>are  </a:t>
            </a:r>
            <a:r>
              <a:rPr sz="1800" spc="-5" dirty="0">
                <a:latin typeface="Arial Rounded MT Bold"/>
                <a:cs typeface="Arial Rounded MT Bold"/>
              </a:rPr>
              <a:t>normally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distributed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668" y="4440963"/>
            <a:ext cx="590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79600" algn="l"/>
                <a:tab pos="3404870" algn="l"/>
                <a:tab pos="4645660" algn="l"/>
                <a:tab pos="5610225" algn="l"/>
              </a:tabLst>
            </a:pPr>
            <a:r>
              <a:rPr sz="1800" dirty="0">
                <a:latin typeface="Arial Rounded MT Bold"/>
                <a:cs typeface="Arial Rounded MT Bold"/>
              </a:rPr>
              <a:t>Boo</a:t>
            </a:r>
            <a:r>
              <a:rPr sz="1800" spc="-5" dirty="0">
                <a:latin typeface="Arial Rounded MT Bold"/>
                <a:cs typeface="Arial Rounded MT Bold"/>
              </a:rPr>
              <a:t>tst</a:t>
            </a:r>
            <a:r>
              <a:rPr sz="1800" spc="-45" dirty="0">
                <a:latin typeface="Arial Rounded MT Bold"/>
                <a:cs typeface="Arial Rounded MT Bold"/>
              </a:rPr>
              <a:t>r</a:t>
            </a:r>
            <a:r>
              <a:rPr sz="1800" spc="-30" dirty="0">
                <a:latin typeface="Arial Rounded MT Bold"/>
                <a:cs typeface="Arial Rounded MT Bold"/>
              </a:rPr>
              <a:t>a</a:t>
            </a:r>
            <a:r>
              <a:rPr sz="1800" dirty="0">
                <a:latin typeface="Arial Rounded MT Bold"/>
                <a:cs typeface="Arial Rounded MT Bold"/>
              </a:rPr>
              <a:t>ppi</a:t>
            </a:r>
            <a:r>
              <a:rPr sz="1800" spc="-10" dirty="0">
                <a:latin typeface="Arial Rounded MT Bold"/>
                <a:cs typeface="Arial Rounded MT Bold"/>
              </a:rPr>
              <a:t>n</a:t>
            </a:r>
            <a:r>
              <a:rPr sz="1800" dirty="0">
                <a:latin typeface="Arial Rounded MT Bold"/>
                <a:cs typeface="Arial Rounded MT Bold"/>
              </a:rPr>
              <a:t>g	</a:t>
            </a:r>
            <a:r>
              <a:rPr sz="1800" spc="-5" dirty="0">
                <a:latin typeface="Arial Rounded MT Bold"/>
                <a:cs typeface="Arial Rounded MT Bold"/>
              </a:rPr>
              <a:t>c</a:t>
            </a:r>
            <a:r>
              <a:rPr sz="1800" dirty="0">
                <a:latin typeface="Arial Rounded MT Bold"/>
                <a:cs typeface="Arial Rounded MT Bold"/>
              </a:rPr>
              <a:t>on</a:t>
            </a:r>
            <a:r>
              <a:rPr sz="1800" spc="20" dirty="0">
                <a:latin typeface="Arial Rounded MT Bold"/>
                <a:cs typeface="Arial Rounded MT Bold"/>
              </a:rPr>
              <a:t>f</a:t>
            </a:r>
            <a:r>
              <a:rPr sz="1800" spc="-10" dirty="0">
                <a:latin typeface="Arial Rounded MT Bold"/>
                <a:cs typeface="Arial Rounded MT Bold"/>
              </a:rPr>
              <a:t>i</a:t>
            </a:r>
            <a:r>
              <a:rPr sz="1800" dirty="0">
                <a:latin typeface="Arial Rounded MT Bold"/>
                <a:cs typeface="Arial Rounded MT Bold"/>
              </a:rPr>
              <a:t>d</a:t>
            </a:r>
            <a:r>
              <a:rPr sz="1800" spc="-5" dirty="0">
                <a:latin typeface="Arial Rounded MT Bold"/>
                <a:cs typeface="Arial Rounded MT Bold"/>
              </a:rPr>
              <a:t>e</a:t>
            </a:r>
            <a:r>
              <a:rPr sz="1800" dirty="0">
                <a:latin typeface="Arial Rounded MT Bold"/>
                <a:cs typeface="Arial Rounded MT Bold"/>
              </a:rPr>
              <a:t>n</a:t>
            </a:r>
            <a:r>
              <a:rPr sz="1800" spc="-5" dirty="0">
                <a:latin typeface="Arial Rounded MT Bold"/>
                <a:cs typeface="Arial Rounded MT Bold"/>
              </a:rPr>
              <a:t>c</a:t>
            </a:r>
            <a:r>
              <a:rPr sz="1800" dirty="0">
                <a:latin typeface="Arial Rounded MT Bold"/>
                <a:cs typeface="Arial Rounded MT Bold"/>
              </a:rPr>
              <a:t>e	in</a:t>
            </a:r>
            <a:r>
              <a:rPr sz="1800" spc="-5" dirty="0">
                <a:latin typeface="Arial Rounded MT Bold"/>
                <a:cs typeface="Arial Rounded MT Bold"/>
              </a:rPr>
              <a:t>te</a:t>
            </a:r>
            <a:r>
              <a:rPr sz="1800" spc="-25" dirty="0">
                <a:latin typeface="Arial Rounded MT Bold"/>
                <a:cs typeface="Arial Rounded MT Bold"/>
              </a:rPr>
              <a:t>r</a:t>
            </a:r>
            <a:r>
              <a:rPr sz="1800" spc="-30" dirty="0">
                <a:latin typeface="Arial Rounded MT Bold"/>
                <a:cs typeface="Arial Rounded MT Bold"/>
              </a:rPr>
              <a:t>v</a:t>
            </a:r>
            <a:r>
              <a:rPr sz="1800" spc="-5" dirty="0">
                <a:latin typeface="Arial Rounded MT Bold"/>
                <a:cs typeface="Arial Rounded MT Bold"/>
              </a:rPr>
              <a:t>a</a:t>
            </a:r>
            <a:r>
              <a:rPr sz="1800" dirty="0">
                <a:latin typeface="Arial Rounded MT Bold"/>
                <a:cs typeface="Arial Rounded MT Bold"/>
              </a:rPr>
              <a:t>ls	b</a:t>
            </a:r>
            <a:r>
              <a:rPr sz="1800" spc="-5" dirty="0">
                <a:latin typeface="Arial Rounded MT Bold"/>
                <a:cs typeface="Arial Rounded MT Bold"/>
              </a:rPr>
              <a:t>ase</a:t>
            </a:r>
            <a:r>
              <a:rPr sz="1800" dirty="0">
                <a:latin typeface="Arial Rounded MT Bold"/>
                <a:cs typeface="Arial Rounded MT Bold"/>
              </a:rPr>
              <a:t>d	</a:t>
            </a:r>
            <a:r>
              <a:rPr sz="1800" spc="5" dirty="0">
                <a:latin typeface="Arial Rounded MT Bold"/>
                <a:cs typeface="Arial Rounded MT Bold"/>
              </a:rPr>
              <a:t>on 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resampling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of </a:t>
            </a:r>
            <a:r>
              <a:rPr sz="1800" spc="-20" dirty="0">
                <a:solidFill>
                  <a:srgbClr val="C00000"/>
                </a:solidFill>
                <a:latin typeface="Arial Rounded MT Bold"/>
                <a:cs typeface="Arial Rounded MT Bold"/>
              </a:rPr>
              <a:t>cases</a:t>
            </a:r>
            <a:r>
              <a:rPr sz="1800" spc="-20" dirty="0">
                <a:latin typeface="Arial Rounded MT Bold"/>
                <a:cs typeface="Arial Rounded MT Bold"/>
              </a:rPr>
              <a:t>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resampling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of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residuals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5992" y="984503"/>
            <a:ext cx="3784091" cy="568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878" y="45401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Univariate</a:t>
            </a:r>
            <a:r>
              <a:rPr spc="-9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8257031" y="1014983"/>
            <a:ext cx="3048176" cy="5468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37" y="1201056"/>
            <a:ext cx="6801484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91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Often </a:t>
            </a:r>
            <a:r>
              <a:rPr sz="1800" dirty="0">
                <a:latin typeface="Arial Rounded MT Bold"/>
                <a:cs typeface="Arial Rounded MT Bold"/>
              </a:rPr>
              <a:t>it is </a:t>
            </a:r>
            <a:r>
              <a:rPr sz="1800" spc="-5" dirty="0">
                <a:latin typeface="Arial Rounded MT Bold"/>
                <a:cs typeface="Arial Rounded MT Bold"/>
              </a:rPr>
              <a:t>useful to </a:t>
            </a: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distribution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 continuous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latin typeface="Arial Rounded MT Bold"/>
                <a:cs typeface="Arial Rounded MT Bold"/>
              </a:rPr>
              <a:t>discrete </a:t>
            </a:r>
            <a:r>
              <a:rPr sz="1800" spc="-15" dirty="0">
                <a:latin typeface="Arial Rounded MT Bold"/>
                <a:cs typeface="Arial Rounded MT Bold"/>
              </a:rPr>
              <a:t>data that we</a:t>
            </a:r>
            <a:r>
              <a:rPr sz="1800" spc="35" dirty="0">
                <a:latin typeface="Arial Rounded MT Bold"/>
                <a:cs typeface="Arial Rounded MT Bold"/>
              </a:rPr>
              <a:t> </a:t>
            </a:r>
            <a:r>
              <a:rPr sz="1800" spc="-35" dirty="0">
                <a:latin typeface="Arial Rounded MT Bold"/>
                <a:cs typeface="Arial Rounded MT Bold"/>
              </a:rPr>
              <a:t>have.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marR="179070">
              <a:lnSpc>
                <a:spcPct val="100000"/>
              </a:lnSpc>
              <a:spcBef>
                <a:spcPts val="189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useful to </a:t>
            </a:r>
            <a:r>
              <a:rPr sz="1800" spc="-10" dirty="0">
                <a:latin typeface="Arial Rounded MT Bold"/>
                <a:cs typeface="Arial Rounded MT Bold"/>
              </a:rPr>
              <a:t>understand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properties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5" dirty="0">
                <a:latin typeface="Arial Rounded MT Bold"/>
                <a:cs typeface="Arial Rounded MT Bold"/>
              </a:rPr>
              <a:t>what we 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10" dirty="0">
                <a:latin typeface="Arial Rounded MT Bold"/>
                <a:cs typeface="Arial Rounded MT Bold"/>
              </a:rPr>
              <a:t>measured, </a:t>
            </a:r>
            <a:r>
              <a:rPr sz="1800" dirty="0">
                <a:latin typeface="Arial Rounded MT Bold"/>
                <a:cs typeface="Arial Rounded MT Bold"/>
              </a:rPr>
              <a:t>or it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used to inform the </a:t>
            </a:r>
            <a:r>
              <a:rPr sz="1800" spc="-15" dirty="0">
                <a:latin typeface="Arial Rounded MT Bold"/>
                <a:cs typeface="Arial Rounded MT Bold"/>
              </a:rPr>
              <a:t>kind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10" dirty="0">
                <a:latin typeface="Arial Rounded MT Bold"/>
                <a:cs typeface="Arial Rounded MT Bold"/>
              </a:rPr>
              <a:t>statistical </a:t>
            </a:r>
            <a:r>
              <a:rPr sz="1800" spc="-5" dirty="0">
                <a:latin typeface="Arial Rounded MT Bold"/>
                <a:cs typeface="Arial Rounded MT Bold"/>
              </a:rPr>
              <a:t>tests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most </a:t>
            </a:r>
            <a:r>
              <a:rPr sz="1800" spc="-10" dirty="0">
                <a:latin typeface="Arial Rounded MT Bold"/>
                <a:cs typeface="Arial Rounded MT Bold"/>
              </a:rPr>
              <a:t>suitable given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1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distribution.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Typically,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would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interested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4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following: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Sample </a:t>
            </a:r>
            <a:r>
              <a:rPr sz="1800" spc="-10" dirty="0">
                <a:latin typeface="Arial Rounded MT Bold"/>
                <a:cs typeface="Arial Rounded MT Bold"/>
              </a:rPr>
              <a:t>size: </a:t>
            </a:r>
            <a:r>
              <a:rPr sz="1800" spc="-5" dirty="0">
                <a:latin typeface="Arial Rounded MT Bold"/>
                <a:cs typeface="Arial Rounded MT Bold"/>
              </a:rPr>
              <a:t>length(x),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5" dirty="0">
                <a:latin typeface="Arial Rounded MT Bold"/>
                <a:cs typeface="Arial Rounded MT Bold"/>
              </a:rPr>
              <a:t>numel(x)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Mean: mean(x) </a:t>
            </a:r>
            <a:r>
              <a:rPr sz="1800" dirty="0">
                <a:latin typeface="Arial Rounded MT Bold"/>
                <a:cs typeface="Arial Rounded MT Bold"/>
              </a:rPr>
              <a:t>– </a:t>
            </a:r>
            <a:r>
              <a:rPr sz="1800" spc="-5" dirty="0">
                <a:latin typeface="Arial Rounded MT Bold"/>
                <a:cs typeface="Arial Rounded MT Bold"/>
              </a:rPr>
              <a:t>sum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values </a:t>
            </a:r>
            <a:r>
              <a:rPr sz="1800" spc="-5" dirty="0">
                <a:latin typeface="Arial Rounded MT Bold"/>
                <a:cs typeface="Arial Rounded MT Bold"/>
              </a:rPr>
              <a:t>divided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5" dirty="0">
                <a:latin typeface="Arial Rounded MT Bold"/>
                <a:cs typeface="Arial Rounded MT Bold"/>
              </a:rPr>
              <a:t>sample</a:t>
            </a:r>
            <a:r>
              <a:rPr sz="1800" spc="-2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number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Mode: mode(x) </a:t>
            </a:r>
            <a:r>
              <a:rPr sz="1800" dirty="0">
                <a:latin typeface="Arial Rounded MT Bold"/>
                <a:cs typeface="Arial Rounded MT Bold"/>
              </a:rPr>
              <a:t>– </a:t>
            </a:r>
            <a:r>
              <a:rPr sz="1800" spc="-5" dirty="0">
                <a:latin typeface="Arial Rounded MT Bold"/>
                <a:cs typeface="Arial Rounded MT Bold"/>
              </a:rPr>
              <a:t>most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frequent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Median: median(x) </a:t>
            </a:r>
            <a:r>
              <a:rPr sz="1800" dirty="0">
                <a:latin typeface="Arial Rounded MT Bold"/>
                <a:cs typeface="Arial Rounded MT Bold"/>
              </a:rPr>
              <a:t>– middle </a:t>
            </a:r>
            <a:r>
              <a:rPr sz="1800" spc="-10" dirty="0">
                <a:latin typeface="Arial Rounded MT Bold"/>
                <a:cs typeface="Arial Rounded MT Bold"/>
              </a:rPr>
              <a:t>value </a:t>
            </a:r>
            <a:r>
              <a:rPr sz="1800" spc="-5" dirty="0">
                <a:latin typeface="Arial Rounded MT Bold"/>
                <a:cs typeface="Arial Rounded MT Bold"/>
              </a:rPr>
              <a:t>when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ranked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Percentiles: </a:t>
            </a:r>
            <a:r>
              <a:rPr sz="1800" spc="-5" dirty="0">
                <a:latin typeface="Arial Rounded MT Bold"/>
                <a:cs typeface="Arial Rounded MT Bold"/>
              </a:rPr>
              <a:t>iqr(x),</a:t>
            </a:r>
            <a:r>
              <a:rPr sz="1800" spc="3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prctile(x,p)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Standard </a:t>
            </a:r>
            <a:r>
              <a:rPr sz="1800" spc="-15" dirty="0">
                <a:latin typeface="Arial Rounded MT Bold"/>
                <a:cs typeface="Arial Rounded MT Bold"/>
              </a:rPr>
              <a:t>deviation:</a:t>
            </a:r>
            <a:r>
              <a:rPr sz="1800" spc="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std(x)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Variance: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var(x)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5" dirty="0">
                <a:latin typeface="Arial Rounded MT Bold"/>
                <a:cs typeface="Arial Rounded MT Bold"/>
              </a:rPr>
              <a:t>Skewness: skewness(x) </a:t>
            </a:r>
            <a:r>
              <a:rPr sz="1800" dirty="0">
                <a:latin typeface="Arial Rounded MT Bold"/>
                <a:cs typeface="Arial Rounded MT Bold"/>
              </a:rPr>
              <a:t>– is </a:t>
            </a:r>
            <a:r>
              <a:rPr sz="1800" spc="-5" dirty="0">
                <a:latin typeface="Arial Rounded MT Bold"/>
                <a:cs typeface="Arial Rounded MT Bold"/>
              </a:rPr>
              <a:t>the x-axis distribution</a:t>
            </a:r>
            <a:r>
              <a:rPr sz="1800" spc="30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skewed?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Kurtosis: </a:t>
            </a:r>
            <a:r>
              <a:rPr sz="1800" spc="-5" dirty="0">
                <a:latin typeface="Arial Rounded MT Bold"/>
                <a:cs typeface="Arial Rounded MT Bold"/>
              </a:rPr>
              <a:t>kurtosis(x) </a:t>
            </a:r>
            <a:r>
              <a:rPr sz="1800" dirty="0">
                <a:latin typeface="Arial Rounded MT Bold"/>
                <a:cs typeface="Arial Rounded MT Bold"/>
              </a:rPr>
              <a:t>- how </a:t>
            </a:r>
            <a:r>
              <a:rPr sz="1800" spc="-10" dirty="0">
                <a:latin typeface="Arial Rounded MT Bold"/>
                <a:cs typeface="Arial Rounded MT Bold"/>
              </a:rPr>
              <a:t>outlier-prone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distribution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0811" y="5329428"/>
            <a:ext cx="1188719" cy="524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878" y="45401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Univariate</a:t>
            </a:r>
            <a:r>
              <a:rPr spc="-9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7246" y="1100790"/>
            <a:ext cx="664019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Many </a:t>
            </a:r>
            <a:r>
              <a:rPr sz="1800" spc="-10" dirty="0">
                <a:latin typeface="Arial Rounded MT Bold"/>
                <a:cs typeface="Arial Rounded MT Bold"/>
              </a:rPr>
              <a:t>statistical </a:t>
            </a:r>
            <a:r>
              <a:rPr sz="1800" spc="-5" dirty="0">
                <a:latin typeface="Arial Rounded MT Bold"/>
                <a:cs typeface="Arial Rounded MT Bold"/>
              </a:rPr>
              <a:t>tests </a:t>
            </a:r>
            <a:r>
              <a:rPr sz="1800" spc="-15" dirty="0">
                <a:latin typeface="Arial Rounded MT Bold"/>
                <a:cs typeface="Arial Rounded MT Bold"/>
              </a:rPr>
              <a:t>operate </a:t>
            </a:r>
            <a:r>
              <a:rPr sz="1800" spc="-5" dirty="0">
                <a:latin typeface="Arial Rounded MT Bold"/>
                <a:cs typeface="Arial Rounded MT Bold"/>
              </a:rPr>
              <a:t>under the assumption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normally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distributed.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480059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This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5" dirty="0">
                <a:latin typeface="Arial Rounded MT Bold"/>
                <a:cs typeface="Arial Rounded MT Bold"/>
              </a:rPr>
              <a:t>because </a:t>
            </a:r>
            <a:r>
              <a:rPr sz="1800" spc="-15" dirty="0">
                <a:latin typeface="Arial Rounded MT Bold"/>
                <a:cs typeface="Arial Rounded MT Bold"/>
              </a:rPr>
              <a:t>they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10" dirty="0">
                <a:latin typeface="Arial Rounded MT Bold"/>
                <a:cs typeface="Arial Rounded MT Bold"/>
              </a:rPr>
              <a:t>seeking </a:t>
            </a:r>
            <a:r>
              <a:rPr sz="1800" spc="-5" dirty="0">
                <a:latin typeface="Arial Rounded MT Bold"/>
                <a:cs typeface="Arial Rounded MT Bold"/>
              </a:rPr>
              <a:t>to test the mean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 distribution, </a:t>
            </a:r>
            <a:r>
              <a:rPr sz="1800" spc="-10" dirty="0">
                <a:latin typeface="Arial Rounded MT Bold"/>
                <a:cs typeface="Arial Rounded MT Bold"/>
              </a:rPr>
              <a:t>which </a:t>
            </a:r>
            <a:r>
              <a:rPr sz="1800" dirty="0">
                <a:latin typeface="Arial Rounded MT Bold"/>
                <a:cs typeface="Arial Rounded MT Bold"/>
              </a:rPr>
              <a:t>is influenced </a:t>
            </a:r>
            <a:r>
              <a:rPr sz="1800" spc="-15" dirty="0">
                <a:latin typeface="Arial Rounded MT Bold"/>
                <a:cs typeface="Arial Rounded MT Bold"/>
              </a:rPr>
              <a:t>by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outliers.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920115">
              <a:lnSpc>
                <a:spcPct val="100000"/>
              </a:lnSpc>
            </a:pPr>
            <a:r>
              <a:rPr sz="1800" spc="-2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test whether 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latin typeface="Arial Rounded MT Bold"/>
                <a:cs typeface="Arial Rounded MT Bold"/>
              </a:rPr>
              <a:t>distribution meets the  assumptions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parametric </a:t>
            </a:r>
            <a:r>
              <a:rPr sz="1800" spc="-5" dirty="0">
                <a:latin typeface="Arial Rounded MT Bold"/>
                <a:cs typeface="Arial Rounded MT Bold"/>
              </a:rPr>
              <a:t>tests using</a:t>
            </a:r>
            <a:r>
              <a:rPr sz="1800" spc="-25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the: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5" dirty="0">
                <a:latin typeface="Arial Rounded MT Bold"/>
                <a:cs typeface="Arial Rounded MT Bold"/>
              </a:rPr>
              <a:t>Anderson-Darling test: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adtest(x)</a:t>
            </a:r>
            <a:endParaRPr sz="1800">
              <a:latin typeface="Arial Rounded MT Bold"/>
              <a:cs typeface="Arial Rounded MT Bold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Arial Rounded MT Bold"/>
                <a:cs typeface="Arial Rounded MT Bold"/>
              </a:rPr>
              <a:t>Lilliefors </a:t>
            </a:r>
            <a:r>
              <a:rPr sz="1800" spc="-5" dirty="0">
                <a:latin typeface="Arial Rounded MT Bold"/>
                <a:cs typeface="Arial Rounded MT Bold"/>
              </a:rPr>
              <a:t>test:</a:t>
            </a:r>
            <a:r>
              <a:rPr sz="1800" spc="-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lillietest(x)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183515" algn="just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latin typeface="Arial Rounded MT Bold"/>
                <a:cs typeface="Arial Rounded MT Bold"/>
              </a:rPr>
              <a:t>alternatively </a:t>
            </a:r>
            <a:r>
              <a:rPr sz="1800" spc="-5" dirty="0">
                <a:latin typeface="Arial Rounded MT Bold"/>
                <a:cs typeface="Arial Rounded MT Bold"/>
              </a:rPr>
              <a:t>the: One-sample </a:t>
            </a:r>
            <a:r>
              <a:rPr sz="1800" spc="-15" dirty="0">
                <a:latin typeface="Arial Rounded MT Bold"/>
                <a:cs typeface="Arial Rounded MT Bold"/>
              </a:rPr>
              <a:t>Kolmogorov-Smirnov </a:t>
            </a:r>
            <a:r>
              <a:rPr sz="1800" spc="-5" dirty="0">
                <a:latin typeface="Arial Rounded MT Bold"/>
                <a:cs typeface="Arial Rounded MT Bold"/>
              </a:rPr>
              <a:t>test  to see </a:t>
            </a:r>
            <a:r>
              <a:rPr sz="1800" dirty="0">
                <a:latin typeface="Arial Rounded MT Bold"/>
                <a:cs typeface="Arial Rounded MT Bold"/>
              </a:rPr>
              <a:t>if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standard </a:t>
            </a:r>
            <a:r>
              <a:rPr sz="1800" spc="-5" dirty="0">
                <a:latin typeface="Arial Rounded MT Bold"/>
                <a:cs typeface="Arial Rounded MT Bold"/>
              </a:rPr>
              <a:t>normal distribution (mean  0, std</a:t>
            </a:r>
            <a:r>
              <a:rPr sz="1800" spc="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1).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Rounded MT Bold"/>
              <a:cs typeface="Arial Rounded MT Bold"/>
            </a:endParaRPr>
          </a:p>
          <a:p>
            <a:pPr marL="12700" marR="41910">
              <a:lnSpc>
                <a:spcPct val="1006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Output </a:t>
            </a:r>
            <a:r>
              <a:rPr sz="1800" dirty="0">
                <a:latin typeface="Arial Rounded MT Bold"/>
                <a:cs typeface="Arial Rounded MT Bold"/>
              </a:rPr>
              <a:t>of 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fails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the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20" dirty="0">
                <a:latin typeface="Arial Rounded MT Bold"/>
                <a:cs typeface="Arial Rounded MT Bold"/>
              </a:rPr>
              <a:t>are  </a:t>
            </a:r>
            <a:r>
              <a:rPr sz="1800" spc="-5" dirty="0">
                <a:latin typeface="Arial Rounded MT Bold"/>
                <a:cs typeface="Arial Rounded MT Bold"/>
              </a:rPr>
              <a:t>normally distributed </a:t>
            </a:r>
            <a:r>
              <a:rPr sz="1800" spc="-20" dirty="0">
                <a:latin typeface="Arial Rounded MT Bold"/>
                <a:cs typeface="Arial Rounded MT Bold"/>
              </a:rPr>
              <a:t>i.e., </a:t>
            </a:r>
            <a:r>
              <a:rPr sz="1800" spc="-5" dirty="0">
                <a:latin typeface="Arial Rounded MT Bold"/>
                <a:cs typeface="Arial Rounded MT Bold"/>
              </a:rPr>
              <a:t>normal </a:t>
            </a:r>
            <a:r>
              <a:rPr sz="1800" spc="-25" dirty="0">
                <a:latin typeface="Arial Rounded MT Bold"/>
                <a:cs typeface="Arial Rounded MT Bold"/>
              </a:rPr>
              <a:t>at </a:t>
            </a:r>
            <a:r>
              <a:rPr sz="1800" spc="-5" dirty="0">
                <a:latin typeface="Arial Rounded MT Bold"/>
                <a:cs typeface="Arial Rounded MT Bold"/>
              </a:rPr>
              <a:t>the 95%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ci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Arial Rounded MT Bold"/>
              <a:cs typeface="Arial Rounded MT Bold"/>
            </a:endParaRPr>
          </a:p>
          <a:p>
            <a:pPr marL="12700" marR="1090295">
              <a:lnSpc>
                <a:spcPct val="1006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Output </a:t>
            </a:r>
            <a:r>
              <a:rPr sz="1800" dirty="0">
                <a:latin typeface="Arial Rounded MT Bold"/>
                <a:cs typeface="Arial Rounded MT Bold"/>
              </a:rPr>
              <a:t>of 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5" dirty="0">
                <a:latin typeface="Arial Rounded MT Bold"/>
                <a:cs typeface="Arial Rounded MT Bold"/>
              </a:rPr>
              <a:t>consistent with the null  hypothesis </a:t>
            </a:r>
            <a:r>
              <a:rPr sz="1800" spc="-25" dirty="0">
                <a:latin typeface="Arial Rounded MT Bold"/>
                <a:cs typeface="Arial Rounded MT Bold"/>
              </a:rPr>
              <a:t>i.e. </a:t>
            </a:r>
            <a:r>
              <a:rPr sz="1800" dirty="0">
                <a:latin typeface="Arial Rounded MT Bold"/>
                <a:cs typeface="Arial Rounded MT Bold"/>
              </a:rPr>
              <a:t>not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normal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2" y="874776"/>
            <a:ext cx="3777996" cy="5925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740" y="1869977"/>
            <a:ext cx="4843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Operate </a:t>
            </a:r>
            <a:r>
              <a:rPr sz="1800" spc="-5" dirty="0">
                <a:latin typeface="Arial Rounded MT Bold"/>
                <a:cs typeface="Arial Rounded MT Bold"/>
              </a:rPr>
              <a:t>under the assumption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normally distributed.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40" y="2967257"/>
            <a:ext cx="518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Focus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assessing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distribution </a:t>
            </a:r>
            <a:r>
              <a:rPr sz="1800" spc="-10" dirty="0">
                <a:latin typeface="Arial Rounded MT Bold"/>
                <a:cs typeface="Arial Rounded MT Bold"/>
              </a:rPr>
              <a:t>around </a:t>
            </a:r>
            <a:r>
              <a:rPr sz="1800" dirty="0">
                <a:latin typeface="Arial Rounded MT Bold"/>
                <a:cs typeface="Arial Rounded MT Bold"/>
              </a:rPr>
              <a:t>the  </a:t>
            </a:r>
            <a:r>
              <a:rPr sz="1800" spc="-5" dirty="0">
                <a:latin typeface="Arial Rounded MT Bold"/>
                <a:cs typeface="Arial Rounded MT Bold"/>
              </a:rPr>
              <a:t>mean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40" y="4064537"/>
            <a:ext cx="462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Influenced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10" dirty="0">
                <a:latin typeface="Arial Rounded MT Bold"/>
                <a:cs typeface="Arial Rounded MT Bold"/>
              </a:rPr>
              <a:t>outliers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spc="-15" dirty="0">
                <a:latin typeface="Arial Rounded MT Bold"/>
                <a:cs typeface="Arial Rounded MT Bold"/>
              </a:rPr>
              <a:t>extreme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values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740" y="4887497"/>
            <a:ext cx="326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continuous</a:t>
            </a:r>
            <a:r>
              <a:rPr sz="1800" spc="-8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datasets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740" y="1047017"/>
            <a:ext cx="1061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1345" algn="l"/>
              </a:tabLst>
            </a:pP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Parametric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tests </a:t>
            </a:r>
            <a:r>
              <a:rPr sz="1800" spc="-40" dirty="0">
                <a:latin typeface="Arial Rounded MT Bold"/>
                <a:cs typeface="Arial Rounded MT Bold"/>
              </a:rPr>
              <a:t>e.g.</a:t>
            </a:r>
            <a:r>
              <a:rPr sz="1800" spc="60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t-tests,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ANOVA	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Non-parametric tests </a:t>
            </a: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spc="-5" dirty="0">
                <a:latin typeface="Arial Rounded MT Bold"/>
                <a:cs typeface="Arial Rounded MT Bold"/>
              </a:rPr>
              <a:t>Mann-Whitney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test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1562" y="1869977"/>
            <a:ext cx="4843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Do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20" dirty="0">
                <a:latin typeface="Arial Rounded MT Bold"/>
                <a:cs typeface="Arial Rounded MT Bold"/>
              </a:rPr>
              <a:t>work </a:t>
            </a:r>
            <a:r>
              <a:rPr sz="1800" dirty="0">
                <a:latin typeface="Arial Rounded MT Bold"/>
                <a:cs typeface="Arial Rounded MT Bold"/>
              </a:rPr>
              <a:t>on the </a:t>
            </a:r>
            <a:r>
              <a:rPr sz="1800" spc="-5" dirty="0">
                <a:latin typeface="Arial Rounded MT Bold"/>
                <a:cs typeface="Arial Rounded MT Bold"/>
              </a:rPr>
              <a:t>assumption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19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normality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1562" y="2967257"/>
            <a:ext cx="518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Rounded MT Bold"/>
                <a:cs typeface="Arial Rounded MT Bold"/>
              </a:rPr>
              <a:t>Focus </a:t>
            </a:r>
            <a:r>
              <a:rPr sz="1800" dirty="0">
                <a:latin typeface="Arial Rounded MT Bold"/>
                <a:cs typeface="Arial Rounded MT Bold"/>
              </a:rPr>
              <a:t>on </a:t>
            </a:r>
            <a:r>
              <a:rPr sz="1800" spc="-5" dirty="0">
                <a:latin typeface="Arial Rounded MT Bold"/>
                <a:cs typeface="Arial Rounded MT Bold"/>
              </a:rPr>
              <a:t>assessing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distribution </a:t>
            </a:r>
            <a:r>
              <a:rPr sz="1800" spc="-10" dirty="0">
                <a:latin typeface="Arial Rounded MT Bold"/>
                <a:cs typeface="Arial Rounded MT Bold"/>
              </a:rPr>
              <a:t>around </a:t>
            </a:r>
            <a:r>
              <a:rPr sz="1800" dirty="0">
                <a:latin typeface="Arial Rounded MT Bold"/>
                <a:cs typeface="Arial Rounded MT Bold"/>
              </a:rPr>
              <a:t>the  </a:t>
            </a:r>
            <a:r>
              <a:rPr sz="1800" spc="-5" dirty="0">
                <a:latin typeface="Arial Rounded MT Bold"/>
                <a:cs typeface="Arial Rounded MT Bold"/>
              </a:rPr>
              <a:t>median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1562" y="4064537"/>
            <a:ext cx="5159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Assumption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spread between </a:t>
            </a:r>
            <a:r>
              <a:rPr sz="1800" spc="-20" dirty="0">
                <a:latin typeface="Arial Rounded MT Bold"/>
                <a:cs typeface="Arial Rounded MT Bold"/>
              </a:rPr>
              <a:t>groups </a:t>
            </a:r>
            <a:r>
              <a:rPr sz="1800" dirty="0">
                <a:latin typeface="Arial Rounded MT Bold"/>
                <a:cs typeface="Arial Rounded MT Bold"/>
              </a:rPr>
              <a:t>is  </a:t>
            </a:r>
            <a:r>
              <a:rPr sz="1800" spc="-5" dirty="0">
                <a:latin typeface="Arial Rounded MT Bold"/>
                <a:cs typeface="Arial Rounded MT Bold"/>
              </a:rPr>
              <a:t>similar (as this </a:t>
            </a:r>
            <a:r>
              <a:rPr sz="1800" dirty="0">
                <a:latin typeface="Arial Rounded MT Bold"/>
                <a:cs typeface="Arial Rounded MT Bold"/>
              </a:rPr>
              <a:t>is not </a:t>
            </a:r>
            <a:r>
              <a:rPr sz="1800" spc="-5" dirty="0">
                <a:latin typeface="Arial Rounded MT Bold"/>
                <a:cs typeface="Arial Rounded MT Bold"/>
              </a:rPr>
              <a:t>assessed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test)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740" y="5161817"/>
            <a:ext cx="97364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13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Used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continuous </a:t>
            </a:r>
            <a:r>
              <a:rPr sz="1800" dirty="0">
                <a:latin typeface="Arial Rounded MT Bold"/>
                <a:cs typeface="Arial Rounded MT Bold"/>
              </a:rPr>
              <a:t>or </a:t>
            </a:r>
            <a:r>
              <a:rPr sz="1800" spc="-10" dirty="0">
                <a:latin typeface="Arial Rounded MT Bold"/>
                <a:cs typeface="Arial Rounded MT Bold"/>
              </a:rPr>
              <a:t>discrete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data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46621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More </a:t>
            </a:r>
            <a:r>
              <a:rPr sz="1800" spc="-5" dirty="0">
                <a:latin typeface="Arial Rounded MT Bold"/>
                <a:cs typeface="Arial Rounded MT Bold"/>
              </a:rPr>
              <a:t>powerful </a:t>
            </a:r>
            <a:r>
              <a:rPr sz="1800" dirty="0">
                <a:latin typeface="Arial Rounded MT Bold"/>
                <a:cs typeface="Arial Rounded MT Bold"/>
              </a:rPr>
              <a:t>when </a:t>
            </a:r>
            <a:r>
              <a:rPr sz="1800" spc="-5" dirty="0">
                <a:latin typeface="Arial Rounded MT Bold"/>
                <a:cs typeface="Arial Rounded MT Bold"/>
              </a:rPr>
              <a:t>mean </a:t>
            </a:r>
            <a:r>
              <a:rPr sz="1800" spc="-15" dirty="0">
                <a:latin typeface="Arial Rounded MT Bold"/>
                <a:cs typeface="Arial Rounded MT Bold"/>
              </a:rPr>
              <a:t>accurately  represents </a:t>
            </a:r>
            <a:r>
              <a:rPr sz="1800" spc="-5" dirty="0">
                <a:latin typeface="Arial Rounded MT Bold"/>
                <a:cs typeface="Arial Rounded MT Bold"/>
              </a:rPr>
              <a:t>the center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latin typeface="Arial Rounded MT Bold"/>
                <a:cs typeface="Arial Rounded MT Bold"/>
              </a:rPr>
              <a:t>distribution and  </a:t>
            </a:r>
            <a:r>
              <a:rPr sz="1800" spc="-10" dirty="0">
                <a:latin typeface="Arial Rounded MT Bold"/>
                <a:cs typeface="Arial Rounded MT Bold"/>
              </a:rPr>
              <a:t>your </a:t>
            </a:r>
            <a:r>
              <a:rPr sz="1800" spc="-5" dirty="0">
                <a:latin typeface="Arial Rounded MT Bold"/>
                <a:cs typeface="Arial Rounded MT Bold"/>
              </a:rPr>
              <a:t>sample </a:t>
            </a:r>
            <a:r>
              <a:rPr sz="1800" spc="-10" dirty="0">
                <a:latin typeface="Arial Rounded MT Bold"/>
                <a:cs typeface="Arial Rounded MT Bold"/>
              </a:rPr>
              <a:t>size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20" dirty="0">
                <a:latin typeface="Arial Rounded MT Bold"/>
                <a:cs typeface="Arial Rounded MT Bold"/>
              </a:rPr>
              <a:t>large</a:t>
            </a:r>
            <a:r>
              <a:rPr sz="180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enough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General</a:t>
            </a:r>
            <a:r>
              <a:rPr spc="-75" dirty="0"/>
              <a:t> </a:t>
            </a:r>
            <a:r>
              <a:rPr spc="-15" dirty="0"/>
              <a:t>Procedure: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/>
          </a:p>
          <a:p>
            <a:pPr marL="443865" marR="939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43865" algn="l"/>
                <a:tab pos="444500" algn="l"/>
              </a:tabLst>
            </a:pPr>
            <a:r>
              <a:rPr spc="-20" dirty="0">
                <a:solidFill>
                  <a:srgbClr val="000000"/>
                </a:solidFill>
              </a:rPr>
              <a:t>Formulate </a:t>
            </a:r>
            <a:r>
              <a:rPr spc="-5" dirty="0">
                <a:solidFill>
                  <a:srgbClr val="000000"/>
                </a:solidFill>
              </a:rPr>
              <a:t>the null (H</a:t>
            </a:r>
            <a:r>
              <a:rPr sz="1800" spc="-7" baseline="-20833" dirty="0">
                <a:solidFill>
                  <a:srgbClr val="000000"/>
                </a:solidFill>
              </a:rPr>
              <a:t>0</a:t>
            </a:r>
            <a:r>
              <a:rPr sz="1800" spc="-5" dirty="0">
                <a:solidFill>
                  <a:srgbClr val="000000"/>
                </a:solidFill>
              </a:rPr>
              <a:t>) and </a:t>
            </a:r>
            <a:r>
              <a:rPr sz="1800" spc="-10" dirty="0">
                <a:solidFill>
                  <a:srgbClr val="000000"/>
                </a:solidFill>
              </a:rPr>
              <a:t>alternative </a:t>
            </a:r>
            <a:r>
              <a:rPr sz="1800" spc="-5" dirty="0">
                <a:solidFill>
                  <a:srgbClr val="000000"/>
                </a:solidFill>
              </a:rPr>
              <a:t>(H</a:t>
            </a:r>
            <a:r>
              <a:rPr sz="1800" spc="-7" baseline="-20833" dirty="0">
                <a:solidFill>
                  <a:srgbClr val="000000"/>
                </a:solidFill>
              </a:rPr>
              <a:t>1</a:t>
            </a:r>
            <a:r>
              <a:rPr sz="1800" spc="-5" dirty="0">
                <a:solidFill>
                  <a:srgbClr val="000000"/>
                </a:solidFill>
              </a:rPr>
              <a:t>)  </a:t>
            </a:r>
            <a:r>
              <a:rPr sz="1800" spc="-15" dirty="0">
                <a:solidFill>
                  <a:srgbClr val="000000"/>
                </a:solidFill>
              </a:rPr>
              <a:t>hypotheses.</a:t>
            </a:r>
            <a:endParaRPr sz="1800"/>
          </a:p>
          <a:p>
            <a:pPr>
              <a:lnSpc>
                <a:spcPct val="100000"/>
              </a:lnSpc>
              <a:spcBef>
                <a:spcPts val="15"/>
              </a:spcBef>
              <a:buFont typeface="Arial Rounded MT Bold"/>
              <a:buAutoNum type="arabicPeriod"/>
            </a:pPr>
            <a:endParaRPr sz="1850"/>
          </a:p>
          <a:p>
            <a:pPr marL="443865" marR="128270" indent="-342900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pc="-5" dirty="0">
                <a:solidFill>
                  <a:srgbClr val="000000"/>
                </a:solidFill>
              </a:rPr>
              <a:t>Choose the </a:t>
            </a:r>
            <a:r>
              <a:rPr dirty="0">
                <a:solidFill>
                  <a:srgbClr val="000000"/>
                </a:solidFill>
              </a:rPr>
              <a:t>significance </a:t>
            </a:r>
            <a:r>
              <a:rPr spc="-20" dirty="0">
                <a:solidFill>
                  <a:srgbClr val="000000"/>
                </a:solidFill>
              </a:rPr>
              <a:t>level </a:t>
            </a:r>
            <a:r>
              <a:rPr spc="-25" dirty="0">
                <a:solidFill>
                  <a:srgbClr val="000000"/>
                </a:solidFill>
              </a:rPr>
              <a:t>at </a:t>
            </a:r>
            <a:r>
              <a:rPr spc="-10" dirty="0">
                <a:solidFill>
                  <a:srgbClr val="000000"/>
                </a:solidFill>
              </a:rPr>
              <a:t>which </a:t>
            </a:r>
            <a:r>
              <a:rPr spc="-5" dirty="0">
                <a:solidFill>
                  <a:srgbClr val="000000"/>
                </a:solidFill>
              </a:rPr>
              <a:t>the  test </a:t>
            </a:r>
            <a:r>
              <a:rPr dirty="0">
                <a:solidFill>
                  <a:srgbClr val="000000"/>
                </a:solidFill>
              </a:rPr>
              <a:t>will be</a:t>
            </a:r>
            <a:r>
              <a:rPr spc="-5" dirty="0">
                <a:solidFill>
                  <a:srgbClr val="000000"/>
                </a:solidFill>
              </a:rPr>
              <a:t> performed.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Rounded MT Bold"/>
              <a:buAutoNum type="arabicPeriod"/>
            </a:pPr>
            <a:endParaRPr sz="1850"/>
          </a:p>
          <a:p>
            <a:pPr marL="443865" indent="-343535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pc="-10" dirty="0">
                <a:solidFill>
                  <a:srgbClr val="000000"/>
                </a:solidFill>
              </a:rPr>
              <a:t>Calculate </a:t>
            </a:r>
            <a:r>
              <a:rPr spc="-5" dirty="0">
                <a:solidFill>
                  <a:srgbClr val="000000"/>
                </a:solidFill>
              </a:rPr>
              <a:t>the test</a:t>
            </a:r>
            <a:r>
              <a:rPr spc="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statistic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Rounded MT Bold"/>
              <a:buAutoNum type="arabicPeriod"/>
            </a:pPr>
            <a:endParaRPr sz="1850"/>
          </a:p>
          <a:p>
            <a:pPr marL="443865" marR="606425" indent="-342900">
              <a:lnSpc>
                <a:spcPct val="100000"/>
              </a:lnSpc>
              <a:buAutoNum type="arabicPeriod"/>
              <a:tabLst>
                <a:tab pos="443865" algn="l"/>
                <a:tab pos="444500" algn="l"/>
              </a:tabLst>
            </a:pPr>
            <a:r>
              <a:rPr spc="-10" dirty="0">
                <a:solidFill>
                  <a:srgbClr val="000000"/>
                </a:solidFill>
              </a:rPr>
              <a:t>Compare </a:t>
            </a:r>
            <a:r>
              <a:rPr spc="-5" dirty="0">
                <a:solidFill>
                  <a:srgbClr val="000000"/>
                </a:solidFill>
              </a:rPr>
              <a:t>the test </a:t>
            </a:r>
            <a:r>
              <a:rPr spc="-10" dirty="0">
                <a:solidFill>
                  <a:srgbClr val="000000"/>
                </a:solidFill>
              </a:rPr>
              <a:t>statistic </a:t>
            </a:r>
            <a:r>
              <a:rPr spc="-5" dirty="0">
                <a:solidFill>
                  <a:srgbClr val="000000"/>
                </a:solidFill>
              </a:rPr>
              <a:t>to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5" dirty="0">
                <a:solidFill>
                  <a:srgbClr val="000000"/>
                </a:solidFill>
              </a:rPr>
              <a:t>critical  </a:t>
            </a:r>
            <a:r>
              <a:rPr spc="-10" dirty="0">
                <a:solidFill>
                  <a:srgbClr val="000000"/>
                </a:solidFill>
              </a:rPr>
              <a:t>value </a:t>
            </a:r>
            <a:r>
              <a:rPr dirty="0">
                <a:solidFill>
                  <a:srgbClr val="000000"/>
                </a:solidFill>
              </a:rPr>
              <a:t>or </a:t>
            </a:r>
            <a:r>
              <a:rPr spc="-10" dirty="0">
                <a:solidFill>
                  <a:srgbClr val="000000"/>
                </a:solidFill>
              </a:rPr>
              <a:t>values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Rounded MT Bold"/>
              <a:buAutoNum type="arabicPeriod"/>
            </a:pPr>
            <a:endParaRPr sz="1950"/>
          </a:p>
          <a:p>
            <a:pPr marL="444500" marR="99060" indent="-343535">
              <a:lnSpc>
                <a:spcPts val="2100"/>
              </a:lnSpc>
              <a:spcBef>
                <a:spcPts val="5"/>
              </a:spcBef>
              <a:buAutoNum type="arabicPeriod"/>
              <a:tabLst>
                <a:tab pos="443865" algn="l"/>
                <a:tab pos="444500" algn="l"/>
              </a:tabLst>
            </a:pPr>
            <a:r>
              <a:rPr spc="-15" dirty="0">
                <a:solidFill>
                  <a:srgbClr val="000000"/>
                </a:solidFill>
              </a:rPr>
              <a:t>Reject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dirty="0">
                <a:solidFill>
                  <a:srgbClr val="000000"/>
                </a:solidFill>
              </a:rPr>
              <a:t>H</a:t>
            </a:r>
            <a:r>
              <a:rPr sz="1800" baseline="-20833" dirty="0">
                <a:solidFill>
                  <a:srgbClr val="000000"/>
                </a:solidFill>
              </a:rPr>
              <a:t>0 </a:t>
            </a:r>
            <a:r>
              <a:rPr sz="1800" dirty="0">
                <a:solidFill>
                  <a:srgbClr val="000000"/>
                </a:solidFill>
              </a:rPr>
              <a:t>if </a:t>
            </a:r>
            <a:r>
              <a:rPr sz="1800" spc="-5" dirty="0">
                <a:solidFill>
                  <a:srgbClr val="000000"/>
                </a:solidFill>
              </a:rPr>
              <a:t>the p-value </a:t>
            </a:r>
            <a:r>
              <a:rPr sz="1800" dirty="0">
                <a:solidFill>
                  <a:srgbClr val="000000"/>
                </a:solidFill>
              </a:rPr>
              <a:t>is </a:t>
            </a:r>
            <a:r>
              <a:rPr sz="1800" spc="-5" dirty="0">
                <a:solidFill>
                  <a:srgbClr val="000000"/>
                </a:solidFill>
              </a:rPr>
              <a:t>less than the  </a:t>
            </a:r>
            <a:r>
              <a:rPr sz="1800" spc="-20" dirty="0">
                <a:solidFill>
                  <a:srgbClr val="000000"/>
                </a:solidFill>
              </a:rPr>
              <a:t>level </a:t>
            </a:r>
            <a:r>
              <a:rPr sz="1800" dirty="0">
                <a:solidFill>
                  <a:srgbClr val="000000"/>
                </a:solidFill>
              </a:rPr>
              <a:t>of significance</a:t>
            </a:r>
            <a:r>
              <a:rPr sz="1800" spc="-2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(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α)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461" y="1090429"/>
            <a:ext cx="509587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Guidance: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Rounded MT Bold"/>
                <a:cs typeface="Arial Rounded MT Bold"/>
              </a:rPr>
              <a:t>An </a:t>
            </a:r>
            <a:r>
              <a:rPr sz="1800" spc="-10" dirty="0">
                <a:latin typeface="Arial Rounded MT Bold"/>
                <a:cs typeface="Arial Rounded MT Bold"/>
              </a:rPr>
              <a:t>example </a:t>
            </a:r>
            <a:r>
              <a:rPr sz="1800" spc="-5" dirty="0">
                <a:latin typeface="Arial Rounded MT Bold"/>
                <a:cs typeface="Arial Rounded MT Bold"/>
              </a:rPr>
              <a:t>null hypothesis could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both  samples come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12700" marR="20955">
              <a:lnSpc>
                <a:spcPct val="100000"/>
              </a:lnSpc>
            </a:pPr>
            <a:r>
              <a:rPr sz="1800" spc="-5" dirty="0">
                <a:latin typeface="Arial Rounded MT Bold"/>
                <a:cs typeface="Arial Rounded MT Bold"/>
              </a:rPr>
              <a:t>95% </a:t>
            </a:r>
            <a:r>
              <a:rPr sz="1800" dirty="0">
                <a:latin typeface="Arial Rounded MT Bold"/>
                <a:cs typeface="Arial Rounded MT Bold"/>
              </a:rPr>
              <a:t>is a </a:t>
            </a:r>
            <a:r>
              <a:rPr sz="1800" spc="-5" dirty="0">
                <a:latin typeface="Arial Rounded MT Bold"/>
                <a:cs typeface="Arial Rounded MT Bold"/>
              </a:rPr>
              <a:t>common </a:t>
            </a:r>
            <a:r>
              <a:rPr sz="1800" spc="-10" dirty="0">
                <a:latin typeface="Arial Rounded MT Bold"/>
                <a:cs typeface="Arial Rounded MT Bold"/>
              </a:rPr>
              <a:t>choice for </a:t>
            </a:r>
            <a:r>
              <a:rPr sz="1800" spc="-5" dirty="0">
                <a:latin typeface="Arial Rounded MT Bold"/>
                <a:cs typeface="Arial Rounded MT Bold"/>
              </a:rPr>
              <a:t>testing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10" dirty="0">
                <a:latin typeface="Arial Rounded MT Bold"/>
                <a:cs typeface="Arial Rounded MT Bold"/>
              </a:rPr>
              <a:t>significance. </a:t>
            </a:r>
            <a:r>
              <a:rPr sz="1800" spc="-15" dirty="0">
                <a:latin typeface="Arial Rounded MT Bold"/>
                <a:cs typeface="Arial Rounded MT Bold"/>
              </a:rPr>
              <a:t>Here 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spc="-15" dirty="0">
                <a:latin typeface="Arial Rounded MT Bold"/>
                <a:cs typeface="Arial Rounded MT Bold"/>
              </a:rPr>
              <a:t>say that </a:t>
            </a:r>
            <a:r>
              <a:rPr sz="1800" spc="-5" dirty="0">
                <a:latin typeface="Arial Rounded MT Bold"/>
                <a:cs typeface="Arial Rounded MT Bold"/>
              </a:rPr>
              <a:t>the null  hypothesis 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10" dirty="0">
                <a:latin typeface="Arial Rounded MT Bold"/>
                <a:cs typeface="Arial Rounded MT Bold"/>
              </a:rPr>
              <a:t>rejected </a:t>
            </a:r>
            <a:r>
              <a:rPr sz="1800" spc="-25" dirty="0">
                <a:latin typeface="Arial Rounded MT Bold"/>
                <a:cs typeface="Arial Rounded MT Bold"/>
              </a:rPr>
              <a:t>at </a:t>
            </a:r>
            <a:r>
              <a:rPr sz="1800" spc="-5" dirty="0">
                <a:latin typeface="Arial Rounded MT Bold"/>
                <a:cs typeface="Arial Rounded MT Bold"/>
              </a:rPr>
              <a:t>the 0.05 </a:t>
            </a:r>
            <a:r>
              <a:rPr sz="1800" spc="-20" dirty="0">
                <a:latin typeface="Arial Rounded MT Bold"/>
                <a:cs typeface="Arial Rounded MT Bold"/>
              </a:rPr>
              <a:t>level </a:t>
            </a:r>
            <a:r>
              <a:rPr sz="1800" dirty="0">
                <a:latin typeface="Arial Rounded MT Bold"/>
                <a:cs typeface="Arial Rounded MT Bold"/>
              </a:rPr>
              <a:t>of  </a:t>
            </a:r>
            <a:r>
              <a:rPr sz="1800" spc="-10" dirty="0">
                <a:latin typeface="Arial Rounded MT Bold"/>
                <a:cs typeface="Arial Rounded MT Bold"/>
              </a:rPr>
              <a:t>significance.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5461" y="4649045"/>
            <a:ext cx="4871085" cy="11303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02235">
              <a:lnSpc>
                <a:spcPct val="102800"/>
              </a:lnSpc>
              <a:spcBef>
                <a:spcPts val="40"/>
              </a:spcBef>
            </a:pPr>
            <a:r>
              <a:rPr sz="1800" dirty="0">
                <a:latin typeface="Arial Rounded MT Bold"/>
                <a:cs typeface="Arial Rounded MT Bold"/>
              </a:rPr>
              <a:t>If p ≤ </a:t>
            </a:r>
            <a:r>
              <a:rPr sz="1800" dirty="0">
                <a:latin typeface="Calibri"/>
                <a:cs typeface="Calibri"/>
              </a:rPr>
              <a:t>α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25" dirty="0">
                <a:latin typeface="Arial Rounded MT Bold"/>
                <a:cs typeface="Arial Rounded MT Bold"/>
              </a:rPr>
              <a:t>at 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defined </a:t>
            </a:r>
            <a:r>
              <a:rPr sz="1800" spc="-20" dirty="0">
                <a:latin typeface="Arial Rounded MT Bold"/>
                <a:cs typeface="Arial Rounded MT Bold"/>
              </a:rPr>
              <a:t>level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21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significance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Arial Rounded MT Bold"/>
                <a:cs typeface="Arial Rounded MT Bold"/>
              </a:rPr>
              <a:t>If p &gt; </a:t>
            </a:r>
            <a:r>
              <a:rPr sz="1800" dirty="0">
                <a:latin typeface="Calibri"/>
                <a:cs typeface="Calibri"/>
              </a:rPr>
              <a:t>α </a:t>
            </a:r>
            <a:r>
              <a:rPr sz="1800" spc="-15" dirty="0">
                <a:latin typeface="Arial Rounded MT Bold"/>
                <a:cs typeface="Arial Rounded MT Bold"/>
              </a:rPr>
              <a:t>we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not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the null</a:t>
            </a:r>
            <a:r>
              <a:rPr sz="1800" spc="-24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hypothesis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dirty="0">
                <a:latin typeface="Arial Rounded MT Bold"/>
                <a:cs typeface="Arial Rounded MT Bold"/>
              </a:rPr>
              <a:t>defined </a:t>
            </a:r>
            <a:r>
              <a:rPr sz="1800" spc="-20" dirty="0">
                <a:latin typeface="Arial Rounded MT Bold"/>
                <a:cs typeface="Arial Rounded MT Bold"/>
              </a:rPr>
              <a:t>level </a:t>
            </a:r>
            <a:r>
              <a:rPr sz="1800" dirty="0">
                <a:latin typeface="Arial Rounded MT Bold"/>
                <a:cs typeface="Arial Rounded MT Bold"/>
              </a:rPr>
              <a:t>of</a:t>
            </a:r>
            <a:r>
              <a:rPr sz="1800" spc="25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significance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4123" y="1664207"/>
            <a:ext cx="1514855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6796" y="1917192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762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8337" y="1802881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4123" y="2566416"/>
            <a:ext cx="1514855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6796" y="2819400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762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8337" y="2705089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4123" y="4585715"/>
            <a:ext cx="1514855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6796" y="4838700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>
                <a:moveTo>
                  <a:pt x="0" y="0"/>
                </a:moveTo>
                <a:lnTo>
                  <a:pt x="1009650" y="0"/>
                </a:lnTo>
              </a:path>
            </a:pathLst>
          </a:custGeom>
          <a:ln w="762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8337" y="4724389"/>
            <a:ext cx="229235" cy="228600"/>
          </a:xfrm>
          <a:custGeom>
            <a:avLst/>
            <a:gdLst/>
            <a:ahLst/>
            <a:cxnLst/>
            <a:rect l="l" t="t" r="r" b="b"/>
            <a:pathLst>
              <a:path w="229234" h="228600">
                <a:moveTo>
                  <a:pt x="12" y="0"/>
                </a:moveTo>
                <a:lnTo>
                  <a:pt x="0" y="228600"/>
                </a:lnTo>
                <a:lnTo>
                  <a:pt x="228612" y="114312"/>
                </a:lnTo>
                <a:lnTo>
                  <a:pt x="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Hypothesis</a:t>
            </a:r>
            <a:r>
              <a:rPr spc="-7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36" y="1423444"/>
            <a:ext cx="524129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7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Hypothesis testing 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single-sided, </a:t>
            </a:r>
            <a:r>
              <a:rPr sz="1800" dirty="0">
                <a:latin typeface="Arial Rounded MT Bold"/>
                <a:cs typeface="Arial Rounded MT Bold"/>
              </a:rPr>
              <a:t>or  </a:t>
            </a:r>
            <a:r>
              <a:rPr sz="1800" spc="-5" dirty="0">
                <a:latin typeface="Arial Rounded MT Bold"/>
                <a:cs typeface="Arial Rounded MT Bold"/>
              </a:rPr>
              <a:t>double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sided.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marR="217804" algn="just">
              <a:lnSpc>
                <a:spcPct val="100000"/>
              </a:lnSpc>
              <a:spcBef>
                <a:spcPts val="189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Double tends to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5" dirty="0">
                <a:latin typeface="Arial Rounded MT Bold"/>
                <a:cs typeface="Arial Rounded MT Bold"/>
              </a:rPr>
              <a:t>the most widely used. </a:t>
            </a:r>
            <a:r>
              <a:rPr sz="1800" spc="-10" dirty="0">
                <a:latin typeface="Arial Rounded MT Bold"/>
                <a:cs typeface="Arial Rounded MT Bold"/>
              </a:rPr>
              <a:t>The  alternate </a:t>
            </a:r>
            <a:r>
              <a:rPr sz="1800" spc="-5" dirty="0">
                <a:latin typeface="Arial Rounded MT Bold"/>
                <a:cs typeface="Arial Rounded MT Bold"/>
              </a:rPr>
              <a:t>hypothesis </a:t>
            </a:r>
            <a:r>
              <a:rPr sz="1800" dirty="0">
                <a:latin typeface="Arial Rounded MT Bold"/>
                <a:cs typeface="Arial Rounded MT Bold"/>
              </a:rPr>
              <a:t>is not </a:t>
            </a:r>
            <a:r>
              <a:rPr sz="1800" spc="-10" dirty="0">
                <a:latin typeface="Arial Rounded MT Bold"/>
                <a:cs typeface="Arial Rounded MT Bold"/>
              </a:rPr>
              <a:t>direction specific,  </a:t>
            </a:r>
            <a:r>
              <a:rPr sz="1800" dirty="0">
                <a:latin typeface="Arial Rounded MT Bold"/>
                <a:cs typeface="Arial Rounded MT Bold"/>
              </a:rPr>
              <a:t>only </a:t>
            </a:r>
            <a:r>
              <a:rPr sz="1800" spc="-15" dirty="0">
                <a:latin typeface="Arial Rounded MT Bold"/>
                <a:cs typeface="Arial Rounded MT Bold"/>
              </a:rPr>
              <a:t>states that </a:t>
            </a:r>
            <a:r>
              <a:rPr sz="1800" dirty="0">
                <a:latin typeface="Arial Rounded MT Bold"/>
                <a:cs typeface="Arial Rounded MT Bold"/>
              </a:rPr>
              <a:t>it is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different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algn="just">
              <a:lnSpc>
                <a:spcPct val="100000"/>
              </a:lnSpc>
              <a:spcBef>
                <a:spcPts val="1890"/>
              </a:spcBef>
            </a:pPr>
            <a:r>
              <a:rPr sz="1800" spc="-25" dirty="0">
                <a:latin typeface="Arial Rounded MT Bold"/>
                <a:cs typeface="Arial Rounded MT Bold"/>
              </a:rPr>
              <a:t>Conversely, </a:t>
            </a:r>
            <a:r>
              <a:rPr sz="1800" spc="-5" dirty="0">
                <a:latin typeface="Arial Rounded MT Bold"/>
                <a:cs typeface="Arial Rounded MT Bold"/>
              </a:rPr>
              <a:t>single sided tests </a:t>
            </a:r>
            <a:r>
              <a:rPr sz="1800" spc="-20" dirty="0">
                <a:latin typeface="Arial Rounded MT Bold"/>
                <a:cs typeface="Arial Rounded MT Bold"/>
              </a:rPr>
              <a:t>are</a:t>
            </a:r>
            <a:r>
              <a:rPr sz="1800" spc="5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directional.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whether the mean </a:t>
            </a:r>
            <a:r>
              <a:rPr sz="1800" dirty="0">
                <a:latin typeface="Arial Rounded MT Bold"/>
                <a:cs typeface="Arial Rounded MT Bold"/>
              </a:rPr>
              <a:t>is</a:t>
            </a:r>
            <a:r>
              <a:rPr sz="1800" spc="45" dirty="0">
                <a:latin typeface="Arial Rounded MT Bold"/>
                <a:cs typeface="Arial Rounded MT Bold"/>
              </a:rPr>
              <a:t> </a:t>
            </a:r>
            <a:r>
              <a:rPr sz="1800" spc="-20" dirty="0">
                <a:latin typeface="Arial Rounded MT Bold"/>
                <a:cs typeface="Arial Rounded MT Bold"/>
              </a:rPr>
              <a:t>greater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12700" marR="5080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this </a:t>
            </a:r>
            <a:r>
              <a:rPr sz="1800" spc="-15" dirty="0">
                <a:latin typeface="Arial Rounded MT Bold"/>
                <a:cs typeface="Arial Rounded MT Bold"/>
              </a:rPr>
              <a:t>example,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dirty="0">
                <a:latin typeface="Arial Rounded MT Bold"/>
                <a:cs typeface="Arial Rounded MT Bold"/>
              </a:rPr>
              <a:t>is only  </a:t>
            </a:r>
            <a:r>
              <a:rPr sz="1800" spc="-10" dirty="0">
                <a:latin typeface="Arial Rounded MT Bold"/>
                <a:cs typeface="Arial Rounded MT Bold"/>
              </a:rPr>
              <a:t>rejected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25" dirty="0">
                <a:latin typeface="Arial Rounded MT Bold"/>
                <a:cs typeface="Arial Rounded MT Bold"/>
              </a:rPr>
              <a:t>favor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alternative </a:t>
            </a:r>
            <a:r>
              <a:rPr sz="1800" spc="-5" dirty="0">
                <a:latin typeface="Arial Rounded MT Bold"/>
                <a:cs typeface="Arial Rounded MT Bold"/>
              </a:rPr>
              <a:t>hypothesis </a:t>
            </a:r>
            <a:r>
              <a:rPr sz="1800" dirty="0">
                <a:latin typeface="Arial Rounded MT Bold"/>
                <a:cs typeface="Arial Rounded MT Bold"/>
              </a:rPr>
              <a:t>if  </a:t>
            </a:r>
            <a:r>
              <a:rPr sz="1800" spc="-5" dirty="0">
                <a:latin typeface="Arial Rounded MT Bold"/>
                <a:cs typeface="Arial Rounded MT Bold"/>
              </a:rPr>
              <a:t>the sample mean </a:t>
            </a:r>
            <a:r>
              <a:rPr sz="1800" spc="-10" dirty="0">
                <a:latin typeface="Arial Rounded MT Bold"/>
                <a:cs typeface="Arial Rounded MT Bold"/>
              </a:rPr>
              <a:t>was </a:t>
            </a:r>
            <a:r>
              <a:rPr sz="1800" dirty="0">
                <a:latin typeface="Arial Rounded MT Bold"/>
                <a:cs typeface="Arial Rounded MT Bold"/>
              </a:rPr>
              <a:t>significantly </a:t>
            </a:r>
            <a:r>
              <a:rPr sz="1800" spc="-20" dirty="0">
                <a:latin typeface="Arial Rounded MT Bold"/>
                <a:cs typeface="Arial Rounded MT Bold"/>
              </a:rPr>
              <a:t>greater </a:t>
            </a:r>
            <a:r>
              <a:rPr sz="1800" spc="-5" dirty="0">
                <a:latin typeface="Arial Rounded MT Bold"/>
                <a:cs typeface="Arial Rounded MT Bold"/>
              </a:rPr>
              <a:t>than  </a:t>
            </a:r>
            <a:r>
              <a:rPr sz="180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population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mean.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600" y="1278636"/>
            <a:ext cx="4945380" cy="4863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55" y="45401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One-sample</a:t>
            </a:r>
            <a:r>
              <a:rPr spc="-8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4954866" y="4179557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7" y="0"/>
                </a:lnTo>
              </a:path>
            </a:pathLst>
          </a:custGeom>
          <a:ln w="1066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858" y="1166864"/>
            <a:ext cx="896302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One </a:t>
            </a:r>
            <a:r>
              <a:rPr sz="1800" spc="-5" dirty="0">
                <a:latin typeface="Arial Rounded MT Bold"/>
                <a:cs typeface="Arial Rounded MT Bold"/>
              </a:rPr>
              <a:t>sample tests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used to test whether </a:t>
            </a:r>
            <a:r>
              <a:rPr sz="1800" dirty="0">
                <a:latin typeface="Arial Rounded MT Bold"/>
                <a:cs typeface="Arial Rounded MT Bold"/>
              </a:rPr>
              <a:t>a particular </a:t>
            </a:r>
            <a:r>
              <a:rPr sz="1800" spc="-5" dirty="0">
                <a:latin typeface="Arial Rounded MT Bold"/>
                <a:cs typeface="Arial Rounded MT Bold"/>
              </a:rPr>
              <a:t>sample could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5" dirty="0">
                <a:latin typeface="Arial Rounded MT Bold"/>
                <a:cs typeface="Arial Rounded MT Bold"/>
              </a:rPr>
              <a:t>been  </a:t>
            </a:r>
            <a:r>
              <a:rPr sz="1800" spc="-20" dirty="0">
                <a:latin typeface="Arial Rounded MT Bold"/>
                <a:cs typeface="Arial Rounded MT Bold"/>
              </a:rPr>
              <a:t>drawn 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population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known </a:t>
            </a:r>
            <a:r>
              <a:rPr sz="1800" spc="-20" dirty="0">
                <a:latin typeface="Arial Rounded MT Bold"/>
                <a:cs typeface="Arial Rounded MT Bold"/>
              </a:rPr>
              <a:t>parameters. </a:t>
            </a:r>
            <a:r>
              <a:rPr sz="1800" spc="-10" dirty="0">
                <a:latin typeface="Arial Rounded MT Bold"/>
                <a:cs typeface="Arial Rounded MT Bold"/>
              </a:rPr>
              <a:t>The </a:t>
            </a:r>
            <a:r>
              <a:rPr sz="1800" spc="-5" dirty="0">
                <a:latin typeface="Arial Rounded MT Bold"/>
                <a:cs typeface="Arial Rounded MT Bold"/>
              </a:rPr>
              <a:t>tests </a:t>
            </a:r>
            <a:r>
              <a:rPr sz="1800" spc="-10" dirty="0">
                <a:latin typeface="Arial Rounded MT Bold"/>
                <a:cs typeface="Arial Rounded MT Bold"/>
              </a:rPr>
              <a:t>compare </a:t>
            </a:r>
            <a:r>
              <a:rPr sz="1800" spc="-5" dirty="0">
                <a:latin typeface="Arial Rounded MT Bold"/>
                <a:cs typeface="Arial Rounded MT Bold"/>
              </a:rPr>
              <a:t>an </a:t>
            </a:r>
            <a:r>
              <a:rPr sz="1800" spc="-10" dirty="0">
                <a:latin typeface="Arial Rounded MT Bold"/>
                <a:cs typeface="Arial Rounded MT Bold"/>
              </a:rPr>
              <a:t>observed  </a:t>
            </a:r>
            <a:r>
              <a:rPr sz="1800" spc="-5" dirty="0">
                <a:latin typeface="Arial Rounded MT Bold"/>
                <a:cs typeface="Arial Rounded MT Bold"/>
              </a:rPr>
              <a:t>sample </a:t>
            </a:r>
            <a:r>
              <a:rPr sz="1800" spc="-10" dirty="0">
                <a:latin typeface="Arial Rounded MT Bold"/>
                <a:cs typeface="Arial Rounded MT Bold"/>
              </a:rPr>
              <a:t>statistic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given population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30" dirty="0">
                <a:latin typeface="Arial Rounded MT Bold"/>
                <a:cs typeface="Arial Rounded MT Bold"/>
              </a:rPr>
              <a:t>parameter.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498475" algn="ctr">
              <a:lnSpc>
                <a:spcPct val="100000"/>
              </a:lnSpc>
              <a:spcBef>
                <a:spcPts val="5"/>
              </a:spcBef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test:</a:t>
            </a:r>
            <a:endParaRPr sz="1800">
              <a:latin typeface="Arial Rounded MT Bold"/>
              <a:cs typeface="Arial Rounded MT Bold"/>
            </a:endParaRPr>
          </a:p>
          <a:p>
            <a:pPr marL="498475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ttest(x,m)</a:t>
            </a:r>
            <a:endParaRPr sz="1800">
              <a:latin typeface="Arial Rounded MT Bold"/>
              <a:cs typeface="Arial Rounded MT Bold"/>
            </a:endParaRPr>
          </a:p>
          <a:p>
            <a:pPr marL="12700" marR="38735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vector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comes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 with mean </a:t>
            </a:r>
            <a:r>
              <a:rPr sz="1800" dirty="0">
                <a:latin typeface="Arial Rounded MT Bold"/>
                <a:cs typeface="Arial Rounded MT Bold"/>
              </a:rPr>
              <a:t>m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 Rounded MT Bold"/>
                <a:cs typeface="Arial Rounded MT Bold"/>
              </a:rPr>
              <a:t>unknown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Rounded MT Bold"/>
                <a:cs typeface="Arial Rounded MT Bold"/>
              </a:rPr>
              <a:t>variance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&gt; </a:t>
            </a:r>
            <a:r>
              <a:rPr sz="1800" spc="-5" dirty="0">
                <a:latin typeface="Arial Rounded MT Bold"/>
                <a:cs typeface="Arial Rounded MT Bold"/>
              </a:rPr>
              <a:t>0.05 </a:t>
            </a:r>
            <a:r>
              <a:rPr sz="1800" dirty="0">
                <a:latin typeface="Arial Rounded MT Bold"/>
                <a:cs typeface="Arial Rounded MT Bold"/>
              </a:rPr>
              <a:t>= </a:t>
            </a:r>
            <a:r>
              <a:rPr sz="1800" spc="-10" dirty="0">
                <a:latin typeface="Arial Rounded MT Bold"/>
                <a:cs typeface="Arial Rounded MT Bold"/>
              </a:rPr>
              <a:t>unable </a:t>
            </a:r>
            <a:r>
              <a:rPr sz="1800" spc="-5" dirty="0">
                <a:latin typeface="Arial Rounded MT Bold"/>
                <a:cs typeface="Arial Rounded MT Bold"/>
              </a:rPr>
              <a:t>to </a:t>
            </a:r>
            <a:r>
              <a:rPr sz="1800" spc="-10" dirty="0">
                <a:latin typeface="Arial Rounded MT Bold"/>
                <a:cs typeface="Arial Rounded MT Bold"/>
              </a:rPr>
              <a:t>reject </a:t>
            </a:r>
            <a:r>
              <a:rPr sz="1800" spc="-5" dirty="0">
                <a:latin typeface="Arial Rounded MT Bold"/>
                <a:cs typeface="Arial Rounded MT Bold"/>
              </a:rPr>
              <a:t>null</a:t>
            </a:r>
            <a:r>
              <a:rPr sz="1800" spc="2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hypothesis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 Rounded MT Bold"/>
              <a:cs typeface="Arial Rounded MT Bold"/>
            </a:endParaRPr>
          </a:p>
          <a:p>
            <a:pPr marL="496570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Z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test:</a:t>
            </a:r>
            <a:endParaRPr sz="1800">
              <a:latin typeface="Arial Rounded MT Bold"/>
              <a:cs typeface="Arial Rounded MT Bold"/>
            </a:endParaRPr>
          </a:p>
          <a:p>
            <a:pPr marL="498475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ztest(x,m,sigma)</a:t>
            </a:r>
            <a:endParaRPr sz="1800">
              <a:latin typeface="Arial Rounded MT Bold"/>
              <a:cs typeface="Arial Rounded MT Bold"/>
            </a:endParaRPr>
          </a:p>
          <a:p>
            <a:pPr marL="12700" marR="38735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0" dirty="0">
                <a:latin typeface="Arial Rounded MT Bold"/>
                <a:cs typeface="Arial Rounded MT Bold"/>
              </a:rPr>
              <a:t>vector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comes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 with mean </a:t>
            </a:r>
            <a:r>
              <a:rPr sz="1800" dirty="0">
                <a:latin typeface="Arial Rounded MT Bold"/>
                <a:cs typeface="Arial Rounded MT Bold"/>
              </a:rPr>
              <a:t>m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standard </a:t>
            </a:r>
            <a:r>
              <a:rPr sz="1800" spc="-15" dirty="0">
                <a:latin typeface="Arial Rounded MT Bold"/>
                <a:cs typeface="Arial Rounded MT Bold"/>
              </a:rPr>
              <a:t>deviation</a:t>
            </a:r>
            <a:r>
              <a:rPr sz="1800" spc="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sigma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3898" y="5002518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>
                <a:moveTo>
                  <a:pt x="0" y="0"/>
                </a:moveTo>
                <a:lnTo>
                  <a:pt x="2787408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15119" y="527404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χ</a:t>
            </a:r>
            <a:r>
              <a:rPr sz="18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2-Test:</a:t>
            </a:r>
            <a:r>
              <a:rPr sz="18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987" y="5274044"/>
            <a:ext cx="2526665" cy="5816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60325">
              <a:lnSpc>
                <a:spcPct val="102800"/>
              </a:lnSpc>
              <a:spcBef>
                <a:spcPts val="40"/>
              </a:spcBef>
            </a:pP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fitdist(x,'Weibull’); 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2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chi2gof(x,'CDF',pd)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239" y="5830228"/>
            <a:ext cx="8924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come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0" dirty="0">
                <a:latin typeface="Arial Rounded MT Bold"/>
                <a:cs typeface="Arial Rounded MT Bold"/>
              </a:rPr>
              <a:t>population </a:t>
            </a:r>
            <a:r>
              <a:rPr sz="1800" spc="-5" dirty="0">
                <a:latin typeface="Arial Rounded MT Bold"/>
                <a:cs typeface="Arial Rounded MT Bold"/>
              </a:rPr>
              <a:t>with </a:t>
            </a:r>
            <a:r>
              <a:rPr sz="1800" dirty="0">
                <a:latin typeface="Arial Rounded MT Bold"/>
                <a:cs typeface="Arial Rounded MT Bold"/>
              </a:rPr>
              <a:t>a defined </a:t>
            </a:r>
            <a:r>
              <a:rPr sz="1800" spc="-5" dirty="0">
                <a:latin typeface="Arial Rounded MT Bold"/>
                <a:cs typeface="Arial Rounded MT Bold"/>
              </a:rPr>
              <a:t>distribution.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20" dirty="0">
                <a:latin typeface="Arial Rounded MT Bold"/>
                <a:cs typeface="Arial Rounded MT Bold"/>
              </a:rPr>
              <a:t>above case,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15" dirty="0">
                <a:latin typeface="Arial Rounded MT Bold"/>
                <a:cs typeface="Arial Rounded MT Bold"/>
              </a:rPr>
              <a:t>Weibull  </a:t>
            </a:r>
            <a:r>
              <a:rPr sz="1800" spc="-5" dirty="0">
                <a:latin typeface="Arial Rounded MT Bold"/>
                <a:cs typeface="Arial Rounded MT Bold"/>
              </a:rPr>
              <a:t>distribution.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12" y="4088891"/>
            <a:ext cx="1405115" cy="1114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12" y="2828544"/>
            <a:ext cx="1405115" cy="797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86" y="45401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Two-sample</a:t>
            </a:r>
            <a:r>
              <a:rPr spc="-10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658" y="1014464"/>
            <a:ext cx="966978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390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sample tests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used to test whether </a:t>
            </a:r>
            <a:r>
              <a:rPr sz="1800" spc="-10" dirty="0">
                <a:latin typeface="Arial Rounded MT Bold"/>
                <a:cs typeface="Arial Rounded MT Bold"/>
              </a:rPr>
              <a:t>two </a:t>
            </a:r>
            <a:r>
              <a:rPr sz="1800" spc="-5" dirty="0">
                <a:latin typeface="Arial Rounded MT Bold"/>
                <a:cs typeface="Arial Rounded MT Bold"/>
              </a:rPr>
              <a:t>samples </a:t>
            </a:r>
            <a:r>
              <a:rPr sz="1800" dirty="0">
                <a:latin typeface="Arial Rounded MT Bold"/>
                <a:cs typeface="Arial Rounded MT Bold"/>
              </a:rPr>
              <a:t>of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spc="-5" dirty="0">
                <a:latin typeface="Arial Rounded MT Bold"/>
                <a:cs typeface="Arial Rounded MT Bold"/>
              </a:rPr>
              <a:t>could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5" dirty="0">
                <a:latin typeface="Arial Rounded MT Bold"/>
                <a:cs typeface="Arial Rounded MT Bold"/>
              </a:rPr>
              <a:t>come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 same </a:t>
            </a:r>
            <a:r>
              <a:rPr sz="1800" spc="-10" dirty="0">
                <a:latin typeface="Arial Rounded MT Bold"/>
                <a:cs typeface="Arial Rounded MT Bold"/>
              </a:rPr>
              <a:t>population </a:t>
            </a:r>
            <a:r>
              <a:rPr sz="1800" spc="-40" dirty="0">
                <a:latin typeface="Arial Rounded MT Bold"/>
                <a:cs typeface="Arial Rounded MT Bold"/>
              </a:rPr>
              <a:t>e.g. </a:t>
            </a:r>
            <a:r>
              <a:rPr sz="1800" spc="-10" dirty="0">
                <a:latin typeface="Arial Rounded MT Bold"/>
                <a:cs typeface="Arial Rounded MT Bold"/>
              </a:rPr>
              <a:t>environmental </a:t>
            </a:r>
            <a:r>
              <a:rPr sz="1800" spc="-5" dirty="0">
                <a:latin typeface="Arial Rounded MT Bold"/>
                <a:cs typeface="Arial Rounded MT Bold"/>
              </a:rPr>
              <a:t>studies </a:t>
            </a:r>
            <a:r>
              <a:rPr sz="1800" spc="-15" dirty="0">
                <a:latin typeface="Arial Rounded MT Bold"/>
                <a:cs typeface="Arial Rounded MT Bold"/>
              </a:rPr>
              <a:t>before </a:t>
            </a:r>
            <a:r>
              <a:rPr sz="1800" spc="-5" dirty="0">
                <a:latin typeface="Arial Rounded MT Bold"/>
                <a:cs typeface="Arial Rounded MT Bold"/>
              </a:rPr>
              <a:t>vs after</a:t>
            </a:r>
            <a:r>
              <a:rPr sz="1800" spc="15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intervention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3512820">
              <a:lnSpc>
                <a:spcPct val="100000"/>
              </a:lnSpc>
              <a:spcBef>
                <a:spcPts val="1890"/>
              </a:spcBef>
              <a:tabLst>
                <a:tab pos="4884420" algn="l"/>
              </a:tabLst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test: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ttest(x,y)</a:t>
            </a:r>
            <a:endParaRPr sz="1800">
              <a:latin typeface="Arial Rounded MT Bold"/>
              <a:cs typeface="Arial Rounded MT Bold"/>
            </a:endParaRPr>
          </a:p>
          <a:p>
            <a:pPr marL="12700" marR="15875">
              <a:lnSpc>
                <a:spcPct val="100000"/>
              </a:lnSpc>
            </a:pPr>
            <a:r>
              <a:rPr sz="1800" spc="-30" dirty="0">
                <a:latin typeface="Arial Rounded MT Bold"/>
                <a:cs typeface="Arial Rounded MT Bold"/>
              </a:rPr>
              <a:t>Test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pairwise difference </a:t>
            </a:r>
            <a:r>
              <a:rPr sz="1800" spc="-10" dirty="0">
                <a:latin typeface="Arial Rounded MT Bold"/>
                <a:cs typeface="Arial Rounded MT Bold"/>
              </a:rPr>
              <a:t>between </a:t>
            </a:r>
            <a:r>
              <a:rPr sz="1800" spc="-15" dirty="0">
                <a:latin typeface="Arial Rounded MT Bold"/>
                <a:cs typeface="Arial Rounded MT Bold"/>
              </a:rPr>
              <a:t>data 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5" dirty="0">
                <a:latin typeface="Arial Rounded MT Bold"/>
                <a:cs typeface="Arial Rounded MT Bold"/>
              </a:rPr>
              <a:t>has </a:t>
            </a:r>
            <a:r>
              <a:rPr sz="1800" dirty="0">
                <a:latin typeface="Arial Rounded MT Bold"/>
                <a:cs typeface="Arial Rounded MT Bold"/>
              </a:rPr>
              <a:t>a  </a:t>
            </a:r>
            <a:r>
              <a:rPr sz="1800" spc="-5" dirty="0">
                <a:latin typeface="Arial Rounded MT Bold"/>
                <a:cs typeface="Arial Rounded MT Bold"/>
              </a:rPr>
              <a:t>mean equal to</a:t>
            </a:r>
            <a:r>
              <a:rPr sz="1800" spc="15" dirty="0">
                <a:latin typeface="Arial Rounded MT Bold"/>
                <a:cs typeface="Arial Rounded MT Bold"/>
              </a:rPr>
              <a:t> </a:t>
            </a:r>
            <a:r>
              <a:rPr sz="1800" spc="-40" dirty="0">
                <a:latin typeface="Arial Rounded MT Bold"/>
                <a:cs typeface="Arial Rounded MT Bold"/>
              </a:rPr>
              <a:t>zero.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90805" algn="ctr">
              <a:lnSpc>
                <a:spcPct val="100000"/>
              </a:lnSpc>
              <a:spcBef>
                <a:spcPts val="1890"/>
              </a:spcBef>
              <a:tabLst>
                <a:tab pos="1462405" algn="l"/>
              </a:tabLst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F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test: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h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vartest2(x,y)</a:t>
            </a:r>
            <a:endParaRPr sz="1800">
              <a:latin typeface="Arial Rounded MT Bold"/>
              <a:cs typeface="Arial Rounded MT Bold"/>
            </a:endParaRPr>
          </a:p>
          <a:p>
            <a:pPr marL="102235" marR="5080" algn="ctr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5" dirty="0">
                <a:latin typeface="Arial Rounded MT Bold"/>
                <a:cs typeface="Arial Rounded MT Bold"/>
              </a:rPr>
              <a:t>come 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normal distribution with the same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variance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39756" y="2269235"/>
            <a:ext cx="1313687" cy="63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0" y="3663696"/>
            <a:ext cx="1371600" cy="665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341A5-D606-43CA-D06E-8A609D769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456" y="4495800"/>
            <a:ext cx="327660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086" y="45401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Two-sample</a:t>
            </a:r>
            <a:r>
              <a:rPr spc="-100" dirty="0"/>
              <a:t> </a:t>
            </a:r>
            <a:r>
              <a:rPr spc="-60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3861" y="1230364"/>
            <a:ext cx="875919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Non-parametric tests </a:t>
            </a:r>
            <a:r>
              <a:rPr sz="1800" dirty="0">
                <a:latin typeface="Arial Rounded MT Bold"/>
                <a:cs typeface="Arial Rounded MT Bold"/>
              </a:rPr>
              <a:t>do not </a:t>
            </a:r>
            <a:r>
              <a:rPr sz="1800" spc="-5" dirty="0">
                <a:latin typeface="Arial Rounded MT Bold"/>
                <a:cs typeface="Arial Rounded MT Bold"/>
              </a:rPr>
              <a:t>assume 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is </a:t>
            </a:r>
            <a:r>
              <a:rPr sz="1800" spc="-5" dirty="0">
                <a:latin typeface="Arial Rounded MT Bold"/>
                <a:cs typeface="Arial Rounded MT Bold"/>
              </a:rPr>
              <a:t>normally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distributed</a:t>
            </a:r>
            <a:endParaRPr sz="18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>
              <a:latin typeface="Arial Rounded MT Bold"/>
              <a:cs typeface="Arial Rounded MT Bold"/>
            </a:endParaRPr>
          </a:p>
          <a:p>
            <a:pPr marL="3175" algn="ctr">
              <a:lnSpc>
                <a:spcPct val="100000"/>
              </a:lnSpc>
              <a:spcBef>
                <a:spcPts val="1890"/>
              </a:spcBef>
              <a:tabLst>
                <a:tab pos="3203575" algn="l"/>
              </a:tabLst>
            </a:pP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Mann-Whitney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U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test:</a:t>
            </a:r>
            <a:r>
              <a:rPr sz="1800" spc="-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p =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 ranksum(x,y)</a:t>
            </a:r>
            <a:endParaRPr sz="1800">
              <a:latin typeface="Arial Rounded MT Bold"/>
              <a:cs typeface="Arial Rounded MT Bold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null hypothesis </a:t>
            </a:r>
            <a:r>
              <a:rPr sz="1800" spc="-15" dirty="0">
                <a:latin typeface="Arial Rounded MT Bold"/>
                <a:cs typeface="Arial Rounded MT Bold"/>
              </a:rPr>
              <a:t>that data </a:t>
            </a:r>
            <a:r>
              <a:rPr sz="1800" dirty="0">
                <a:latin typeface="Arial Rounded MT Bold"/>
                <a:cs typeface="Arial Rounded MT Bold"/>
              </a:rPr>
              <a:t>in 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samples </a:t>
            </a:r>
            <a:r>
              <a:rPr sz="1800" spc="-20" dirty="0">
                <a:latin typeface="Arial Rounded MT Bold"/>
                <a:cs typeface="Arial Rounded MT Bold"/>
              </a:rPr>
              <a:t>from  </a:t>
            </a:r>
            <a:r>
              <a:rPr sz="1800" spc="-5" dirty="0">
                <a:latin typeface="Arial Rounded MT Bold"/>
                <a:cs typeface="Arial Rounded MT Bold"/>
              </a:rPr>
              <a:t>continuous distributions with equal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medians</a:t>
            </a:r>
            <a:endParaRPr sz="1800">
              <a:latin typeface="Arial Rounded MT Bold"/>
              <a:cs typeface="Arial Rounded MT Bold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Arial Rounded MT Bold"/>
                <a:cs typeface="Arial Rounded MT Bold"/>
              </a:rPr>
              <a:t>P &gt; </a:t>
            </a:r>
            <a:r>
              <a:rPr sz="1800" spc="-5" dirty="0">
                <a:latin typeface="Arial Rounded MT Bold"/>
                <a:cs typeface="Arial Rounded MT Bold"/>
              </a:rPr>
              <a:t>0.05 </a:t>
            </a:r>
            <a:r>
              <a:rPr sz="1800" dirty="0">
                <a:latin typeface="Arial Rounded MT Bold"/>
                <a:cs typeface="Arial Rounded MT Bold"/>
              </a:rPr>
              <a:t>= </a:t>
            </a:r>
            <a:r>
              <a:rPr sz="1800" spc="-15" dirty="0">
                <a:latin typeface="Arial Rounded MT Bold"/>
                <a:cs typeface="Arial Rounded MT Bold"/>
              </a:rPr>
              <a:t>they </a:t>
            </a:r>
            <a:r>
              <a:rPr sz="1800" spc="-20" dirty="0">
                <a:latin typeface="Arial Rounded MT Bold"/>
                <a:cs typeface="Arial Rounded MT Bold"/>
              </a:rPr>
              <a:t>are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4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same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630" y="3973563"/>
            <a:ext cx="9732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  <a:tabLst>
                <a:tab pos="3203575" algn="l"/>
              </a:tabLst>
            </a:pP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Ansari-Bradley</a:t>
            </a:r>
            <a:r>
              <a:rPr sz="1800" u="sng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 </a:t>
            </a:r>
            <a:r>
              <a:rPr sz="1800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 Rounded MT Bold"/>
                <a:cs typeface="Arial Rounded MT Bold"/>
              </a:rPr>
              <a:t>Test:</a:t>
            </a:r>
            <a:r>
              <a:rPr sz="1800" spc="-25" dirty="0">
                <a:solidFill>
                  <a:srgbClr val="C00000"/>
                </a:solidFill>
                <a:latin typeface="Arial Rounded MT Bold"/>
                <a:cs typeface="Arial Rounded MT Bold"/>
              </a:rPr>
              <a:t>	</a:t>
            </a:r>
            <a:r>
              <a:rPr sz="1800" spc="-15" dirty="0">
                <a:solidFill>
                  <a:srgbClr val="C00000"/>
                </a:solidFill>
                <a:latin typeface="Arial Rounded MT Bold"/>
                <a:cs typeface="Arial Rounded MT Bold"/>
              </a:rPr>
              <a:t>[h,p,stats] </a:t>
            </a:r>
            <a:r>
              <a:rPr sz="1800" dirty="0">
                <a:solidFill>
                  <a:srgbClr val="C00000"/>
                </a:solidFill>
                <a:latin typeface="Arial Rounded MT Bold"/>
                <a:cs typeface="Arial Rounded MT Bold"/>
              </a:rPr>
              <a:t>=</a:t>
            </a:r>
            <a:r>
              <a:rPr sz="1800" spc="25" dirty="0">
                <a:solidFill>
                  <a:srgbClr val="C00000"/>
                </a:solidFill>
                <a:latin typeface="Arial Rounded MT Bold"/>
                <a:cs typeface="Arial Rounded MT Bold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 Rounded MT Bold"/>
                <a:cs typeface="Arial Rounded MT Bold"/>
              </a:rPr>
              <a:t>ansaribradley(x,y)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10" dirty="0">
                <a:latin typeface="Arial Rounded MT Bold"/>
                <a:cs typeface="Arial Rounded MT Bold"/>
              </a:rPr>
              <a:t>Returns </a:t>
            </a:r>
            <a:r>
              <a:rPr sz="1800" dirty="0">
                <a:latin typeface="Arial Rounded MT Bold"/>
                <a:cs typeface="Arial Rounded MT Bold"/>
              </a:rPr>
              <a:t>a </a:t>
            </a:r>
            <a:r>
              <a:rPr sz="1800" spc="-5" dirty="0">
                <a:latin typeface="Arial Rounded MT Bold"/>
                <a:cs typeface="Arial Rounded MT Bold"/>
              </a:rPr>
              <a:t>test decision </a:t>
            </a:r>
            <a:r>
              <a:rPr sz="1800" spc="-10" dirty="0">
                <a:latin typeface="Arial Rounded MT Bold"/>
                <a:cs typeface="Arial Rounded MT Bold"/>
              </a:rPr>
              <a:t>for </a:t>
            </a:r>
            <a:r>
              <a:rPr sz="1800" spc="-5" dirty="0">
                <a:latin typeface="Arial Rounded MT Bold"/>
                <a:cs typeface="Arial Rounded MT Bold"/>
              </a:rPr>
              <a:t>the null hypothesis </a:t>
            </a:r>
            <a:r>
              <a:rPr sz="1800" spc="-15" dirty="0">
                <a:latin typeface="Arial Rounded MT Bold"/>
                <a:cs typeface="Arial Rounded MT Bold"/>
              </a:rPr>
              <a:t>that </a:t>
            </a:r>
            <a:r>
              <a:rPr sz="1800" spc="-5" dirty="0">
                <a:latin typeface="Arial Rounded MT Bold"/>
                <a:cs typeface="Arial Rounded MT Bold"/>
              </a:rPr>
              <a:t>the </a:t>
            </a:r>
            <a:r>
              <a:rPr sz="1800" spc="-15" dirty="0">
                <a:latin typeface="Arial Rounded MT Bold"/>
                <a:cs typeface="Arial Rounded MT Bold"/>
              </a:rPr>
              <a:t>data </a:t>
            </a:r>
            <a:r>
              <a:rPr sz="1800" dirty="0">
                <a:latin typeface="Arial Rounded MT Bold"/>
                <a:cs typeface="Arial Rounded MT Bold"/>
              </a:rPr>
              <a:t>in </a:t>
            </a:r>
            <a:r>
              <a:rPr sz="1800" spc="-15" dirty="0">
                <a:latin typeface="Arial Rounded MT Bold"/>
                <a:cs typeface="Arial Rounded MT Bold"/>
              </a:rPr>
              <a:t>vectors </a:t>
            </a:r>
            <a:r>
              <a:rPr sz="1800" dirty="0">
                <a:latin typeface="Arial Rounded MT Bold"/>
                <a:cs typeface="Arial Rounded MT Bold"/>
              </a:rPr>
              <a:t>x </a:t>
            </a:r>
            <a:r>
              <a:rPr sz="1800" spc="-5" dirty="0">
                <a:latin typeface="Arial Rounded MT Bold"/>
                <a:cs typeface="Arial Rounded MT Bold"/>
              </a:rPr>
              <a:t>and </a:t>
            </a:r>
            <a:r>
              <a:rPr sz="1800" dirty="0">
                <a:latin typeface="Arial Rounded MT Bold"/>
                <a:cs typeface="Arial Rounded MT Bold"/>
              </a:rPr>
              <a:t>y </a:t>
            </a:r>
            <a:r>
              <a:rPr sz="1800" spc="-5" dirty="0">
                <a:latin typeface="Arial Rounded MT Bold"/>
                <a:cs typeface="Arial Rounded MT Bold"/>
              </a:rPr>
              <a:t>come </a:t>
            </a:r>
            <a:r>
              <a:rPr sz="1800" spc="-20" dirty="0">
                <a:latin typeface="Arial Rounded MT Bold"/>
                <a:cs typeface="Arial Rounded MT Bold"/>
              </a:rPr>
              <a:t>from  </a:t>
            </a:r>
            <a:r>
              <a:rPr sz="1800" spc="-5" dirty="0">
                <a:latin typeface="Arial Rounded MT Bold"/>
                <a:cs typeface="Arial Rounded MT Bold"/>
              </a:rPr>
              <a:t>the same distribution. </a:t>
            </a:r>
            <a:r>
              <a:rPr sz="1800" spc="-10" dirty="0">
                <a:latin typeface="Arial Rounded MT Bold"/>
                <a:cs typeface="Arial Rounded MT Bold"/>
              </a:rPr>
              <a:t>Thee </a:t>
            </a:r>
            <a:r>
              <a:rPr sz="1800" spc="-5" dirty="0">
                <a:latin typeface="Arial Rounded MT Bold"/>
                <a:cs typeface="Arial Rounded MT Bold"/>
              </a:rPr>
              <a:t>test </a:t>
            </a:r>
            <a:r>
              <a:rPr sz="1800" spc="-15" dirty="0">
                <a:latin typeface="Arial Rounded MT Bold"/>
                <a:cs typeface="Arial Rounded MT Bold"/>
              </a:rPr>
              <a:t>requires that </a:t>
            </a:r>
            <a:r>
              <a:rPr sz="1800" spc="-5" dirty="0">
                <a:latin typeface="Arial Rounded MT Bold"/>
                <a:cs typeface="Arial Rounded MT Bold"/>
              </a:rPr>
              <a:t>the samples </a:t>
            </a:r>
            <a:r>
              <a:rPr sz="1800" spc="-20" dirty="0">
                <a:latin typeface="Arial Rounded MT Bold"/>
                <a:cs typeface="Arial Rounded MT Bold"/>
              </a:rPr>
              <a:t>have </a:t>
            </a:r>
            <a:r>
              <a:rPr sz="1800" spc="-5" dirty="0">
                <a:latin typeface="Arial Rounded MT Bold"/>
                <a:cs typeface="Arial Rounded MT Bold"/>
              </a:rPr>
              <a:t>similar </a:t>
            </a:r>
            <a:r>
              <a:rPr sz="1800" spc="-15" dirty="0">
                <a:latin typeface="Arial Rounded MT Bold"/>
                <a:cs typeface="Arial Rounded MT Bold"/>
              </a:rPr>
              <a:t>medians, </a:t>
            </a:r>
            <a:r>
              <a:rPr sz="1800" spc="-10" dirty="0">
                <a:latin typeface="Arial Rounded MT Bold"/>
                <a:cs typeface="Arial Rounded MT Bold"/>
              </a:rPr>
              <a:t>which  </a:t>
            </a:r>
            <a:r>
              <a:rPr sz="1800" spc="-5" dirty="0">
                <a:latin typeface="Arial Rounded MT Bold"/>
                <a:cs typeface="Arial Rounded MT Bold"/>
              </a:rPr>
              <a:t>can </a:t>
            </a:r>
            <a:r>
              <a:rPr sz="1800" dirty="0">
                <a:latin typeface="Arial Rounded MT Bold"/>
                <a:cs typeface="Arial Rounded MT Bold"/>
              </a:rPr>
              <a:t>be </a:t>
            </a:r>
            <a:r>
              <a:rPr sz="1800" spc="-20" dirty="0">
                <a:latin typeface="Arial Rounded MT Bold"/>
                <a:cs typeface="Arial Rounded MT Bold"/>
              </a:rPr>
              <a:t>achieved </a:t>
            </a:r>
            <a:r>
              <a:rPr sz="1800" spc="-15" dirty="0">
                <a:latin typeface="Arial Rounded MT Bold"/>
                <a:cs typeface="Arial Rounded MT Bold"/>
              </a:rPr>
              <a:t>by </a:t>
            </a:r>
            <a:r>
              <a:rPr sz="1800" spc="-10" dirty="0">
                <a:latin typeface="Arial Rounded MT Bold"/>
                <a:cs typeface="Arial Rounded MT Bold"/>
              </a:rPr>
              <a:t>subtracting </a:t>
            </a:r>
            <a:r>
              <a:rPr sz="1800" spc="-5" dirty="0">
                <a:latin typeface="Arial Rounded MT Bold"/>
                <a:cs typeface="Arial Rounded MT Bold"/>
              </a:rPr>
              <a:t>the medians </a:t>
            </a:r>
            <a:r>
              <a:rPr sz="1800" spc="-20" dirty="0">
                <a:latin typeface="Arial Rounded MT Bold"/>
                <a:cs typeface="Arial Rounded MT Bold"/>
              </a:rPr>
              <a:t>from </a:t>
            </a:r>
            <a:r>
              <a:rPr sz="1800" spc="-5" dirty="0">
                <a:latin typeface="Arial Rounded MT Bold"/>
                <a:cs typeface="Arial Rounded MT Bold"/>
              </a:rPr>
              <a:t>the</a:t>
            </a:r>
            <a:r>
              <a:rPr sz="1800" spc="9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samples</a:t>
            </a:r>
            <a:endParaRPr sz="1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1311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Times New Roman</vt:lpstr>
      <vt:lpstr>Wingdings</vt:lpstr>
      <vt:lpstr>Office Theme</vt:lpstr>
      <vt:lpstr>Data analysis  for      Geoscience</vt:lpstr>
      <vt:lpstr>Univariate analysis</vt:lpstr>
      <vt:lpstr>Univariate analysis</vt:lpstr>
      <vt:lpstr>Hypothesis testing</vt:lpstr>
      <vt:lpstr>Hypothesis testing</vt:lpstr>
      <vt:lpstr>Hypothesis testing</vt:lpstr>
      <vt:lpstr>One-sample Tests</vt:lpstr>
      <vt:lpstr>Two-sample Tests</vt:lpstr>
      <vt:lpstr>Two-sample Tests</vt:lpstr>
      <vt:lpstr>n-sample Tests</vt:lpstr>
      <vt:lpstr>Linear regression</vt:lpstr>
      <vt:lpstr>Linear regression</vt:lpstr>
      <vt:lpstr>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Seb Pitman</cp:lastModifiedBy>
  <cp:revision>2</cp:revision>
  <dcterms:created xsi:type="dcterms:W3CDTF">2023-09-07T11:54:18Z</dcterms:created>
  <dcterms:modified xsi:type="dcterms:W3CDTF">2023-10-03T07:10:32Z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2023-09-07T00:00:00Z</vt:filetime>
  </property>
</Properties>
</file>