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  <p:sldId id="269" r:id="rId14"/>
    <p:sldId id="271" r:id="rId15"/>
    <p:sldId id="272" r:id="rId16"/>
    <p:sldId id="2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0006C-64F7-4529-96AF-51F5FDF56D30}" type="datetimeFigureOut">
              <a:rPr lang="fr-FR" smtClean="0"/>
              <a:t>04/09/2025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CB321-A047-42D6-905C-A66B0F424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90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CB321-A047-42D6-905C-A66B0F424B0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78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41D21-9272-4CEE-3466-B0119C3C6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1CD122-2BDB-302A-8ED3-85457E672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A87A05-E400-338E-8BB0-8AEC4875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ACBE-F597-4272-861D-2D70BF629788}" type="datetimeFigureOut">
              <a:rPr lang="fr-FR" smtClean="0"/>
              <a:t>04/09/2025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1292B7-EE5A-7CE4-A425-951164E8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0FDFCA-3C13-A1FF-2959-448842D8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7CA9-1993-4664-B9FF-DCF76AD35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3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71E69-791B-0B0E-41B2-20AA922C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E66C16-8210-71EC-9EB5-F84732CA3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94ADF5-C066-F7EF-76FC-C841B9E5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ACBE-F597-4272-861D-2D70BF629788}" type="datetimeFigureOut">
              <a:rPr lang="fr-FR" smtClean="0"/>
              <a:t>04/09/2025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C3049-DA1F-5170-A9F5-B6855E9C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FF4E7-8B13-3A41-02CD-F9DD360B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7CA9-1993-4664-B9FF-DCF76AD35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39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7F808-8DAD-91F6-F45A-819889B82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B61967-5090-0C2A-5ABF-1B2E962D2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DAB0CE-50AF-ECC3-DC00-98778716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ACBE-F597-4272-861D-2D70BF629788}" type="datetimeFigureOut">
              <a:rPr lang="fr-FR" smtClean="0"/>
              <a:t>04/09/2025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89E4A-1D88-E414-9BC0-FF7EEE8A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53D3D-A541-2CEB-782E-F52E33F3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7CA9-1993-4664-B9FF-DCF76AD35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30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26447-EE28-5304-3410-4D832A69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B4419-07B2-7955-171C-5BF5C053A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17D9D-4190-7D75-5673-8C7B1AE8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ACBE-F597-4272-861D-2D70BF629788}" type="datetimeFigureOut">
              <a:rPr lang="fr-FR" smtClean="0"/>
              <a:t>04/09/2025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2972F5-9A08-6B2F-6312-A94B911A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D26CC1-29C1-BD7B-B922-BCA53D0F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7CA9-1993-4664-B9FF-DCF76AD35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54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0324D-BE64-C14F-F09B-8C379D35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DF9C24-A424-10C4-B541-1AAE0FA11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D3F52B-CA68-CD78-BE5F-4B2BE1D9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ACBE-F597-4272-861D-2D70BF629788}" type="datetimeFigureOut">
              <a:rPr lang="fr-FR" smtClean="0"/>
              <a:t>04/09/2025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A6F889-E5F4-736F-EB60-B9A6DB9D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95B9-A0C0-DC4B-9792-318359BA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7CA9-1993-4664-B9FF-DCF76AD35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58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68947-7949-474B-20D2-9E7EE29E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96C2DF-7A0F-CB74-0100-8630A5D4F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11419-E663-BA49-049B-0622719C4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F2E98E-29C6-D3E0-2489-08DD57E5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ACBE-F597-4272-861D-2D70BF629788}" type="datetimeFigureOut">
              <a:rPr lang="fr-FR" smtClean="0"/>
              <a:t>04/09/2025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3060BD-FD71-2EFB-AF4C-F5162BC4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7EABE0-5D06-8106-282F-66DE5DAE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7CA9-1993-4664-B9FF-DCF76AD35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82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ADED0-C8FD-039D-8C74-AE60DC77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E1D5AE-9456-BDA2-0EC3-91368FE4F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2EC3C9-3344-9584-A25B-0A7880FD6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4E14C5-A0CE-E68B-6D49-9E56230C9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C64605-74CA-701F-A1DC-8C0BCC17B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CC8196-C00D-35CD-0E4C-490582A5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ACBE-F597-4272-861D-2D70BF629788}" type="datetimeFigureOut">
              <a:rPr lang="fr-FR" smtClean="0"/>
              <a:t>04/09/2025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38402E-8514-0E02-6ED5-913766A9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48B655-DB4B-A150-B622-BC6957C0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7CA9-1993-4664-B9FF-DCF76AD35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31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0B4FB-6560-22C3-0DB4-DBC96409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C10C1D-F69F-E3F0-14D8-80E59D9F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ACBE-F597-4272-861D-2D70BF629788}" type="datetimeFigureOut">
              <a:rPr lang="fr-FR" smtClean="0"/>
              <a:t>04/09/2025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C04B85-C06B-4E51-8C2A-DD222574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625627-EE26-23DF-082F-D3665AC0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7CA9-1993-4664-B9FF-DCF76AD35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43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D33F5D-38BD-B557-07AB-ADB6880C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ACBE-F597-4272-861D-2D70BF629788}" type="datetimeFigureOut">
              <a:rPr lang="fr-FR" smtClean="0"/>
              <a:t>04/09/2025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DDCCAB-9BD7-8C65-BD1E-7D701300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7B274C-D829-C28C-226B-53349076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7CA9-1993-4664-B9FF-DCF76AD35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45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67990-2892-3065-8F83-BCDE2169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75E2F7-CA73-C936-828F-7B7F179D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6344B6-850C-E7C6-70CB-5C9384BBF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7ED01A-EE3B-8761-9DA8-A959C019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ACBE-F597-4272-861D-2D70BF629788}" type="datetimeFigureOut">
              <a:rPr lang="fr-FR" smtClean="0"/>
              <a:t>04/09/2025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EA2781-F312-2DEB-4F10-0EEBB77A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277EE4-041F-E696-F05C-76CDD588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7CA9-1993-4664-B9FF-DCF76AD35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81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15D05-ABF3-B0D5-55CE-70FB947F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6EFFEE-A44A-E84B-2AB7-D1F086153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67B391-E344-B680-E3E8-D9B21D633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5D6862-BBF6-F548-8A31-C8735E80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ACBE-F597-4272-861D-2D70BF629788}" type="datetimeFigureOut">
              <a:rPr lang="fr-FR" smtClean="0"/>
              <a:t>04/09/2025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BE3BE9-D8B4-D4DD-32A6-89BA0E95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E49C25-5491-3A21-54AA-858A35C9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B7CA9-1993-4664-B9FF-DCF76AD35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97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EDF824-16E0-F188-9FB3-FFF94B1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8A2B49-3577-70C7-8D31-9E20F9208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EE4A22-FD4E-3754-588F-F3F31466A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ACBE-F597-4272-861D-2D70BF629788}" type="datetimeFigureOut">
              <a:rPr lang="fr-FR" smtClean="0"/>
              <a:t>04/09/2025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33AE9A-2B4C-98D4-A27B-7A0EDF7E4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623473-36DA-5DD8-BF29-C4B88DC05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7CA9-1993-4664-B9FF-DCF76AD35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8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83C71-1F41-0B1F-A917-3C0F2D447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of the ECMWF ML model AIFS over Australia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074656-B15F-CF95-185E-211B11702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Lafond Clément (</a:t>
            </a:r>
            <a:r>
              <a:rPr lang="fr-FR" dirty="0" err="1"/>
              <a:t>intern</a:t>
            </a:r>
            <a:r>
              <a:rPr lang="fr-FR" dirty="0"/>
              <a:t>)</a:t>
            </a:r>
          </a:p>
          <a:p>
            <a:r>
              <a:rPr lang="fr-FR" dirty="0"/>
              <a:t>De Burgh-Day Catherine (</a:t>
            </a:r>
            <a:r>
              <a:rPr lang="fr-FR" dirty="0" err="1"/>
              <a:t>supervisor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642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7D91-33F7-CE81-640A-3B38B70CB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B4C423-8859-3662-F2D9-FBB5F42C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1" y="-230243"/>
            <a:ext cx="10515600" cy="1325563"/>
          </a:xfrm>
        </p:spPr>
        <p:txBody>
          <a:bodyPr/>
          <a:lstStyle/>
          <a:p>
            <a:r>
              <a:rPr lang="fr-FR" dirty="0"/>
              <a:t>II – Energy </a:t>
            </a:r>
            <a:r>
              <a:rPr lang="fr-FR" dirty="0" err="1"/>
              <a:t>spectrum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3554E7-CE3B-E73D-32EB-8AB543B2EC55}"/>
              </a:ext>
            </a:extLst>
          </p:cNvPr>
          <p:cNvSpPr txBox="1"/>
          <p:nvPr/>
        </p:nvSpPr>
        <p:spPr>
          <a:xfrm>
            <a:off x="89171" y="608174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800" dirty="0"/>
              <a:t>1 - Zonal Fourier </a:t>
            </a:r>
            <a:r>
              <a:rPr lang="fr-FR" sz="2800" dirty="0" err="1"/>
              <a:t>transform</a:t>
            </a:r>
            <a:endParaRPr lang="fr-FR" sz="2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4B6223B-A19C-4A34-F4F9-853189632CA7}"/>
              </a:ext>
            </a:extLst>
          </p:cNvPr>
          <p:cNvSpPr txBox="1"/>
          <p:nvPr/>
        </p:nvSpPr>
        <p:spPr>
          <a:xfrm>
            <a:off x="2025492" y="6065160"/>
            <a:ext cx="813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Evolution </a:t>
            </a:r>
            <a:r>
              <a:rPr lang="fr-FR" dirty="0" err="1"/>
              <a:t>with</a:t>
            </a:r>
            <a:r>
              <a:rPr lang="fr-FR" dirty="0"/>
              <a:t> lead time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9EB543EF-7A75-6E0E-F909-676A8C61FCB6}"/>
              </a:ext>
            </a:extLst>
          </p:cNvPr>
          <p:cNvGrpSpPr/>
          <p:nvPr/>
        </p:nvGrpSpPr>
        <p:grpSpPr>
          <a:xfrm>
            <a:off x="929802" y="1250320"/>
            <a:ext cx="10329151" cy="4630366"/>
            <a:chOff x="0" y="1230864"/>
            <a:chExt cx="10329151" cy="463036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F4CA0F7-3956-E739-4207-52D76AC10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30864"/>
              <a:ext cx="3472774" cy="231518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D9703084-3347-6C0F-14F5-7733C0FF0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5548" y="1230864"/>
              <a:ext cx="3383603" cy="2255735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099C8FAC-0452-D6A7-0454-2E882B576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46048"/>
              <a:ext cx="3472774" cy="2315182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74F38CE1-BD12-15EA-49F6-121BCCE75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774" y="3546047"/>
              <a:ext cx="3383603" cy="2255735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76BA1C6F-2670-B1A5-DCC2-2F21119C3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5548" y="3546047"/>
              <a:ext cx="3383603" cy="2255735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A0F25238-54FF-5AF2-36F8-224FA1EED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774" y="1230864"/>
              <a:ext cx="3383603" cy="2255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71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AC8A2-A403-B20C-9F88-37A7DB048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2F262-6799-3858-7D45-AFC226B9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Energy </a:t>
            </a:r>
            <a:r>
              <a:rPr lang="fr-FR" dirty="0" err="1"/>
              <a:t>spectrum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C28916-3ADC-0C25-C830-AF0130CF25CF}"/>
              </a:ext>
            </a:extLst>
          </p:cNvPr>
          <p:cNvSpPr txBox="1"/>
          <p:nvPr/>
        </p:nvSpPr>
        <p:spPr>
          <a:xfrm>
            <a:off x="838200" y="1234937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800" dirty="0"/>
              <a:t>1 - Zonal Fourier </a:t>
            </a:r>
            <a:r>
              <a:rPr lang="fr-FR" sz="2800" dirty="0" err="1"/>
              <a:t>transform</a:t>
            </a:r>
            <a:endParaRPr lang="fr-FR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E7721A-E879-1745-278E-90FFA6B3D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9" y="1621276"/>
            <a:ext cx="7902102" cy="5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9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4C1CF-0E5A-9998-2C07-94177F103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36769-7F19-E8C1-F1F8-E8E863A8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Energy </a:t>
            </a:r>
            <a:r>
              <a:rPr lang="fr-FR" dirty="0" err="1"/>
              <a:t>spectrum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476B58-1B91-F68E-9E74-DBF8A42F2A5B}"/>
              </a:ext>
            </a:extLst>
          </p:cNvPr>
          <p:cNvSpPr txBox="1"/>
          <p:nvPr/>
        </p:nvSpPr>
        <p:spPr>
          <a:xfrm>
            <a:off x="838200" y="1234937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800" dirty="0"/>
              <a:t>1 - Zonal Fourier </a:t>
            </a:r>
            <a:r>
              <a:rPr lang="fr-FR" sz="2800" dirty="0" err="1"/>
              <a:t>transform</a:t>
            </a:r>
            <a:endParaRPr lang="fr-FR" sz="2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0D2B99-A058-6F66-673B-6FD9D6FD1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58156"/>
            <a:ext cx="7487051" cy="499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0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A9B26-E5F8-2A71-7F3B-479ECB39A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C3D32-C443-ABA2-7826-4A293477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1" y="-230243"/>
            <a:ext cx="10515600" cy="1325563"/>
          </a:xfrm>
        </p:spPr>
        <p:txBody>
          <a:bodyPr/>
          <a:lstStyle/>
          <a:p>
            <a:r>
              <a:rPr lang="fr-FR" dirty="0"/>
              <a:t>II – Energy </a:t>
            </a:r>
            <a:r>
              <a:rPr lang="fr-FR" dirty="0" err="1"/>
              <a:t>spectrum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084BC3-603F-7950-8310-05CEBACD1B21}"/>
              </a:ext>
            </a:extLst>
          </p:cNvPr>
          <p:cNvSpPr txBox="1"/>
          <p:nvPr/>
        </p:nvSpPr>
        <p:spPr>
          <a:xfrm>
            <a:off x="89171" y="608174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800" dirty="0"/>
              <a:t>1 - Zonal Fourier </a:t>
            </a:r>
            <a:r>
              <a:rPr lang="fr-FR" sz="2800" dirty="0" err="1"/>
              <a:t>transform</a:t>
            </a:r>
            <a:endParaRPr lang="fr-FR" sz="2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945F2D7-F91E-04E5-9A40-4259D68FE450}"/>
              </a:ext>
            </a:extLst>
          </p:cNvPr>
          <p:cNvSpPr txBox="1"/>
          <p:nvPr/>
        </p:nvSpPr>
        <p:spPr>
          <a:xfrm>
            <a:off x="5346972" y="247873"/>
            <a:ext cx="661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+6H lead time – 500 hPa – Spectrum of </a:t>
            </a:r>
            <a:r>
              <a:rPr lang="fr-FR" dirty="0" err="1"/>
              <a:t>wind</a:t>
            </a:r>
            <a:r>
              <a:rPr lang="fr-FR" dirty="0"/>
              <a:t> speed at </a:t>
            </a:r>
            <a:r>
              <a:rPr lang="fr-FR" dirty="0" err="1"/>
              <a:t>different</a:t>
            </a:r>
            <a:r>
              <a:rPr lang="fr-FR" dirty="0"/>
              <a:t> latitudes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3C1610-BC11-9540-3A9A-2EA9420AB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95" y="1095320"/>
            <a:ext cx="4008141" cy="26720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5C70F6-EF47-7737-0C5F-20301A823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22" y="1086172"/>
            <a:ext cx="4008141" cy="26720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9EF2B51-2785-021B-7DCC-69B340DB1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93" y="3621577"/>
            <a:ext cx="4111670" cy="27411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45E9E19-4DFD-12BC-D0C4-0BB312CAD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95" y="3621577"/>
            <a:ext cx="4008141" cy="26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AB59F-D4D6-500B-2D3F-35F6411B2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0FCAD-3065-3E96-165F-D7E92D3B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1" y="-230243"/>
            <a:ext cx="10515600" cy="1325563"/>
          </a:xfrm>
        </p:spPr>
        <p:txBody>
          <a:bodyPr/>
          <a:lstStyle/>
          <a:p>
            <a:r>
              <a:rPr lang="fr-FR" dirty="0"/>
              <a:t>II – Energy </a:t>
            </a:r>
            <a:r>
              <a:rPr lang="fr-FR" dirty="0" err="1"/>
              <a:t>spectrum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707F23-C968-CD75-69F2-4A9C5E401952}"/>
              </a:ext>
            </a:extLst>
          </p:cNvPr>
          <p:cNvSpPr txBox="1"/>
          <p:nvPr/>
        </p:nvSpPr>
        <p:spPr>
          <a:xfrm>
            <a:off x="89171" y="608174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2 - Fourier </a:t>
            </a:r>
            <a:r>
              <a:rPr lang="fr-FR" sz="2800" dirty="0" err="1"/>
              <a:t>spectra</a:t>
            </a:r>
            <a:r>
              <a:rPr lang="fr-FR" sz="2800" dirty="0"/>
              <a:t> for </a:t>
            </a:r>
            <a:r>
              <a:rPr lang="fr-FR" sz="2800" dirty="0" err="1"/>
              <a:t>regional</a:t>
            </a:r>
            <a:r>
              <a:rPr lang="fr-FR" sz="2800" dirty="0"/>
              <a:t> models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3C5C87-0752-B953-B643-107AE298DF46}"/>
              </a:ext>
            </a:extLst>
          </p:cNvPr>
          <p:cNvSpPr txBox="1"/>
          <p:nvPr/>
        </p:nvSpPr>
        <p:spPr>
          <a:xfrm>
            <a:off x="807395" y="1661522"/>
            <a:ext cx="6254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Method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Reduce</a:t>
            </a:r>
            <a:r>
              <a:rPr lang="fr-FR" sz="2400" dirty="0"/>
              <a:t> all </a:t>
            </a:r>
            <a:r>
              <a:rPr lang="fr-FR" sz="2400" dirty="0" err="1"/>
              <a:t>fields</a:t>
            </a:r>
            <a:r>
              <a:rPr lang="fr-FR" sz="2400" dirty="0"/>
              <a:t> to BARRA2 AUS-22 </a:t>
            </a:r>
            <a:r>
              <a:rPr lang="fr-FR" sz="2400" dirty="0" err="1"/>
              <a:t>domain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Use 1D </a:t>
            </a:r>
            <a:r>
              <a:rPr lang="fr-FR" sz="2400" dirty="0" err="1"/>
              <a:t>tukey</a:t>
            </a:r>
            <a:r>
              <a:rPr lang="fr-FR" sz="2400" dirty="0"/>
              <a:t> </a:t>
            </a:r>
            <a:r>
              <a:rPr lang="fr-FR" sz="2400" dirty="0" err="1"/>
              <a:t>tapering</a:t>
            </a:r>
            <a:r>
              <a:rPr lang="fr-FR" sz="2400" dirty="0"/>
              <a:t> </a:t>
            </a:r>
            <a:r>
              <a:rPr lang="fr-FR" sz="2400" dirty="0" err="1"/>
              <a:t>along</a:t>
            </a:r>
            <a:r>
              <a:rPr lang="fr-FR" sz="2400" dirty="0"/>
              <a:t> longitudes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Perform</a:t>
            </a:r>
            <a:r>
              <a:rPr lang="fr-FR" sz="2400" dirty="0"/>
              <a:t> FFT as </a:t>
            </a:r>
            <a:r>
              <a:rPr lang="fr-FR" sz="2400" dirty="0" err="1"/>
              <a:t>usual</a:t>
            </a:r>
            <a:endParaRPr lang="fr-FR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ADB320-9F7B-66FF-3C5F-BF5DE8BC2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626" y="4094400"/>
            <a:ext cx="2854765" cy="215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1320305-80C4-601D-5595-7B60308C2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86" y="4094400"/>
            <a:ext cx="2854765" cy="215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0885153-3491-AC74-BF41-98B70D83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65" y="4094400"/>
            <a:ext cx="2854765" cy="215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89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98AAE-2A69-3B7A-110D-58D824DAC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E3E57-633D-D4EC-949A-48ECD4ED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1" y="-230243"/>
            <a:ext cx="10515600" cy="1325563"/>
          </a:xfrm>
        </p:spPr>
        <p:txBody>
          <a:bodyPr/>
          <a:lstStyle/>
          <a:p>
            <a:r>
              <a:rPr lang="fr-FR" dirty="0"/>
              <a:t>II – Energy </a:t>
            </a:r>
            <a:r>
              <a:rPr lang="fr-FR" dirty="0" err="1"/>
              <a:t>spectrum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5C5AAC-5C12-09B5-3F97-84455A454424}"/>
              </a:ext>
            </a:extLst>
          </p:cNvPr>
          <p:cNvSpPr txBox="1"/>
          <p:nvPr/>
        </p:nvSpPr>
        <p:spPr>
          <a:xfrm>
            <a:off x="89171" y="608174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2 - Fourier </a:t>
            </a:r>
            <a:r>
              <a:rPr lang="fr-FR" sz="2800" dirty="0" err="1"/>
              <a:t>spectra</a:t>
            </a:r>
            <a:r>
              <a:rPr lang="fr-FR" sz="2800" dirty="0"/>
              <a:t> for </a:t>
            </a:r>
            <a:r>
              <a:rPr lang="fr-FR" sz="2800" dirty="0" err="1"/>
              <a:t>regional</a:t>
            </a:r>
            <a:r>
              <a:rPr lang="fr-FR" sz="2800" dirty="0"/>
              <a:t> models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DE8F82-2569-D599-C15A-08C7391DE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58" y="1095320"/>
            <a:ext cx="8220683" cy="54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AAAAA-EBC3-6F42-9460-EB33748EB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DAD36-8EE8-2062-2816-46ACDC19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Energy </a:t>
            </a:r>
            <a:r>
              <a:rPr lang="fr-FR" dirty="0" err="1"/>
              <a:t>spectrum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B7EAB94-0A72-9481-A527-494BD10EF436}"/>
              </a:ext>
            </a:extLst>
          </p:cNvPr>
          <p:cNvSpPr txBox="1"/>
          <p:nvPr/>
        </p:nvSpPr>
        <p:spPr>
          <a:xfrm>
            <a:off x="1332690" y="2714017"/>
            <a:ext cx="78185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Todo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BARRA2 and </a:t>
            </a:r>
            <a:r>
              <a:rPr lang="fr-FR" dirty="0" err="1"/>
              <a:t>limited</a:t>
            </a:r>
            <a:r>
              <a:rPr lang="fr-FR" dirty="0"/>
              <a:t> area models : </a:t>
            </a:r>
            <a:r>
              <a:rPr lang="fr-FR" dirty="0" err="1"/>
              <a:t>Add</a:t>
            </a:r>
            <a:r>
              <a:rPr lang="fr-FR" dirty="0"/>
              <a:t> 0 </a:t>
            </a:r>
            <a:r>
              <a:rPr lang="fr-FR" dirty="0" err="1"/>
              <a:t>padding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physical</a:t>
            </a:r>
            <a:r>
              <a:rPr lang="fr-FR" dirty="0"/>
              <a:t> </a:t>
            </a:r>
            <a:r>
              <a:rPr lang="fr-FR" dirty="0" err="1"/>
              <a:t>accuracy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Then</a:t>
            </a:r>
            <a:r>
              <a:rPr lang="fr-FR" dirty="0"/>
              <a:t> :</a:t>
            </a:r>
          </a:p>
          <a:p>
            <a:r>
              <a:rPr lang="fr-FR" dirty="0" err="1"/>
              <a:t>Spherical</a:t>
            </a:r>
            <a:r>
              <a:rPr lang="fr-FR" dirty="0"/>
              <a:t> </a:t>
            </a:r>
            <a:r>
              <a:rPr lang="fr-FR" dirty="0" err="1"/>
              <a:t>harmonics</a:t>
            </a:r>
            <a:r>
              <a:rPr lang="fr-FR" dirty="0"/>
              <a:t> or BRIS</a:t>
            </a:r>
          </a:p>
        </p:txBody>
      </p:sp>
    </p:spTree>
    <p:extLst>
      <p:ext uri="{BB962C8B-B14F-4D97-AF65-F5344CB8AC3E}">
        <p14:creationId xmlns:p14="http://schemas.microsoft.com/office/powerpoint/2010/main" val="401410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40689-0C07-CE69-EE6E-73FE75C3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PCA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78143E7-0308-5ABA-660E-2439B10CF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" y="1431631"/>
            <a:ext cx="6695704" cy="3347852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AC310F-3583-0F2B-B301-AE83891A2298}"/>
              </a:ext>
            </a:extLst>
          </p:cNvPr>
          <p:cNvSpPr txBox="1"/>
          <p:nvPr/>
        </p:nvSpPr>
        <p:spPr>
          <a:xfrm>
            <a:off x="1003486" y="4410151"/>
            <a:ext cx="472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Main modes of </a:t>
            </a:r>
            <a:r>
              <a:rPr lang="fr-FR" dirty="0" err="1"/>
              <a:t>variability</a:t>
            </a:r>
            <a:r>
              <a:rPr lang="fr-FR" dirty="0"/>
              <a:t> – 2024 MSL anomalies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8D5D036-73E6-3AA3-F07E-A205D009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208" y="1292113"/>
            <a:ext cx="5579792" cy="34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C9192-3E52-142B-8FEC-5C26B031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CE6E89E-8A6C-1A0A-1A56-2049A5FD6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19708"/>
            <a:ext cx="6614809" cy="3307405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CAA89E-C4D3-1E01-245C-91089C95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PCA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8CC389-3035-13C9-CB30-0E64FCE8D621}"/>
              </a:ext>
            </a:extLst>
          </p:cNvPr>
          <p:cNvSpPr txBox="1"/>
          <p:nvPr/>
        </p:nvSpPr>
        <p:spPr>
          <a:xfrm>
            <a:off x="1031074" y="4457781"/>
            <a:ext cx="455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Main modes of </a:t>
            </a:r>
            <a:r>
              <a:rPr lang="fr-FR" dirty="0" err="1"/>
              <a:t>variability</a:t>
            </a:r>
            <a:r>
              <a:rPr lang="fr-FR" dirty="0"/>
              <a:t> – 2024 2T anomalies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58F5936-5EE9-A85E-9EEB-83B6697E0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76" y="1273805"/>
            <a:ext cx="5693923" cy="35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82006-C0A6-0541-F31A-99E057BC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PCA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4D46F2-7C43-23BF-D693-D56D561C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AIFS close to ERA5 (large spatial and temporal </a:t>
            </a:r>
            <a:r>
              <a:rPr lang="fr-FR" dirty="0" err="1"/>
              <a:t>scales</a:t>
            </a:r>
            <a:r>
              <a:rPr lang="fr-FR" dirty="0"/>
              <a:t>)</a:t>
            </a:r>
          </a:p>
          <a:p>
            <a:r>
              <a:rPr lang="fr-FR" dirty="0"/>
              <a:t>AIFS </a:t>
            </a:r>
            <a:r>
              <a:rPr lang="fr-FR" dirty="0" err="1"/>
              <a:t>closer</a:t>
            </a:r>
            <a:r>
              <a:rPr lang="fr-FR" dirty="0"/>
              <a:t> to ERA5 </a:t>
            </a:r>
            <a:r>
              <a:rPr lang="fr-FR" dirty="0" err="1"/>
              <a:t>than</a:t>
            </a:r>
            <a:r>
              <a:rPr lang="fr-FR" dirty="0"/>
              <a:t> BARRA2</a:t>
            </a:r>
          </a:p>
          <a:p>
            <a:pPr marL="0" indent="0">
              <a:buNone/>
            </a:pPr>
            <a:r>
              <a:rPr lang="fr-FR" dirty="0"/>
              <a:t>Notes :</a:t>
            </a:r>
          </a:p>
          <a:p>
            <a:r>
              <a:rPr lang="fr-FR" dirty="0"/>
              <a:t>The first </a:t>
            </a:r>
            <a:r>
              <a:rPr lang="fr-FR" dirty="0" err="1"/>
              <a:t>twelve</a:t>
            </a:r>
            <a:r>
              <a:rPr lang="fr-FR" dirty="0"/>
              <a:t> </a:t>
            </a:r>
            <a:r>
              <a:rPr lang="fr-FR" dirty="0" err="1"/>
              <a:t>timesteps</a:t>
            </a:r>
            <a:r>
              <a:rPr lang="fr-FR" dirty="0"/>
              <a:t> of AIFS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fully</a:t>
            </a:r>
            <a:r>
              <a:rPr lang="fr-FR" dirty="0"/>
              <a:t> cover 2024</a:t>
            </a:r>
          </a:p>
          <a:p>
            <a:r>
              <a:rPr lang="fr-FR" dirty="0" err="1"/>
              <a:t>Only</a:t>
            </a:r>
            <a:r>
              <a:rPr lang="fr-FR" dirty="0"/>
              <a:t> the spatial </a:t>
            </a:r>
            <a:r>
              <a:rPr lang="fr-FR" dirty="0" err="1"/>
              <a:t>extent</a:t>
            </a:r>
            <a:r>
              <a:rPr lang="fr-FR" dirty="0"/>
              <a:t> and </a:t>
            </a:r>
            <a:r>
              <a:rPr lang="fr-FR" dirty="0" err="1"/>
              <a:t>intensity</a:t>
            </a:r>
            <a:r>
              <a:rPr lang="fr-FR" dirty="0"/>
              <a:t> of the </a:t>
            </a:r>
            <a:r>
              <a:rPr lang="fr-FR" dirty="0" err="1"/>
              <a:t>fields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, not the </a:t>
            </a:r>
            <a:r>
              <a:rPr lang="fr-FR" dirty="0" err="1"/>
              <a:t>sign</a:t>
            </a:r>
            <a:r>
              <a:rPr lang="fr-FR" dirty="0"/>
              <a:t> of the </a:t>
            </a:r>
            <a:r>
              <a:rPr lang="fr-FR" dirty="0" err="1"/>
              <a:t>fields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03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8F617-0FB2-3320-8985-462D3E91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PCA </a:t>
            </a:r>
          </a:p>
        </p:txBody>
      </p:sp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160F734D-6EA0-0D66-CC59-51C5C6E4B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64" y="0"/>
            <a:ext cx="6447236" cy="191770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3252873-E0EA-01C3-316C-A55821CA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64" y="2405907"/>
            <a:ext cx="6447235" cy="191770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5ADC511-69D4-E98B-6B3D-808E83944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63" y="4805910"/>
            <a:ext cx="6447235" cy="200988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76AC282-AA9C-0AB2-B077-BAAA42D1B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47737" y="2206644"/>
            <a:ext cx="4484664" cy="39852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DECAA41-3E33-AA3D-9EEB-6864377D8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7" y="2634353"/>
            <a:ext cx="4504348" cy="39259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8CAFD-15A3-AA9D-664E-0FD9A045E6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7" y="3056134"/>
            <a:ext cx="4504348" cy="403525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4B13019-E283-488A-7C44-D78C297BE5A7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232401" y="272374"/>
            <a:ext cx="623650" cy="213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B1C7EF6-E12F-94BA-1BF1-43CB66C96E74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5252085" y="2691901"/>
            <a:ext cx="603966" cy="13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CFD1DE8-722E-1A73-3F1B-03FDAAEAB318}"/>
              </a:ext>
            </a:extLst>
          </p:cNvPr>
          <p:cNvCxnSpPr>
            <a:endCxn id="22" idx="3"/>
          </p:cNvCxnSpPr>
          <p:nvPr/>
        </p:nvCxnSpPr>
        <p:spPr>
          <a:xfrm flipH="1" flipV="1">
            <a:off x="5252085" y="3257897"/>
            <a:ext cx="603966" cy="187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5E3238A-CF85-92FD-8762-A1DE5DDBA3A2}"/>
              </a:ext>
            </a:extLst>
          </p:cNvPr>
          <p:cNvSpPr txBox="1"/>
          <p:nvPr/>
        </p:nvSpPr>
        <p:spPr>
          <a:xfrm>
            <a:off x="2728041" y="368055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PC1</a:t>
            </a:r>
          </a:p>
        </p:txBody>
      </p:sp>
    </p:spTree>
    <p:extLst>
      <p:ext uri="{BB962C8B-B14F-4D97-AF65-F5344CB8AC3E}">
        <p14:creationId xmlns:p14="http://schemas.microsoft.com/office/powerpoint/2010/main" val="100667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99629-55AC-3A8D-4BF9-CD5C30414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8E582-3827-5809-A941-16F72194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PCA </a:t>
            </a:r>
          </a:p>
        </p:txBody>
      </p:sp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71EAEA1E-C711-1FCC-0199-C82486190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64" y="0"/>
            <a:ext cx="6447236" cy="191770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380074-DA7C-6EE5-11E9-0D725A388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64" y="2405907"/>
            <a:ext cx="6447235" cy="191770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B23D3C2-977B-1F32-BFFD-528FBFB6E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63" y="4805910"/>
            <a:ext cx="6447235" cy="2009883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47DF775-06D7-0DD5-2233-580FDB562C21}"/>
              </a:ext>
            </a:extLst>
          </p:cNvPr>
          <p:cNvCxnSpPr>
            <a:cxnSpLocks/>
          </p:cNvCxnSpPr>
          <p:nvPr/>
        </p:nvCxnSpPr>
        <p:spPr>
          <a:xfrm flipH="1">
            <a:off x="5232401" y="652887"/>
            <a:ext cx="623650" cy="177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26A65E4-29D4-293E-03F4-2A5611B5FAF5}"/>
              </a:ext>
            </a:extLst>
          </p:cNvPr>
          <p:cNvCxnSpPr>
            <a:cxnSpLocks/>
          </p:cNvCxnSpPr>
          <p:nvPr/>
        </p:nvCxnSpPr>
        <p:spPr>
          <a:xfrm flipH="1" flipV="1">
            <a:off x="5252085" y="2830652"/>
            <a:ext cx="603966" cy="19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38883A7-AF15-D85F-2E28-37DDDD2A6459}"/>
              </a:ext>
            </a:extLst>
          </p:cNvPr>
          <p:cNvCxnSpPr>
            <a:cxnSpLocks/>
          </p:cNvCxnSpPr>
          <p:nvPr/>
        </p:nvCxnSpPr>
        <p:spPr>
          <a:xfrm flipH="1" flipV="1">
            <a:off x="5252085" y="3257897"/>
            <a:ext cx="603966" cy="21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B4AC5AFD-3259-A3A8-F927-A698BA1C266C}"/>
              </a:ext>
            </a:extLst>
          </p:cNvPr>
          <p:cNvSpPr txBox="1"/>
          <p:nvPr/>
        </p:nvSpPr>
        <p:spPr>
          <a:xfrm>
            <a:off x="2728041" y="368055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3E4F17-D5A3-8878-AA9B-354935C7C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8" y="2197389"/>
            <a:ext cx="4484664" cy="39718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B4031F-51D7-EE85-3138-257867BE6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7" y="2627937"/>
            <a:ext cx="4504347" cy="4008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E4302E8-46CB-A45A-215C-D5C520075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8" y="3059935"/>
            <a:ext cx="4484663" cy="4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2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32403-41FE-2FA0-2D90-6AD45B563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951C7-96FC-2A02-A9C9-3540C09B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PCA </a:t>
            </a:r>
          </a:p>
        </p:txBody>
      </p:sp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4A165FF3-E82C-7FDC-526F-3AEDF8BCE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64" y="0"/>
            <a:ext cx="6447236" cy="191770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E5C1E47-56FB-9980-506E-058FEC89C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64" y="2405907"/>
            <a:ext cx="6447235" cy="191770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12DBCEE-2526-77A8-4327-D19B7AF3A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63" y="4805910"/>
            <a:ext cx="6447235" cy="2009883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3BE426B-CF73-0936-5B43-6865E5BFD571}"/>
              </a:ext>
            </a:extLst>
          </p:cNvPr>
          <p:cNvCxnSpPr>
            <a:cxnSpLocks/>
          </p:cNvCxnSpPr>
          <p:nvPr/>
        </p:nvCxnSpPr>
        <p:spPr>
          <a:xfrm flipH="1">
            <a:off x="5232401" y="865686"/>
            <a:ext cx="680719" cy="156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7B796A3-AF01-2FD9-13D9-75E161B88EAB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5280660" y="2823419"/>
            <a:ext cx="632460" cy="50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FEA41EC-88CD-F0E6-F264-7859EEA89FC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5280660" y="3260026"/>
            <a:ext cx="632460" cy="248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910E39B-FCF6-87FB-094C-B239F38C2EEF}"/>
              </a:ext>
            </a:extLst>
          </p:cNvPr>
          <p:cNvSpPr txBox="1"/>
          <p:nvPr/>
        </p:nvSpPr>
        <p:spPr>
          <a:xfrm>
            <a:off x="2728041" y="368055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FEBF5E-4973-2160-CCAF-E0034562E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7" y="2188940"/>
            <a:ext cx="4504347" cy="3938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31B4F-E741-AA98-C7F9-5BF32C741E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7" y="2623731"/>
            <a:ext cx="4532923" cy="3993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E4DA0E0-8E88-1E10-9E15-9184494A56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7" y="3056983"/>
            <a:ext cx="4532923" cy="40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9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FEED4-3AB5-2FAA-F9A1-F63911BF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Energy </a:t>
            </a:r>
            <a:r>
              <a:rPr lang="fr-FR" dirty="0" err="1"/>
              <a:t>spectrum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17C20F-C5BD-A176-CDBD-184445F0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1 - Zonal Fourier </a:t>
            </a:r>
            <a:r>
              <a:rPr lang="fr-FR" dirty="0" err="1"/>
              <a:t>transform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2 - Fourier </a:t>
            </a:r>
            <a:r>
              <a:rPr lang="fr-FR" dirty="0" err="1"/>
              <a:t>spectra</a:t>
            </a:r>
            <a:r>
              <a:rPr lang="fr-FR" dirty="0"/>
              <a:t> for </a:t>
            </a:r>
            <a:r>
              <a:rPr lang="fr-FR" dirty="0" err="1"/>
              <a:t>regional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3 - </a:t>
            </a:r>
            <a:r>
              <a:rPr lang="fr-FR" dirty="0" err="1">
                <a:solidFill>
                  <a:schemeClr val="bg2"/>
                </a:solidFill>
              </a:rPr>
              <a:t>Spherical</a:t>
            </a:r>
            <a:r>
              <a:rPr lang="fr-FR" dirty="0">
                <a:solidFill>
                  <a:schemeClr val="bg2"/>
                </a:solidFill>
              </a:rPr>
              <a:t> </a:t>
            </a:r>
            <a:r>
              <a:rPr lang="fr-FR" dirty="0" err="1">
                <a:solidFill>
                  <a:schemeClr val="bg2"/>
                </a:solidFill>
              </a:rPr>
              <a:t>Harmonics</a:t>
            </a:r>
            <a:endParaRPr lang="fr-F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3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A3516-7B05-5B80-6DE0-4F1F95A33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31A39-836E-D584-A384-56803E4F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Energy </a:t>
            </a:r>
            <a:r>
              <a:rPr lang="fr-FR" dirty="0" err="1"/>
              <a:t>spectrum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B9B8611-4ED6-F6B2-9E3D-374929974F97}"/>
              </a:ext>
            </a:extLst>
          </p:cNvPr>
          <p:cNvSpPr txBox="1"/>
          <p:nvPr/>
        </p:nvSpPr>
        <p:spPr>
          <a:xfrm>
            <a:off x="838200" y="1234937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800" dirty="0"/>
              <a:t>1 - Zonal Fourier </a:t>
            </a:r>
            <a:r>
              <a:rPr lang="fr-FR" sz="2800" dirty="0" err="1"/>
              <a:t>transform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BB2607-234F-9D80-1B93-B064D0C5C60F}"/>
              </a:ext>
            </a:extLst>
          </p:cNvPr>
          <p:cNvSpPr txBox="1"/>
          <p:nvPr/>
        </p:nvSpPr>
        <p:spPr>
          <a:xfrm>
            <a:off x="6932578" y="2551837"/>
            <a:ext cx="3826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Method :</a:t>
            </a:r>
          </a:p>
          <a:p>
            <a:r>
              <a:rPr lang="fr-FR" dirty="0"/>
              <a:t>-    Select a range of latitudes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Perform</a:t>
            </a:r>
            <a:r>
              <a:rPr lang="fr-FR" dirty="0"/>
              <a:t> Fourier </a:t>
            </a:r>
            <a:r>
              <a:rPr lang="fr-FR" dirty="0" err="1"/>
              <a:t>transform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Average</a:t>
            </a:r>
            <a:r>
              <a:rPr lang="fr-FR" dirty="0"/>
              <a:t> on times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Average</a:t>
            </a:r>
            <a:r>
              <a:rPr lang="fr-FR" dirty="0"/>
              <a:t> on latitudes (</a:t>
            </a:r>
            <a:r>
              <a:rPr lang="fr-FR" dirty="0" err="1"/>
              <a:t>lat-weighting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AD1E95-0E48-2934-7329-A8E9456F5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9" y="1782950"/>
            <a:ext cx="6468899" cy="431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00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278</Words>
  <Application>Microsoft Office PowerPoint</Application>
  <PresentationFormat>Grand écran</PresentationFormat>
  <Paragraphs>55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Evaluation of the ECMWF ML model AIFS over Australia</vt:lpstr>
      <vt:lpstr>I – PCA</vt:lpstr>
      <vt:lpstr>I – PCA</vt:lpstr>
      <vt:lpstr>I – PCA </vt:lpstr>
      <vt:lpstr>I – PCA </vt:lpstr>
      <vt:lpstr>I – PCA </vt:lpstr>
      <vt:lpstr>I – PCA </vt:lpstr>
      <vt:lpstr>II – Energy spectrum</vt:lpstr>
      <vt:lpstr>II – Energy spectrum</vt:lpstr>
      <vt:lpstr>II – Energy spectrum</vt:lpstr>
      <vt:lpstr>II – Energy spectrum</vt:lpstr>
      <vt:lpstr>II – Energy spectrum</vt:lpstr>
      <vt:lpstr>II – Energy spectrum</vt:lpstr>
      <vt:lpstr>II – Energy spectrum</vt:lpstr>
      <vt:lpstr>II – Energy spectrum</vt:lpstr>
      <vt:lpstr>II – Energy spectrum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Clément LAFOND</dc:creator>
  <cp:lastModifiedBy>Clément LAFOND</cp:lastModifiedBy>
  <cp:revision>23</cp:revision>
  <dcterms:created xsi:type="dcterms:W3CDTF">2025-07-15T00:41:59Z</dcterms:created>
  <dcterms:modified xsi:type="dcterms:W3CDTF">2025-09-04T01:34:10Z</dcterms:modified>
</cp:coreProperties>
</file>